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sldIdLst>
    <p:sldId id="262" r:id="rId2"/>
    <p:sldId id="264" r:id="rId3"/>
    <p:sldId id="268" r:id="rId4"/>
    <p:sldId id="265" r:id="rId5"/>
    <p:sldId id="266" r:id="rId6"/>
    <p:sldId id="267" r:id="rId7"/>
    <p:sldId id="258" r:id="rId8"/>
    <p:sldId id="257" r:id="rId9"/>
    <p:sldId id="259" r:id="rId10"/>
    <p:sldId id="260" r:id="rId11"/>
    <p:sldId id="263" r:id="rId12"/>
    <p:sldId id="261" r:id="rId1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9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5333-E3E4-454C-882F-A17F79D50E9A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5634-350C-504F-B321-07D9FA9E3F2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5333-E3E4-454C-882F-A17F79D50E9A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5634-350C-504F-B321-07D9FA9E3F20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5333-E3E4-454C-882F-A17F79D50E9A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5634-350C-504F-B321-07D9FA9E3F2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5333-E3E4-454C-882F-A17F79D50E9A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5634-350C-504F-B321-07D9FA9E3F2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5333-E3E4-454C-882F-A17F79D50E9A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5634-350C-504F-B321-07D9FA9E3F2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5333-E3E4-454C-882F-A17F79D50E9A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5634-350C-504F-B321-07D9FA9E3F20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5333-E3E4-454C-882F-A17F79D50E9A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5634-350C-504F-B321-07D9FA9E3F2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5333-E3E4-454C-882F-A17F79D50E9A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5634-350C-504F-B321-07D9FA9E3F2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5333-E3E4-454C-882F-A17F79D50E9A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5634-350C-504F-B321-07D9FA9E3F2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5333-E3E4-454C-882F-A17F79D50E9A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5634-350C-504F-B321-07D9FA9E3F2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5333-E3E4-454C-882F-A17F79D50E9A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5634-350C-504F-B321-07D9FA9E3F2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5333-E3E4-454C-882F-A17F79D50E9A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5634-350C-504F-B321-07D9FA9E3F2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3CE5333-E3E4-454C-882F-A17F79D50E9A}" type="datetimeFigureOut">
              <a:rPr lang="es-ES" smtClean="0"/>
              <a:pPr/>
              <a:t>10/12/2015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E88E5634-350C-504F-B321-07D9FA9E3F20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Structure-agency and micro-macro integration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Antonio </a:t>
            </a:r>
            <a:r>
              <a:rPr lang="en-US" dirty="0" err="1" smtClean="0"/>
              <a:t>Montalbán</a:t>
            </a:r>
            <a:r>
              <a:rPr lang="en-US" dirty="0" smtClean="0"/>
              <a:t> Espinosa, </a:t>
            </a:r>
            <a:r>
              <a:rPr lang="en-US" dirty="0" err="1" smtClean="0"/>
              <a:t>Anastasiia</a:t>
            </a:r>
            <a:r>
              <a:rPr lang="en-US" dirty="0" smtClean="0"/>
              <a:t> </a:t>
            </a:r>
            <a:r>
              <a:rPr lang="en-US" dirty="0" err="1" smtClean="0"/>
              <a:t>Volkova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25023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aptura de pantalla 2015-12-09 a la(s) 18.09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90262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8876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Microfoundations</a:t>
            </a:r>
            <a:r>
              <a:rPr lang="es-ES" dirty="0" smtClean="0"/>
              <a:t> of </a:t>
            </a:r>
            <a:r>
              <a:rPr lang="es-ES" dirty="0" err="1" smtClean="0"/>
              <a:t>macrosociology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Randall Collins-&gt;</a:t>
            </a:r>
            <a:r>
              <a:rPr lang="es-ES" dirty="0" err="1"/>
              <a:t>focus</a:t>
            </a:r>
            <a:r>
              <a:rPr lang="es-ES" dirty="0"/>
              <a:t> of radical </a:t>
            </a:r>
            <a:r>
              <a:rPr lang="es-ES" dirty="0" err="1"/>
              <a:t>microsociology</a:t>
            </a:r>
            <a:r>
              <a:rPr lang="es-ES" dirty="0"/>
              <a:t>,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what</a:t>
            </a:r>
            <a:r>
              <a:rPr lang="es-ES" dirty="0"/>
              <a:t> he </a:t>
            </a:r>
            <a:r>
              <a:rPr lang="es-ES" dirty="0" err="1"/>
              <a:t>calls</a:t>
            </a:r>
            <a:r>
              <a:rPr lang="es-ES" dirty="0"/>
              <a:t> “</a:t>
            </a:r>
            <a:r>
              <a:rPr lang="es-ES" dirty="0" err="1"/>
              <a:t>interaction</a:t>
            </a:r>
            <a:r>
              <a:rPr lang="es-ES" dirty="0"/>
              <a:t> ritual </a:t>
            </a:r>
            <a:r>
              <a:rPr lang="es-ES" dirty="0" err="1"/>
              <a:t>chains</a:t>
            </a:r>
            <a:r>
              <a:rPr lang="es-ES" dirty="0"/>
              <a:t>,”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bundles</a:t>
            </a:r>
            <a:r>
              <a:rPr lang="es-ES" dirty="0"/>
              <a:t> of “individual </a:t>
            </a:r>
            <a:r>
              <a:rPr lang="es-ES" dirty="0" err="1"/>
              <a:t>chains</a:t>
            </a:r>
            <a:r>
              <a:rPr lang="es-ES" dirty="0"/>
              <a:t> of </a:t>
            </a:r>
            <a:r>
              <a:rPr lang="es-ES" dirty="0" err="1"/>
              <a:t>interactional</a:t>
            </a:r>
            <a:r>
              <a:rPr lang="es-ES" dirty="0"/>
              <a:t> </a:t>
            </a:r>
            <a:r>
              <a:rPr lang="es-ES" dirty="0" err="1" smtClean="0"/>
              <a:t>experience</a:t>
            </a:r>
            <a:r>
              <a:rPr lang="es-ES" dirty="0"/>
              <a:t>, </a:t>
            </a:r>
            <a:r>
              <a:rPr lang="es-ES" dirty="0" err="1"/>
              <a:t>crisscrossing</a:t>
            </a:r>
            <a:r>
              <a:rPr lang="es-ES" dirty="0"/>
              <a:t> </a:t>
            </a:r>
            <a:r>
              <a:rPr lang="es-ES" dirty="0" err="1"/>
              <a:t>each</a:t>
            </a:r>
            <a:r>
              <a:rPr lang="es-ES" dirty="0"/>
              <a:t> </a:t>
            </a:r>
            <a:r>
              <a:rPr lang="es-ES" dirty="0" err="1"/>
              <a:t>other</a:t>
            </a:r>
            <a:r>
              <a:rPr lang="es-ES" dirty="0"/>
              <a:t> in </a:t>
            </a:r>
            <a:r>
              <a:rPr lang="es-ES" dirty="0" err="1"/>
              <a:t>space</a:t>
            </a:r>
            <a:r>
              <a:rPr lang="es-ES" dirty="0"/>
              <a:t> as </a:t>
            </a:r>
            <a:r>
              <a:rPr lang="es-ES" dirty="0" err="1"/>
              <a:t>they</a:t>
            </a:r>
            <a:r>
              <a:rPr lang="es-ES" dirty="0"/>
              <a:t> </a:t>
            </a:r>
            <a:r>
              <a:rPr lang="es-ES" dirty="0" err="1"/>
              <a:t>flow</a:t>
            </a:r>
            <a:r>
              <a:rPr lang="es-ES" dirty="0"/>
              <a:t> </a:t>
            </a:r>
            <a:r>
              <a:rPr lang="es-ES" dirty="0" err="1"/>
              <a:t>along</a:t>
            </a:r>
            <a:r>
              <a:rPr lang="es-ES" dirty="0"/>
              <a:t> in time</a:t>
            </a:r>
            <a:r>
              <a:rPr lang="es-ES" dirty="0" smtClean="0"/>
              <a:t>”</a:t>
            </a:r>
          </a:p>
          <a:p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macrophenomena</a:t>
            </a:r>
            <a:r>
              <a:rPr lang="es-ES" dirty="0"/>
              <a:t>” can be </a:t>
            </a:r>
            <a:r>
              <a:rPr lang="es-ES" dirty="0" err="1"/>
              <a:t>translated</a:t>
            </a:r>
            <a:r>
              <a:rPr lang="es-ES" dirty="0"/>
              <a:t> “</a:t>
            </a:r>
            <a:r>
              <a:rPr lang="es-ES" dirty="0" err="1"/>
              <a:t>into</a:t>
            </a:r>
            <a:r>
              <a:rPr lang="es-ES" dirty="0"/>
              <a:t> </a:t>
            </a:r>
            <a:r>
              <a:rPr lang="es-ES" dirty="0" err="1"/>
              <a:t>combinations</a:t>
            </a:r>
            <a:r>
              <a:rPr lang="es-ES" dirty="0"/>
              <a:t> of micro </a:t>
            </a:r>
            <a:r>
              <a:rPr lang="es-ES" dirty="0" err="1"/>
              <a:t>events</a:t>
            </a:r>
            <a:r>
              <a:rPr lang="es-ES" dirty="0"/>
              <a:t>” 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Imagen 3" descr="Captura de pantalla 2015-12-09 a la(s) 19.18.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9566" y="4178300"/>
            <a:ext cx="22098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5511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Questions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21274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600" dirty="0" smtClean="0"/>
              <a:t>It is possible to achieve an all unifiying theory for Micro-Macro Sociology</a:t>
            </a:r>
            <a:r>
              <a:rPr lang="es-ES" sz="3600" dirty="0" smtClean="0"/>
              <a:t>?</a:t>
            </a:r>
          </a:p>
          <a:p>
            <a:pPr marL="0" indent="0">
              <a:buNone/>
            </a:pPr>
            <a:r>
              <a:rPr lang="es-ES" sz="3600" dirty="0" smtClean="0"/>
              <a:t>Do you think that structure and agency are sources of each other? </a:t>
            </a:r>
            <a:endParaRPr lang="es-ES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0" y="4901326"/>
            <a:ext cx="8734955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References</a:t>
            </a:r>
            <a:r>
              <a:rPr lang="es-ES" dirty="0" smtClean="0"/>
              <a:t>:</a:t>
            </a:r>
            <a:r>
              <a:rPr lang="es-ES" sz="1400" dirty="0" smtClean="0"/>
              <a:t/>
            </a:r>
            <a:br>
              <a:rPr lang="es-ES" sz="1400" dirty="0" smtClean="0"/>
            </a:br>
            <a:r>
              <a:rPr lang="en-US" sz="1400" dirty="0" smtClean="0"/>
              <a:t>A History of Sociological Analysis / ed. by T. </a:t>
            </a:r>
            <a:r>
              <a:rPr lang="en-US" sz="1400" dirty="0" err="1" smtClean="0"/>
              <a:t>Bottomore</a:t>
            </a:r>
            <a:r>
              <a:rPr lang="en-US" sz="1400" dirty="0" smtClean="0"/>
              <a:t>, R. </a:t>
            </a:r>
            <a:r>
              <a:rPr lang="en-US" sz="1400" dirty="0" err="1" smtClean="0"/>
              <a:t>Nisbet</a:t>
            </a:r>
            <a:r>
              <a:rPr lang="en-US" sz="1400" dirty="0" smtClean="0"/>
              <a:t>. New York: Oxford University Press, 1978.</a:t>
            </a:r>
          </a:p>
          <a:p>
            <a:r>
              <a:rPr lang="es-ES" sz="1600" dirty="0" smtClean="0"/>
              <a:t>GIDDENS</a:t>
            </a:r>
            <a:r>
              <a:rPr lang="es-ES" sz="1600" dirty="0"/>
              <a:t>, A. 2001. </a:t>
            </a:r>
            <a:r>
              <a:rPr lang="es-ES" sz="1600" dirty="0" err="1"/>
              <a:t>Sociology</a:t>
            </a:r>
            <a:r>
              <a:rPr lang="es-ES" sz="1600" dirty="0"/>
              <a:t>. 4th. ed. Cambridge: </a:t>
            </a:r>
            <a:r>
              <a:rPr lang="es-ES" sz="1600" dirty="0" err="1"/>
              <a:t>Polity</a:t>
            </a:r>
            <a:r>
              <a:rPr lang="es-ES" sz="1600" dirty="0"/>
              <a:t> </a:t>
            </a:r>
            <a:r>
              <a:rPr lang="es-ES" sz="1600" dirty="0" err="1"/>
              <a:t>Press</a:t>
            </a:r>
            <a:r>
              <a:rPr lang="es-ES" sz="1600" dirty="0"/>
              <a:t> </a:t>
            </a:r>
            <a:endParaRPr lang="es-ES" sz="1600" dirty="0" smtClean="0">
              <a:effectLst/>
            </a:endParaRPr>
          </a:p>
          <a:p>
            <a:r>
              <a:rPr lang="es-ES" sz="1600" dirty="0" smtClean="0"/>
              <a:t>RITZER</a:t>
            </a:r>
            <a:r>
              <a:rPr lang="es-ES" sz="1600" dirty="0" smtClean="0"/>
              <a:t>, G. 2012. </a:t>
            </a:r>
            <a:r>
              <a:rPr lang="es-ES" sz="1600" dirty="0" err="1" smtClean="0"/>
              <a:t>Sociological</a:t>
            </a:r>
            <a:r>
              <a:rPr lang="es-ES" sz="1600" dirty="0" smtClean="0"/>
              <a:t> </a:t>
            </a:r>
            <a:r>
              <a:rPr lang="es-ES" sz="1600" dirty="0" err="1" smtClean="0"/>
              <a:t>Theory</a:t>
            </a:r>
            <a:r>
              <a:rPr lang="es-ES" sz="1600" dirty="0" smtClean="0"/>
              <a:t>. 8th ed.London:McGraw-Hill </a:t>
            </a:r>
            <a:r>
              <a:rPr lang="es-ES" sz="1600" dirty="0" smtClean="0"/>
              <a:t>Education</a:t>
            </a:r>
          </a:p>
          <a:p>
            <a:r>
              <a:rPr lang="en-US" sz="1400" dirty="0" smtClean="0"/>
              <a:t>Tucker </a:t>
            </a:r>
            <a:r>
              <a:rPr lang="en-US" sz="1400" dirty="0" smtClean="0"/>
              <a:t>K. H., Jr. Anthony </a:t>
            </a:r>
            <a:r>
              <a:rPr lang="en-US" sz="1400" dirty="0" err="1" smtClean="0"/>
              <a:t>Giddens</a:t>
            </a:r>
            <a:r>
              <a:rPr lang="en-US" sz="1400" dirty="0" smtClean="0"/>
              <a:t> and Modern Social Theory. London: Sage Publications, 1998. 224 p.</a:t>
            </a:r>
            <a:endParaRPr lang="es-ES" sz="1400" dirty="0" smtClean="0"/>
          </a:p>
          <a:p>
            <a:endParaRPr lang="es-ES" sz="1400" dirty="0" smtClean="0"/>
          </a:p>
          <a:p>
            <a:r>
              <a:rPr lang="es-ES" sz="1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39868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The debate: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4000" dirty="0" smtClean="0"/>
              <a:t>Social </a:t>
            </a:r>
            <a:r>
              <a:rPr lang="es-ES" sz="4000" dirty="0" smtClean="0"/>
              <a:t>structure vs human </a:t>
            </a:r>
            <a:r>
              <a:rPr lang="es-ES" sz="4000" dirty="0" smtClean="0"/>
              <a:t>agency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1905000"/>
            <a:ext cx="8042276" cy="43434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Social structure determines social life; </a:t>
            </a:r>
            <a:br>
              <a:rPr lang="en-US" sz="2800" dirty="0" smtClean="0"/>
            </a:br>
            <a:r>
              <a:rPr lang="en-US" sz="2800" dirty="0" smtClean="0"/>
              <a:t>individual </a:t>
            </a:r>
            <a:r>
              <a:rPr lang="en-US" sz="2800" dirty="0" smtClean="0"/>
              <a:t>activities </a:t>
            </a:r>
            <a:r>
              <a:rPr lang="en-US" sz="2800" dirty="0" smtClean="0"/>
              <a:t>= outcome </a:t>
            </a:r>
            <a:r>
              <a:rPr lang="en-US" sz="2800" dirty="0" smtClean="0"/>
              <a:t>of structure. </a:t>
            </a:r>
            <a:endParaRPr lang="en-US" sz="2800" dirty="0" smtClean="0"/>
          </a:p>
          <a:p>
            <a:pPr algn="just"/>
            <a:r>
              <a:rPr lang="en-US" sz="2800" dirty="0" smtClean="0"/>
              <a:t>Individuals (re)construct and </a:t>
            </a:r>
            <a:r>
              <a:rPr lang="en-US" sz="2800" dirty="0" smtClean="0"/>
              <a:t>give meaning to their world. </a:t>
            </a:r>
            <a:endParaRPr lang="en-US" sz="2800" dirty="0" smtClean="0"/>
          </a:p>
          <a:p>
            <a:pPr algn="just"/>
            <a:r>
              <a:rPr lang="en-US" sz="2800" dirty="0" smtClean="0"/>
              <a:t>Social </a:t>
            </a:r>
            <a:r>
              <a:rPr lang="en-US" sz="2800" dirty="0" smtClean="0"/>
              <a:t>structure influences human </a:t>
            </a:r>
            <a:r>
              <a:rPr lang="en-US" sz="2800" dirty="0" smtClean="0"/>
              <a:t>actions and vice versa.</a:t>
            </a:r>
            <a:endParaRPr lang="en-US" sz="2800" dirty="0" smtClean="0"/>
          </a:p>
          <a:p>
            <a:pPr algn="ctr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25023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Theory of Structuration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err="1" smtClean="0"/>
              <a:t>Structuration</a:t>
            </a:r>
            <a:r>
              <a:rPr lang="en-US" dirty="0" smtClean="0"/>
              <a:t> </a:t>
            </a:r>
            <a:r>
              <a:rPr lang="en-US" dirty="0" smtClean="0"/>
              <a:t>theory aims to explain social practices across space and time by viewing action and social structure as linked by their interdependency</a:t>
            </a:r>
          </a:p>
          <a:p>
            <a:pPr algn="just">
              <a:buNone/>
            </a:pPr>
            <a:r>
              <a:rPr lang="en-US" dirty="0" smtClean="0"/>
              <a:t>The </a:t>
            </a:r>
            <a:r>
              <a:rPr lang="en-US" dirty="0" smtClean="0"/>
              <a:t>duality of structure: </a:t>
            </a:r>
            <a:r>
              <a:rPr lang="en-US" dirty="0" smtClean="0"/>
              <a:t>human agency and social structure each act as an enabling condition of the other.</a:t>
            </a:r>
            <a:endParaRPr lang="en-US" dirty="0" smtClean="0"/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2686050" y="3790950"/>
            <a:ext cx="2438400" cy="133350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Human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agency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Выгнутая вниз стрелка 5"/>
          <p:cNvSpPr/>
          <p:nvPr/>
        </p:nvSpPr>
        <p:spPr>
          <a:xfrm flipH="1">
            <a:off x="2686050" y="5257800"/>
            <a:ext cx="2343151" cy="1371601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Social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 structure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5023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Key points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Action is not equated with individual human </a:t>
            </a:r>
            <a:r>
              <a:rPr lang="en-US" dirty="0" smtClean="0"/>
              <a:t>activity(Weber);</a:t>
            </a:r>
            <a:endParaRPr lang="en-US" dirty="0" smtClean="0"/>
          </a:p>
          <a:p>
            <a:pPr algn="just"/>
            <a:r>
              <a:rPr lang="en-US" dirty="0" smtClean="0"/>
              <a:t>Structure is not identified with external </a:t>
            </a:r>
            <a:r>
              <a:rPr lang="en-US" dirty="0" smtClean="0"/>
              <a:t>constraint(Durkheim);</a:t>
            </a:r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Men </a:t>
            </a:r>
            <a:r>
              <a:rPr lang="en-US" dirty="0" smtClean="0"/>
              <a:t>make their own history but not in circumstances of their own </a:t>
            </a:r>
            <a:r>
              <a:rPr lang="en-US" dirty="0" smtClean="0"/>
              <a:t>choosing (Marx).</a:t>
            </a: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b="1" dirty="0" smtClean="0"/>
              <a:t>AGENT</a:t>
            </a:r>
            <a:r>
              <a:rPr lang="en-US" dirty="0" smtClean="0"/>
              <a:t> is any </a:t>
            </a:r>
            <a:r>
              <a:rPr lang="en-US" dirty="0" smtClean="0"/>
              <a:t>social unit that is capable of making a difference.</a:t>
            </a:r>
          </a:p>
          <a:p>
            <a:pPr algn="just">
              <a:buFont typeface="Wingdings" pitchFamily="2" charset="2"/>
              <a:buChar char="q"/>
            </a:pPr>
            <a:r>
              <a:rPr lang="en-US" b="1" dirty="0" smtClean="0"/>
              <a:t>AGENCY </a:t>
            </a:r>
            <a:r>
              <a:rPr lang="en-US" dirty="0" smtClean="0"/>
              <a:t>is</a:t>
            </a:r>
            <a:r>
              <a:rPr lang="en-US" b="1" dirty="0" smtClean="0"/>
              <a:t> </a:t>
            </a:r>
            <a:r>
              <a:rPr lang="en-US" dirty="0" smtClean="0"/>
              <a:t>the continuous flow of conduct.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2502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The agent-structure integration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Anthony </a:t>
            </a:r>
            <a:r>
              <a:rPr lang="en-US" dirty="0" err="1" smtClean="0"/>
              <a:t>Giddens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smtClean="0"/>
              <a:t>Action and </a:t>
            </a:r>
            <a:r>
              <a:rPr lang="en-US" dirty="0" smtClean="0"/>
              <a:t>structure can </a:t>
            </a:r>
            <a:r>
              <a:rPr lang="en-US" dirty="0" smtClean="0"/>
              <a:t>not be isolated from each </a:t>
            </a:r>
            <a:r>
              <a:rPr lang="en-US" dirty="0" smtClean="0"/>
              <a:t>other.</a:t>
            </a:r>
            <a:endParaRPr lang="ru-RU" dirty="0" smtClean="0"/>
          </a:p>
          <a:p>
            <a:pPr algn="just"/>
            <a:r>
              <a:rPr lang="en-US" dirty="0" smtClean="0"/>
              <a:t>Margaret </a:t>
            </a:r>
            <a:r>
              <a:rPr lang="en-US" dirty="0" smtClean="0"/>
              <a:t>Archer: agency </a:t>
            </a:r>
            <a:r>
              <a:rPr lang="en-US" dirty="0" smtClean="0"/>
              <a:t>and structure </a:t>
            </a:r>
            <a:r>
              <a:rPr lang="en-US" dirty="0" smtClean="0"/>
              <a:t>may </a:t>
            </a:r>
            <a:r>
              <a:rPr lang="en-US" dirty="0" smtClean="0"/>
              <a:t>and </a:t>
            </a:r>
            <a:r>
              <a:rPr lang="en-US" dirty="0" smtClean="0"/>
              <a:t>need </a:t>
            </a:r>
            <a:r>
              <a:rPr lang="en-US" dirty="0" smtClean="0"/>
              <a:t>to be isolated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Pierre </a:t>
            </a:r>
            <a:r>
              <a:rPr lang="en-US" dirty="0" err="1" smtClean="0"/>
              <a:t>Bourdieu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action-structure conflict </a:t>
            </a:r>
            <a:r>
              <a:rPr lang="en-US" dirty="0" smtClean="0"/>
              <a:t>is transformed into </a:t>
            </a:r>
            <a:r>
              <a:rPr lang="en-US" dirty="0" smtClean="0"/>
              <a:t>the </a:t>
            </a:r>
            <a:r>
              <a:rPr lang="en-US" dirty="0" smtClean="0"/>
              <a:t>relationship between </a:t>
            </a:r>
            <a:r>
              <a:rPr lang="en-US" dirty="0" err="1" smtClean="0"/>
              <a:t>habitus</a:t>
            </a:r>
            <a:r>
              <a:rPr lang="en-US" dirty="0" smtClean="0"/>
              <a:t> and field.</a:t>
            </a:r>
            <a:endParaRPr lang="ru-RU" dirty="0" smtClean="0"/>
          </a:p>
          <a:p>
            <a:pPr algn="just"/>
            <a:r>
              <a:rPr lang="en-US" dirty="0" err="1" smtClean="0"/>
              <a:t>Jurgen</a:t>
            </a:r>
            <a:r>
              <a:rPr lang="en-US" dirty="0" smtClean="0"/>
              <a:t> </a:t>
            </a:r>
            <a:r>
              <a:rPr lang="en-US" dirty="0" err="1" smtClean="0"/>
              <a:t>Habermas</a:t>
            </a:r>
            <a:r>
              <a:rPr lang="en-US" dirty="0" smtClean="0"/>
              <a:t>: the </a:t>
            </a:r>
            <a:r>
              <a:rPr lang="en-US" dirty="0" smtClean="0"/>
              <a:t>framework of the problem of "colonization of the life-world</a:t>
            </a:r>
            <a:r>
              <a:rPr lang="en-US" dirty="0" smtClean="0"/>
              <a:t>."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2502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Gidden’s</a:t>
            </a:r>
            <a:r>
              <a:rPr lang="en-US" dirty="0" smtClean="0"/>
              <a:t> theory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dirty="0" smtClean="0"/>
              <a:t>Structure</a:t>
            </a:r>
            <a:r>
              <a:rPr lang="en-US" dirty="0" smtClean="0"/>
              <a:t> </a:t>
            </a:r>
            <a:r>
              <a:rPr lang="en-US" dirty="0" smtClean="0"/>
              <a:t>is when the rules and resources are </a:t>
            </a:r>
            <a:r>
              <a:rPr lang="en-US" dirty="0" smtClean="0"/>
              <a:t>organized </a:t>
            </a:r>
            <a:r>
              <a:rPr lang="en-US" dirty="0" smtClean="0"/>
              <a:t>as properties of social systems. </a:t>
            </a:r>
            <a:endParaRPr lang="en-US" dirty="0" smtClean="0"/>
          </a:p>
          <a:p>
            <a:pPr algn="just">
              <a:buNone/>
            </a:pPr>
            <a:r>
              <a:rPr lang="en-US" b="1" dirty="0" smtClean="0"/>
              <a:t>Agency </a:t>
            </a:r>
            <a:r>
              <a:rPr lang="en-US" dirty="0" smtClean="0"/>
              <a:t>is when an individual is able to observe his/her own experience and then be able to give reasons for their action.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The </a:t>
            </a:r>
            <a:r>
              <a:rPr lang="en-US" dirty="0" smtClean="0"/>
              <a:t>relationship between structure and agency 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the </a:t>
            </a:r>
            <a:r>
              <a:rPr lang="en-US" b="1" dirty="0" smtClean="0"/>
              <a:t>duality of structure</a:t>
            </a:r>
            <a:r>
              <a:rPr lang="en-US" dirty="0" smtClean="0"/>
              <a:t>, whereby individuals reflexively produce and reproduce their social </a:t>
            </a:r>
            <a:r>
              <a:rPr lang="en-US" dirty="0" smtClean="0"/>
              <a:t>life. </a:t>
            </a:r>
            <a:endParaRPr lang="en-US" dirty="0" smtClean="0"/>
          </a:p>
          <a:p>
            <a:pPr algn="just"/>
            <a:endParaRPr lang="ru-RU" dirty="0"/>
          </a:p>
        </p:txBody>
      </p:sp>
      <p:pic>
        <p:nvPicPr>
          <p:cNvPr id="2050" name="Picture 2" descr="http://www.peoples.ru/science/sociologist/anthony_giddens/giddens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46370" y="1600201"/>
            <a:ext cx="2962549" cy="434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2502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97520" y="2719305"/>
            <a:ext cx="75241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b="1" u="sng" dirty="0"/>
              <a:t>Marx </a:t>
            </a:r>
            <a:r>
              <a:rPr lang="es-ES" dirty="0"/>
              <a:t>can be </a:t>
            </a:r>
            <a:r>
              <a:rPr lang="es-ES" dirty="0" err="1"/>
              <a:t>seen</a:t>
            </a:r>
            <a:r>
              <a:rPr lang="es-ES" dirty="0"/>
              <a:t> as </a:t>
            </a:r>
            <a:r>
              <a:rPr lang="es-ES" dirty="0" err="1"/>
              <a:t>being</a:t>
            </a:r>
            <a:r>
              <a:rPr lang="es-ES" dirty="0"/>
              <a:t> </a:t>
            </a:r>
            <a:r>
              <a:rPr lang="es-ES" dirty="0" err="1"/>
              <a:t>interested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coercive</a:t>
            </a:r>
            <a:r>
              <a:rPr lang="es-ES" dirty="0"/>
              <a:t> and </a:t>
            </a:r>
            <a:r>
              <a:rPr lang="es-ES" dirty="0" err="1"/>
              <a:t>alienating</a:t>
            </a:r>
            <a:r>
              <a:rPr lang="es-ES" dirty="0"/>
              <a:t> </a:t>
            </a:r>
            <a:r>
              <a:rPr lang="es-ES" dirty="0" err="1"/>
              <a:t>effect</a:t>
            </a:r>
            <a:r>
              <a:rPr lang="es-ES" dirty="0"/>
              <a:t> of </a:t>
            </a:r>
            <a:r>
              <a:rPr lang="es-ES" dirty="0" err="1"/>
              <a:t>capitalist</a:t>
            </a:r>
            <a:r>
              <a:rPr lang="es-ES" dirty="0"/>
              <a:t> </a:t>
            </a:r>
            <a:r>
              <a:rPr lang="es-ES" dirty="0" err="1"/>
              <a:t>society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smtClean="0"/>
              <a:t>individual.</a:t>
            </a:r>
          </a:p>
          <a:p>
            <a:pPr marL="285750" indent="-285750">
              <a:buFont typeface="Arial"/>
              <a:buChar char="•"/>
            </a:pPr>
            <a:endParaRPr lang="es-ES" dirty="0"/>
          </a:p>
          <a:p>
            <a:pPr marL="285750" indent="-285750">
              <a:buFont typeface="Arial"/>
              <a:buChar char="•"/>
            </a:pPr>
            <a:r>
              <a:rPr lang="es-ES" b="1" u="sng" dirty="0" smtClean="0"/>
              <a:t>Weber</a:t>
            </a:r>
            <a:r>
              <a:rPr lang="es-ES" dirty="0" smtClean="0"/>
              <a:t> </a:t>
            </a:r>
            <a:r>
              <a:rPr lang="es-ES" dirty="0" err="1"/>
              <a:t>may</a:t>
            </a:r>
            <a:r>
              <a:rPr lang="es-ES" dirty="0"/>
              <a:t> be </a:t>
            </a:r>
            <a:r>
              <a:rPr lang="es-ES" dirty="0" err="1"/>
              <a:t>viewed</a:t>
            </a:r>
            <a:r>
              <a:rPr lang="es-ES" dirty="0"/>
              <a:t> as </a:t>
            </a:r>
            <a:r>
              <a:rPr lang="es-ES" dirty="0" err="1"/>
              <a:t>being</a:t>
            </a:r>
            <a:r>
              <a:rPr lang="es-ES" dirty="0"/>
              <a:t> </a:t>
            </a:r>
            <a:r>
              <a:rPr lang="es-ES" dirty="0" err="1"/>
              <a:t>focally</a:t>
            </a:r>
            <a:r>
              <a:rPr lang="es-ES" dirty="0"/>
              <a:t> </a:t>
            </a:r>
            <a:r>
              <a:rPr lang="es-ES" dirty="0" err="1"/>
              <a:t>concerned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plight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smtClean="0"/>
              <a:t>individual </a:t>
            </a:r>
            <a:r>
              <a:rPr lang="es-ES" dirty="0" err="1"/>
              <a:t>within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iron</a:t>
            </a:r>
            <a:r>
              <a:rPr lang="es-ES" dirty="0"/>
              <a:t> </a:t>
            </a:r>
            <a:r>
              <a:rPr lang="es-ES" dirty="0" err="1"/>
              <a:t>cage</a:t>
            </a:r>
            <a:r>
              <a:rPr lang="es-ES" dirty="0"/>
              <a:t> of a </a:t>
            </a:r>
            <a:r>
              <a:rPr lang="es-ES" dirty="0" err="1"/>
              <a:t>formally</a:t>
            </a:r>
            <a:r>
              <a:rPr lang="es-ES" dirty="0"/>
              <a:t> </a:t>
            </a:r>
            <a:r>
              <a:rPr lang="es-ES" dirty="0" err="1"/>
              <a:t>rational</a:t>
            </a:r>
            <a:r>
              <a:rPr lang="es-ES" dirty="0"/>
              <a:t> </a:t>
            </a:r>
            <a:r>
              <a:rPr lang="es-ES" dirty="0" err="1"/>
              <a:t>society</a:t>
            </a:r>
            <a:r>
              <a:rPr lang="es-ES" dirty="0"/>
              <a:t>. </a:t>
            </a:r>
            <a:endParaRPr lang="es-ES" dirty="0" smtClean="0"/>
          </a:p>
          <a:p>
            <a:pPr marL="285750" indent="-285750">
              <a:buFont typeface="Arial"/>
              <a:buChar char="•"/>
            </a:pPr>
            <a:endParaRPr lang="es-ES" dirty="0" smtClean="0"/>
          </a:p>
          <a:p>
            <a:pPr marL="285750" indent="-285750">
              <a:buFont typeface="Arial"/>
              <a:buChar char="•"/>
            </a:pPr>
            <a:r>
              <a:rPr lang="es-ES" b="1" u="sng" dirty="0" err="1" smtClean="0"/>
              <a:t>Simmel</a:t>
            </a:r>
            <a:r>
              <a:rPr lang="es-ES" dirty="0" smtClean="0"/>
              <a:t> </a:t>
            </a:r>
            <a:r>
              <a:rPr lang="es-ES" dirty="0" err="1"/>
              <a:t>was</a:t>
            </a:r>
            <a:r>
              <a:rPr lang="es-ES" dirty="0"/>
              <a:t> </a:t>
            </a:r>
            <a:r>
              <a:rPr lang="es-ES" dirty="0" err="1"/>
              <a:t>interested</a:t>
            </a:r>
            <a:r>
              <a:rPr lang="es-ES" dirty="0"/>
              <a:t> </a:t>
            </a:r>
            <a:r>
              <a:rPr lang="es-ES" dirty="0" err="1"/>
              <a:t>primarily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relationship</a:t>
            </a:r>
            <a:r>
              <a:rPr lang="es-ES" dirty="0"/>
              <a:t> </a:t>
            </a:r>
            <a:r>
              <a:rPr lang="es-ES" dirty="0" err="1"/>
              <a:t>between</a:t>
            </a:r>
            <a:r>
              <a:rPr lang="es-ES" dirty="0"/>
              <a:t> </a:t>
            </a:r>
            <a:r>
              <a:rPr lang="es-ES" dirty="0" err="1"/>
              <a:t>objective</a:t>
            </a:r>
            <a:r>
              <a:rPr lang="es-ES" dirty="0"/>
              <a:t> (macro) culture and </a:t>
            </a:r>
            <a:r>
              <a:rPr lang="es-ES" dirty="0" err="1"/>
              <a:t>subjective</a:t>
            </a:r>
            <a:r>
              <a:rPr lang="es-ES" dirty="0"/>
              <a:t> (</a:t>
            </a:r>
            <a:r>
              <a:rPr lang="es-ES" dirty="0" err="1"/>
              <a:t>or</a:t>
            </a:r>
            <a:r>
              <a:rPr lang="es-ES" dirty="0"/>
              <a:t> individual, micro) </a:t>
            </a:r>
            <a:r>
              <a:rPr lang="es-ES" dirty="0" smtClean="0"/>
              <a:t>culture.</a:t>
            </a:r>
          </a:p>
          <a:p>
            <a:pPr marL="285750" indent="-285750">
              <a:buFont typeface="Arial"/>
              <a:buChar char="•"/>
            </a:pPr>
            <a:endParaRPr lang="es-ES" dirty="0" smtClean="0"/>
          </a:p>
          <a:p>
            <a:pPr marL="285750" indent="-285750">
              <a:buFont typeface="Arial"/>
              <a:buChar char="•"/>
            </a:pPr>
            <a:r>
              <a:rPr lang="es-ES" b="1" u="sng" dirty="0" smtClean="0"/>
              <a:t>Durkheim </a:t>
            </a:r>
            <a:r>
              <a:rPr lang="es-ES" dirty="0" smtClean="0"/>
              <a:t>: </a:t>
            </a:r>
            <a:r>
              <a:rPr lang="es-ES" dirty="0" err="1"/>
              <a:t>concerned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effect</a:t>
            </a:r>
            <a:r>
              <a:rPr lang="es-ES" dirty="0"/>
              <a:t> of </a:t>
            </a:r>
            <a:r>
              <a:rPr lang="es-ES" dirty="0" err="1" smtClean="0"/>
              <a:t>macrolevel</a:t>
            </a:r>
            <a:r>
              <a:rPr lang="es-ES" dirty="0" smtClean="0"/>
              <a:t> </a:t>
            </a:r>
            <a:r>
              <a:rPr lang="es-ES" dirty="0"/>
              <a:t>social </a:t>
            </a:r>
            <a:r>
              <a:rPr lang="es-ES" dirty="0" err="1"/>
              <a:t>facts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individuals</a:t>
            </a:r>
            <a:r>
              <a:rPr lang="es-ES" dirty="0"/>
              <a:t> and individual </a:t>
            </a:r>
            <a:r>
              <a:rPr lang="es-ES" dirty="0" err="1"/>
              <a:t>behavior</a:t>
            </a:r>
            <a:r>
              <a:rPr lang="es-ES" dirty="0"/>
              <a:t> 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549246" y="1912297"/>
            <a:ext cx="8111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Classic</a:t>
            </a:r>
            <a:r>
              <a:rPr lang="es-ES" dirty="0" smtClean="0"/>
              <a:t> </a:t>
            </a:r>
            <a:r>
              <a:rPr lang="es-ES" dirty="0" err="1" smtClean="0"/>
              <a:t>sociologist</a:t>
            </a:r>
            <a:r>
              <a:rPr lang="es-ES" dirty="0" smtClean="0"/>
              <a:t> </a:t>
            </a:r>
            <a:r>
              <a:rPr lang="es-ES" dirty="0" err="1" smtClean="0"/>
              <a:t>view</a:t>
            </a:r>
            <a:r>
              <a:rPr lang="es-ES" dirty="0" smtClean="0"/>
              <a:t> as </a:t>
            </a:r>
            <a:r>
              <a:rPr lang="es-ES" dirty="0" err="1" smtClean="0"/>
              <a:t>either</a:t>
            </a:r>
            <a:r>
              <a:rPr lang="es-ES" dirty="0" smtClean="0"/>
              <a:t> Macro-Micro </a:t>
            </a:r>
            <a:r>
              <a:rPr lang="es-ES" dirty="0" err="1" smtClean="0"/>
              <a:t>extremist</a:t>
            </a:r>
            <a:r>
              <a:rPr lang="es-ES" dirty="0" smtClean="0"/>
              <a:t> : Marx, </a:t>
            </a:r>
            <a:r>
              <a:rPr lang="es-ES" dirty="0" err="1" smtClean="0"/>
              <a:t>Durkeheim</a:t>
            </a:r>
            <a:r>
              <a:rPr lang="es-ES" dirty="0" smtClean="0"/>
              <a:t>, Weber, </a:t>
            </a:r>
            <a:r>
              <a:rPr lang="es-ES" dirty="0" err="1" smtClean="0"/>
              <a:t>Simmel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49246" y="409952"/>
            <a:ext cx="7772400" cy="117397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800" dirty="0" smtClean="0"/>
              <a:t>Micro- Macro </a:t>
            </a:r>
            <a:r>
              <a:rPr lang="es-ES" sz="4800" dirty="0" err="1" smtClean="0"/>
              <a:t>Integration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xmlns="" val="2895306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Micro-Macro </a:t>
            </a:r>
            <a:r>
              <a:rPr lang="es-ES" dirty="0" err="1" smtClean="0"/>
              <a:t>Integration</a:t>
            </a:r>
            <a:r>
              <a:rPr lang="es-ES" dirty="0" smtClean="0"/>
              <a:t> </a:t>
            </a:r>
            <a:r>
              <a:rPr lang="es-ES" dirty="0" err="1" smtClean="0"/>
              <a:t>movement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188020" y="2089147"/>
            <a:ext cx="727864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2 </a:t>
            </a:r>
            <a:r>
              <a:rPr lang="es-ES" sz="2800" dirty="0" err="1" smtClean="0"/>
              <a:t>major</a:t>
            </a:r>
            <a:r>
              <a:rPr lang="es-ES" sz="2800" dirty="0" smtClean="0"/>
              <a:t> </a:t>
            </a:r>
            <a:r>
              <a:rPr lang="es-ES" sz="2800" dirty="0" err="1" smtClean="0"/>
              <a:t>strands</a:t>
            </a:r>
            <a:r>
              <a:rPr lang="es-ES" sz="2800" dirty="0" smtClean="0"/>
              <a:t> of </a:t>
            </a:r>
            <a:r>
              <a:rPr lang="es-ES" sz="2800" dirty="0" err="1" smtClean="0"/>
              <a:t>work</a:t>
            </a:r>
            <a:r>
              <a:rPr lang="es-ES" sz="2800" dirty="0" smtClean="0"/>
              <a:t> </a:t>
            </a:r>
            <a:r>
              <a:rPr lang="es-ES" sz="2800" dirty="0" err="1" smtClean="0"/>
              <a:t>on</a:t>
            </a:r>
            <a:r>
              <a:rPr lang="es-ES" sz="2800" dirty="0" smtClean="0"/>
              <a:t> Micro-Macro </a:t>
            </a:r>
            <a:r>
              <a:rPr lang="es-ES" sz="2800" dirty="0" err="1" smtClean="0"/>
              <a:t>Integration</a:t>
            </a:r>
            <a:r>
              <a:rPr lang="es-ES" sz="2800" dirty="0" smtClean="0"/>
              <a:t>:</a:t>
            </a:r>
          </a:p>
          <a:p>
            <a:endParaRPr lang="es-ES" sz="2800" dirty="0" smtClean="0"/>
          </a:p>
          <a:p>
            <a:pPr marL="742950" lvl="1" indent="-285750">
              <a:buFont typeface="Arial"/>
              <a:buChar char="•"/>
            </a:pPr>
            <a:r>
              <a:rPr lang="es-ES" sz="2800" dirty="0" err="1"/>
              <a:t>T</a:t>
            </a:r>
            <a:r>
              <a:rPr lang="es-ES" sz="2800" dirty="0" err="1" smtClean="0"/>
              <a:t>heorists</a:t>
            </a:r>
            <a:r>
              <a:rPr lang="es-ES" sz="2800" dirty="0" smtClean="0"/>
              <a:t> </a:t>
            </a:r>
            <a:r>
              <a:rPr lang="es-ES" sz="2800" dirty="0" err="1"/>
              <a:t>focus</a:t>
            </a:r>
            <a:r>
              <a:rPr lang="es-ES" sz="2800" dirty="0"/>
              <a:t> </a:t>
            </a:r>
            <a:r>
              <a:rPr lang="es-ES" sz="2800" dirty="0" err="1"/>
              <a:t>on</a:t>
            </a:r>
            <a:r>
              <a:rPr lang="es-ES" sz="2800" dirty="0"/>
              <a:t> </a:t>
            </a:r>
            <a:r>
              <a:rPr lang="es-ES" sz="2800" dirty="0" err="1"/>
              <a:t>integrating</a:t>
            </a:r>
            <a:r>
              <a:rPr lang="es-ES" sz="2800" dirty="0"/>
              <a:t> micro and macro </a:t>
            </a:r>
            <a:r>
              <a:rPr lang="es-ES" sz="2800" i="1" dirty="0" err="1"/>
              <a:t>theories</a:t>
            </a:r>
            <a:r>
              <a:rPr lang="es-ES" sz="2800" i="1" dirty="0"/>
              <a:t> </a:t>
            </a:r>
            <a:endParaRPr lang="es-ES" sz="2800" i="1" dirty="0" smtClean="0"/>
          </a:p>
          <a:p>
            <a:pPr marL="742950" lvl="1" indent="-285750">
              <a:buFont typeface="Arial"/>
              <a:buChar char="•"/>
            </a:pPr>
            <a:endParaRPr lang="es-ES" sz="2800" i="1" dirty="0"/>
          </a:p>
          <a:p>
            <a:pPr marL="742950" lvl="1" indent="-285750">
              <a:buFont typeface="Arial"/>
              <a:buChar char="•"/>
            </a:pPr>
            <a:endParaRPr lang="es-ES" sz="2800" dirty="0" smtClean="0"/>
          </a:p>
          <a:p>
            <a:pPr marL="742950" lvl="1" indent="-285750">
              <a:buFont typeface="Arial"/>
              <a:buChar char="•"/>
            </a:pPr>
            <a:r>
              <a:rPr lang="es-ES" sz="2800" dirty="0" err="1" smtClean="0"/>
              <a:t>Others</a:t>
            </a:r>
            <a:r>
              <a:rPr lang="es-ES" sz="2800" dirty="0" smtClean="0"/>
              <a:t> </a:t>
            </a:r>
            <a:r>
              <a:rPr lang="es-ES" sz="2800" dirty="0" err="1"/>
              <a:t>concerned</a:t>
            </a:r>
            <a:r>
              <a:rPr lang="es-ES" sz="2800" dirty="0"/>
              <a:t> </a:t>
            </a:r>
            <a:r>
              <a:rPr lang="es-ES" sz="2800" dirty="0" err="1"/>
              <a:t>with</a:t>
            </a:r>
            <a:r>
              <a:rPr lang="es-ES" sz="2800" dirty="0"/>
              <a:t> </a:t>
            </a:r>
            <a:r>
              <a:rPr lang="es-ES" sz="2800" dirty="0" err="1"/>
              <a:t>developing</a:t>
            </a:r>
            <a:r>
              <a:rPr lang="es-ES" sz="2800" dirty="0"/>
              <a:t> a </a:t>
            </a:r>
            <a:r>
              <a:rPr lang="es-ES" sz="2800" dirty="0" err="1"/>
              <a:t>theory</a:t>
            </a:r>
            <a:r>
              <a:rPr lang="es-ES" sz="2800" dirty="0"/>
              <a:t> </a:t>
            </a:r>
            <a:r>
              <a:rPr lang="es-ES" sz="2800" dirty="0" err="1"/>
              <a:t>that</a:t>
            </a:r>
            <a:r>
              <a:rPr lang="es-ES" sz="2800" dirty="0"/>
              <a:t> </a:t>
            </a:r>
            <a:r>
              <a:rPr lang="es-ES" sz="2800" dirty="0" err="1"/>
              <a:t>deals</a:t>
            </a:r>
            <a:r>
              <a:rPr lang="es-ES" sz="2800" dirty="0"/>
              <a:t> </a:t>
            </a:r>
            <a:r>
              <a:rPr lang="es-ES" sz="2800" dirty="0" err="1"/>
              <a:t>with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</a:t>
            </a:r>
            <a:r>
              <a:rPr lang="es-ES" sz="2800" dirty="0" err="1"/>
              <a:t>linkage</a:t>
            </a:r>
            <a:r>
              <a:rPr lang="es-ES" sz="2800" dirty="0"/>
              <a:t> </a:t>
            </a:r>
            <a:r>
              <a:rPr lang="es-ES" sz="2800" dirty="0" err="1"/>
              <a:t>between</a:t>
            </a:r>
            <a:r>
              <a:rPr lang="es-ES" sz="2800" dirty="0"/>
              <a:t> micro and macro </a:t>
            </a:r>
            <a:r>
              <a:rPr lang="es-ES" sz="2800" i="1" dirty="0" err="1"/>
              <a:t>levels</a:t>
            </a:r>
            <a:r>
              <a:rPr lang="es-ES" sz="2800" i="1" dirty="0"/>
              <a:t> </a:t>
            </a:r>
            <a:endParaRPr lang="es-ES" sz="2800" dirty="0" smtClean="0"/>
          </a:p>
          <a:p>
            <a:pPr marL="742950" lvl="1" indent="-285750">
              <a:buFont typeface="Arial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85822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Examples</a:t>
            </a:r>
            <a:r>
              <a:rPr lang="es-ES" dirty="0" smtClean="0"/>
              <a:t> of Micro and Macro </a:t>
            </a:r>
            <a:r>
              <a:rPr lang="es-ES" dirty="0" err="1" smtClean="0"/>
              <a:t>Integration</a:t>
            </a:r>
            <a:endParaRPr lang="es-ES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/>
              <a:t>micro and macro social </a:t>
            </a:r>
            <a:r>
              <a:rPr lang="es-ES" dirty="0" err="1"/>
              <a:t>phenomena</a:t>
            </a:r>
            <a:r>
              <a:rPr lang="es-ES" dirty="0"/>
              <a:t> are </a:t>
            </a:r>
            <a:r>
              <a:rPr lang="es-ES" dirty="0" err="1"/>
              <a:t>also</a:t>
            </a:r>
            <a:r>
              <a:rPr lang="es-ES" dirty="0"/>
              <a:t> </a:t>
            </a:r>
            <a:r>
              <a:rPr lang="es-ES" dirty="0" err="1"/>
              <a:t>either</a:t>
            </a:r>
            <a:r>
              <a:rPr lang="es-ES" dirty="0"/>
              <a:t> </a:t>
            </a:r>
            <a:r>
              <a:rPr lang="es-ES" dirty="0" err="1"/>
              <a:t>objective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subjective</a:t>
            </a:r>
            <a:r>
              <a:rPr lang="es-ES" dirty="0"/>
              <a:t>. </a:t>
            </a:r>
            <a:r>
              <a:rPr lang="es-ES" dirty="0" err="1"/>
              <a:t>F</a:t>
            </a:r>
            <a:r>
              <a:rPr lang="es-ES" dirty="0" err="1" smtClean="0"/>
              <a:t>ocus</a:t>
            </a:r>
            <a:r>
              <a:rPr lang="es-ES" dirty="0" smtClean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 smtClean="0"/>
              <a:t>interrelationship</a:t>
            </a:r>
            <a:r>
              <a:rPr lang="es-ES" dirty="0" smtClean="0"/>
              <a:t> </a:t>
            </a:r>
            <a:r>
              <a:rPr lang="es-ES" dirty="0" err="1"/>
              <a:t>among</a:t>
            </a:r>
            <a:r>
              <a:rPr lang="es-ES" dirty="0"/>
              <a:t> </a:t>
            </a:r>
            <a:r>
              <a:rPr lang="es-ES" dirty="0" err="1" smtClean="0"/>
              <a:t>these</a:t>
            </a:r>
            <a:r>
              <a:rPr lang="es-ES" dirty="0" smtClean="0"/>
              <a:t> 4 </a:t>
            </a:r>
            <a:r>
              <a:rPr lang="es-ES" dirty="0" err="1"/>
              <a:t>levels</a:t>
            </a:r>
            <a:r>
              <a:rPr lang="es-ES" dirty="0"/>
              <a:t>. </a:t>
            </a:r>
            <a:endParaRPr lang="es-ES" dirty="0" smtClean="0"/>
          </a:p>
          <a:p>
            <a:pPr lvl="1"/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b="1" u="sng" dirty="0"/>
              <a:t>macro-</a:t>
            </a:r>
            <a:r>
              <a:rPr lang="es-ES" b="1" u="sng" dirty="0" err="1"/>
              <a:t>objective</a:t>
            </a:r>
            <a:r>
              <a:rPr lang="es-ES" b="1" u="sng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involves</a:t>
            </a:r>
            <a:r>
              <a:rPr lang="es-ES" dirty="0"/>
              <a:t> </a:t>
            </a:r>
            <a:r>
              <a:rPr lang="es-ES" dirty="0" err="1"/>
              <a:t>large-scale</a:t>
            </a:r>
            <a:r>
              <a:rPr lang="es-ES" dirty="0"/>
              <a:t> material </a:t>
            </a:r>
            <a:r>
              <a:rPr lang="es-ES" dirty="0" err="1"/>
              <a:t>realities</a:t>
            </a:r>
            <a:r>
              <a:rPr lang="es-ES" dirty="0"/>
              <a:t> </a:t>
            </a:r>
            <a:r>
              <a:rPr lang="es-ES" dirty="0" err="1"/>
              <a:t>such</a:t>
            </a:r>
            <a:r>
              <a:rPr lang="es-ES" dirty="0"/>
              <a:t> as </a:t>
            </a:r>
            <a:r>
              <a:rPr lang="es-ES" dirty="0" err="1"/>
              <a:t>society</a:t>
            </a:r>
            <a:r>
              <a:rPr lang="es-ES" dirty="0"/>
              <a:t>, </a:t>
            </a:r>
            <a:r>
              <a:rPr lang="es-ES" dirty="0" err="1"/>
              <a:t>bureaucracy</a:t>
            </a:r>
            <a:r>
              <a:rPr lang="es-ES" dirty="0"/>
              <a:t>, and </a:t>
            </a:r>
            <a:r>
              <a:rPr lang="es-ES" dirty="0" err="1"/>
              <a:t>technology</a:t>
            </a:r>
            <a:r>
              <a:rPr lang="es-ES" dirty="0"/>
              <a:t>. </a:t>
            </a:r>
            <a:endParaRPr lang="es-ES" dirty="0" smtClean="0"/>
          </a:p>
          <a:p>
            <a:pPr lvl="1"/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b="1" u="sng" dirty="0"/>
              <a:t>macro-</a:t>
            </a:r>
            <a:r>
              <a:rPr lang="es-ES" b="1" u="sng" dirty="0" err="1"/>
              <a:t>subjective</a:t>
            </a:r>
            <a:r>
              <a:rPr lang="es-ES" b="1" u="sng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encompasses</a:t>
            </a:r>
            <a:r>
              <a:rPr lang="es-ES" dirty="0"/>
              <a:t> </a:t>
            </a:r>
            <a:r>
              <a:rPr lang="es-ES" dirty="0" err="1"/>
              <a:t>large-scale</a:t>
            </a:r>
            <a:r>
              <a:rPr lang="es-ES" dirty="0"/>
              <a:t> </a:t>
            </a:r>
            <a:r>
              <a:rPr lang="es-ES" dirty="0" err="1"/>
              <a:t>nonmaterial</a:t>
            </a:r>
            <a:r>
              <a:rPr lang="es-ES" dirty="0"/>
              <a:t> </a:t>
            </a:r>
            <a:r>
              <a:rPr lang="es-ES" dirty="0" err="1"/>
              <a:t>phenomena</a:t>
            </a:r>
            <a:r>
              <a:rPr lang="es-ES" dirty="0"/>
              <a:t> </a:t>
            </a:r>
            <a:r>
              <a:rPr lang="es-ES" dirty="0" err="1"/>
              <a:t>such</a:t>
            </a:r>
            <a:r>
              <a:rPr lang="es-ES" dirty="0"/>
              <a:t> as </a:t>
            </a:r>
            <a:r>
              <a:rPr lang="es-ES" dirty="0" err="1"/>
              <a:t>norms</a:t>
            </a:r>
            <a:r>
              <a:rPr lang="es-ES" dirty="0"/>
              <a:t> and </a:t>
            </a:r>
            <a:r>
              <a:rPr lang="es-ES" dirty="0" err="1"/>
              <a:t>values</a:t>
            </a:r>
            <a:r>
              <a:rPr lang="es-ES" dirty="0"/>
              <a:t>. </a:t>
            </a:r>
            <a:endParaRPr lang="es-ES" dirty="0" smtClean="0"/>
          </a:p>
          <a:p>
            <a:pPr lvl="1"/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b="1" u="sng" dirty="0" smtClean="0"/>
              <a:t>micro </a:t>
            </a:r>
            <a:r>
              <a:rPr lang="es-ES" b="1" u="sng" dirty="0" err="1"/>
              <a:t>objectivity</a:t>
            </a:r>
            <a:r>
              <a:rPr lang="es-ES" b="1" u="sng" dirty="0"/>
              <a:t> </a:t>
            </a:r>
            <a:r>
              <a:rPr lang="es-ES" dirty="0" err="1"/>
              <a:t>involves</a:t>
            </a:r>
            <a:r>
              <a:rPr lang="es-ES" dirty="0"/>
              <a:t> </a:t>
            </a:r>
            <a:r>
              <a:rPr lang="es-ES" dirty="0" err="1"/>
              <a:t>small-scale</a:t>
            </a:r>
            <a:r>
              <a:rPr lang="es-ES" dirty="0"/>
              <a:t> </a:t>
            </a:r>
            <a:r>
              <a:rPr lang="es-ES" dirty="0" err="1"/>
              <a:t>objective</a:t>
            </a:r>
            <a:r>
              <a:rPr lang="es-ES" dirty="0"/>
              <a:t> </a:t>
            </a:r>
            <a:r>
              <a:rPr lang="es-ES" dirty="0" err="1"/>
              <a:t>entities</a:t>
            </a:r>
            <a:r>
              <a:rPr lang="es-ES" dirty="0"/>
              <a:t> </a:t>
            </a:r>
            <a:r>
              <a:rPr lang="es-ES" dirty="0" err="1"/>
              <a:t>such</a:t>
            </a:r>
            <a:r>
              <a:rPr lang="es-ES" dirty="0"/>
              <a:t> as </a:t>
            </a:r>
            <a:r>
              <a:rPr lang="es-ES" dirty="0" err="1"/>
              <a:t>patterns</a:t>
            </a:r>
            <a:r>
              <a:rPr lang="es-ES" dirty="0"/>
              <a:t> of </a:t>
            </a:r>
            <a:r>
              <a:rPr lang="es-ES" dirty="0" err="1"/>
              <a:t>action</a:t>
            </a:r>
            <a:r>
              <a:rPr lang="es-ES" dirty="0"/>
              <a:t> and </a:t>
            </a:r>
            <a:r>
              <a:rPr lang="es-ES" dirty="0" err="1"/>
              <a:t>interaction</a:t>
            </a:r>
            <a:r>
              <a:rPr lang="es-ES" dirty="0"/>
              <a:t>, </a:t>
            </a:r>
            <a:r>
              <a:rPr lang="es-ES" dirty="0" err="1"/>
              <a:t>whereas</a:t>
            </a:r>
            <a:r>
              <a:rPr lang="es-ES" dirty="0"/>
              <a:t> </a:t>
            </a:r>
            <a:endParaRPr lang="es-ES" dirty="0" smtClean="0"/>
          </a:p>
          <a:p>
            <a:pPr lvl="1"/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b="1" u="sng" dirty="0" smtClean="0"/>
              <a:t>micro </a:t>
            </a:r>
            <a:r>
              <a:rPr lang="es-ES" b="1" u="sng" dirty="0" err="1"/>
              <a:t>subjectivity</a:t>
            </a:r>
            <a:r>
              <a:rPr lang="es-ES" b="1" u="sng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concerned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small-scale</a:t>
            </a:r>
            <a:r>
              <a:rPr lang="es-ES" dirty="0"/>
              <a:t> mental </a:t>
            </a:r>
            <a:r>
              <a:rPr lang="es-ES" dirty="0" err="1"/>
              <a:t>processes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which</a:t>
            </a:r>
            <a:r>
              <a:rPr lang="es-ES" dirty="0"/>
              <a:t> </a:t>
            </a:r>
            <a:r>
              <a:rPr lang="es-ES" dirty="0" err="1"/>
              <a:t>people</a:t>
            </a:r>
            <a:r>
              <a:rPr lang="es-ES" dirty="0"/>
              <a:t> </a:t>
            </a:r>
            <a:r>
              <a:rPr lang="es-ES" dirty="0" err="1"/>
              <a:t>construct</a:t>
            </a:r>
            <a:r>
              <a:rPr lang="es-ES" dirty="0"/>
              <a:t> social </a:t>
            </a:r>
            <a:r>
              <a:rPr lang="es-ES" dirty="0" err="1"/>
              <a:t>reality</a:t>
            </a:r>
            <a:r>
              <a:rPr lang="es-E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807603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is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a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is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403</TotalTime>
  <Words>540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Brisa</vt:lpstr>
      <vt:lpstr>Structure-agency and micro-macro integration</vt:lpstr>
      <vt:lpstr>The debate:  Social structure vs human agency</vt:lpstr>
      <vt:lpstr>Theory of Structuration </vt:lpstr>
      <vt:lpstr>Key points</vt:lpstr>
      <vt:lpstr>The agent-structure integration</vt:lpstr>
      <vt:lpstr>Gidden’s theory</vt:lpstr>
      <vt:lpstr>Слайд 7</vt:lpstr>
      <vt:lpstr>Micro-Macro Integration movement</vt:lpstr>
      <vt:lpstr>Examples of Micro and Macro Integration</vt:lpstr>
      <vt:lpstr>Слайд 10</vt:lpstr>
      <vt:lpstr>Microfoundations of macrosociology</vt:lpstr>
      <vt:lpstr>Questions</vt:lpstr>
    </vt:vector>
  </TitlesOfParts>
  <Company>Gambosa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Micro- Macro Integration</dc:title>
  <dc:creator>Antonio Espinosa Montalbán</dc:creator>
  <cp:lastModifiedBy>кей</cp:lastModifiedBy>
  <cp:revision>34</cp:revision>
  <dcterms:created xsi:type="dcterms:W3CDTF">2015-12-09T16:20:10Z</dcterms:created>
  <dcterms:modified xsi:type="dcterms:W3CDTF">2015-12-10T04:08:55Z</dcterms:modified>
</cp:coreProperties>
</file>