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notesMasterIdLst>
    <p:notesMasterId r:id="rId19"/>
  </p:notesMasterIdLst>
  <p:sldIdLst>
    <p:sldId id="257" r:id="rId2"/>
    <p:sldId id="263" r:id="rId3"/>
    <p:sldId id="262" r:id="rId4"/>
    <p:sldId id="261" r:id="rId5"/>
    <p:sldId id="258" r:id="rId6"/>
    <p:sldId id="259" r:id="rId7"/>
    <p:sldId id="264" r:id="rId8"/>
    <p:sldId id="265" r:id="rId9"/>
    <p:sldId id="271" r:id="rId10"/>
    <p:sldId id="266" r:id="rId11"/>
    <p:sldId id="267" r:id="rId12"/>
    <p:sldId id="268" r:id="rId13"/>
    <p:sldId id="269" r:id="rId14"/>
    <p:sldId id="270" r:id="rId15"/>
    <p:sldId id="272" r:id="rId16"/>
    <p:sldId id="273" r:id="rId17"/>
    <p:sldId id="274" r:id="rId1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Comic Sans MS" pitchFamily="66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Comic Sans MS" pitchFamily="66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Comic Sans MS" pitchFamily="66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Comic Sans MS" pitchFamily="66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Comic Sans MS" pitchFamily="66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140000"/>
    <a:srgbClr val="AA06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7" autoAdjust="0"/>
    <p:restoredTop sz="66975" autoAdjust="0"/>
  </p:normalViewPr>
  <p:slideViewPr>
    <p:cSldViewPr snapToObjects="1">
      <p:cViewPr varScale="1">
        <p:scale>
          <a:sx n="58" d="100"/>
          <a:sy n="58" d="100"/>
        </p:scale>
        <p:origin x="-2520" y="-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endParaRPr lang="cs-CZ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endParaRPr lang="cs-CZ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35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endParaRPr lang="cs-CZ"/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953EE420-08D8-4941-8399-C4CADD54AD81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465881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94105B-66FC-43A9-9290-0E0525CC0528}" type="slidenum">
              <a:rPr lang="cs-CZ"/>
              <a:pPr/>
              <a:t>1</a:t>
            </a:fld>
            <a:endParaRPr lang="cs-CZ"/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018DBF7-CDC9-4B52-8034-B881D4597E81}" type="slidenum">
              <a:rPr lang="cs-CZ"/>
              <a:pPr/>
              <a:t>10</a:t>
            </a:fld>
            <a:endParaRPr lang="cs-CZ"/>
          </a:p>
        </p:txBody>
      </p:sp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81958E9-EB1A-4918-9D8C-28238FB73BF6}" type="slidenum">
              <a:rPr lang="cs-CZ"/>
              <a:pPr/>
              <a:t>11</a:t>
            </a:fld>
            <a:endParaRPr lang="cs-CZ"/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8600" indent="-228600"/>
            <a:endParaRPr lang="cs-CZ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4DA135C-519D-4AA9-8E4F-30FF32D49C9B}" type="slidenum">
              <a:rPr lang="cs-CZ"/>
              <a:pPr/>
              <a:t>12</a:t>
            </a:fld>
            <a:endParaRPr lang="cs-CZ"/>
          </a:p>
        </p:txBody>
      </p:sp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8600" indent="-228600"/>
            <a:endParaRPr lang="cs-CZ" sz="1000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746B48F-B729-4E28-A8B3-AF576E060CEB}" type="slidenum">
              <a:rPr lang="cs-CZ"/>
              <a:pPr/>
              <a:t>13</a:t>
            </a:fld>
            <a:endParaRPr lang="cs-CZ"/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8600" indent="-228600"/>
            <a:endParaRPr lang="cs-CZ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85082BE-FDFB-4AF3-8060-C2AF25FBA750}" type="slidenum">
              <a:rPr lang="cs-CZ"/>
              <a:pPr/>
              <a:t>14</a:t>
            </a:fld>
            <a:endParaRPr lang="cs-CZ"/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68986BD-2AD6-4F29-ABE4-30B9721AD6D1}" type="slidenum">
              <a:rPr lang="cs-CZ"/>
              <a:pPr/>
              <a:t>15</a:t>
            </a:fld>
            <a:endParaRPr lang="cs-CZ"/>
          </a:p>
        </p:txBody>
      </p:sp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4E7DB2C-F365-4195-BC9B-CCB0C61BE6F2}" type="slidenum">
              <a:rPr lang="cs-CZ"/>
              <a:pPr/>
              <a:t>16</a:t>
            </a:fld>
            <a:endParaRPr lang="cs-CZ"/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068FBB6-3B47-41F3-8AA2-F15B72FAD813}" type="slidenum">
              <a:rPr lang="cs-CZ"/>
              <a:pPr/>
              <a:t>2</a:t>
            </a:fld>
            <a:endParaRPr lang="cs-CZ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7BE16F8-73FB-49CB-B240-392F94D5692C}" type="slidenum">
              <a:rPr lang="cs-CZ"/>
              <a:pPr/>
              <a:t>3</a:t>
            </a:fld>
            <a:endParaRPr lang="cs-CZ"/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endParaRPr lang="sk-SK" sz="1000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A561DAF-2970-44B8-8A8D-D3486B63E0B8}" type="slidenum">
              <a:rPr lang="cs-CZ"/>
              <a:pPr/>
              <a:t>4</a:t>
            </a:fld>
            <a:endParaRPr lang="cs-CZ"/>
          </a:p>
        </p:txBody>
      </p:sp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3B97BA8-15FD-49A3-9836-7F79B3417457}" type="slidenum">
              <a:rPr lang="cs-CZ"/>
              <a:pPr/>
              <a:t>5</a:t>
            </a:fld>
            <a:endParaRPr lang="cs-CZ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sz="1000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EF846BD-8C19-443B-A2CF-B4A1CB5442DD}" type="slidenum">
              <a:rPr lang="cs-CZ"/>
              <a:pPr/>
              <a:t>6</a:t>
            </a:fld>
            <a:endParaRPr lang="cs-CZ"/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endParaRPr lang="cs-CZ" sz="800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5FA833-F851-4079-80EE-A2FAD4829ED6}" type="slidenum">
              <a:rPr lang="cs-CZ"/>
              <a:pPr/>
              <a:t>7</a:t>
            </a:fld>
            <a:endParaRPr lang="cs-CZ"/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lnSpc>
                <a:spcPct val="80000"/>
              </a:lnSpc>
            </a:pPr>
            <a:endParaRPr lang="cs-CZ" sz="800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078571D-0E32-425D-8F9C-72B43A251373}" type="slidenum">
              <a:rPr lang="cs-CZ"/>
              <a:pPr/>
              <a:t>8</a:t>
            </a:fld>
            <a:endParaRPr lang="cs-CZ"/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5F0AC49-83BF-4238-B087-C4A7CA7AC754}" type="slidenum">
              <a:rPr lang="cs-CZ"/>
              <a:pPr/>
              <a:t>9</a:t>
            </a:fld>
            <a:endParaRPr lang="cs-CZ"/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endParaRPr lang="cs-CZ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5334000"/>
            <a:ext cx="7772400" cy="704850"/>
          </a:xfrm>
        </p:spPr>
        <p:txBody>
          <a:bodyPr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单击此处编辑母版标题样式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90600" y="5867400"/>
            <a:ext cx="7772400" cy="533400"/>
          </a:xfrm>
        </p:spPr>
        <p:txBody>
          <a:bodyPr/>
          <a:lstStyle>
            <a:lvl1pPr marL="0" indent="0" algn="r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单击此处编辑母版副标题样式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de-DE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400800" y="1417638"/>
            <a:ext cx="1828800" cy="5211762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de-DE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914400" y="1417638"/>
            <a:ext cx="5334000" cy="5211762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de-D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1417638"/>
            <a:ext cx="7315200" cy="715962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de-DE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914400" y="2438400"/>
            <a:ext cx="3581400" cy="41910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de-DE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2438400"/>
            <a:ext cx="3581400" cy="41910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de-DE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de-DE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de-DE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914400" y="2438400"/>
            <a:ext cx="35814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de-DE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2438400"/>
            <a:ext cx="35814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de-DE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de-DE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de-DE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de-DE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de-DE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417638"/>
            <a:ext cx="73152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2438400"/>
            <a:ext cx="73152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单击此处编辑母版文本样式</a:t>
            </a:r>
          </a:p>
          <a:p>
            <a:pPr lvl="1"/>
            <a:r>
              <a:rPr lang="en-US" smtClean="0"/>
              <a:t>第二级</a:t>
            </a:r>
          </a:p>
          <a:p>
            <a:pPr lvl="2"/>
            <a:r>
              <a:rPr lang="en-US" smtClean="0"/>
              <a:t>第三级</a:t>
            </a:r>
          </a:p>
          <a:p>
            <a:pPr lvl="3"/>
            <a:r>
              <a:rPr lang="en-US" smtClean="0"/>
              <a:t>第四级</a:t>
            </a:r>
          </a:p>
          <a:p>
            <a:pPr lvl="4"/>
            <a:r>
              <a:rPr lang="en-US" smtClean="0"/>
              <a:t>第五级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w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6.w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7.w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w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5219700" y="1203325"/>
            <a:ext cx="2592388" cy="425450"/>
          </a:xfrm>
        </p:spPr>
        <p:txBody>
          <a:bodyPr/>
          <a:lstStyle/>
          <a:p>
            <a:r>
              <a:rPr lang="sk-SK" sz="2000">
                <a:solidFill>
                  <a:srgbClr val="140000"/>
                </a:solidFill>
                <a:latin typeface="Monotype Corsiva" pitchFamily="66" charset="0"/>
              </a:rPr>
              <a:t>Kompetenční modely</a:t>
            </a:r>
            <a:r>
              <a:rPr lang="en-US">
                <a:solidFill>
                  <a:srgbClr val="565656"/>
                </a:solidFill>
                <a:latin typeface="方正综艺简体" pitchFamily="1" charset="-122"/>
                <a:ea typeface="时尚中黑简体" pitchFamily="2" charset="-122"/>
              </a:rPr>
              <a:t> 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3600">
                <a:solidFill>
                  <a:srgbClr val="565656"/>
                </a:solidFill>
                <a:ea typeface="宋体" pitchFamily="2" charset="-122"/>
              </a:rPr>
              <a:t> </a:t>
            </a:r>
          </a:p>
        </p:txBody>
      </p:sp>
      <p:sp>
        <p:nvSpPr>
          <p:cNvPr id="5132" name="Rectangle 12"/>
          <p:cNvSpPr>
            <a:spLocks noChangeArrowheads="1"/>
          </p:cNvSpPr>
          <p:nvPr/>
        </p:nvSpPr>
        <p:spPr bwMode="auto">
          <a:xfrm>
            <a:off x="7019925" y="4819650"/>
            <a:ext cx="195356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sk-SK" sz="1600" dirty="0">
                <a:solidFill>
                  <a:srgbClr val="140000"/>
                </a:solidFill>
                <a:latin typeface="Monotype Corsiva" pitchFamily="66" charset="0"/>
              </a:rPr>
              <a:t>Mgr. Andrea </a:t>
            </a:r>
            <a:r>
              <a:rPr lang="sk-SK" sz="1600" dirty="0" smtClean="0">
                <a:solidFill>
                  <a:srgbClr val="140000"/>
                </a:solidFill>
                <a:latin typeface="Monotype Corsiva" pitchFamily="66" charset="0"/>
              </a:rPr>
              <a:t>Drdáková</a:t>
            </a:r>
            <a:endParaRPr lang="cs-CZ" sz="1600" dirty="0">
              <a:solidFill>
                <a:srgbClr val="14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Rectangle 4"/>
          <p:cNvSpPr>
            <a:spLocks noGrp="1" noChangeArrowheads="1"/>
          </p:cNvSpPr>
          <p:nvPr>
            <p:ph type="title"/>
          </p:nvPr>
        </p:nvSpPr>
        <p:spPr>
          <a:xfrm>
            <a:off x="914400" y="549275"/>
            <a:ext cx="7545388" cy="715963"/>
          </a:xfrm>
          <a:noFill/>
        </p:spPr>
        <p:txBody>
          <a:bodyPr/>
          <a:lstStyle/>
          <a:p>
            <a:r>
              <a:rPr lang="sk-SK" sz="3600">
                <a:solidFill>
                  <a:srgbClr val="FF0000"/>
                </a:solidFill>
              </a:rPr>
              <a:t>Využití kompetencí v HR procesech</a:t>
            </a:r>
            <a:endParaRPr lang="cs-CZ" sz="3600">
              <a:solidFill>
                <a:srgbClr val="FF0000"/>
              </a:solidFill>
            </a:endParaRPr>
          </a:p>
        </p:txBody>
      </p:sp>
      <p:pic>
        <p:nvPicPr>
          <p:cNvPr id="41990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</p:spPr>
      </p:pic>
      <p:sp>
        <p:nvSpPr>
          <p:cNvPr id="41991" name="Text Box 7"/>
          <p:cNvSpPr txBox="1">
            <a:spLocks noChangeArrowheads="1"/>
          </p:cNvSpPr>
          <p:nvPr/>
        </p:nvSpPr>
        <p:spPr bwMode="auto">
          <a:xfrm>
            <a:off x="5651500" y="6397625"/>
            <a:ext cx="37449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sz="1400">
                <a:solidFill>
                  <a:srgbClr val="140000"/>
                </a:solidFill>
              </a:rPr>
              <a:t>Zdroj: Kubeš, Spillerová, Kurnický, 2004</a:t>
            </a:r>
            <a:endParaRPr lang="cs-CZ" sz="1400">
              <a:solidFill>
                <a:srgbClr val="14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549275"/>
            <a:ext cx="7315200" cy="715963"/>
          </a:xfrm>
          <a:noFill/>
        </p:spPr>
        <p:txBody>
          <a:bodyPr/>
          <a:lstStyle/>
          <a:p>
            <a:pPr algn="ctr"/>
            <a:r>
              <a:rPr lang="sk-SK" sz="3200">
                <a:solidFill>
                  <a:srgbClr val="FF0000"/>
                </a:solidFill>
              </a:rPr>
              <a:t>Přístupy k tvorbě kompetenčních modelů</a:t>
            </a:r>
            <a:endParaRPr lang="cs-CZ" sz="3200">
              <a:solidFill>
                <a:srgbClr val="FF0000"/>
              </a:solidFill>
            </a:endParaRP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698625"/>
            <a:ext cx="7315200" cy="4191000"/>
          </a:xfrm>
          <a:noFill/>
        </p:spPr>
        <p:txBody>
          <a:bodyPr/>
          <a:lstStyle/>
          <a:p>
            <a:r>
              <a:rPr lang="cs-CZ"/>
              <a:t>Preskriptivní / “vypůjčený“ přístup</a:t>
            </a:r>
          </a:p>
          <a:p>
            <a:r>
              <a:rPr lang="cs-CZ"/>
              <a:t>Kombinovaný přístup</a:t>
            </a:r>
          </a:p>
          <a:p>
            <a:r>
              <a:rPr lang="cs-CZ"/>
              <a:t>Přístup šitý na míru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549275"/>
            <a:ext cx="7315200" cy="715963"/>
          </a:xfrm>
          <a:noFill/>
        </p:spPr>
        <p:txBody>
          <a:bodyPr/>
          <a:lstStyle/>
          <a:p>
            <a:pPr algn="ctr"/>
            <a:r>
              <a:rPr lang="cs-CZ" sz="3200">
                <a:solidFill>
                  <a:srgbClr val="FF0000"/>
                </a:solidFill>
              </a:rPr>
              <a:t>Postup při tvorbě kompetenčního modelu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698625"/>
            <a:ext cx="7315200" cy="4191000"/>
          </a:xfrm>
          <a:noFill/>
        </p:spPr>
        <p:txBody>
          <a:bodyPr/>
          <a:lstStyle/>
          <a:p>
            <a:pPr>
              <a:lnSpc>
                <a:spcPct val="90000"/>
              </a:lnSpc>
            </a:pPr>
            <a:r>
              <a:rPr lang="sk-SK" sz="2700"/>
              <a:t>Vyjasn</a:t>
            </a:r>
            <a:r>
              <a:rPr lang="cs-CZ" sz="2700"/>
              <a:t>ění cíle projektu</a:t>
            </a:r>
          </a:p>
          <a:p>
            <a:pPr>
              <a:lnSpc>
                <a:spcPct val="90000"/>
              </a:lnSpc>
            </a:pPr>
            <a:r>
              <a:rPr lang="cs-CZ" sz="2700"/>
              <a:t>Rozsah projektu a cílová skupina</a:t>
            </a:r>
          </a:p>
          <a:p>
            <a:pPr>
              <a:lnSpc>
                <a:spcPct val="90000"/>
              </a:lnSpc>
            </a:pPr>
            <a:r>
              <a:rPr lang="cs-CZ" sz="2700"/>
              <a:t>Výběr přístupu</a:t>
            </a:r>
          </a:p>
          <a:p>
            <a:pPr>
              <a:lnSpc>
                <a:spcPct val="90000"/>
              </a:lnSpc>
            </a:pPr>
            <a:r>
              <a:rPr lang="cs-CZ" sz="2700"/>
              <a:t>Sestavení projektového týmu</a:t>
            </a:r>
          </a:p>
          <a:p>
            <a:pPr>
              <a:lnSpc>
                <a:spcPct val="90000"/>
              </a:lnSpc>
            </a:pPr>
            <a:r>
              <a:rPr lang="cs-CZ" sz="2700"/>
              <a:t>Identifikace různých úrovní výkonu v dané pozici</a:t>
            </a:r>
          </a:p>
          <a:p>
            <a:pPr>
              <a:lnSpc>
                <a:spcPct val="90000"/>
              </a:lnSpc>
            </a:pPr>
            <a:r>
              <a:rPr lang="cs-CZ" sz="2700"/>
              <a:t>Sběr dat a analýza</a:t>
            </a:r>
          </a:p>
          <a:p>
            <a:pPr>
              <a:lnSpc>
                <a:spcPct val="90000"/>
              </a:lnSpc>
            </a:pPr>
            <a:r>
              <a:rPr lang="cs-CZ" sz="2700"/>
              <a:t>Validizace kompetenčního modelu</a:t>
            </a:r>
          </a:p>
          <a:p>
            <a:pPr>
              <a:lnSpc>
                <a:spcPct val="90000"/>
              </a:lnSpc>
            </a:pPr>
            <a:r>
              <a:rPr lang="cs-CZ" sz="2700"/>
              <a:t>Příprava kompetenčního modelu k užívání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549275"/>
            <a:ext cx="7315200" cy="715963"/>
          </a:xfrm>
          <a:noFill/>
        </p:spPr>
        <p:txBody>
          <a:bodyPr/>
          <a:lstStyle/>
          <a:p>
            <a:r>
              <a:rPr lang="sk-SK" sz="4000">
                <a:solidFill>
                  <a:srgbClr val="FF0000"/>
                </a:solidFill>
              </a:rPr>
              <a:t>Funkční kompetenční model</a:t>
            </a:r>
            <a:endParaRPr lang="cs-CZ" sz="4000">
              <a:solidFill>
                <a:srgbClr val="FF0000"/>
              </a:solidFill>
            </a:endParaRP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698625"/>
            <a:ext cx="7315200" cy="4191000"/>
          </a:xfrm>
          <a:noFill/>
        </p:spPr>
        <p:txBody>
          <a:bodyPr/>
          <a:lstStyle/>
          <a:p>
            <a:r>
              <a:rPr lang="sk-SK"/>
              <a:t>Funkční kompetenční model je:</a:t>
            </a:r>
          </a:p>
          <a:p>
            <a:pPr lvl="1">
              <a:buFontTx/>
              <a:buChar char="-"/>
            </a:pPr>
            <a:r>
              <a:rPr lang="sk-SK"/>
              <a:t>propojující</a:t>
            </a:r>
          </a:p>
          <a:p>
            <a:pPr lvl="1">
              <a:buFontTx/>
              <a:buChar char="-"/>
            </a:pPr>
            <a:r>
              <a:rPr lang="sk-SK"/>
              <a:t>uživatelsky přátelský</a:t>
            </a:r>
          </a:p>
          <a:p>
            <a:pPr lvl="1">
              <a:buFontTx/>
              <a:buChar char="-"/>
            </a:pPr>
            <a:r>
              <a:rPr lang="sk-SK"/>
              <a:t>jednotný</a:t>
            </a:r>
          </a:p>
          <a:p>
            <a:pPr lvl="1">
              <a:buFontTx/>
              <a:buChar char="-"/>
            </a:pPr>
            <a:r>
              <a:rPr lang="sk-SK"/>
              <a:t>široce využitelný</a:t>
            </a:r>
          </a:p>
          <a:p>
            <a:pPr lvl="1">
              <a:buFontTx/>
              <a:buChar char="-"/>
            </a:pPr>
            <a:r>
              <a:rPr lang="sk-SK"/>
              <a:t>sdílený</a:t>
            </a:r>
            <a:endParaRPr lang="cs-CZ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549275"/>
            <a:ext cx="7315200" cy="715963"/>
          </a:xfrm>
          <a:noFill/>
        </p:spPr>
        <p:txBody>
          <a:bodyPr/>
          <a:lstStyle/>
          <a:p>
            <a:r>
              <a:rPr lang="cs-CZ" sz="4000">
                <a:solidFill>
                  <a:srgbClr val="FF0000"/>
                </a:solidFill>
              </a:rPr>
              <a:t>Další doporučení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698625"/>
            <a:ext cx="7315200" cy="4191000"/>
          </a:xfrm>
          <a:noFill/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sz="2800"/>
              <a:t>Neměl by být příliš složitý</a:t>
            </a:r>
          </a:p>
          <a:p>
            <a:pPr>
              <a:lnSpc>
                <a:spcPct val="90000"/>
              </a:lnSpc>
            </a:pPr>
            <a:r>
              <a:rPr lang="cs-CZ" sz="2800"/>
              <a:t>Měl by vycházet z chování, ne z vlastností a rysů</a:t>
            </a:r>
          </a:p>
          <a:p>
            <a:pPr>
              <a:lnSpc>
                <a:spcPct val="90000"/>
              </a:lnSpc>
            </a:pPr>
            <a:r>
              <a:rPr lang="cs-CZ" sz="2800"/>
              <a:t>Neměl by obsahovat příliš mnoho kompetencí</a:t>
            </a:r>
          </a:p>
          <a:p>
            <a:pPr>
              <a:lnSpc>
                <a:spcPct val="90000"/>
              </a:lnSpc>
            </a:pPr>
            <a:r>
              <a:rPr lang="cs-CZ" sz="2800"/>
              <a:t>Jazyk by měl být jasný, srozumitelný</a:t>
            </a:r>
          </a:p>
          <a:p>
            <a:pPr>
              <a:lnSpc>
                <a:spcPct val="90000"/>
              </a:lnSpc>
            </a:pPr>
            <a:r>
              <a:rPr lang="cs-CZ" sz="2800"/>
              <a:t>Komepetence musí být hodnotitelné</a:t>
            </a:r>
          </a:p>
          <a:p>
            <a:pPr>
              <a:lnSpc>
                <a:spcPct val="90000"/>
              </a:lnSpc>
            </a:pPr>
            <a:r>
              <a:rPr lang="cs-CZ" sz="2800"/>
              <a:t>Měl by být pravidelně aktualizován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2" name="Rectangle 4"/>
          <p:cNvSpPr>
            <a:spLocks noGrp="1" noChangeArrowheads="1"/>
          </p:cNvSpPr>
          <p:nvPr>
            <p:ph type="title"/>
          </p:nvPr>
        </p:nvSpPr>
        <p:spPr>
          <a:xfrm>
            <a:off x="914400" y="549275"/>
            <a:ext cx="7315200" cy="715963"/>
          </a:xfrm>
          <a:noFill/>
        </p:spPr>
        <p:txBody>
          <a:bodyPr/>
          <a:lstStyle/>
          <a:p>
            <a:r>
              <a:rPr lang="sk-SK" sz="4000">
                <a:solidFill>
                  <a:srgbClr val="FF0000"/>
                </a:solidFill>
              </a:rPr>
              <a:t>Ukázka kompetenčního modelu</a:t>
            </a:r>
            <a:endParaRPr lang="cs-CZ" sz="4000">
              <a:solidFill>
                <a:srgbClr val="FF0000"/>
              </a:solidFill>
            </a:endParaRPr>
          </a:p>
        </p:txBody>
      </p:sp>
      <p:pic>
        <p:nvPicPr>
          <p:cNvPr id="58374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912813" y="1484313"/>
            <a:ext cx="5686425" cy="4191000"/>
          </a:xfrm>
          <a:noFill/>
          <a:ln/>
        </p:spPr>
      </p:pic>
      <p:sp>
        <p:nvSpPr>
          <p:cNvPr id="58375" name="Rectangle 7"/>
          <p:cNvSpPr>
            <a:spLocks noChangeArrowheads="1"/>
          </p:cNvSpPr>
          <p:nvPr/>
        </p:nvSpPr>
        <p:spPr bwMode="auto">
          <a:xfrm>
            <a:off x="912813" y="5827713"/>
            <a:ext cx="3505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sk-SK" sz="1400">
                <a:solidFill>
                  <a:srgbClr val="140000"/>
                </a:solidFill>
              </a:rPr>
              <a:t>Zdroj: Kubeš, Spillerová, Kurnický, 2004</a:t>
            </a:r>
            <a:endParaRPr lang="cs-CZ" sz="1400">
              <a:solidFill>
                <a:srgbClr val="14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0" name="Rectangle 4"/>
          <p:cNvSpPr>
            <a:spLocks noGrp="1" noChangeArrowheads="1"/>
          </p:cNvSpPr>
          <p:nvPr>
            <p:ph type="title"/>
          </p:nvPr>
        </p:nvSpPr>
        <p:spPr>
          <a:xfrm>
            <a:off x="914400" y="549275"/>
            <a:ext cx="7905750" cy="715963"/>
          </a:xfrm>
          <a:noFill/>
        </p:spPr>
        <p:txBody>
          <a:bodyPr/>
          <a:lstStyle/>
          <a:p>
            <a:r>
              <a:rPr lang="sk-SK" sz="4000">
                <a:solidFill>
                  <a:srgbClr val="FF0000"/>
                </a:solidFill>
              </a:rPr>
              <a:t>Ukázka kompetenčního modelu II.</a:t>
            </a:r>
            <a:endParaRPr lang="cs-CZ" sz="4000">
              <a:solidFill>
                <a:srgbClr val="FF0000"/>
              </a:solidFill>
            </a:endParaRPr>
          </a:p>
        </p:txBody>
      </p:sp>
      <p:pic>
        <p:nvPicPr>
          <p:cNvPr id="60422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914400" y="1628775"/>
            <a:ext cx="7315200" cy="3879850"/>
          </a:xfrm>
          <a:noFill/>
          <a:ln/>
        </p:spPr>
      </p:pic>
      <p:sp>
        <p:nvSpPr>
          <p:cNvPr id="60423" name="Rectangle 7"/>
          <p:cNvSpPr>
            <a:spLocks noChangeArrowheads="1"/>
          </p:cNvSpPr>
          <p:nvPr/>
        </p:nvSpPr>
        <p:spPr bwMode="auto">
          <a:xfrm>
            <a:off x="914400" y="5630863"/>
            <a:ext cx="3505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sk-SK" sz="1400">
                <a:solidFill>
                  <a:srgbClr val="140000"/>
                </a:solidFill>
              </a:rPr>
              <a:t>Zdroj: Kubeš, Spillerová, Kurnický, 2004</a:t>
            </a:r>
            <a:endParaRPr lang="cs-CZ" sz="1400">
              <a:solidFill>
                <a:srgbClr val="140000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549275"/>
            <a:ext cx="7315200" cy="715963"/>
          </a:xfrm>
          <a:noFill/>
        </p:spPr>
        <p:txBody>
          <a:bodyPr/>
          <a:lstStyle/>
          <a:p>
            <a:r>
              <a:rPr lang="sk-SK" sz="4000">
                <a:solidFill>
                  <a:srgbClr val="FF0000"/>
                </a:solidFill>
              </a:rPr>
              <a:t>Použitá literatura</a:t>
            </a:r>
            <a:endParaRPr lang="cs-CZ" sz="4000">
              <a:solidFill>
                <a:srgbClr val="FF0000"/>
              </a:solidFill>
            </a:endParaRP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698625"/>
            <a:ext cx="7834313" cy="4191000"/>
          </a:xfrm>
          <a:noFill/>
        </p:spPr>
        <p:txBody>
          <a:bodyPr/>
          <a:lstStyle/>
          <a:p>
            <a:pPr algn="just"/>
            <a:r>
              <a:rPr lang="sk-SK" sz="2000" dirty="0" err="1">
                <a:solidFill>
                  <a:srgbClr val="140000"/>
                </a:solidFill>
              </a:rPr>
              <a:t>Armstrong</a:t>
            </a:r>
            <a:r>
              <a:rPr lang="sk-SK" sz="2000" dirty="0">
                <a:solidFill>
                  <a:srgbClr val="140000"/>
                </a:solidFill>
              </a:rPr>
              <a:t>, M., 2007. </a:t>
            </a:r>
            <a:r>
              <a:rPr lang="sk-SK" sz="2000" i="1" dirty="0" err="1">
                <a:solidFill>
                  <a:srgbClr val="140000"/>
                </a:solidFill>
              </a:rPr>
              <a:t>Řízení</a:t>
            </a:r>
            <a:r>
              <a:rPr lang="sk-SK" sz="2000" i="1" dirty="0">
                <a:solidFill>
                  <a:srgbClr val="140000"/>
                </a:solidFill>
              </a:rPr>
              <a:t> </a:t>
            </a:r>
            <a:r>
              <a:rPr lang="sk-SK" sz="2000" i="1" dirty="0" err="1">
                <a:solidFill>
                  <a:srgbClr val="140000"/>
                </a:solidFill>
              </a:rPr>
              <a:t>lidských</a:t>
            </a:r>
            <a:r>
              <a:rPr lang="sk-SK" sz="2000" i="1" dirty="0">
                <a:solidFill>
                  <a:srgbClr val="140000"/>
                </a:solidFill>
              </a:rPr>
              <a:t> </a:t>
            </a:r>
            <a:r>
              <a:rPr lang="sk-SK" sz="2000" i="1" dirty="0" err="1">
                <a:solidFill>
                  <a:srgbClr val="140000"/>
                </a:solidFill>
              </a:rPr>
              <a:t>zdrojů</a:t>
            </a:r>
            <a:r>
              <a:rPr lang="sk-SK" sz="2000" dirty="0">
                <a:solidFill>
                  <a:srgbClr val="140000"/>
                </a:solidFill>
              </a:rPr>
              <a:t>. Praha: </a:t>
            </a:r>
            <a:r>
              <a:rPr lang="sk-SK" sz="2000" dirty="0" err="1">
                <a:solidFill>
                  <a:srgbClr val="140000"/>
                </a:solidFill>
              </a:rPr>
              <a:t>Grada</a:t>
            </a:r>
            <a:endParaRPr lang="sk-SK" sz="2000" dirty="0">
              <a:solidFill>
                <a:srgbClr val="140000"/>
              </a:solidFill>
            </a:endParaRPr>
          </a:p>
          <a:p>
            <a:pPr algn="just"/>
            <a:r>
              <a:rPr lang="sk-SK" sz="2000" dirty="0" err="1">
                <a:solidFill>
                  <a:srgbClr val="140000"/>
                </a:solidFill>
              </a:rPr>
              <a:t>Hroník</a:t>
            </a:r>
            <a:r>
              <a:rPr lang="sk-SK" sz="2000" dirty="0">
                <a:solidFill>
                  <a:srgbClr val="140000"/>
                </a:solidFill>
              </a:rPr>
              <a:t>, F., 2007. </a:t>
            </a:r>
            <a:r>
              <a:rPr lang="sk-SK" sz="2000" i="1" dirty="0">
                <a:solidFill>
                  <a:srgbClr val="140000"/>
                </a:solidFill>
              </a:rPr>
              <a:t>Rozvoj a </a:t>
            </a:r>
            <a:r>
              <a:rPr lang="sk-SK" sz="2000" i="1" dirty="0" err="1">
                <a:solidFill>
                  <a:srgbClr val="140000"/>
                </a:solidFill>
              </a:rPr>
              <a:t>vzdělávání</a:t>
            </a:r>
            <a:r>
              <a:rPr lang="sk-SK" sz="2000" i="1" dirty="0">
                <a:solidFill>
                  <a:srgbClr val="140000"/>
                </a:solidFill>
              </a:rPr>
              <a:t> </a:t>
            </a:r>
            <a:r>
              <a:rPr lang="sk-SK" sz="2000" i="1" dirty="0" err="1">
                <a:solidFill>
                  <a:srgbClr val="140000"/>
                </a:solidFill>
              </a:rPr>
              <a:t>pracovníků</a:t>
            </a:r>
            <a:r>
              <a:rPr lang="sk-SK" sz="2000" dirty="0">
                <a:solidFill>
                  <a:srgbClr val="140000"/>
                </a:solidFill>
              </a:rPr>
              <a:t>. Praha: </a:t>
            </a:r>
            <a:r>
              <a:rPr lang="sk-SK" sz="2000" dirty="0" err="1">
                <a:solidFill>
                  <a:srgbClr val="140000"/>
                </a:solidFill>
              </a:rPr>
              <a:t>Grada</a:t>
            </a:r>
            <a:endParaRPr lang="en-US" sz="2000" dirty="0">
              <a:solidFill>
                <a:srgbClr val="140000"/>
              </a:solidFill>
            </a:endParaRPr>
          </a:p>
          <a:p>
            <a:pPr algn="just"/>
            <a:r>
              <a:rPr lang="en-US" sz="2000" dirty="0" err="1">
                <a:solidFill>
                  <a:srgbClr val="140000"/>
                </a:solidFill>
              </a:rPr>
              <a:t>Hron</a:t>
            </a:r>
            <a:r>
              <a:rPr lang="cs-CZ" sz="2000" dirty="0" err="1">
                <a:solidFill>
                  <a:srgbClr val="140000"/>
                </a:solidFill>
              </a:rPr>
              <a:t>ík</a:t>
            </a:r>
            <a:r>
              <a:rPr lang="cs-CZ" sz="2000" dirty="0">
                <a:solidFill>
                  <a:srgbClr val="140000"/>
                </a:solidFill>
              </a:rPr>
              <a:t>, F., 2007b. </a:t>
            </a:r>
            <a:r>
              <a:rPr lang="cs-CZ" sz="2000" i="1" dirty="0">
                <a:solidFill>
                  <a:srgbClr val="140000"/>
                </a:solidFill>
              </a:rPr>
              <a:t>Jak se nespálit podruhé</a:t>
            </a:r>
            <a:r>
              <a:rPr lang="cs-CZ" sz="2000" dirty="0">
                <a:solidFill>
                  <a:srgbClr val="140000"/>
                </a:solidFill>
              </a:rPr>
              <a:t>. Brno: </a:t>
            </a:r>
            <a:r>
              <a:rPr lang="cs-CZ" sz="2000" dirty="0" err="1">
                <a:solidFill>
                  <a:srgbClr val="140000"/>
                </a:solidFill>
              </a:rPr>
              <a:t>MotivPress</a:t>
            </a:r>
            <a:endParaRPr lang="sk-SK" sz="2000" dirty="0">
              <a:solidFill>
                <a:srgbClr val="140000"/>
              </a:solidFill>
            </a:endParaRPr>
          </a:p>
          <a:p>
            <a:pPr algn="just"/>
            <a:r>
              <a:rPr lang="sk-SK" sz="2000" dirty="0">
                <a:solidFill>
                  <a:srgbClr val="140000"/>
                </a:solidFill>
              </a:rPr>
              <a:t>Kocianová, R. 2010. </a:t>
            </a:r>
            <a:r>
              <a:rPr lang="sk-SK" sz="2000" i="1" dirty="0" err="1">
                <a:solidFill>
                  <a:srgbClr val="140000"/>
                </a:solidFill>
              </a:rPr>
              <a:t>Personální</a:t>
            </a:r>
            <a:r>
              <a:rPr lang="sk-SK" sz="2000" i="1" dirty="0">
                <a:solidFill>
                  <a:srgbClr val="140000"/>
                </a:solidFill>
              </a:rPr>
              <a:t> činnosti a </a:t>
            </a:r>
            <a:r>
              <a:rPr lang="sk-SK" sz="2000" i="1" dirty="0" err="1">
                <a:solidFill>
                  <a:srgbClr val="140000"/>
                </a:solidFill>
              </a:rPr>
              <a:t>metody</a:t>
            </a:r>
            <a:r>
              <a:rPr lang="sk-SK" sz="2000" i="1" dirty="0">
                <a:solidFill>
                  <a:srgbClr val="140000"/>
                </a:solidFill>
              </a:rPr>
              <a:t> </a:t>
            </a:r>
            <a:r>
              <a:rPr lang="sk-SK" sz="2000" i="1" dirty="0" err="1">
                <a:solidFill>
                  <a:srgbClr val="140000"/>
                </a:solidFill>
              </a:rPr>
              <a:t>personální</a:t>
            </a:r>
            <a:r>
              <a:rPr lang="sk-SK" sz="2000" i="1" dirty="0">
                <a:solidFill>
                  <a:srgbClr val="140000"/>
                </a:solidFill>
              </a:rPr>
              <a:t> práce</a:t>
            </a:r>
            <a:r>
              <a:rPr lang="sk-SK" sz="2000" dirty="0">
                <a:solidFill>
                  <a:srgbClr val="140000"/>
                </a:solidFill>
              </a:rPr>
              <a:t>. Praha: </a:t>
            </a:r>
            <a:r>
              <a:rPr lang="sk-SK" sz="2000" dirty="0" err="1">
                <a:solidFill>
                  <a:srgbClr val="140000"/>
                </a:solidFill>
              </a:rPr>
              <a:t>Grada</a:t>
            </a:r>
            <a:endParaRPr lang="sk-SK" sz="2000" dirty="0">
              <a:solidFill>
                <a:srgbClr val="140000"/>
              </a:solidFill>
            </a:endParaRPr>
          </a:p>
          <a:p>
            <a:pPr algn="just"/>
            <a:r>
              <a:rPr lang="sk-SK" sz="2000" dirty="0" err="1">
                <a:solidFill>
                  <a:srgbClr val="140000"/>
                </a:solidFill>
              </a:rPr>
              <a:t>Kubeš</a:t>
            </a:r>
            <a:r>
              <a:rPr lang="sk-SK" sz="2000" dirty="0">
                <a:solidFill>
                  <a:srgbClr val="140000"/>
                </a:solidFill>
              </a:rPr>
              <a:t>, M., </a:t>
            </a:r>
            <a:r>
              <a:rPr lang="sk-SK" sz="2000" dirty="0" err="1">
                <a:solidFill>
                  <a:srgbClr val="140000"/>
                </a:solidFill>
              </a:rPr>
              <a:t>Spillerová</a:t>
            </a:r>
            <a:r>
              <a:rPr lang="sk-SK" sz="2000" dirty="0">
                <a:solidFill>
                  <a:srgbClr val="140000"/>
                </a:solidFill>
              </a:rPr>
              <a:t>, D., </a:t>
            </a:r>
            <a:r>
              <a:rPr lang="sk-SK" sz="2000" dirty="0" err="1">
                <a:solidFill>
                  <a:srgbClr val="140000"/>
                </a:solidFill>
              </a:rPr>
              <a:t>Kurnický</a:t>
            </a:r>
            <a:r>
              <a:rPr lang="sk-SK" sz="2000" dirty="0">
                <a:solidFill>
                  <a:srgbClr val="140000"/>
                </a:solidFill>
              </a:rPr>
              <a:t>, R. 2004. </a:t>
            </a:r>
            <a:r>
              <a:rPr lang="sk-SK" sz="2000" i="1" dirty="0" err="1">
                <a:solidFill>
                  <a:srgbClr val="140000"/>
                </a:solidFill>
              </a:rPr>
              <a:t>Manažerské</a:t>
            </a:r>
            <a:r>
              <a:rPr lang="sk-SK" sz="2000" i="1" dirty="0">
                <a:solidFill>
                  <a:srgbClr val="140000"/>
                </a:solidFill>
              </a:rPr>
              <a:t> </a:t>
            </a:r>
            <a:r>
              <a:rPr lang="sk-SK" sz="2000" i="1" dirty="0" err="1">
                <a:solidFill>
                  <a:srgbClr val="140000"/>
                </a:solidFill>
              </a:rPr>
              <a:t>kompetence</a:t>
            </a:r>
            <a:r>
              <a:rPr lang="sk-SK" sz="2000" i="1" dirty="0">
                <a:solidFill>
                  <a:srgbClr val="140000"/>
                </a:solidFill>
              </a:rPr>
              <a:t>. </a:t>
            </a:r>
            <a:r>
              <a:rPr lang="sk-SK" sz="2000" i="1" dirty="0" err="1">
                <a:solidFill>
                  <a:srgbClr val="140000"/>
                </a:solidFill>
              </a:rPr>
              <a:t>Způsobilosti</a:t>
            </a:r>
            <a:r>
              <a:rPr lang="sk-SK" sz="2000" i="1" dirty="0">
                <a:solidFill>
                  <a:srgbClr val="140000"/>
                </a:solidFill>
              </a:rPr>
              <a:t> </a:t>
            </a:r>
            <a:r>
              <a:rPr lang="sk-SK" sz="2000" i="1" dirty="0" err="1">
                <a:solidFill>
                  <a:srgbClr val="140000"/>
                </a:solidFill>
              </a:rPr>
              <a:t>vyjímečných</a:t>
            </a:r>
            <a:r>
              <a:rPr lang="sk-SK" sz="2000" i="1" dirty="0">
                <a:solidFill>
                  <a:srgbClr val="140000"/>
                </a:solidFill>
              </a:rPr>
              <a:t> </a:t>
            </a:r>
            <a:r>
              <a:rPr lang="sk-SK" sz="2000" i="1" dirty="0" err="1">
                <a:solidFill>
                  <a:srgbClr val="140000"/>
                </a:solidFill>
              </a:rPr>
              <a:t>manažerů</a:t>
            </a:r>
            <a:r>
              <a:rPr lang="sk-SK" sz="2000" dirty="0">
                <a:solidFill>
                  <a:srgbClr val="140000"/>
                </a:solidFill>
              </a:rPr>
              <a:t>. Praha: </a:t>
            </a:r>
            <a:r>
              <a:rPr lang="sk-SK" sz="2000" dirty="0" err="1">
                <a:solidFill>
                  <a:srgbClr val="140000"/>
                </a:solidFill>
              </a:rPr>
              <a:t>Grada</a:t>
            </a:r>
            <a:endParaRPr lang="sk-SK" sz="2000" dirty="0">
              <a:solidFill>
                <a:srgbClr val="140000"/>
              </a:solidFill>
            </a:endParaRPr>
          </a:p>
          <a:p>
            <a:pPr algn="just"/>
            <a:r>
              <a:rPr lang="sk-SK" sz="2000" dirty="0" err="1">
                <a:solidFill>
                  <a:srgbClr val="140000"/>
                </a:solidFill>
              </a:rPr>
              <a:t>Woodruffe</a:t>
            </a:r>
            <a:r>
              <a:rPr lang="sk-SK" sz="2000" dirty="0">
                <a:solidFill>
                  <a:srgbClr val="140000"/>
                </a:solidFill>
              </a:rPr>
              <a:t>, Ch., 1993. </a:t>
            </a:r>
            <a:r>
              <a:rPr lang="sk-SK" sz="2000" i="1" dirty="0" err="1">
                <a:solidFill>
                  <a:srgbClr val="140000"/>
                </a:solidFill>
              </a:rPr>
              <a:t>What</a:t>
            </a:r>
            <a:r>
              <a:rPr lang="sk-SK" sz="2000" i="1" dirty="0">
                <a:solidFill>
                  <a:srgbClr val="140000"/>
                </a:solidFill>
              </a:rPr>
              <a:t> </a:t>
            </a:r>
            <a:r>
              <a:rPr lang="sk-SK" sz="2000" i="1" dirty="0" err="1">
                <a:solidFill>
                  <a:srgbClr val="140000"/>
                </a:solidFill>
              </a:rPr>
              <a:t>is</a:t>
            </a:r>
            <a:r>
              <a:rPr lang="sk-SK" sz="2000" i="1" dirty="0">
                <a:solidFill>
                  <a:srgbClr val="140000"/>
                </a:solidFill>
              </a:rPr>
              <a:t> </a:t>
            </a:r>
            <a:r>
              <a:rPr lang="sk-SK" sz="2000" i="1" dirty="0" err="1">
                <a:solidFill>
                  <a:srgbClr val="140000"/>
                </a:solidFill>
              </a:rPr>
              <a:t>Meant</a:t>
            </a:r>
            <a:r>
              <a:rPr lang="sk-SK" sz="2000" i="1" dirty="0">
                <a:solidFill>
                  <a:srgbClr val="140000"/>
                </a:solidFill>
              </a:rPr>
              <a:t> by a </a:t>
            </a:r>
            <a:r>
              <a:rPr lang="sk-SK" sz="2000" i="1" dirty="0" err="1">
                <a:solidFill>
                  <a:srgbClr val="140000"/>
                </a:solidFill>
              </a:rPr>
              <a:t>Competency</a:t>
            </a:r>
            <a:r>
              <a:rPr lang="sk-SK" sz="2000" i="1" dirty="0">
                <a:solidFill>
                  <a:srgbClr val="140000"/>
                </a:solidFill>
              </a:rPr>
              <a:t>?</a:t>
            </a:r>
            <a:r>
              <a:rPr lang="sk-SK" sz="2000" dirty="0">
                <a:solidFill>
                  <a:srgbClr val="140000"/>
                </a:solidFill>
              </a:rPr>
              <a:t> In </a:t>
            </a:r>
            <a:r>
              <a:rPr lang="sk-SK" sz="2000" dirty="0" err="1">
                <a:solidFill>
                  <a:srgbClr val="140000"/>
                </a:solidFill>
              </a:rPr>
              <a:t>Leadership</a:t>
            </a:r>
            <a:r>
              <a:rPr lang="en-US" sz="2000" dirty="0">
                <a:solidFill>
                  <a:srgbClr val="140000"/>
                </a:solidFill>
              </a:rPr>
              <a:t> &amp; Organization Development Journal, vol. 14, No.1</a:t>
            </a:r>
            <a:endParaRPr lang="cs-CZ" sz="2000" dirty="0">
              <a:solidFill>
                <a:srgbClr val="14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549275"/>
            <a:ext cx="7315200" cy="715963"/>
          </a:xfrm>
        </p:spPr>
        <p:txBody>
          <a:bodyPr/>
          <a:lstStyle/>
          <a:p>
            <a:pPr algn="ctr"/>
            <a:r>
              <a:rPr lang="sk-SK" sz="4000">
                <a:solidFill>
                  <a:srgbClr val="FF0000"/>
                </a:solidFill>
              </a:rPr>
              <a:t>Význam pojmu kompetence</a:t>
            </a:r>
            <a:endParaRPr lang="cs-CZ" sz="4000">
              <a:solidFill>
                <a:srgbClr val="FF0000"/>
              </a:solidFill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700213"/>
            <a:ext cx="7689850" cy="4191000"/>
          </a:xfrm>
        </p:spPr>
        <p:txBody>
          <a:bodyPr/>
          <a:lstStyle/>
          <a:p>
            <a:r>
              <a:rPr lang="sk-SK" dirty="0">
                <a:solidFill>
                  <a:srgbClr val="140000"/>
                </a:solidFill>
              </a:rPr>
              <a:t>2 základní významy slova </a:t>
            </a:r>
          </a:p>
          <a:p>
            <a:pPr>
              <a:buFontTx/>
              <a:buNone/>
            </a:pPr>
            <a:endParaRPr lang="sk-SK" sz="2800" dirty="0">
              <a:solidFill>
                <a:srgbClr val="140000"/>
              </a:solidFill>
            </a:endParaRPr>
          </a:p>
          <a:p>
            <a:pPr lvl="1" algn="just">
              <a:buFontTx/>
              <a:buChar char="-"/>
            </a:pPr>
            <a:r>
              <a:rPr lang="sk-SK" dirty="0" err="1">
                <a:solidFill>
                  <a:srgbClr val="140000"/>
                </a:solidFill>
              </a:rPr>
              <a:t>Kompetence</a:t>
            </a:r>
            <a:r>
              <a:rPr lang="sk-SK" dirty="0">
                <a:solidFill>
                  <a:srgbClr val="140000"/>
                </a:solidFill>
              </a:rPr>
              <a:t> </a:t>
            </a:r>
            <a:r>
              <a:rPr lang="sk-SK" dirty="0" err="1">
                <a:solidFill>
                  <a:srgbClr val="140000"/>
                </a:solidFill>
              </a:rPr>
              <a:t>jako</a:t>
            </a:r>
            <a:r>
              <a:rPr lang="sk-SK" dirty="0">
                <a:solidFill>
                  <a:srgbClr val="140000"/>
                </a:solidFill>
              </a:rPr>
              <a:t> </a:t>
            </a:r>
            <a:r>
              <a:rPr lang="sk-SK" dirty="0" err="1">
                <a:solidFill>
                  <a:srgbClr val="140000"/>
                </a:solidFill>
              </a:rPr>
              <a:t>pravomoc</a:t>
            </a:r>
            <a:r>
              <a:rPr lang="sk-SK" dirty="0">
                <a:solidFill>
                  <a:srgbClr val="140000"/>
                </a:solidFill>
              </a:rPr>
              <a:t>, </a:t>
            </a:r>
            <a:r>
              <a:rPr lang="sk-SK" dirty="0" err="1">
                <a:solidFill>
                  <a:srgbClr val="140000"/>
                </a:solidFill>
              </a:rPr>
              <a:t>oprávnění</a:t>
            </a:r>
            <a:r>
              <a:rPr lang="sk-SK" dirty="0">
                <a:solidFill>
                  <a:srgbClr val="140000"/>
                </a:solidFill>
              </a:rPr>
              <a:t>, rozsah p</a:t>
            </a:r>
            <a:r>
              <a:rPr lang="cs-CZ" dirty="0" err="1">
                <a:solidFill>
                  <a:srgbClr val="140000"/>
                </a:solidFill>
              </a:rPr>
              <a:t>ůsobnosti</a:t>
            </a:r>
            <a:endParaRPr lang="cs-CZ" dirty="0">
              <a:solidFill>
                <a:srgbClr val="140000"/>
              </a:solidFill>
            </a:endParaRPr>
          </a:p>
          <a:p>
            <a:pPr lvl="1" algn="just">
              <a:buFontTx/>
              <a:buNone/>
            </a:pPr>
            <a:endParaRPr lang="cs-CZ" dirty="0">
              <a:solidFill>
                <a:srgbClr val="140000"/>
              </a:solidFill>
            </a:endParaRPr>
          </a:p>
          <a:p>
            <a:pPr lvl="1" algn="just">
              <a:buFontTx/>
              <a:buChar char="-"/>
            </a:pPr>
            <a:r>
              <a:rPr lang="cs-CZ" dirty="0">
                <a:solidFill>
                  <a:srgbClr val="140000"/>
                </a:solidFill>
              </a:rPr>
              <a:t>Schopnost vykonávat nějakou činnost, umět ji vykonávat</a:t>
            </a:r>
            <a:endParaRPr lang="sk-SK" dirty="0">
              <a:solidFill>
                <a:srgbClr val="140000"/>
              </a:solidFill>
            </a:endParaRPr>
          </a:p>
          <a:p>
            <a:pPr>
              <a:buFontTx/>
              <a:buChar char="-"/>
            </a:pPr>
            <a:endParaRPr lang="cs-CZ" dirty="0">
              <a:solidFill>
                <a:srgbClr val="14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549275"/>
            <a:ext cx="7186613" cy="822325"/>
          </a:xfrm>
          <a:noFill/>
        </p:spPr>
        <p:txBody>
          <a:bodyPr/>
          <a:lstStyle/>
          <a:p>
            <a:pPr algn="ctr"/>
            <a:r>
              <a:rPr lang="sk-SK" sz="4000">
                <a:solidFill>
                  <a:srgbClr val="FF0000"/>
                </a:solidFill>
              </a:rPr>
              <a:t>Definice</a:t>
            </a:r>
            <a:r>
              <a:rPr lang="sk-SK" sz="4000"/>
              <a:t> </a:t>
            </a:r>
            <a:r>
              <a:rPr lang="sk-SK" sz="4000">
                <a:solidFill>
                  <a:srgbClr val="FF0000"/>
                </a:solidFill>
              </a:rPr>
              <a:t>kompetence</a:t>
            </a:r>
            <a:endParaRPr lang="cs-CZ" sz="4000">
              <a:solidFill>
                <a:srgbClr val="FF0000"/>
              </a:solidFill>
            </a:endParaRP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914400" y="1698625"/>
            <a:ext cx="7545388" cy="3459163"/>
          </a:xfrm>
          <a:noFill/>
        </p:spPr>
        <p:txBody>
          <a:bodyPr/>
          <a:lstStyle/>
          <a:p>
            <a:pPr algn="just"/>
            <a:r>
              <a:rPr lang="sk-SK" sz="2200" dirty="0">
                <a:solidFill>
                  <a:srgbClr val="140000"/>
                </a:solidFill>
              </a:rPr>
              <a:t>Základní schopnosti a </a:t>
            </a:r>
            <a:r>
              <a:rPr lang="sk-SK" sz="2200" dirty="0" err="1">
                <a:solidFill>
                  <a:srgbClr val="140000"/>
                </a:solidFill>
              </a:rPr>
              <a:t>zp</a:t>
            </a:r>
            <a:r>
              <a:rPr lang="cs-CZ" sz="2200" dirty="0" err="1">
                <a:solidFill>
                  <a:srgbClr val="140000"/>
                </a:solidFill>
              </a:rPr>
              <a:t>ůsobilosti</a:t>
            </a:r>
            <a:r>
              <a:rPr lang="cs-CZ" sz="2200" dirty="0">
                <a:solidFill>
                  <a:srgbClr val="140000"/>
                </a:solidFill>
              </a:rPr>
              <a:t> potřebné k dobrému výkonu práce (</a:t>
            </a:r>
            <a:r>
              <a:rPr lang="cs-CZ" sz="2200" dirty="0" err="1">
                <a:solidFill>
                  <a:srgbClr val="140000"/>
                </a:solidFill>
              </a:rPr>
              <a:t>Furnham</a:t>
            </a:r>
            <a:r>
              <a:rPr lang="cs-CZ" sz="2200" dirty="0">
                <a:solidFill>
                  <a:srgbClr val="140000"/>
                </a:solidFill>
              </a:rPr>
              <a:t>)</a:t>
            </a:r>
          </a:p>
          <a:p>
            <a:pPr algn="just"/>
            <a:endParaRPr lang="cs-CZ" sz="1400" dirty="0">
              <a:solidFill>
                <a:srgbClr val="140000"/>
              </a:solidFill>
            </a:endParaRPr>
          </a:p>
          <a:p>
            <a:pPr algn="just"/>
            <a:r>
              <a:rPr lang="cs-CZ" sz="2200" dirty="0">
                <a:solidFill>
                  <a:srgbClr val="140000"/>
                </a:solidFill>
              </a:rPr>
              <a:t>Schopnost člověka chovat se způsobem odpovídajícím požadavkům práce v parametrech daných prostředím organizace, a tak přinášet žádoucí výsledky (</a:t>
            </a:r>
            <a:r>
              <a:rPr lang="cs-CZ" sz="2200" dirty="0" err="1">
                <a:solidFill>
                  <a:srgbClr val="140000"/>
                </a:solidFill>
              </a:rPr>
              <a:t>Boyatzis</a:t>
            </a:r>
            <a:r>
              <a:rPr lang="cs-CZ" sz="2200" dirty="0">
                <a:solidFill>
                  <a:srgbClr val="140000"/>
                </a:solidFill>
              </a:rPr>
              <a:t>)</a:t>
            </a:r>
          </a:p>
          <a:p>
            <a:pPr algn="just"/>
            <a:endParaRPr lang="cs-CZ" sz="1400" dirty="0">
              <a:solidFill>
                <a:srgbClr val="140000"/>
              </a:solidFill>
            </a:endParaRPr>
          </a:p>
          <a:p>
            <a:pPr algn="just"/>
            <a:r>
              <a:rPr lang="cs-CZ" sz="2200" dirty="0">
                <a:solidFill>
                  <a:srgbClr val="140000"/>
                </a:solidFill>
              </a:rPr>
              <a:t>Kompetence je množina chování pracovníka, které musí v dané pozici použít, aby úkoly z této pozice kompetentně zvládl (</a:t>
            </a:r>
            <a:r>
              <a:rPr lang="cs-CZ" sz="2200" dirty="0" err="1">
                <a:solidFill>
                  <a:srgbClr val="140000"/>
                </a:solidFill>
              </a:rPr>
              <a:t>Woodruffe</a:t>
            </a:r>
            <a:r>
              <a:rPr lang="cs-CZ" sz="2200" dirty="0">
                <a:solidFill>
                  <a:srgbClr val="140000"/>
                </a:solidFill>
              </a:rPr>
              <a:t>)</a:t>
            </a:r>
          </a:p>
          <a:p>
            <a:endParaRPr lang="cs-CZ" sz="2200" dirty="0">
              <a:solidFill>
                <a:srgbClr val="140000"/>
              </a:solidFill>
            </a:endParaRPr>
          </a:p>
          <a:p>
            <a:endParaRPr lang="cs-CZ" sz="28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912813" y="549275"/>
            <a:ext cx="7259637" cy="704850"/>
          </a:xfrm>
          <a:noFill/>
        </p:spPr>
        <p:txBody>
          <a:bodyPr/>
          <a:lstStyle/>
          <a:p>
            <a:pPr algn="ctr"/>
            <a:r>
              <a:rPr lang="cs-CZ" sz="4000">
                <a:solidFill>
                  <a:srgbClr val="FF0000"/>
                </a:solidFill>
              </a:rPr>
              <a:t>„Naše“ definice</a:t>
            </a:r>
            <a:r>
              <a:rPr lang="cs-CZ"/>
              <a:t> </a:t>
            </a:r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912813" y="1698625"/>
            <a:ext cx="7772400" cy="3675063"/>
          </a:xfrm>
          <a:noFill/>
        </p:spPr>
        <p:txBody>
          <a:bodyPr/>
          <a:lstStyle/>
          <a:p>
            <a:pPr algn="ctr"/>
            <a:r>
              <a:rPr lang="cs-CZ" sz="2000">
                <a:solidFill>
                  <a:srgbClr val="140000"/>
                </a:solidFill>
              </a:rPr>
              <a:t>Kompetence je trs znalostí, dovedností, zkušeností a vlastností, který podporuje dosažení cíle. (F. Hroník)</a:t>
            </a:r>
          </a:p>
          <a:p>
            <a:pPr algn="ctr"/>
            <a:endParaRPr lang="cs-CZ" sz="1800">
              <a:solidFill>
                <a:srgbClr val="140000"/>
              </a:solidFill>
            </a:endParaRPr>
          </a:p>
          <a:p>
            <a:pPr algn="ctr"/>
            <a:endParaRPr lang="cs-CZ" sz="1800">
              <a:solidFill>
                <a:schemeClr val="bg2"/>
              </a:solidFill>
            </a:endParaRPr>
          </a:p>
          <a:p>
            <a:pPr algn="ctr"/>
            <a:endParaRPr lang="cs-CZ" sz="1800">
              <a:solidFill>
                <a:schemeClr val="bg2"/>
              </a:solidFill>
            </a:endParaRPr>
          </a:p>
          <a:p>
            <a:pPr algn="ctr"/>
            <a:endParaRPr lang="cs-CZ" sz="1800">
              <a:solidFill>
                <a:schemeClr val="bg2"/>
              </a:solidFill>
            </a:endParaRPr>
          </a:p>
          <a:p>
            <a:pPr algn="ctr"/>
            <a:endParaRPr lang="cs-CZ" sz="1800">
              <a:solidFill>
                <a:schemeClr val="bg2"/>
              </a:solidFill>
            </a:endParaRPr>
          </a:p>
          <a:p>
            <a:pPr algn="l"/>
            <a:endParaRPr lang="cs-CZ" sz="1800">
              <a:solidFill>
                <a:schemeClr val="bg2"/>
              </a:solidFill>
            </a:endParaRPr>
          </a:p>
          <a:p>
            <a:pPr algn="l"/>
            <a:endParaRPr lang="cs-CZ" sz="1000">
              <a:solidFill>
                <a:schemeClr val="bg2"/>
              </a:solidFill>
            </a:endParaRPr>
          </a:p>
          <a:p>
            <a:pPr algn="ctr"/>
            <a:r>
              <a:rPr lang="cs-CZ" sz="2000">
                <a:solidFill>
                  <a:srgbClr val="140000"/>
                </a:solidFill>
              </a:rPr>
              <a:t>Tento trs pozorujeme ve vzorku chování. Jsou to pozorovatelné způsoby, pomocí kterých dosahujeme efektivních výkonů.</a:t>
            </a:r>
          </a:p>
          <a:p>
            <a:pPr algn="ctr"/>
            <a:endParaRPr lang="cs-CZ" sz="2000"/>
          </a:p>
        </p:txBody>
      </p:sp>
      <p:pic>
        <p:nvPicPr>
          <p:cNvPr id="9224" name="Picture 8" descr="František Hroní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738" y="2708275"/>
            <a:ext cx="1076325" cy="1428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549275"/>
            <a:ext cx="5386388" cy="715963"/>
          </a:xfrm>
          <a:noFill/>
        </p:spPr>
        <p:txBody>
          <a:bodyPr/>
          <a:lstStyle/>
          <a:p>
            <a:r>
              <a:rPr lang="cs-CZ" sz="4000">
                <a:solidFill>
                  <a:srgbClr val="FF0000"/>
                </a:solidFill>
              </a:rPr>
              <a:t>Anatomie kompetence</a:t>
            </a:r>
          </a:p>
        </p:txBody>
      </p:sp>
      <p:sp>
        <p:nvSpPr>
          <p:cNvPr id="6152" name="Rectangle 8"/>
          <p:cNvSpPr>
            <a:spLocks noGrp="1" noChangeArrowheads="1"/>
          </p:cNvSpPr>
          <p:nvPr>
            <p:ph type="body" sz="half" idx="1"/>
          </p:nvPr>
        </p:nvSpPr>
        <p:spPr>
          <a:xfrm>
            <a:off x="914400" y="1698625"/>
            <a:ext cx="7402513" cy="4191000"/>
          </a:xfrm>
          <a:noFill/>
        </p:spPr>
        <p:txBody>
          <a:bodyPr/>
          <a:lstStyle/>
          <a:p>
            <a:pPr>
              <a:buFontTx/>
              <a:buNone/>
            </a:pPr>
            <a:r>
              <a:rPr lang="cs-CZ" sz="2800">
                <a:solidFill>
                  <a:srgbClr val="140000"/>
                </a:solidFill>
              </a:rPr>
              <a:t>Zákadní složky kompetence:</a:t>
            </a:r>
          </a:p>
          <a:p>
            <a:pPr lvl="1">
              <a:buFontTx/>
              <a:buChar char="-"/>
            </a:pPr>
            <a:r>
              <a:rPr lang="cs-CZ" sz="2400">
                <a:solidFill>
                  <a:srgbClr val="140000"/>
                </a:solidFill>
              </a:rPr>
              <a:t>Motivy</a:t>
            </a:r>
          </a:p>
          <a:p>
            <a:pPr lvl="1">
              <a:buFontTx/>
              <a:buChar char="-"/>
            </a:pPr>
            <a:r>
              <a:rPr lang="cs-CZ" sz="2400">
                <a:solidFill>
                  <a:srgbClr val="140000"/>
                </a:solidFill>
              </a:rPr>
              <a:t>Rysy</a:t>
            </a:r>
          </a:p>
          <a:p>
            <a:pPr lvl="1">
              <a:buFontTx/>
              <a:buChar char="-"/>
            </a:pPr>
            <a:r>
              <a:rPr lang="cs-CZ" sz="2400">
                <a:solidFill>
                  <a:srgbClr val="140000"/>
                </a:solidFill>
              </a:rPr>
              <a:t>Vnímání sebe samotného</a:t>
            </a:r>
          </a:p>
          <a:p>
            <a:pPr lvl="1">
              <a:buFontTx/>
              <a:buChar char="-"/>
            </a:pPr>
            <a:r>
              <a:rPr lang="cs-CZ" sz="2400">
                <a:solidFill>
                  <a:srgbClr val="140000"/>
                </a:solidFill>
              </a:rPr>
              <a:t>Vědomosti</a:t>
            </a:r>
          </a:p>
          <a:p>
            <a:pPr lvl="1">
              <a:buFontTx/>
              <a:buChar char="-"/>
            </a:pPr>
            <a:r>
              <a:rPr lang="cs-CZ" sz="2400">
                <a:solidFill>
                  <a:srgbClr val="140000"/>
                </a:solidFill>
              </a:rPr>
              <a:t>Dovednosti</a:t>
            </a:r>
          </a:p>
        </p:txBody>
      </p:sp>
      <p:pic>
        <p:nvPicPr>
          <p:cNvPr id="6148" name="Picture 4" descr="MC900311086[1]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588125" y="692150"/>
            <a:ext cx="1905000" cy="1954213"/>
          </a:xfrm>
          <a:noFill/>
          <a:ln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549275"/>
            <a:ext cx="7315200" cy="715963"/>
          </a:xfrm>
          <a:noFill/>
        </p:spPr>
        <p:txBody>
          <a:bodyPr/>
          <a:lstStyle/>
          <a:p>
            <a:r>
              <a:rPr lang="sk-SK" sz="4000">
                <a:solidFill>
                  <a:srgbClr val="FF0000"/>
                </a:solidFill>
              </a:rPr>
              <a:t>Druhy kompetencí</a:t>
            </a:r>
            <a:endParaRPr lang="cs-CZ" sz="4000">
              <a:solidFill>
                <a:srgbClr val="FF0000"/>
              </a:solidFill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698625"/>
            <a:ext cx="7315200" cy="4191000"/>
          </a:xfrm>
          <a:noFill/>
        </p:spPr>
        <p:txBody>
          <a:bodyPr/>
          <a:lstStyle/>
          <a:p>
            <a:r>
              <a:rPr lang="sk-SK"/>
              <a:t>Competence vs. competency</a:t>
            </a:r>
          </a:p>
          <a:p>
            <a:r>
              <a:rPr lang="sk-SK"/>
              <a:t>Prahové (základní) vs. výkonové</a:t>
            </a:r>
          </a:p>
          <a:p>
            <a:r>
              <a:rPr lang="sk-SK"/>
              <a:t>Druhové vs. základní vs. specifické</a:t>
            </a:r>
          </a:p>
          <a:p>
            <a:pPr>
              <a:buFontTx/>
              <a:buNone/>
            </a:pPr>
            <a:endParaRPr lang="cs-CZ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549275"/>
            <a:ext cx="7315200" cy="715963"/>
          </a:xfrm>
          <a:noFill/>
        </p:spPr>
        <p:txBody>
          <a:bodyPr/>
          <a:lstStyle/>
          <a:p>
            <a:r>
              <a:rPr lang="sk-SK" sz="4000">
                <a:solidFill>
                  <a:srgbClr val="FF0000"/>
                </a:solidFill>
              </a:rPr>
              <a:t>Identifikace kompetencí</a:t>
            </a:r>
            <a:endParaRPr lang="cs-CZ" sz="4000">
              <a:solidFill>
                <a:srgbClr val="FF0000"/>
              </a:solidFill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698625"/>
            <a:ext cx="7315200" cy="4191000"/>
          </a:xfrm>
          <a:noFill/>
        </p:spPr>
        <p:txBody>
          <a:bodyPr/>
          <a:lstStyle/>
          <a:p>
            <a:pPr>
              <a:buFontTx/>
              <a:buNone/>
            </a:pPr>
            <a:r>
              <a:rPr lang="sk-SK"/>
              <a:t>Základní fáze identifikace kompetencí:</a:t>
            </a:r>
          </a:p>
          <a:p>
            <a:pPr lvl="1">
              <a:buFontTx/>
              <a:buChar char="-"/>
            </a:pPr>
            <a:r>
              <a:rPr lang="sk-SK"/>
              <a:t>Přípravná fáze</a:t>
            </a:r>
          </a:p>
          <a:p>
            <a:pPr lvl="1">
              <a:buFontTx/>
              <a:buChar char="-"/>
            </a:pPr>
            <a:r>
              <a:rPr lang="sk-SK"/>
              <a:t>Fáze získávání dat</a:t>
            </a:r>
          </a:p>
          <a:p>
            <a:pPr lvl="1">
              <a:buFontTx/>
              <a:buChar char="-"/>
            </a:pPr>
            <a:r>
              <a:rPr lang="sk-SK"/>
              <a:t>Fáze analýzy a klasifikace informací</a:t>
            </a:r>
          </a:p>
          <a:p>
            <a:pPr lvl="1">
              <a:buFontTx/>
              <a:buChar char="-"/>
            </a:pPr>
            <a:r>
              <a:rPr lang="sk-SK"/>
              <a:t>Popis a tvorba kompetencí a kompetenčního modelu</a:t>
            </a:r>
          </a:p>
          <a:p>
            <a:pPr lvl="1">
              <a:buFontTx/>
              <a:buChar char="-"/>
            </a:pPr>
            <a:r>
              <a:rPr lang="sk-SK"/>
              <a:t>Ověření a validizace vzniklého modelu</a:t>
            </a:r>
            <a:endParaRPr lang="cs-CZ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549275"/>
            <a:ext cx="7315200" cy="715963"/>
          </a:xfrm>
          <a:noFill/>
        </p:spPr>
        <p:txBody>
          <a:bodyPr/>
          <a:lstStyle/>
          <a:p>
            <a:pPr algn="ctr"/>
            <a:r>
              <a:rPr lang="sk-SK" sz="4000">
                <a:solidFill>
                  <a:srgbClr val="FF0000"/>
                </a:solidFill>
              </a:rPr>
              <a:t>Kompetenční modely</a:t>
            </a:r>
            <a:endParaRPr lang="cs-CZ" sz="4000">
              <a:solidFill>
                <a:srgbClr val="FF0000"/>
              </a:solidFill>
            </a:endParaRP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698625"/>
            <a:ext cx="7315200" cy="4191000"/>
          </a:xfrm>
          <a:noFill/>
        </p:spPr>
        <p:txBody>
          <a:bodyPr/>
          <a:lstStyle/>
          <a:p>
            <a:pPr algn="ctr">
              <a:buFontTx/>
              <a:buNone/>
            </a:pPr>
            <a:r>
              <a:rPr lang="sk-SK" sz="2000">
                <a:solidFill>
                  <a:srgbClr val="140000"/>
                </a:solidFill>
              </a:rPr>
              <a:t>Kompetenční model popisuje konkrétní kombinaci vědomostí, dovedností a dalších charakteristik osobnosti, které jsou potřebné k efektivnímu plnění úkolů v organizaci. </a:t>
            </a:r>
          </a:p>
          <a:p>
            <a:pPr algn="ctr">
              <a:buFontTx/>
              <a:buNone/>
            </a:pPr>
            <a:endParaRPr lang="sk-SK" sz="1000">
              <a:solidFill>
                <a:srgbClr val="140000"/>
              </a:solidFill>
            </a:endParaRPr>
          </a:p>
          <a:p>
            <a:pPr algn="ctr">
              <a:buFontTx/>
              <a:buNone/>
            </a:pPr>
            <a:r>
              <a:rPr lang="sk-SK" sz="2000">
                <a:solidFill>
                  <a:srgbClr val="140000"/>
                </a:solidFill>
              </a:rPr>
              <a:t>Pro přehlednost a snažší měření jsou tyto dovednosti, znalosti a charakteristiky obvykle seskupeny do více homogenních celků, nazývaných kompetence. </a:t>
            </a:r>
          </a:p>
          <a:p>
            <a:pPr algn="ctr">
              <a:buFontTx/>
              <a:buNone/>
            </a:pPr>
            <a:r>
              <a:rPr lang="sk-SK" sz="2000">
                <a:solidFill>
                  <a:srgbClr val="140000"/>
                </a:solidFill>
              </a:rPr>
              <a:t>(Kubeš, Spillerová, Kurnický)</a:t>
            </a:r>
          </a:p>
          <a:p>
            <a:pPr algn="ctr">
              <a:buFontTx/>
              <a:buNone/>
            </a:pPr>
            <a:endParaRPr lang="sk-SK" sz="2000">
              <a:solidFill>
                <a:srgbClr val="140000"/>
              </a:solidFill>
            </a:endParaRPr>
          </a:p>
          <a:p>
            <a:pPr algn="ctr">
              <a:buFontTx/>
              <a:buNone/>
            </a:pPr>
            <a:r>
              <a:rPr lang="sk-SK" sz="2000">
                <a:solidFill>
                  <a:srgbClr val="140000"/>
                </a:solidFill>
              </a:rPr>
              <a:t>Kompetenční model je mostem mezi business strategií a personální strategií. (Hroník)</a:t>
            </a:r>
            <a:endParaRPr lang="cs-CZ" sz="2000">
              <a:solidFill>
                <a:srgbClr val="140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549275"/>
            <a:ext cx="7545388" cy="715963"/>
          </a:xfrm>
          <a:noFill/>
        </p:spPr>
        <p:txBody>
          <a:bodyPr/>
          <a:lstStyle/>
          <a:p>
            <a:r>
              <a:rPr lang="sk-SK" sz="4000">
                <a:solidFill>
                  <a:srgbClr val="FF0000"/>
                </a:solidFill>
              </a:rPr>
              <a:t>Význam kompetenčních modelů</a:t>
            </a:r>
            <a:endParaRPr lang="cs-CZ" sz="4000">
              <a:solidFill>
                <a:srgbClr val="FF0000"/>
              </a:solidFill>
            </a:endParaRP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698625"/>
            <a:ext cx="7315200" cy="4191000"/>
          </a:xfrm>
          <a:noFill/>
        </p:spPr>
        <p:txBody>
          <a:bodyPr/>
          <a:lstStyle/>
          <a:p>
            <a:pPr>
              <a:lnSpc>
                <a:spcPct val="80000"/>
              </a:lnSpc>
            </a:pPr>
            <a:r>
              <a:rPr lang="cs-CZ" sz="2400"/>
              <a:t>Základní nástroj manažerů lidských zdrojů</a:t>
            </a:r>
            <a:r>
              <a:rPr lang="cs-CZ" sz="2400">
                <a:latin typeface="Century Schoolbook"/>
              </a:rPr>
              <a:t>→ vytváří jednotný výkladový rámec pro jednotlivé personální procesy</a:t>
            </a:r>
          </a:p>
          <a:p>
            <a:pPr>
              <a:lnSpc>
                <a:spcPct val="80000"/>
              </a:lnSpc>
            </a:pPr>
            <a:r>
              <a:rPr lang="cs-CZ" sz="2400">
                <a:latin typeface="Century Schoolbook"/>
              </a:rPr>
              <a:t>Sjednocuje jazyk manažerů a pracovníků řízení lidských zdrojů</a:t>
            </a:r>
          </a:p>
          <a:p>
            <a:pPr>
              <a:lnSpc>
                <a:spcPct val="80000"/>
              </a:lnSpc>
            </a:pPr>
            <a:r>
              <a:rPr lang="sk-SK" sz="2400">
                <a:latin typeface="Century Schoolbook"/>
              </a:rPr>
              <a:t>Sjednocují pohled na to, co je v budoucnu potřeba a jaké chování bychom měli podporovat</a:t>
            </a:r>
            <a:endParaRPr lang="cs-CZ" sz="2400">
              <a:latin typeface="Century Schoolbook"/>
            </a:endParaRPr>
          </a:p>
          <a:p>
            <a:pPr>
              <a:lnSpc>
                <a:spcPct val="80000"/>
              </a:lnSpc>
            </a:pPr>
            <a:r>
              <a:rPr lang="cs-CZ" sz="2400">
                <a:latin typeface="Century Schoolbook"/>
              </a:rPr>
              <a:t>Poskytuje jednotící kritéria pro výběr a hodnocení pracovníků</a:t>
            </a:r>
          </a:p>
          <a:p>
            <a:pPr>
              <a:lnSpc>
                <a:spcPct val="80000"/>
              </a:lnSpc>
            </a:pPr>
            <a:r>
              <a:rPr lang="cs-CZ" sz="2400">
                <a:latin typeface="Century Schoolbook"/>
              </a:rPr>
              <a:t>Základ pro systém hodnocení, odměňování a rozvoj</a:t>
            </a:r>
          </a:p>
          <a:p>
            <a:pPr>
              <a:lnSpc>
                <a:spcPct val="80000"/>
              </a:lnSpc>
            </a:pPr>
            <a:r>
              <a:rPr lang="sk-SK" sz="2400">
                <a:latin typeface="Century Schoolbook"/>
              </a:rPr>
              <a:t>Vnášejí do chování lidí silný prvek měřitelnosti</a:t>
            </a:r>
            <a:endParaRPr lang="cs-CZ" sz="2400">
              <a:latin typeface="Century Schoolbook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1">
  <a:themeElements>
    <a:clrScheme name="">
      <a:dk1>
        <a:srgbClr val="FFFFFF"/>
      </a:dk1>
      <a:lt1>
        <a:srgbClr val="FFFFFF"/>
      </a:lt1>
      <a:dk2>
        <a:srgbClr val="FFFFFF"/>
      </a:dk2>
      <a:lt2>
        <a:srgbClr val="0050EB"/>
      </a:lt2>
      <a:accent1>
        <a:srgbClr val="2578FF"/>
      </a:accent1>
      <a:accent2>
        <a:srgbClr val="3B94FF"/>
      </a:accent2>
      <a:accent3>
        <a:srgbClr val="FFFFFF"/>
      </a:accent3>
      <a:accent4>
        <a:srgbClr val="DADADA"/>
      </a:accent4>
      <a:accent5>
        <a:srgbClr val="ACBEFF"/>
      </a:accent5>
      <a:accent6>
        <a:srgbClr val="3586E7"/>
      </a:accent6>
      <a:hlink>
        <a:srgbClr val="30BEFE"/>
      </a:hlink>
      <a:folHlink>
        <a:srgbClr val="FFFFFF"/>
      </a:folHlink>
    </a:clrScheme>
    <a:fontScheme name="1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  <a:cs typeface="Arial" pitchFamily="34" charset="0"/>
          </a:defRPr>
        </a:defPPr>
      </a:lstStyle>
    </a:lnDef>
  </a:objectDefaults>
  <a:extraClrSchemeLst>
    <a:extraClrScheme>
      <a:clrScheme name="1 1">
        <a:dk1>
          <a:srgbClr val="4D4D4D"/>
        </a:dk1>
        <a:lt1>
          <a:srgbClr val="FFFFFF"/>
        </a:lt1>
        <a:dk2>
          <a:srgbClr val="4D4D4D"/>
        </a:dk2>
        <a:lt2>
          <a:srgbClr val="CC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 2">
        <a:dk1>
          <a:srgbClr val="4D4D4D"/>
        </a:dk1>
        <a:lt1>
          <a:srgbClr val="FFFFFF"/>
        </a:lt1>
        <a:dk2>
          <a:srgbClr val="4D4D4D"/>
        </a:dk2>
        <a:lt2>
          <a:srgbClr val="FBB240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 3">
        <a:dk1>
          <a:srgbClr val="4D4D4D"/>
        </a:dk1>
        <a:lt1>
          <a:srgbClr val="FFFFFF"/>
        </a:lt1>
        <a:dk2>
          <a:srgbClr val="4D4D4D"/>
        </a:dk2>
        <a:lt2>
          <a:srgbClr val="FE564C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 4">
        <a:dk1>
          <a:srgbClr val="4D4D4D"/>
        </a:dk1>
        <a:lt1>
          <a:srgbClr val="FFFFFF"/>
        </a:lt1>
        <a:dk2>
          <a:srgbClr val="4D4D4D"/>
        </a:dk2>
        <a:lt2>
          <a:srgbClr val="BB2A32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 5">
        <a:dk1>
          <a:srgbClr val="4D4D4D"/>
        </a:dk1>
        <a:lt1>
          <a:srgbClr val="FFFFFF"/>
        </a:lt1>
        <a:dk2>
          <a:srgbClr val="4D4D4D"/>
        </a:dk2>
        <a:lt2>
          <a:srgbClr val="E84A25"/>
        </a:lt2>
        <a:accent1>
          <a:srgbClr val="ED6A24"/>
        </a:accent1>
        <a:accent2>
          <a:srgbClr val="F99E1C"/>
        </a:accent2>
        <a:accent3>
          <a:srgbClr val="FFFFFF"/>
        </a:accent3>
        <a:accent4>
          <a:srgbClr val="404040"/>
        </a:accent4>
        <a:accent5>
          <a:srgbClr val="F4B9AC"/>
        </a:accent5>
        <a:accent6>
          <a:srgbClr val="E28F18"/>
        </a:accent6>
        <a:hlink>
          <a:srgbClr val="F1B545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 6">
        <a:dk1>
          <a:srgbClr val="4D4D4D"/>
        </a:dk1>
        <a:lt1>
          <a:srgbClr val="FFFFFF"/>
        </a:lt1>
        <a:dk2>
          <a:srgbClr val="4D4D4D"/>
        </a:dk2>
        <a:lt2>
          <a:srgbClr val="B92D14"/>
        </a:lt2>
        <a:accent1>
          <a:srgbClr val="D34E13"/>
        </a:accent1>
        <a:accent2>
          <a:srgbClr val="DC9009"/>
        </a:accent2>
        <a:accent3>
          <a:srgbClr val="FFFFFF"/>
        </a:accent3>
        <a:accent4>
          <a:srgbClr val="404040"/>
        </a:accent4>
        <a:accent5>
          <a:srgbClr val="E6B2AA"/>
        </a:accent5>
        <a:accent6>
          <a:srgbClr val="C78207"/>
        </a:accent6>
        <a:hlink>
          <a:srgbClr val="EEC63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 7">
        <a:dk1>
          <a:srgbClr val="4D4D4D"/>
        </a:dk1>
        <a:lt1>
          <a:srgbClr val="FFFFFF"/>
        </a:lt1>
        <a:dk2>
          <a:srgbClr val="4D4D4D"/>
        </a:dk2>
        <a:lt2>
          <a:srgbClr val="AE6310"/>
        </a:lt2>
        <a:accent1>
          <a:srgbClr val="E79613"/>
        </a:accent1>
        <a:accent2>
          <a:srgbClr val="E1720D"/>
        </a:accent2>
        <a:accent3>
          <a:srgbClr val="FFFFFF"/>
        </a:accent3>
        <a:accent4>
          <a:srgbClr val="404040"/>
        </a:accent4>
        <a:accent5>
          <a:srgbClr val="F1C9AA"/>
        </a:accent5>
        <a:accent6>
          <a:srgbClr val="CC670B"/>
        </a:accent6>
        <a:hlink>
          <a:srgbClr val="C6470A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 8">
        <a:dk1>
          <a:srgbClr val="4D4D4D"/>
        </a:dk1>
        <a:lt1>
          <a:srgbClr val="FFFFFF"/>
        </a:lt1>
        <a:dk2>
          <a:srgbClr val="4D4D4D"/>
        </a:dk2>
        <a:lt2>
          <a:srgbClr val="AF5612"/>
        </a:lt2>
        <a:accent1>
          <a:srgbClr val="CB882F"/>
        </a:accent1>
        <a:accent2>
          <a:srgbClr val="E7C432"/>
        </a:accent2>
        <a:accent3>
          <a:srgbClr val="FFFFFF"/>
        </a:accent3>
        <a:accent4>
          <a:srgbClr val="404040"/>
        </a:accent4>
        <a:accent5>
          <a:srgbClr val="E2C3AD"/>
        </a:accent5>
        <a:accent6>
          <a:srgbClr val="D1B12C"/>
        </a:accent6>
        <a:hlink>
          <a:srgbClr val="EECA34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 9">
        <a:dk1>
          <a:srgbClr val="4D4D4D"/>
        </a:dk1>
        <a:lt1>
          <a:srgbClr val="FFFFFF"/>
        </a:lt1>
        <a:dk2>
          <a:srgbClr val="4D4D4D"/>
        </a:dk2>
        <a:lt2>
          <a:srgbClr val="9A5E40"/>
        </a:lt2>
        <a:accent1>
          <a:srgbClr val="AE7750"/>
        </a:accent1>
        <a:accent2>
          <a:srgbClr val="C08D60"/>
        </a:accent2>
        <a:accent3>
          <a:srgbClr val="FFFFFF"/>
        </a:accent3>
        <a:accent4>
          <a:srgbClr val="404040"/>
        </a:accent4>
        <a:accent5>
          <a:srgbClr val="D3BDB3"/>
        </a:accent5>
        <a:accent6>
          <a:srgbClr val="AE7F56"/>
        </a:accent6>
        <a:hlink>
          <a:srgbClr val="CCA47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 10">
        <a:dk1>
          <a:srgbClr val="4D4D4D"/>
        </a:dk1>
        <a:lt1>
          <a:srgbClr val="FFFFFF"/>
        </a:lt1>
        <a:dk2>
          <a:srgbClr val="4D4D4D"/>
        </a:dk2>
        <a:lt2>
          <a:srgbClr val="D1BB77"/>
        </a:lt2>
        <a:accent1>
          <a:srgbClr val="DBBA87"/>
        </a:accent1>
        <a:accent2>
          <a:srgbClr val="E0B265"/>
        </a:accent2>
        <a:accent3>
          <a:srgbClr val="FFFFFF"/>
        </a:accent3>
        <a:accent4>
          <a:srgbClr val="404040"/>
        </a:accent4>
        <a:accent5>
          <a:srgbClr val="EAD9C3"/>
        </a:accent5>
        <a:accent6>
          <a:srgbClr val="CBA15B"/>
        </a:accent6>
        <a:hlink>
          <a:srgbClr val="E9C27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 11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 12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 13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D3D3D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 14">
        <a:dk1>
          <a:srgbClr val="FFFFFF"/>
        </a:dk1>
        <a:lt1>
          <a:srgbClr val="FFFFFF"/>
        </a:lt1>
        <a:dk2>
          <a:srgbClr val="FFFFFF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DADADA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 15">
        <a:dk1>
          <a:srgbClr val="FFFFFF"/>
        </a:dk1>
        <a:lt1>
          <a:srgbClr val="FFFFFF"/>
        </a:lt1>
        <a:dk2>
          <a:srgbClr val="FFFFFF"/>
        </a:dk2>
        <a:lt2>
          <a:srgbClr val="55A6FE"/>
        </a:lt2>
        <a:accent1>
          <a:srgbClr val="71BBFF"/>
        </a:accent1>
        <a:accent2>
          <a:srgbClr val="74CCFF"/>
        </a:accent2>
        <a:accent3>
          <a:srgbClr val="FFFFFF"/>
        </a:accent3>
        <a:accent4>
          <a:srgbClr val="DADADA"/>
        </a:accent4>
        <a:accent5>
          <a:srgbClr val="BBDAFF"/>
        </a:accent5>
        <a:accent6>
          <a:srgbClr val="68B9E7"/>
        </a:accent6>
        <a:hlink>
          <a:srgbClr val="94D8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 16">
        <a:dk1>
          <a:srgbClr val="FFFFFF"/>
        </a:dk1>
        <a:lt1>
          <a:srgbClr val="FFFFFF"/>
        </a:lt1>
        <a:dk2>
          <a:srgbClr val="FFFFFF"/>
        </a:dk2>
        <a:lt2>
          <a:srgbClr val="4BA1FF"/>
        </a:lt2>
        <a:accent1>
          <a:srgbClr val="5DB2FF"/>
        </a:accent1>
        <a:accent2>
          <a:srgbClr val="65C8FF"/>
        </a:accent2>
        <a:accent3>
          <a:srgbClr val="FFFFFF"/>
        </a:accent3>
        <a:accent4>
          <a:srgbClr val="DADADA"/>
        </a:accent4>
        <a:accent5>
          <a:srgbClr val="B6D5FF"/>
        </a:accent5>
        <a:accent6>
          <a:srgbClr val="5BB5E7"/>
        </a:accent6>
        <a:hlink>
          <a:srgbClr val="87E1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1625</TotalTime>
  <Pages>0</Pages>
  <Words>607</Words>
  <Characters>0</Characters>
  <Application>Microsoft Macintosh PowerPoint</Application>
  <DocSecurity>0</DocSecurity>
  <PresentationFormat>On-screen Show (4:3)</PresentationFormat>
  <Lines>0</Lines>
  <Paragraphs>113</Paragraphs>
  <Slides>17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1</vt:lpstr>
      <vt:lpstr>Kompetenční modely </vt:lpstr>
      <vt:lpstr>Význam pojmu kompetence</vt:lpstr>
      <vt:lpstr>Definice kompetence</vt:lpstr>
      <vt:lpstr>„Naše“ definice </vt:lpstr>
      <vt:lpstr>Anatomie kompetence</vt:lpstr>
      <vt:lpstr>Druhy kompetencí</vt:lpstr>
      <vt:lpstr>Identifikace kompetencí</vt:lpstr>
      <vt:lpstr>Kompetenční modely</vt:lpstr>
      <vt:lpstr>Význam kompetenčních modelů</vt:lpstr>
      <vt:lpstr>Využití kompetencí v HR procesech</vt:lpstr>
      <vt:lpstr>Přístupy k tvorbě kompetenčních modelů</vt:lpstr>
      <vt:lpstr>Postup při tvorbě kompetenčního modelu</vt:lpstr>
      <vt:lpstr>Funkční kompetenční model</vt:lpstr>
      <vt:lpstr>Další doporučení</vt:lpstr>
      <vt:lpstr>Ukázka kompetenčního modelu</vt:lpstr>
      <vt:lpstr>Ukázka kompetenčního modelu II.</vt:lpstr>
      <vt:lpstr>Použitá literatura</vt:lpstr>
    </vt:vector>
  </TitlesOfParts>
  <LinksUpToDate>false</LinksUpToDate>
  <CharactersWithSpaces>0</CharactersWithSpaces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Kompetenční modely</dc:title>
  <dc:creator>kingsoft</dc:creator>
  <cp:lastModifiedBy>Lucie Hejtmánková</cp:lastModifiedBy>
  <cp:revision>48</cp:revision>
  <dcterms:created xsi:type="dcterms:W3CDTF">2013-04-09T06:38:05Z</dcterms:created>
  <dcterms:modified xsi:type="dcterms:W3CDTF">2015-09-28T20:16:31Z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1033-8.1.0.3855</vt:lpwstr>
  </property>
</Properties>
</file>