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69" r:id="rId5"/>
    <p:sldId id="267" r:id="rId6"/>
    <p:sldId id="261" r:id="rId7"/>
    <p:sldId id="257" r:id="rId8"/>
    <p:sldId id="260" r:id="rId9"/>
    <p:sldId id="270" r:id="rId10"/>
    <p:sldId id="262" r:id="rId11"/>
    <p:sldId id="259" r:id="rId12"/>
    <p:sldId id="271" r:id="rId13"/>
    <p:sldId id="274" r:id="rId14"/>
    <p:sldId id="272" r:id="rId15"/>
    <p:sldId id="265" r:id="rId16"/>
    <p:sldId id="268" r:id="rId17"/>
    <p:sldId id="273" r:id="rId1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uzana Pospíšilová" initials="ZP" lastIdx="1" clrIdx="0">
    <p:extLst>
      <p:ext uri="{19B8F6BF-5375-455C-9EA6-DF929625EA0E}">
        <p15:presenceInfo xmlns:p15="http://schemas.microsoft.com/office/powerpoint/2012/main" userId="Zuzana Pospíšil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583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06938268246506E-2"/>
          <c:y val="3.7792021160902085E-2"/>
          <c:w val="0.93635396161417328"/>
          <c:h val="0.733244172413621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Newsweaver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Corporate Comms</c:v>
                </c:pt>
                <c:pt idx="1">
                  <c:v>HR</c:v>
                </c:pt>
                <c:pt idx="2">
                  <c:v>Dedicated Internal Comms</c:v>
                </c:pt>
                <c:pt idx="3">
                  <c:v>Sales &amp; Marketing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</c:v>
                </c:pt>
                <c:pt idx="1">
                  <c:v>22</c:v>
                </c:pt>
                <c:pt idx="2">
                  <c:v>14</c:v>
                </c:pt>
                <c:pt idx="3">
                  <c:v>10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Melcrum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Corporate Comms</c:v>
                </c:pt>
                <c:pt idx="1">
                  <c:v>HR</c:v>
                </c:pt>
                <c:pt idx="2">
                  <c:v>Dedicated Internal Comms</c:v>
                </c:pt>
                <c:pt idx="3">
                  <c:v>Sales &amp; Marketing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48</c:v>
                </c:pt>
                <c:pt idx="1">
                  <c:v>18</c:v>
                </c:pt>
                <c:pt idx="2">
                  <c:v>0</c:v>
                </c:pt>
                <c:pt idx="3">
                  <c:v>10</c:v>
                </c:pt>
                <c:pt idx="4">
                  <c:v>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Corporate Comms</c:v>
                </c:pt>
                <c:pt idx="1">
                  <c:v>HR</c:v>
                </c:pt>
                <c:pt idx="2">
                  <c:v>Dedicated Internal Comms</c:v>
                </c:pt>
                <c:pt idx="3">
                  <c:v>Sales &amp; Marketing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580720"/>
        <c:axId val="187581280"/>
      </c:barChart>
      <c:catAx>
        <c:axId val="18758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7581280"/>
        <c:crosses val="autoZero"/>
        <c:auto val="1"/>
        <c:lblAlgn val="ctr"/>
        <c:lblOffset val="100"/>
        <c:noMultiLvlLbl val="0"/>
      </c:catAx>
      <c:valAx>
        <c:axId val="18758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758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68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02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40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10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27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35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78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44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95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5D339-9B14-4283-ADE7-02334959864B}" type="datetimeFigureOut">
              <a:rPr lang="cs-CZ" smtClean="0"/>
              <a:t>31.10.2015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F9E45-F3CC-4899-92BE-8A2567014F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78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U0llRltyF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333294@mail.muni.cz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zuzana.pos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hbr.org/resources/pdfs/comm/achievers/hbr_achievers_report_sep13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7668" y="1092853"/>
            <a:ext cx="6894878" cy="257431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595959"/>
                </a:solidFill>
              </a:rPr>
              <a:t/>
            </a:r>
            <a:br>
              <a:rPr lang="cs-CZ" b="1" dirty="0" smtClean="0">
                <a:solidFill>
                  <a:srgbClr val="595959"/>
                </a:solidFill>
              </a:rPr>
            </a:br>
            <a:r>
              <a:rPr lang="cs-CZ" b="1" dirty="0">
                <a:solidFill>
                  <a:srgbClr val="595959"/>
                </a:solidFill>
              </a:rPr>
              <a:t/>
            </a:r>
            <a:br>
              <a:rPr lang="cs-CZ" b="1" dirty="0">
                <a:solidFill>
                  <a:srgbClr val="595959"/>
                </a:solidFill>
              </a:rPr>
            </a:br>
            <a:r>
              <a:rPr lang="cs-CZ" b="1" dirty="0" smtClean="0">
                <a:solidFill>
                  <a:srgbClr val="595959"/>
                </a:solidFill>
              </a:rPr>
              <a:t/>
            </a:r>
            <a:br>
              <a:rPr lang="cs-CZ" b="1" dirty="0" smtClean="0">
                <a:solidFill>
                  <a:srgbClr val="595959"/>
                </a:solidFill>
              </a:rPr>
            </a:br>
            <a:r>
              <a:rPr lang="cs-CZ" b="1" dirty="0" smtClean="0">
                <a:solidFill>
                  <a:srgbClr val="595959"/>
                </a:solidFill>
              </a:rPr>
              <a:t/>
            </a:r>
            <a:br>
              <a:rPr lang="cs-CZ" b="1" dirty="0" smtClean="0">
                <a:solidFill>
                  <a:srgbClr val="595959"/>
                </a:solidFill>
              </a:rPr>
            </a:br>
            <a:r>
              <a:rPr lang="cs-CZ" b="1" dirty="0">
                <a:solidFill>
                  <a:srgbClr val="595959"/>
                </a:solidFill>
              </a:rPr>
              <a:t/>
            </a:r>
            <a:br>
              <a:rPr lang="cs-CZ" b="1" dirty="0">
                <a:solidFill>
                  <a:srgbClr val="595959"/>
                </a:solidFill>
              </a:rPr>
            </a:br>
            <a:r>
              <a:rPr lang="cs-CZ" b="1" dirty="0" smtClean="0">
                <a:solidFill>
                  <a:srgbClr val="595959"/>
                </a:solidFill>
              </a:rPr>
              <a:t/>
            </a:r>
            <a:br>
              <a:rPr lang="cs-CZ" b="1" dirty="0" smtClean="0">
                <a:solidFill>
                  <a:srgbClr val="595959"/>
                </a:solidFill>
              </a:rPr>
            </a:br>
            <a:r>
              <a:rPr lang="cs-CZ" b="1" dirty="0">
                <a:solidFill>
                  <a:srgbClr val="595959"/>
                </a:solidFill>
              </a:rPr>
              <a:t/>
            </a:r>
            <a:br>
              <a:rPr lang="cs-CZ" b="1" dirty="0">
                <a:solidFill>
                  <a:srgbClr val="595959"/>
                </a:solidFill>
              </a:rPr>
            </a:br>
            <a:r>
              <a:rPr lang="cs-CZ" b="1" dirty="0" smtClean="0">
                <a:solidFill>
                  <a:srgbClr val="595959"/>
                </a:solidFill>
              </a:rPr>
              <a:t>STRATEGICKÉ ŘÍZENÍ INTERNÍ KOMUNIKACE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52" name="Picture 4" descr="Internal Communications 2.0: Social Media skills for Internal Communications Specia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16" y="3502147"/>
            <a:ext cx="4425706" cy="313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3816" y="2825663"/>
            <a:ext cx="4462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595959"/>
                </a:solidFill>
              </a:rPr>
              <a:t>Co zapomněli do knížek napsat </a:t>
            </a:r>
            <a:endParaRPr lang="cs-CZ" sz="2400" dirty="0">
              <a:solidFill>
                <a:srgbClr val="59595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38216" y="3287328"/>
            <a:ext cx="3276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595959"/>
                </a:solidFill>
              </a:rPr>
              <a:t>Mgr. et Mgr. Zuzana Pospíšilová</a:t>
            </a:r>
            <a:endParaRPr lang="cs-CZ" dirty="0">
              <a:solidFill>
                <a:srgbClr val="59595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6939" y="2380011"/>
            <a:ext cx="4462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00B0F0"/>
                </a:solidFill>
              </a:rPr>
              <a:t>aneb</a:t>
            </a:r>
            <a:endParaRPr lang="cs-CZ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55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2" y="365125"/>
            <a:ext cx="11002108" cy="1325563"/>
          </a:xfrm>
        </p:spPr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Proč vlastně potřebujeme angažované zaměstnance?</a:t>
            </a:r>
            <a:endParaRPr lang="cs-CZ" b="1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026" y="3743568"/>
            <a:ext cx="2907974" cy="275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cs-CZ" dirty="0" smtClean="0"/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Lépe pracují = vyšší výkon, vyšší spokojenost zákazníků, menší chybovost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Nižší dlouhodobé náklady</a:t>
            </a:r>
          </a:p>
          <a:p>
            <a:pPr marL="0" indent="0">
              <a:buNone/>
            </a:pPr>
            <a:endParaRPr lang="cs-CZ" dirty="0" smtClean="0">
              <a:solidFill>
                <a:srgbClr val="595959"/>
              </a:solidFill>
            </a:endParaRP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Velká konkurence (nejsou šťastní u mě = půjdou o dům dál – i s know how)</a:t>
            </a:r>
          </a:p>
          <a:p>
            <a:pPr marL="0" indent="0">
              <a:buNone/>
            </a:pPr>
            <a:endParaRPr lang="cs-CZ" dirty="0"/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Employer of choice = reklama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280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Management změn (Change management)</a:t>
            </a:r>
            <a:endParaRPr lang="cs-CZ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935" y="1880333"/>
            <a:ext cx="5928129" cy="4351338"/>
          </a:xfrm>
        </p:spPr>
      </p:pic>
    </p:spTree>
    <p:extLst>
      <p:ext uri="{BB962C8B-B14F-4D97-AF65-F5344CB8AC3E}">
        <p14:creationId xmlns:p14="http://schemas.microsoft.com/office/powerpoint/2010/main" val="602131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Komplexnost změn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595959"/>
                </a:solidFill>
              </a:rPr>
              <a:t>Organizace jsou nuceny se NEUSTÁLE měnit (reakce na vnitřní i vnější prostředí). Jinak stagnují a zanikají.</a:t>
            </a:r>
          </a:p>
          <a:p>
            <a:r>
              <a:rPr lang="cs-CZ" dirty="0" smtClean="0">
                <a:solidFill>
                  <a:srgbClr val="595959"/>
                </a:solidFill>
              </a:rPr>
              <a:t>Řízení ve vysoce nestabilním a proměnlivém prostředí.</a:t>
            </a:r>
          </a:p>
          <a:p>
            <a:r>
              <a:rPr lang="cs-CZ" dirty="0" smtClean="0">
                <a:solidFill>
                  <a:srgbClr val="595959"/>
                </a:solidFill>
              </a:rPr>
              <a:t>Rozvojové a strategické změny </a:t>
            </a:r>
          </a:p>
          <a:p>
            <a:pPr lvl="1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Změny v procesech nebo zdrojích organizace, součástí strategického řízení</a:t>
            </a:r>
          </a:p>
          <a:p>
            <a:pPr lvl="1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Např. budování firemní strategie</a:t>
            </a:r>
          </a:p>
          <a:p>
            <a:pPr lvl="1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Změny zasahující celou organizaci</a:t>
            </a:r>
          </a:p>
          <a:p>
            <a:pPr lvl="1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Realizace formou projektového řízení</a:t>
            </a:r>
          </a:p>
          <a:p>
            <a:r>
              <a:rPr lang="cs-CZ" dirty="0" smtClean="0">
                <a:solidFill>
                  <a:srgbClr val="595959"/>
                </a:solidFill>
              </a:rPr>
              <a:t>Provozní změny</a:t>
            </a:r>
            <a:endParaRPr lang="cs-CZ" dirty="0">
              <a:solidFill>
                <a:srgbClr val="595959"/>
              </a:solidFill>
            </a:endParaRPr>
          </a:p>
          <a:p>
            <a:r>
              <a:rPr lang="cs-CZ" dirty="0" smtClean="0">
                <a:solidFill>
                  <a:srgbClr val="595959"/>
                </a:solidFill>
              </a:rPr>
              <a:t>V řadě firem nové přístupy – projektové řízení vs. </a:t>
            </a:r>
            <a:r>
              <a:rPr lang="cs-CZ" dirty="0" smtClean="0">
                <a:solidFill>
                  <a:srgbClr val="595959"/>
                </a:solidFill>
                <a:hlinkClick r:id="rId2"/>
              </a:rPr>
              <a:t>agile metody </a:t>
            </a:r>
            <a:endParaRPr lang="cs-CZ" dirty="0" smtClean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41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Adaptace na změnu 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764" y="1444452"/>
            <a:ext cx="9110472" cy="523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34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F0"/>
                </a:solidFill>
              </a:rPr>
              <a:t>Projektový management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555"/>
            <a:ext cx="10515600" cy="4692408"/>
          </a:xfrm>
        </p:spPr>
        <p:txBody>
          <a:bodyPr>
            <a:normAutofit/>
          </a:bodyPr>
          <a:lstStyle/>
          <a:p>
            <a:pPr fontAlgn="base"/>
            <a:r>
              <a:rPr lang="cs-CZ" b="1" dirty="0" smtClean="0">
                <a:solidFill>
                  <a:srgbClr val="595959"/>
                </a:solidFill>
              </a:rPr>
              <a:t>Projekt</a:t>
            </a:r>
            <a:r>
              <a:rPr lang="cs-CZ" dirty="0">
                <a:solidFill>
                  <a:srgbClr val="595959"/>
                </a:solidFill>
              </a:rPr>
              <a:t> je dočasné úsilí s definovaným začátkem a koncem za účelem splnění unikátních cílů a záměrů, na jejichž konci stojí určitá změna. Této změny je dosaženo realizací výstupů </a:t>
            </a:r>
            <a:r>
              <a:rPr lang="cs-CZ" dirty="0" smtClean="0">
                <a:solidFill>
                  <a:srgbClr val="595959"/>
                </a:solidFill>
              </a:rPr>
              <a:t>projektu. </a:t>
            </a:r>
          </a:p>
          <a:p>
            <a:pPr fontAlgn="base"/>
            <a:r>
              <a:rPr lang="cs-CZ" b="1" dirty="0" smtClean="0">
                <a:solidFill>
                  <a:srgbClr val="595959"/>
                </a:solidFill>
              </a:rPr>
              <a:t>Projektový management </a:t>
            </a:r>
            <a:r>
              <a:rPr lang="cs-CZ" dirty="0" smtClean="0">
                <a:solidFill>
                  <a:srgbClr val="595959"/>
                </a:solidFill>
              </a:rPr>
              <a:t>se </a:t>
            </a:r>
            <a:r>
              <a:rPr lang="cs-CZ" dirty="0">
                <a:solidFill>
                  <a:srgbClr val="595959"/>
                </a:solidFill>
              </a:rPr>
              <a:t>primárně zabývá plánováním, organizováním, řízením a zajištěním zdrojů potřebným k dosažení stanovených </a:t>
            </a:r>
            <a:r>
              <a:rPr lang="cs-CZ" dirty="0" smtClean="0">
                <a:solidFill>
                  <a:srgbClr val="595959"/>
                </a:solidFill>
              </a:rPr>
              <a:t>projektových cílů.</a:t>
            </a:r>
          </a:p>
          <a:p>
            <a:pPr fontAlgn="base"/>
            <a:r>
              <a:rPr lang="cs-CZ" b="1" dirty="0" smtClean="0">
                <a:solidFill>
                  <a:srgbClr val="595959"/>
                </a:solidFill>
              </a:rPr>
              <a:t>Životní cyklus projektu </a:t>
            </a:r>
          </a:p>
          <a:p>
            <a:pPr fontAlgn="base"/>
            <a:endParaRPr lang="cs-CZ" dirty="0"/>
          </a:p>
          <a:p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904" y="3681692"/>
            <a:ext cx="4699036" cy="311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50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Projektový management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cs-CZ" dirty="0" smtClean="0">
                <a:solidFill>
                  <a:srgbClr val="595959"/>
                </a:solidFill>
              </a:rPr>
              <a:t>Obsah</a:t>
            </a:r>
          </a:p>
          <a:p>
            <a:pPr lvl="1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Analýza stakeholderů</a:t>
            </a:r>
          </a:p>
          <a:p>
            <a:pPr lvl="1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Komunikační plán</a:t>
            </a:r>
            <a:endParaRPr lang="cs-CZ" dirty="0">
              <a:solidFill>
                <a:srgbClr val="595959"/>
              </a:solidFill>
            </a:endParaRPr>
          </a:p>
        </p:txBody>
      </p:sp>
      <p:pic>
        <p:nvPicPr>
          <p:cNvPr id="3074" name="Picture 2" descr="http://www.world-heart-federation.org/fileadmin/user_upload/children/pictures/Kids_on_the_move/Figures/Figure_3_stak_analysis_de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88" y="2087455"/>
            <a:ext cx="4410075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.bhs4.com/84/b/84b305016efdd65c8de65cd016aa51f93ae6f3e8_larg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46" b="21814"/>
          <a:stretch/>
        </p:blipFill>
        <p:spPr bwMode="auto">
          <a:xfrm>
            <a:off x="410702" y="3349377"/>
            <a:ext cx="7173686" cy="341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443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Problémy interní komunikace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607936" cy="48871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 smtClean="0">
                <a:solidFill>
                  <a:srgbClr val="00B0F0"/>
                </a:solidFill>
              </a:rPr>
              <a:t>Strategické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1.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595959"/>
                </a:solidFill>
              </a:rPr>
              <a:t>Tzv. „buy-in“ zaměstnanců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2</a:t>
            </a:r>
            <a:r>
              <a:rPr lang="cs-CZ" dirty="0" smtClean="0">
                <a:solidFill>
                  <a:srgbClr val="00B0F0"/>
                </a:solidFill>
              </a:rPr>
              <a:t>.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595959"/>
                </a:solidFill>
              </a:rPr>
              <a:t>Zaměstnanecká angažovanost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3</a:t>
            </a:r>
            <a:r>
              <a:rPr lang="cs-CZ" dirty="0" smtClean="0">
                <a:solidFill>
                  <a:srgbClr val="00B0F0"/>
                </a:solidFill>
              </a:rPr>
              <a:t>.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595959"/>
                </a:solidFill>
              </a:rPr>
              <a:t>Konzistence informací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4</a:t>
            </a:r>
            <a:r>
              <a:rPr lang="cs-CZ" dirty="0" smtClean="0">
                <a:solidFill>
                  <a:srgbClr val="00B0F0"/>
                </a:solidFill>
              </a:rPr>
              <a:t>. </a:t>
            </a:r>
            <a:r>
              <a:rPr lang="cs-CZ" dirty="0" smtClean="0">
                <a:solidFill>
                  <a:srgbClr val="595959"/>
                </a:solidFill>
              </a:rPr>
              <a:t>Kvalita komunikace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5</a:t>
            </a:r>
            <a:r>
              <a:rPr lang="cs-CZ" dirty="0" smtClean="0">
                <a:solidFill>
                  <a:srgbClr val="00B0F0"/>
                </a:solidFill>
              </a:rPr>
              <a:t>. </a:t>
            </a:r>
            <a:r>
              <a:rPr lang="cs-CZ" dirty="0" smtClean="0">
                <a:solidFill>
                  <a:srgbClr val="595959"/>
                </a:solidFill>
              </a:rPr>
              <a:t>(Důvěra v komunikační specialisty/ oddělení IK)</a:t>
            </a:r>
          </a:p>
          <a:p>
            <a:pPr marL="0" indent="0">
              <a:buNone/>
            </a:pPr>
            <a:endParaRPr lang="cs-CZ" dirty="0" smtClean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cs-CZ" u="sng" dirty="0" smtClean="0">
                <a:solidFill>
                  <a:srgbClr val="00B0F0"/>
                </a:solidFill>
              </a:rPr>
              <a:t>Praktické</a:t>
            </a:r>
            <a:endParaRPr lang="cs-CZ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1. </a:t>
            </a:r>
            <a:r>
              <a:rPr lang="cs-CZ" dirty="0" smtClean="0">
                <a:solidFill>
                  <a:srgbClr val="595959"/>
                </a:solidFill>
              </a:rPr>
              <a:t>Množství komunikace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2.</a:t>
            </a:r>
            <a:r>
              <a:rPr lang="cs-CZ" dirty="0" smtClean="0">
                <a:solidFill>
                  <a:srgbClr val="595959"/>
                </a:solidFill>
              </a:rPr>
              <a:t> Počet </a:t>
            </a:r>
            <a:r>
              <a:rPr lang="cs-CZ" dirty="0">
                <a:solidFill>
                  <a:srgbClr val="595959"/>
                </a:solidFill>
              </a:rPr>
              <a:t>komunikačních kanálů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3. </a:t>
            </a:r>
            <a:r>
              <a:rPr lang="cs-CZ" dirty="0" smtClean="0">
                <a:solidFill>
                  <a:srgbClr val="595959"/>
                </a:solidFill>
              </a:rPr>
              <a:t>Typ </a:t>
            </a:r>
            <a:r>
              <a:rPr lang="cs-CZ" dirty="0">
                <a:solidFill>
                  <a:srgbClr val="595959"/>
                </a:solidFill>
              </a:rPr>
              <a:t>komunikačních </a:t>
            </a:r>
            <a:r>
              <a:rPr lang="cs-CZ" dirty="0" smtClean="0">
                <a:solidFill>
                  <a:srgbClr val="595959"/>
                </a:solidFill>
              </a:rPr>
              <a:t>kanálů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4. </a:t>
            </a:r>
            <a:r>
              <a:rPr lang="cs-CZ" dirty="0" smtClean="0">
                <a:solidFill>
                  <a:srgbClr val="595959"/>
                </a:solidFill>
              </a:rPr>
              <a:t>Úroveň </a:t>
            </a:r>
            <a:r>
              <a:rPr lang="cs-CZ" dirty="0">
                <a:solidFill>
                  <a:srgbClr val="595959"/>
                </a:solidFill>
              </a:rPr>
              <a:t>komunikačních dovedností</a:t>
            </a:r>
          </a:p>
          <a:p>
            <a:pPr marL="0" indent="0">
              <a:buNone/>
            </a:pPr>
            <a:endParaRPr lang="cs-CZ" dirty="0">
              <a:solidFill>
                <a:srgbClr val="595959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595959"/>
                </a:solidFill>
              </a:rPr>
              <a:t>Multikulturní prostředí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567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042" y="483350"/>
            <a:ext cx="6321015" cy="1237130"/>
          </a:xfrm>
        </p:spPr>
        <p:txBody>
          <a:bodyPr>
            <a:noAutofit/>
          </a:bodyPr>
          <a:lstStyle/>
          <a:p>
            <a:r>
              <a:rPr lang="cs-CZ" sz="6000" b="1" dirty="0" smtClean="0">
                <a:solidFill>
                  <a:srgbClr val="00B0F0"/>
                </a:solidFill>
              </a:rPr>
              <a:t>Děkuji za pozornost</a:t>
            </a:r>
            <a:endParaRPr lang="cs-CZ" sz="6000" dirty="0"/>
          </a:p>
        </p:txBody>
      </p:sp>
      <p:pic>
        <p:nvPicPr>
          <p:cNvPr id="1026" name="Picture 2" descr="http://cdn04.masterstudies.com/gfx/image/listing-page/53/main/Komunikace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240" y="3140676"/>
            <a:ext cx="5057888" cy="33719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64240" y="1988417"/>
            <a:ext cx="51452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595959"/>
                </a:solidFill>
                <a:hlinkClick r:id="rId3"/>
              </a:rPr>
              <a:t>333294@mail.muni.cz</a:t>
            </a:r>
            <a:r>
              <a:rPr lang="cs-CZ" dirty="0" smtClean="0">
                <a:solidFill>
                  <a:srgbClr val="595959"/>
                </a:solidFill>
              </a:rPr>
              <a:t> nebo </a:t>
            </a:r>
            <a:r>
              <a:rPr lang="cs-CZ" dirty="0" smtClean="0">
                <a:solidFill>
                  <a:srgbClr val="595959"/>
                </a:solidFill>
                <a:hlinkClick r:id="rId4"/>
              </a:rPr>
              <a:t>zuzana.pos@gmail.com</a:t>
            </a:r>
            <a:endParaRPr lang="cs-CZ" dirty="0" smtClean="0">
              <a:solidFill>
                <a:srgbClr val="595959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52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87" y="1289397"/>
            <a:ext cx="6745245" cy="4721672"/>
          </a:xfrm>
        </p:spPr>
      </p:pic>
    </p:spTree>
    <p:extLst>
      <p:ext uri="{BB962C8B-B14F-4D97-AF65-F5344CB8AC3E}">
        <p14:creationId xmlns:p14="http://schemas.microsoft.com/office/powerpoint/2010/main" val="341959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595959"/>
                </a:solidFill>
              </a:rPr>
              <a:t>Klíčové otázky interní komunikace</a:t>
            </a:r>
            <a:endParaRPr lang="cs-CZ" b="1" dirty="0">
              <a:solidFill>
                <a:srgbClr val="5959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6383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Co je interní komunikace?</a:t>
            </a:r>
          </a:p>
          <a:p>
            <a:pPr lvl="1" algn="just">
              <a:buClr>
                <a:srgbClr val="595959"/>
              </a:buClr>
            </a:pPr>
            <a:r>
              <a:rPr lang="cs-CZ" dirty="0" smtClean="0"/>
              <a:t>„</a:t>
            </a:r>
            <a:r>
              <a:rPr lang="cs-CZ" dirty="0" smtClean="0">
                <a:solidFill>
                  <a:srgbClr val="595959"/>
                </a:solidFill>
              </a:rPr>
              <a:t>Komunikace mezi lídry organizace a jedním z jejich klíčových publik: zaměstnanci.“ (Dolphin, 2005)</a:t>
            </a:r>
          </a:p>
          <a:p>
            <a:r>
              <a:rPr lang="cs-CZ" b="1" dirty="0" smtClean="0">
                <a:solidFill>
                  <a:srgbClr val="00B0F0"/>
                </a:solidFill>
              </a:rPr>
              <a:t>Role interní komunikace</a:t>
            </a:r>
          </a:p>
          <a:p>
            <a:pPr lvl="1" algn="just"/>
            <a:r>
              <a:rPr lang="cs-CZ" dirty="0" smtClean="0">
                <a:solidFill>
                  <a:srgbClr val="595959"/>
                </a:solidFill>
              </a:rPr>
              <a:t>„...osvětlit spojení mezi různými kusy informací.“ (Quirke, 2008)</a:t>
            </a:r>
            <a:endParaRPr lang="cs-CZ" dirty="0">
              <a:solidFill>
                <a:srgbClr val="595959"/>
              </a:solidFill>
            </a:endParaRPr>
          </a:p>
          <a:p>
            <a:r>
              <a:rPr lang="cs-CZ" b="1" dirty="0" smtClean="0">
                <a:solidFill>
                  <a:srgbClr val="00B0F0"/>
                </a:solidFill>
              </a:rPr>
              <a:t>Cíl interní komunikace?</a:t>
            </a:r>
          </a:p>
          <a:p>
            <a:pPr lvl="1" algn="just"/>
            <a:r>
              <a:rPr lang="cs-CZ" dirty="0" smtClean="0">
                <a:solidFill>
                  <a:srgbClr val="595959"/>
                </a:solidFill>
              </a:rPr>
              <a:t>Porozumění vlastní práci, porozumění směřování firmy, zaměstnanecká angažovanost, budování reputace, budování důvěry, budování kultury otevřené komunikace, ocenění zaměstnanců, zlepšení obchodních výsledků, CSR</a:t>
            </a:r>
          </a:p>
        </p:txBody>
      </p:sp>
    </p:spTree>
    <p:extLst>
      <p:ext uri="{BB962C8B-B14F-4D97-AF65-F5344CB8AC3E}">
        <p14:creationId xmlns:p14="http://schemas.microsoft.com/office/powerpoint/2010/main" val="156643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64" y="525276"/>
            <a:ext cx="10053917" cy="5895404"/>
          </a:xfrm>
        </p:spPr>
      </p:pic>
      <p:sp>
        <p:nvSpPr>
          <p:cNvPr id="5" name="TextBox 4"/>
          <p:cNvSpPr txBox="1"/>
          <p:nvPr/>
        </p:nvSpPr>
        <p:spPr>
          <a:xfrm>
            <a:off x="999564" y="6266791"/>
            <a:ext cx="7843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The Impact of Employee Engagement on Performance, Harvard Business Review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7007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595959"/>
                </a:solidFill>
              </a:rPr>
              <a:t>Klíčové otázky interní komunikace</a:t>
            </a:r>
            <a:endParaRPr lang="cs-CZ" b="1" dirty="0">
              <a:solidFill>
                <a:srgbClr val="59595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Kam patří interní komunikace?</a:t>
            </a:r>
          </a:p>
          <a:p>
            <a:pPr marL="0" indent="0">
              <a:buNone/>
            </a:pPr>
            <a:r>
              <a:rPr lang="cs-CZ" sz="1800" dirty="0" smtClean="0"/>
              <a:t>				Výzkum Newsweaver a Melcrum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04778395"/>
              </p:ext>
            </p:extLst>
          </p:nvPr>
        </p:nvGraphicFramePr>
        <p:xfrm>
          <a:off x="2847546" y="2718486"/>
          <a:ext cx="7293232" cy="3650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72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Co vše souvisí s interní komunikací?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595959"/>
                </a:solidFill>
              </a:rPr>
              <a:t>Angažovanost zaměstnanců (Employee engagement)</a:t>
            </a:r>
          </a:p>
          <a:p>
            <a:r>
              <a:rPr lang="cs-CZ" b="1" dirty="0" smtClean="0">
                <a:solidFill>
                  <a:srgbClr val="595959"/>
                </a:solidFill>
              </a:rPr>
              <a:t>Management změny (Change management)</a:t>
            </a:r>
          </a:p>
          <a:p>
            <a:r>
              <a:rPr lang="cs-CZ" b="1" dirty="0" smtClean="0">
                <a:solidFill>
                  <a:srgbClr val="595959"/>
                </a:solidFill>
              </a:rPr>
              <a:t>Projektový management </a:t>
            </a:r>
          </a:p>
          <a:p>
            <a:r>
              <a:rPr lang="cs-CZ" dirty="0" smtClean="0">
                <a:solidFill>
                  <a:srgbClr val="595959"/>
                </a:solidFill>
              </a:rPr>
              <a:t>Krizová komunikace</a:t>
            </a:r>
          </a:p>
          <a:p>
            <a:r>
              <a:rPr lang="cs-CZ" dirty="0" smtClean="0">
                <a:solidFill>
                  <a:srgbClr val="595959"/>
                </a:solidFill>
              </a:rPr>
              <a:t>Brand (firemní hodnoty, brand design, etc.) </a:t>
            </a:r>
          </a:p>
          <a:p>
            <a:r>
              <a:rPr lang="cs-CZ" dirty="0" smtClean="0">
                <a:solidFill>
                  <a:srgbClr val="595959"/>
                </a:solidFill>
              </a:rPr>
              <a:t>PR, marketing </a:t>
            </a:r>
          </a:p>
          <a:p>
            <a:pPr marL="0" indent="0">
              <a:buNone/>
            </a:pPr>
            <a:endParaRPr lang="cs-CZ" dirty="0" smtClean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5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Angažovaný zaměstnanec</a:t>
            </a:r>
            <a:endParaRPr lang="cs-CZ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290" y="1773067"/>
            <a:ext cx="5918961" cy="4552156"/>
          </a:xfrm>
        </p:spPr>
      </p:pic>
      <p:sp>
        <p:nvSpPr>
          <p:cNvPr id="5" name="Oval 4"/>
          <p:cNvSpPr/>
          <p:nvPr/>
        </p:nvSpPr>
        <p:spPr>
          <a:xfrm>
            <a:off x="4134340" y="3604785"/>
            <a:ext cx="1211384" cy="1219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al 5"/>
          <p:cNvSpPr/>
          <p:nvPr/>
        </p:nvSpPr>
        <p:spPr>
          <a:xfrm>
            <a:off x="7750069" y="4930348"/>
            <a:ext cx="1211384" cy="1219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7726867" y="3604785"/>
            <a:ext cx="1211384" cy="1219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al 7"/>
          <p:cNvSpPr/>
          <p:nvPr/>
        </p:nvSpPr>
        <p:spPr>
          <a:xfrm>
            <a:off x="2957149" y="4923814"/>
            <a:ext cx="1211384" cy="1219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al 8"/>
          <p:cNvSpPr/>
          <p:nvPr/>
        </p:nvSpPr>
        <p:spPr>
          <a:xfrm>
            <a:off x="6553095" y="4923814"/>
            <a:ext cx="1211384" cy="1219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al 9"/>
          <p:cNvSpPr/>
          <p:nvPr/>
        </p:nvSpPr>
        <p:spPr>
          <a:xfrm>
            <a:off x="4164923" y="4923814"/>
            <a:ext cx="1211384" cy="1219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/>
          <p:cNvSpPr/>
          <p:nvPr/>
        </p:nvSpPr>
        <p:spPr>
          <a:xfrm>
            <a:off x="5330911" y="4913494"/>
            <a:ext cx="1211384" cy="1219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960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Angažovanost zaměstnanců 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638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2400" dirty="0" smtClean="0">
                <a:solidFill>
                  <a:srgbClr val="595959"/>
                </a:solidFill>
              </a:rPr>
              <a:t>Přístup usilující o: </a:t>
            </a:r>
          </a:p>
          <a:p>
            <a:pPr lvl="1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oddanost změstnanců firemním cílům a hodnotám</a:t>
            </a:r>
          </a:p>
          <a:p>
            <a:pPr lvl="1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595959"/>
                </a:solidFill>
              </a:rPr>
              <a:t>motivovanost přispívající k úspěchu organizace</a:t>
            </a:r>
          </a:p>
          <a:p>
            <a:pPr lvl="1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cs-CZ" dirty="0">
                <a:solidFill>
                  <a:srgbClr val="595959"/>
                </a:solidFill>
              </a:rPr>
              <a:t>p</a:t>
            </a:r>
            <a:r>
              <a:rPr lang="cs-CZ" dirty="0" smtClean="0">
                <a:solidFill>
                  <a:srgbClr val="595959"/>
                </a:solidFill>
              </a:rPr>
              <a:t>osilování vlastního pocitu užitečnosti, smyslupnosti a „well-being“</a:t>
            </a:r>
          </a:p>
          <a:p>
            <a:pPr marL="457200" lvl="1" indent="0" algn="just">
              <a:buNone/>
            </a:pPr>
            <a:endParaRPr lang="cs-CZ" dirty="0" smtClean="0">
              <a:solidFill>
                <a:srgbClr val="595959"/>
              </a:solidFill>
            </a:endParaRPr>
          </a:p>
          <a:p>
            <a:pPr algn="just"/>
            <a:r>
              <a:rPr lang="cs-CZ" sz="2400" dirty="0" smtClean="0">
                <a:solidFill>
                  <a:srgbClr val="595959"/>
                </a:solidFill>
              </a:rPr>
              <a:t>Neměřit spokojenost a pocit štěstí ale angažovanost</a:t>
            </a:r>
          </a:p>
          <a:p>
            <a:pPr algn="just"/>
            <a:endParaRPr lang="cs-CZ" sz="2400" dirty="0" smtClean="0">
              <a:solidFill>
                <a:srgbClr val="595959"/>
              </a:solidFill>
            </a:endParaRPr>
          </a:p>
          <a:p>
            <a:pPr algn="just"/>
            <a:r>
              <a:rPr lang="cs-CZ" sz="2400" dirty="0" smtClean="0">
                <a:solidFill>
                  <a:srgbClr val="595959"/>
                </a:solidFill>
              </a:rPr>
              <a:t>Angažovanost není o věcech, vymoženostech nebo snaze zavděčit se všem – jde o komplexní řešení mezilidských vztahů, rozvoje zaměstnanců, ochotě sdílet...</a:t>
            </a:r>
          </a:p>
          <a:p>
            <a:pPr algn="just"/>
            <a:endParaRPr lang="cs-CZ" sz="2400" dirty="0" smtClean="0">
              <a:solidFill>
                <a:srgbClr val="595959"/>
              </a:solidFill>
            </a:endParaRPr>
          </a:p>
          <a:p>
            <a:pPr algn="just"/>
            <a:r>
              <a:rPr lang="cs-CZ" sz="2400" dirty="0" smtClean="0">
                <a:solidFill>
                  <a:srgbClr val="595959"/>
                </a:solidFill>
              </a:rPr>
              <a:t>„</a:t>
            </a:r>
            <a:r>
              <a:rPr lang="cs-CZ" sz="2400" i="1" dirty="0" smtClean="0">
                <a:solidFill>
                  <a:srgbClr val="595959"/>
                </a:solidFill>
              </a:rPr>
              <a:t>Employee engagement is the emotional commitment the employee has to the organization and its goals</a:t>
            </a:r>
            <a:r>
              <a:rPr lang="cs-CZ" sz="2400" dirty="0" smtClean="0">
                <a:solidFill>
                  <a:srgbClr val="595959"/>
                </a:solidFill>
              </a:rPr>
              <a:t>.“ (Kevin Kruse, Forbes) </a:t>
            </a:r>
          </a:p>
          <a:p>
            <a:pPr algn="just"/>
            <a:endParaRPr lang="cs-CZ" sz="2400" dirty="0" smtClean="0">
              <a:solidFill>
                <a:srgbClr val="595959"/>
              </a:solidFill>
            </a:endParaRPr>
          </a:p>
          <a:p>
            <a:pPr algn="just"/>
            <a:r>
              <a:rPr lang="cs-CZ" sz="2400" dirty="0">
                <a:solidFill>
                  <a:srgbClr val="595959"/>
                </a:solidFill>
              </a:rPr>
              <a:t>O</a:t>
            </a:r>
            <a:r>
              <a:rPr lang="cs-CZ" sz="2400" dirty="0" smtClean="0">
                <a:solidFill>
                  <a:srgbClr val="595959"/>
                </a:solidFill>
              </a:rPr>
              <a:t>chotat udělat něco navíc; co dělají zaměstnanci, když se šéf nedívá?</a:t>
            </a:r>
          </a:p>
          <a:p>
            <a:pPr algn="just"/>
            <a:endParaRPr lang="cs-CZ" sz="2400" dirty="0" smtClean="0">
              <a:solidFill>
                <a:srgbClr val="595959"/>
              </a:solidFill>
            </a:endParaRPr>
          </a:p>
          <a:p>
            <a:pPr marL="0" indent="0" algn="just">
              <a:buNone/>
            </a:pPr>
            <a:r>
              <a:rPr lang="cs-CZ" sz="2400" dirty="0">
                <a:solidFill>
                  <a:srgbClr val="595959"/>
                </a:solidFill>
                <a:hlinkClick r:id="rId2"/>
              </a:rPr>
              <a:t>The Impact of Employee Engagement on Performance</a:t>
            </a:r>
            <a:r>
              <a:rPr lang="cs-CZ" sz="2400" dirty="0">
                <a:solidFill>
                  <a:srgbClr val="595959"/>
                </a:solidFill>
              </a:rPr>
              <a:t>, Harvard Business Review</a:t>
            </a:r>
          </a:p>
          <a:p>
            <a:pPr marL="0" indent="0" algn="just">
              <a:buNone/>
            </a:pPr>
            <a:endParaRPr lang="cs-CZ" sz="2400" dirty="0">
              <a:solidFill>
                <a:srgbClr val="595959"/>
              </a:solidFill>
              <a:hlinkClick r:id="rId2"/>
            </a:endParaRPr>
          </a:p>
          <a:p>
            <a:pPr marL="457200" lvl="1" indent="0">
              <a:buNone/>
            </a:pPr>
            <a:endParaRPr lang="cs-CZ" dirty="0" smtClean="0">
              <a:solidFill>
                <a:srgbClr val="595959"/>
              </a:solidFill>
            </a:endParaRPr>
          </a:p>
        </p:txBody>
      </p:sp>
      <p:pic>
        <p:nvPicPr>
          <p:cNvPr id="2050" name="Picture 2" descr="https://badgeville.com/wp-content/uploads/drupal/I-Love-My-Job-Employee-Engagement-300x2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378004"/>
            <a:ext cx="28575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873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7" y="480685"/>
            <a:ext cx="9778003" cy="5503970"/>
          </a:xfrm>
        </p:spPr>
      </p:pic>
      <p:sp>
        <p:nvSpPr>
          <p:cNvPr id="6" name="Right Arrow 5"/>
          <p:cNvSpPr/>
          <p:nvPr/>
        </p:nvSpPr>
        <p:spPr>
          <a:xfrm>
            <a:off x="591671" y="1839557"/>
            <a:ext cx="1161826" cy="25818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ight Arrow 6"/>
          <p:cNvSpPr/>
          <p:nvPr/>
        </p:nvSpPr>
        <p:spPr>
          <a:xfrm>
            <a:off x="591671" y="2303928"/>
            <a:ext cx="1161826" cy="25818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ight Arrow 7"/>
          <p:cNvSpPr/>
          <p:nvPr/>
        </p:nvSpPr>
        <p:spPr>
          <a:xfrm>
            <a:off x="591671" y="2768299"/>
            <a:ext cx="1161826" cy="25818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ight Arrow 8"/>
          <p:cNvSpPr/>
          <p:nvPr/>
        </p:nvSpPr>
        <p:spPr>
          <a:xfrm>
            <a:off x="591671" y="3232670"/>
            <a:ext cx="1161826" cy="25818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ight Arrow 9"/>
          <p:cNvSpPr/>
          <p:nvPr/>
        </p:nvSpPr>
        <p:spPr>
          <a:xfrm>
            <a:off x="591671" y="3697041"/>
            <a:ext cx="1161826" cy="258184"/>
          </a:xfrm>
          <a:prstGeom prst="right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79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18004</TotalTime>
  <Words>452</Words>
  <Application>Microsoft Office PowerPoint</Application>
  <PresentationFormat>Widescreen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       STRATEGICKÉ ŘÍZENÍ INTERNÍ KOMUNIKACE    </vt:lpstr>
      <vt:lpstr>PowerPoint Presentation</vt:lpstr>
      <vt:lpstr>Klíčové otázky interní komunikace</vt:lpstr>
      <vt:lpstr>PowerPoint Presentation</vt:lpstr>
      <vt:lpstr>Klíčové otázky interní komunikace</vt:lpstr>
      <vt:lpstr>Co vše souvisí s interní komunikací?</vt:lpstr>
      <vt:lpstr>Angažovaný zaměstnanec</vt:lpstr>
      <vt:lpstr>Angažovanost zaměstnanců </vt:lpstr>
      <vt:lpstr>PowerPoint Presentation</vt:lpstr>
      <vt:lpstr>Proč vlastně potřebujeme angažované zaměstnance?</vt:lpstr>
      <vt:lpstr>Management změn (Change management)</vt:lpstr>
      <vt:lpstr>Komplexnost změn </vt:lpstr>
      <vt:lpstr>Adaptace na změnu </vt:lpstr>
      <vt:lpstr>Projektový management</vt:lpstr>
      <vt:lpstr>Projektový management</vt:lpstr>
      <vt:lpstr>Problémy interní komunikace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Zuzana Pospisilova</dc:creator>
  <cp:lastModifiedBy>Zuzana Pospíšilová</cp:lastModifiedBy>
  <cp:revision>85</cp:revision>
  <cp:lastPrinted>2015-10-30T15:30:44Z</cp:lastPrinted>
  <dcterms:created xsi:type="dcterms:W3CDTF">2015-08-28T07:41:04Z</dcterms:created>
  <dcterms:modified xsi:type="dcterms:W3CDTF">2015-10-31T12:54:08Z</dcterms:modified>
</cp:coreProperties>
</file>