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5" r:id="rId4"/>
    <p:sldId id="257" r:id="rId5"/>
    <p:sldId id="266" r:id="rId6"/>
    <p:sldId id="267" r:id="rId7"/>
    <p:sldId id="268" r:id="rId8"/>
    <p:sldId id="269" r:id="rId9"/>
    <p:sldId id="291" r:id="rId10"/>
    <p:sldId id="270" r:id="rId11"/>
    <p:sldId id="271" r:id="rId12"/>
    <p:sldId id="274" r:id="rId13"/>
    <p:sldId id="275" r:id="rId14"/>
    <p:sldId id="273" r:id="rId15"/>
    <p:sldId id="276" r:id="rId16"/>
    <p:sldId id="272" r:id="rId17"/>
    <p:sldId id="304" r:id="rId18"/>
    <p:sldId id="278" r:id="rId19"/>
    <p:sldId id="305" r:id="rId20"/>
    <p:sldId id="280" r:id="rId21"/>
    <p:sldId id="292" r:id="rId22"/>
    <p:sldId id="281" r:id="rId23"/>
    <p:sldId id="282" r:id="rId24"/>
    <p:sldId id="283" r:id="rId25"/>
    <p:sldId id="284" r:id="rId26"/>
    <p:sldId id="285" r:id="rId27"/>
    <p:sldId id="286" r:id="rId28"/>
    <p:sldId id="311" r:id="rId29"/>
    <p:sldId id="307" r:id="rId30"/>
    <p:sldId id="287" r:id="rId31"/>
    <p:sldId id="309" r:id="rId32"/>
    <p:sldId id="308" r:id="rId33"/>
    <p:sldId id="289" r:id="rId34"/>
    <p:sldId id="290" r:id="rId35"/>
    <p:sldId id="296" r:id="rId36"/>
    <p:sldId id="295" r:id="rId37"/>
    <p:sldId id="294" r:id="rId38"/>
    <p:sldId id="293" r:id="rId39"/>
    <p:sldId id="297" r:id="rId40"/>
    <p:sldId id="310" r:id="rId41"/>
    <p:sldId id="299" r:id="rId42"/>
    <p:sldId id="298" r:id="rId43"/>
    <p:sldId id="300" r:id="rId44"/>
    <p:sldId id="301" r:id="rId45"/>
    <p:sldId id="302" r:id="rId46"/>
    <p:sldId id="303" r:id="rId4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wire.stanford.edu/lists/freeart.dt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.co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ndfebooks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web.a.ebscohost.com/ehost/search/basic?sid=eaf4ba76-6bdc-435c-a502-8858f12ef938@sessionmgr4005&amp;vid=1&amp;tid=2003E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5" Type="http://schemas.openxmlformats.org/officeDocument/2006/relationships/hyperlink" Target="http://aleph.nkp.cz/F/?func=file&amp;file_name=find-b&amp;local_base=skcm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knowledge.sagepub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rac.galegroup.com/itweb/masaryk?db=GV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d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p.eurostat.ec.europa.eu/portal/page/portal/statistics/them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srn.com/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landing.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s://dbh.nsd.uib.no/publiseringskanaler/erihplus/inde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892480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ZUR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 října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85293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8889" y="2318296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Dostatek času</a:t>
            </a:r>
            <a:r>
              <a:rPr lang="cs-CZ" altLang="cs-CZ" sz="3000" b="1" dirty="0"/>
              <a:t> </a:t>
            </a:r>
            <a:r>
              <a:rPr lang="cs-CZ" altLang="cs-CZ" sz="3000" dirty="0"/>
              <a:t>pro vyhledání a nastudovaní příslušné literatury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Vypracování námětu závěrečné práce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Vymezení času potřebného k sepsání textu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Dodržení všech předepsaných formálních a odborných náležitostí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1648" y="1236385"/>
            <a:ext cx="8352928" cy="545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2800" b="1" dirty="0" smtClean="0"/>
              <a:t> Volba </a:t>
            </a:r>
            <a:r>
              <a:rPr lang="cs-CZ" altLang="cs-CZ" sz="2800" b="1" dirty="0"/>
              <a:t>tématu a strategie přípravy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Časový plán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Volba tématu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Příprava na informační průzkum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2"/>
            </a:pPr>
            <a:r>
              <a:rPr lang="cs-CZ" altLang="cs-CZ" sz="2800" b="1" dirty="0" smtClean="0"/>
              <a:t> Informační </a:t>
            </a:r>
            <a:r>
              <a:rPr lang="cs-CZ" altLang="cs-CZ" sz="2800" b="1" dirty="0"/>
              <a:t>průzkum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Bibliografický průzkum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Knihovny</a:t>
            </a:r>
          </a:p>
          <a:p>
            <a:pPr lvl="1"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3"/>
            </a:pPr>
            <a:r>
              <a:rPr lang="cs-CZ" altLang="cs-CZ" sz="2800" b="1" dirty="0" smtClean="0"/>
              <a:t> Zpracování výsledků průzkumu</a:t>
            </a:r>
            <a:endParaRPr lang="cs-CZ" altLang="cs-CZ" sz="2800" b="1" i="1" dirty="0" smtClean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Studium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Excerpování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352928" cy="558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4"/>
            </a:pPr>
            <a:r>
              <a:rPr lang="cs-CZ" altLang="cs-CZ" sz="2800" b="1" dirty="0" smtClean="0"/>
              <a:t> Výzkum</a:t>
            </a:r>
            <a:endParaRPr lang="cs-CZ" altLang="cs-CZ" sz="28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5"/>
            </a:pPr>
            <a:r>
              <a:rPr lang="cs-CZ" altLang="cs-CZ" sz="2800" b="1" dirty="0"/>
              <a:t> Tvorba práce</a:t>
            </a:r>
            <a:endParaRPr lang="cs-CZ" altLang="cs-CZ" sz="2800" b="1" i="1" dirty="0"/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Definitivní osnova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Uspořádání materiálu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Tvorba textu</a:t>
            </a:r>
          </a:p>
          <a:p>
            <a:endParaRPr lang="cs-CZ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6"/>
            </a:pPr>
            <a:r>
              <a:rPr lang="cs-CZ" altLang="cs-CZ" sz="2800" b="1" dirty="0" smtClean="0"/>
              <a:t> Příprava </a:t>
            </a:r>
            <a:r>
              <a:rPr lang="cs-CZ" altLang="cs-CZ" sz="2800" b="1" dirty="0"/>
              <a:t>dokumentace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Seznam bibliografických citací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Odkazy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Obrázky, tabulky, přílohy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Průvodní materiál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4339" y="1527704"/>
            <a:ext cx="8280920" cy="385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7"/>
            </a:pPr>
            <a:r>
              <a:rPr lang="cs-CZ" altLang="cs-CZ" sz="2800" b="1" dirty="0"/>
              <a:t> Příprava konečné verze práce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Psaní čistopisu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Závěrečná redakce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8"/>
            </a:pPr>
            <a:r>
              <a:rPr lang="cs-CZ" altLang="cs-CZ" sz="2800" b="1" dirty="0"/>
              <a:t> Odevzdání práce</a:t>
            </a:r>
            <a:endParaRPr lang="cs-CZ" altLang="cs-CZ" sz="2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9"/>
            </a:pPr>
            <a:r>
              <a:rPr lang="cs-CZ" altLang="cs-CZ" sz="2800" b="1" dirty="0"/>
              <a:t> Obhajoba – prezentace práce</a:t>
            </a:r>
            <a:endParaRPr lang="cs-CZ" altLang="cs-CZ" sz="2800" b="1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8426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latin typeface="Arial" panose="020B0604020202020204" pitchFamily="34" charset="0"/>
              </a:rPr>
              <a:t>Zdroj: </a:t>
            </a:r>
            <a:r>
              <a:rPr lang="cs-CZ" altLang="cs-CZ" i="1" dirty="0" err="1">
                <a:latin typeface="Arial" panose="020B0604020202020204" pitchFamily="34" charset="0"/>
              </a:rPr>
              <a:t>Katuščák</a:t>
            </a:r>
            <a:endParaRPr lang="cs-CZ" altLang="cs-CZ" i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852936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hlinkClick r:id="rId3"/>
              </a:rPr>
              <a:t>10 rad, jak napsat a obhájit </a:t>
            </a:r>
            <a:r>
              <a:rPr lang="cs-CZ" altLang="cs-CZ" sz="2800" b="1" dirty="0" smtClean="0">
                <a:hlinkClick r:id="rId3"/>
              </a:rPr>
              <a:t>kvalitní </a:t>
            </a:r>
            <a:r>
              <a:rPr lang="cs-CZ" altLang="cs-CZ" sz="2800" b="1" dirty="0">
                <a:hlinkClick r:id="rId3"/>
              </a:rPr>
              <a:t>diplomovou práci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348880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Podívat se do </a:t>
            </a:r>
            <a:r>
              <a:rPr lang="cs-CZ" altLang="cs-CZ" sz="2800" dirty="0">
                <a:hlinkClick r:id="rId3"/>
              </a:rPr>
              <a:t>Archivu závěrečných prací IS MU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Případně na práce jiných </a:t>
            </a:r>
            <a:r>
              <a:rPr lang="cs-CZ" altLang="cs-CZ" sz="2800" dirty="0" smtClean="0"/>
              <a:t>univerzit: </a:t>
            </a:r>
            <a:r>
              <a:rPr lang="cs-CZ" altLang="cs-CZ" sz="2800" dirty="0" smtClean="0">
                <a:hlinkClick r:id="rId4"/>
              </a:rPr>
              <a:t>Vysokoškolské </a:t>
            </a:r>
            <a:r>
              <a:rPr lang="cs-CZ" altLang="cs-CZ" sz="2800" dirty="0">
                <a:hlinkClick r:id="rId4"/>
              </a:rPr>
              <a:t>kvalifikační práce </a:t>
            </a:r>
            <a:endParaRPr lang="cs-CZ" alt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96752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informacemi, základy EIZ, psaní odborných (závěrečných) prací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vyhledávacích technik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databázích</a:t>
            </a:r>
            <a:endParaRPr lang="cs-CZ" alt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Citace, citování, plagiátorství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terminologie, citační styly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citování jednotlivých druhů dokumentů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</a:t>
            </a:r>
            <a:r>
              <a:rPr lang="cs-CZ" altLang="cs-CZ" sz="2000" dirty="0" smtClean="0"/>
              <a:t>citování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knih, čtečky e-knih</a:t>
            </a:r>
          </a:p>
          <a:p>
            <a:pPr lvl="1">
              <a:lnSpc>
                <a:spcPct val="80000"/>
              </a:lnSpc>
            </a:pP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344816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672" y="25649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/>
              </a:rPr>
              <a:t>How  to  Read  </a:t>
            </a:r>
            <a:r>
              <a:rPr lang="en-US" sz="3500" b="1" dirty="0" smtClean="0">
                <a:hlinkClick r:id="rId3"/>
              </a:rPr>
              <a:t>(</a:t>
            </a:r>
            <a:r>
              <a:rPr lang="en-US" sz="3500" b="1" dirty="0">
                <a:hlinkClick r:id="rId3"/>
              </a:rPr>
              <a:t>and  Understand) </a:t>
            </a:r>
          </a:p>
          <a:p>
            <a:r>
              <a:rPr lang="en-US" sz="3500" b="1" dirty="0">
                <a:hlinkClick r:id="rId3"/>
              </a:rPr>
              <a:t>a  Social  Science  Journal  </a:t>
            </a:r>
            <a:r>
              <a:rPr lang="en-US" sz="3500" b="1" dirty="0" err="1" smtClean="0">
                <a:hlinkClick r:id="rId3"/>
              </a:rPr>
              <a:t>Articl</a:t>
            </a:r>
            <a:r>
              <a:rPr lang="cs-CZ" sz="3500" b="1" dirty="0" smtClean="0">
                <a:hlinkClick r:id="rId3"/>
              </a:rPr>
              <a:t>e</a:t>
            </a:r>
            <a:endParaRPr lang="en-US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196752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/>
              <a:t>Zápočet</a:t>
            </a:r>
            <a:endParaRPr lang="cs-CZ" altLang="cs-CZ" sz="2800" b="1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b="1" u="sng" dirty="0"/>
              <a:t>účast</a:t>
            </a:r>
            <a:r>
              <a:rPr lang="cs-CZ" altLang="cs-CZ" sz="22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vypracování praktického </a:t>
            </a:r>
            <a:r>
              <a:rPr lang="cs-CZ" altLang="cs-CZ" sz="22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splnění písemného </a:t>
            </a:r>
            <a:r>
              <a:rPr lang="cs-CZ" altLang="cs-CZ" sz="22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1200" dirty="0" smtClean="0"/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>
                <a:solidFill>
                  <a:srgbClr val="FF0000"/>
                </a:solidFill>
              </a:rPr>
              <a:t>po </a:t>
            </a:r>
            <a:r>
              <a:rPr lang="cs-CZ" altLang="cs-CZ" sz="2200" dirty="0">
                <a:solidFill>
                  <a:srgbClr val="FF0000"/>
                </a:solidFill>
              </a:rPr>
              <a:t>2</a:t>
            </a:r>
            <a:r>
              <a:rPr lang="cs-CZ" altLang="cs-CZ" sz="2200" dirty="0" smtClean="0">
                <a:solidFill>
                  <a:srgbClr val="FF0000"/>
                </a:solidFill>
              </a:rPr>
              <a:t>. 11.        9:45 </a:t>
            </a:r>
            <a:r>
              <a:rPr lang="cs-CZ" altLang="cs-CZ" sz="2200" dirty="0">
                <a:solidFill>
                  <a:srgbClr val="FF0000"/>
                </a:solidFill>
              </a:rPr>
              <a:t>– </a:t>
            </a:r>
            <a:r>
              <a:rPr lang="cs-CZ" altLang="cs-CZ" sz="2200" dirty="0" smtClean="0">
                <a:solidFill>
                  <a:srgbClr val="FF0000"/>
                </a:solidFill>
              </a:rPr>
              <a:t>11:15   PC25 </a:t>
            </a:r>
            <a:r>
              <a:rPr lang="cs-CZ" altLang="cs-CZ" sz="2200" dirty="0">
                <a:solidFill>
                  <a:srgbClr val="FF0000"/>
                </a:solidFill>
              </a:rPr>
              <a:t>- seminář </a:t>
            </a:r>
          </a:p>
          <a:p>
            <a:pPr lvl="1">
              <a:defRPr/>
            </a:pPr>
            <a:r>
              <a:rPr lang="cs-CZ" altLang="cs-CZ" sz="2200" dirty="0" smtClean="0">
                <a:solidFill>
                  <a:srgbClr val="FF0000"/>
                </a:solidFill>
              </a:rPr>
              <a:t>     po </a:t>
            </a:r>
            <a:r>
              <a:rPr lang="cs-CZ" altLang="cs-CZ" sz="2200" dirty="0">
                <a:solidFill>
                  <a:srgbClr val="FF0000"/>
                </a:solidFill>
              </a:rPr>
              <a:t>2. </a:t>
            </a:r>
            <a:r>
              <a:rPr lang="cs-CZ" altLang="cs-CZ" sz="2200" dirty="0" smtClean="0">
                <a:solidFill>
                  <a:srgbClr val="FF0000"/>
                </a:solidFill>
              </a:rPr>
              <a:t>11.</a:t>
            </a:r>
            <a:r>
              <a:rPr lang="cs-CZ" altLang="cs-CZ" sz="2200" dirty="0">
                <a:solidFill>
                  <a:srgbClr val="FF0000"/>
                </a:solidFill>
              </a:rPr>
              <a:t>	</a:t>
            </a:r>
            <a:r>
              <a:rPr lang="cs-CZ" altLang="cs-CZ" sz="2200" dirty="0" smtClean="0">
                <a:solidFill>
                  <a:srgbClr val="FF0000"/>
                </a:solidFill>
              </a:rPr>
              <a:t>     11:30 </a:t>
            </a:r>
            <a:r>
              <a:rPr lang="cs-CZ" altLang="cs-CZ" sz="2200" dirty="0">
                <a:solidFill>
                  <a:srgbClr val="FF0000"/>
                </a:solidFill>
              </a:rPr>
              <a:t>– </a:t>
            </a:r>
            <a:r>
              <a:rPr lang="cs-CZ" altLang="cs-CZ" sz="2200" dirty="0" smtClean="0">
                <a:solidFill>
                  <a:srgbClr val="FF0000"/>
                </a:solidFill>
              </a:rPr>
              <a:t>13:00   </a:t>
            </a:r>
            <a:r>
              <a:rPr lang="cs-CZ" altLang="cs-CZ" sz="2200" dirty="0">
                <a:solidFill>
                  <a:srgbClr val="FF0000"/>
                </a:solidFill>
              </a:rPr>
              <a:t>PC25 </a:t>
            </a:r>
            <a:r>
              <a:rPr lang="cs-CZ" altLang="cs-CZ" sz="2200" dirty="0" smtClean="0">
                <a:solidFill>
                  <a:srgbClr val="FF0000"/>
                </a:solidFill>
              </a:rPr>
              <a:t>- seminář    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smtClean="0">
                <a:solidFill>
                  <a:srgbClr val="FF0000"/>
                </a:solidFill>
              </a:rPr>
              <a:t>po </a:t>
            </a:r>
            <a:r>
              <a:rPr lang="cs-CZ" altLang="cs-CZ" sz="2200" dirty="0" smtClean="0">
                <a:solidFill>
                  <a:srgbClr val="FF0000"/>
                </a:solidFill>
              </a:rPr>
              <a:t>9. 11.      11:30 – 13:00   P24 -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po </a:t>
            </a:r>
            <a:r>
              <a:rPr lang="cs-CZ" altLang="cs-CZ" sz="2200" dirty="0" smtClean="0">
                <a:solidFill>
                  <a:srgbClr val="FF0000"/>
                </a:solidFill>
              </a:rPr>
              <a:t>16. 11.      9:45 </a:t>
            </a:r>
            <a:r>
              <a:rPr lang="cs-CZ" altLang="cs-CZ" sz="2200" dirty="0">
                <a:solidFill>
                  <a:srgbClr val="FF0000"/>
                </a:solidFill>
              </a:rPr>
              <a:t>– 11:15   PC25 - seminář </a:t>
            </a:r>
          </a:p>
          <a:p>
            <a:pPr lvl="1"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     po </a:t>
            </a:r>
            <a:r>
              <a:rPr lang="cs-CZ" altLang="cs-CZ" sz="2200" dirty="0" smtClean="0">
                <a:solidFill>
                  <a:srgbClr val="FF0000"/>
                </a:solidFill>
              </a:rPr>
              <a:t>16. 11.    11:30 </a:t>
            </a:r>
            <a:r>
              <a:rPr lang="cs-CZ" altLang="cs-CZ" sz="2200" dirty="0">
                <a:solidFill>
                  <a:srgbClr val="FF0000"/>
                </a:solidFill>
              </a:rPr>
              <a:t>– 13:00   PC25 – seminář</a:t>
            </a:r>
            <a:endParaRPr lang="cs-CZ" altLang="cs-CZ" sz="22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/>
          </a:p>
          <a:p>
            <a:endParaRPr lang="cs-CZ" sz="2800" b="1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3"/>
              </a:rPr>
              <a:t>Directory</a:t>
            </a:r>
            <a:r>
              <a:rPr lang="cs-CZ" sz="2800" b="1" dirty="0" smtClean="0">
                <a:hlinkClick r:id="rId3"/>
              </a:rPr>
              <a:t> </a:t>
            </a:r>
            <a:r>
              <a:rPr lang="cs-CZ" sz="2800" b="1" dirty="0" err="1" smtClean="0">
                <a:hlinkClick r:id="rId3"/>
              </a:rPr>
              <a:t>of</a:t>
            </a:r>
            <a:r>
              <a:rPr lang="cs-CZ" sz="2800" b="1" dirty="0" smtClean="0">
                <a:hlinkClick r:id="rId3"/>
              </a:rPr>
              <a:t> Open Access </a:t>
            </a:r>
            <a:r>
              <a:rPr lang="cs-CZ" sz="2800" b="1" dirty="0" err="1" smtClean="0">
                <a:hlinkClick r:id="rId3"/>
              </a:rPr>
              <a:t>Journals</a:t>
            </a:r>
            <a:r>
              <a:rPr lang="cs-CZ" sz="2800" b="1" dirty="0" smtClean="0">
                <a:hlinkClick r:id="rId3"/>
              </a:rPr>
              <a:t> (DOAJ)</a:t>
            </a:r>
            <a:r>
              <a:rPr lang="cs-CZ" sz="2800" b="1" dirty="0" smtClean="0"/>
              <a:t> - </a:t>
            </a:r>
            <a:r>
              <a:rPr lang="cs-CZ" sz="2800" dirty="0" smtClean="0"/>
              <a:t>přes 10.000 časopisů s otevřeným přístupem</a:t>
            </a:r>
            <a:endParaRPr lang="cs-CZ" sz="2800" dirty="0" smtClean="0">
              <a:hlinkClick r:id="rId4"/>
            </a:endParaRPr>
          </a:p>
          <a:p>
            <a:pPr lvl="1"/>
            <a:endParaRPr lang="cs-CZ" sz="2800" b="1" dirty="0" smtClean="0">
              <a:hlinkClick r:id="rId4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4"/>
              </a:rPr>
              <a:t>Central</a:t>
            </a:r>
            <a:r>
              <a:rPr lang="cs-CZ" sz="2800" b="1" dirty="0" smtClean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European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Journal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of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Social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Sciences</a:t>
            </a:r>
            <a:r>
              <a:rPr lang="cs-CZ" sz="2800" b="1" dirty="0">
                <a:hlinkClick r:id="rId4"/>
              </a:rPr>
              <a:t> and </a:t>
            </a:r>
            <a:r>
              <a:rPr lang="cs-CZ" sz="2800" b="1" dirty="0" err="1">
                <a:hlinkClick r:id="rId4"/>
              </a:rPr>
              <a:t>Humanities</a:t>
            </a:r>
            <a:r>
              <a:rPr lang="cs-CZ" sz="2800" b="1" dirty="0">
                <a:hlinkClick r:id="rId4"/>
              </a:rPr>
              <a:t> (CEJSH</a:t>
            </a:r>
            <a:r>
              <a:rPr lang="cs-CZ" sz="2800" b="1" dirty="0" smtClean="0">
                <a:hlinkClick r:id="rId4"/>
              </a:rPr>
              <a:t>) </a:t>
            </a:r>
            <a:r>
              <a:rPr lang="cs-CZ" sz="2800" b="1" dirty="0" smtClean="0"/>
              <a:t>- </a:t>
            </a:r>
            <a:r>
              <a:rPr lang="cs-CZ" sz="2800" dirty="0"/>
              <a:t>d</a:t>
            </a:r>
            <a:r>
              <a:rPr lang="cs-CZ" sz="2800" dirty="0" smtClean="0"/>
              <a:t>atabáze abstraktů článků/plných textů </a:t>
            </a:r>
            <a:r>
              <a:rPr lang="cs-CZ" sz="2800" dirty="0"/>
              <a:t>uveřejněných ve vědeckých časopisech z oblasti humanitních a společenských věd vycházejících v </a:t>
            </a:r>
            <a:r>
              <a:rPr lang="cs-CZ" sz="2800" dirty="0" smtClean="0"/>
              <a:t>ČR, SR, </a:t>
            </a:r>
            <a:r>
              <a:rPr lang="cs-CZ" sz="2800" dirty="0"/>
              <a:t>v Maďarsku a Polsku. 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2574" y="213285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 smtClean="0"/>
          </a:p>
          <a:p>
            <a:endParaRPr lang="cs-CZ" alt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b="1" dirty="0" err="1">
                <a:hlinkClick r:id="rId3"/>
              </a:rPr>
              <a:t>HighWire</a:t>
            </a:r>
            <a:r>
              <a:rPr lang="en-US" sz="2800" b="1" dirty="0">
                <a:hlinkClick r:id="rId3"/>
              </a:rPr>
              <a:t> Free Online Full-text </a:t>
            </a:r>
            <a:r>
              <a:rPr lang="en-US" sz="2800" b="1" dirty="0" smtClean="0">
                <a:hlinkClick r:id="rId3"/>
              </a:rPr>
              <a:t>Articles</a:t>
            </a:r>
            <a:r>
              <a:rPr lang="cs-CZ" sz="2800" b="1" dirty="0" smtClean="0"/>
              <a:t> - </a:t>
            </a:r>
            <a:r>
              <a:rPr lang="cs-CZ" sz="2800" dirty="0"/>
              <a:t>Rozsáhlý multioborový </a:t>
            </a:r>
            <a:r>
              <a:rPr lang="cs-CZ" sz="2800" dirty="0" err="1"/>
              <a:t>repozitář</a:t>
            </a:r>
            <a:r>
              <a:rPr lang="cs-CZ" sz="2800" dirty="0"/>
              <a:t> plnotextových a volně dostupných vědeckých časopisů z celého světa. Zajišťuje také přístup k webovým sídlům s</a:t>
            </a:r>
            <a:r>
              <a:rPr lang="cs-CZ" sz="2800" dirty="0" smtClean="0"/>
              <a:t> </a:t>
            </a:r>
            <a:r>
              <a:rPr lang="cs-CZ" sz="2800" dirty="0"/>
              <a:t>placeným přístupem</a:t>
            </a:r>
            <a:r>
              <a:rPr lang="cs-CZ" sz="2800" dirty="0" smtClean="0"/>
              <a:t>.</a:t>
            </a:r>
          </a:p>
          <a:p>
            <a:pPr lvl="1"/>
            <a:endParaRPr 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>
                <a:hlinkClick r:id="rId4"/>
              </a:rPr>
              <a:t>De </a:t>
            </a:r>
            <a:r>
              <a:rPr lang="cs-CZ" sz="2800" b="1" dirty="0" err="1">
                <a:hlinkClick r:id="rId4"/>
              </a:rPr>
              <a:t>Gruyter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smtClean="0">
                <a:hlinkClick r:id="rId4"/>
              </a:rPr>
              <a:t>Online</a:t>
            </a:r>
            <a:r>
              <a:rPr lang="cs-CZ" sz="2800" b="1" dirty="0" smtClean="0"/>
              <a:t> - </a:t>
            </a:r>
            <a:r>
              <a:rPr lang="cs-CZ" sz="2800" dirty="0"/>
              <a:t>volně dostupný multioborový zdroj, </a:t>
            </a:r>
            <a:r>
              <a:rPr lang="cs-CZ" sz="2800" dirty="0" smtClean="0"/>
              <a:t>stovky odborných </a:t>
            </a:r>
            <a:r>
              <a:rPr lang="cs-CZ" sz="2800" dirty="0"/>
              <a:t>časopisů.</a:t>
            </a:r>
          </a:p>
          <a:p>
            <a:pPr lvl="1"/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048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132856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3"/>
              </a:rPr>
              <a:t>Katalog MU </a:t>
            </a:r>
            <a:r>
              <a:rPr lang="cs-CZ" altLang="cs-CZ" sz="2600" b="1" dirty="0" err="1">
                <a:hlinkClick r:id="rId3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4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5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6"/>
              </a:rPr>
              <a:t>Ebsco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Discovery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Taylor&amp;Francis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7768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3"/>
              </a:rPr>
              <a:t>OAPEN </a:t>
            </a:r>
            <a:r>
              <a:rPr lang="cs-CZ" altLang="cs-CZ" sz="2800" b="1" dirty="0" err="1" smtClean="0">
                <a:hlinkClick r:id="rId3"/>
              </a:rPr>
              <a:t>Library</a:t>
            </a:r>
            <a:endParaRPr lang="cs-CZ" altLang="cs-CZ" sz="2800" b="1" dirty="0" smtClean="0">
              <a:hlinkClick r:id="rId4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 smtClean="0">
                <a:hlinkClick r:id="rId4"/>
              </a:rPr>
              <a:t>Directory</a:t>
            </a:r>
            <a:r>
              <a:rPr lang="cs-CZ" altLang="cs-CZ" sz="2800" b="1" dirty="0" smtClean="0">
                <a:hlinkClick r:id="rId4"/>
              </a:rPr>
              <a:t> </a:t>
            </a:r>
            <a:r>
              <a:rPr lang="cs-CZ" altLang="cs-CZ" sz="2800" b="1" dirty="0" err="1">
                <a:hlinkClick r:id="rId4"/>
              </a:rPr>
              <a:t>of</a:t>
            </a:r>
            <a:r>
              <a:rPr lang="cs-CZ" altLang="cs-CZ" sz="2800" b="1" dirty="0">
                <a:hlinkClick r:id="rId4"/>
              </a:rPr>
              <a:t> Open Access </a:t>
            </a:r>
            <a:r>
              <a:rPr lang="cs-CZ" altLang="cs-CZ" sz="2800" b="1" dirty="0" err="1">
                <a:hlinkClick r:id="rId4"/>
              </a:rPr>
              <a:t>Books</a:t>
            </a:r>
            <a:r>
              <a:rPr lang="cs-CZ" altLang="cs-CZ" sz="2800" b="1" dirty="0">
                <a:hlinkClick r:id="rId4"/>
              </a:rPr>
              <a:t> (DOAB)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Books</a:t>
            </a:r>
            <a:endParaRPr lang="cs-CZ" altLang="cs-CZ" sz="2800" b="1" dirty="0"/>
          </a:p>
          <a:p>
            <a:pPr lvl="1">
              <a:defRPr/>
            </a:pPr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>
                <a:hlinkClick r:id="rId3"/>
              </a:rPr>
              <a:t>Anopress</a:t>
            </a:r>
            <a:r>
              <a:rPr lang="cs-CZ" altLang="cs-CZ" sz="2800" b="1" dirty="0">
                <a:hlinkClick r:id="rId3"/>
              </a:rPr>
              <a:t> Monitoring </a:t>
            </a:r>
            <a:r>
              <a:rPr lang="cs-CZ" altLang="cs-CZ" sz="2800" b="1" dirty="0" smtClean="0">
                <a:hlinkClick r:id="rId3"/>
              </a:rPr>
              <a:t>Online</a:t>
            </a:r>
            <a:r>
              <a:rPr lang="cs-CZ" altLang="cs-CZ" sz="2800" b="1" dirty="0" smtClean="0"/>
              <a:t> </a:t>
            </a:r>
          </a:p>
          <a:p>
            <a:pPr lvl="1">
              <a:spcBef>
                <a:spcPts val="1000"/>
              </a:spcBef>
              <a:defRPr/>
            </a:pPr>
            <a:endParaRPr lang="cs-CZ" altLang="cs-CZ" sz="2800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/>
              <a:t>ČTK (pouze z FSS)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5564" y="2564904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Archiv závěrečných prací MU – Thesis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4"/>
              </a:rPr>
              <a:t>Vysokoškolské kvalifikační práce – </a:t>
            </a:r>
            <a:r>
              <a:rPr lang="cs-CZ" altLang="cs-CZ" sz="3000" b="1" dirty="0" err="1" smtClean="0">
                <a:hlinkClick r:id="rId4"/>
              </a:rPr>
              <a:t>Theses</a:t>
            </a:r>
            <a:endParaRPr lang="cs-CZ" altLang="cs-CZ" sz="3000" b="1" dirty="0" smtClean="0"/>
          </a:p>
          <a:p>
            <a:pPr>
              <a:defRPr/>
            </a:pPr>
            <a:endParaRPr lang="cs-CZ" altLang="cs-CZ" sz="3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36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hledat referenční díla?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5649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Gale </a:t>
            </a:r>
            <a:r>
              <a:rPr lang="cs-CZ" altLang="cs-CZ" sz="3000" b="1" dirty="0" err="1">
                <a:hlinkClick r:id="rId3"/>
              </a:rPr>
              <a:t>Virtual</a:t>
            </a:r>
            <a:r>
              <a:rPr lang="cs-CZ" altLang="cs-CZ" sz="3000" b="1" dirty="0">
                <a:hlinkClick r:id="rId3"/>
              </a:rPr>
              <a:t> Reference </a:t>
            </a:r>
            <a:r>
              <a:rPr lang="cs-CZ" altLang="cs-CZ" sz="3000" b="1" dirty="0" err="1">
                <a:hlinkClick r:id="rId3"/>
              </a:rPr>
              <a:t>Library</a:t>
            </a:r>
            <a:endParaRPr lang="cs-CZ" altLang="cs-CZ" sz="3000" b="1" dirty="0"/>
          </a:p>
          <a:p>
            <a:pPr>
              <a:defRPr/>
            </a:pPr>
            <a:endParaRPr lang="cs-CZ" altLang="cs-CZ" sz="3000" b="1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550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>
                <a:hlinkClick r:id="rId3"/>
              </a:rPr>
              <a:t>Český statistický úřad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err="1">
                <a:hlinkClick r:id="rId4"/>
              </a:rPr>
              <a:t>Eurostat</a:t>
            </a:r>
            <a:endParaRPr lang="cs-CZ" alt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ROAD - </a:t>
            </a:r>
            <a:r>
              <a:rPr lang="cs-CZ" sz="3000" b="1" dirty="0" err="1">
                <a:hlinkClick r:id="rId3"/>
              </a:rPr>
              <a:t>the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Directory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of</a:t>
            </a:r>
            <a:r>
              <a:rPr lang="cs-CZ" sz="3000" b="1" dirty="0">
                <a:hlinkClick r:id="rId3"/>
              </a:rPr>
              <a:t> Open Access </a:t>
            </a:r>
            <a:r>
              <a:rPr lang="cs-CZ" sz="3000" b="1" dirty="0" err="1">
                <a:hlinkClick r:id="rId3"/>
              </a:rPr>
              <a:t>scholarly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 smtClean="0">
                <a:hlinkClick r:id="rId3"/>
              </a:rPr>
              <a:t>Resources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časopisy, konferenční sborníky, akademické </a:t>
            </a:r>
            <a:r>
              <a:rPr lang="cs-CZ" sz="3000" dirty="0" err="1" smtClean="0"/>
              <a:t>repozitáře</a:t>
            </a:r>
            <a:endParaRPr lang="cs-CZ" sz="3000" dirty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err="1" smtClean="0">
                <a:hlinkClick r:id="rId4"/>
              </a:rPr>
              <a:t>Social</a:t>
            </a:r>
            <a:r>
              <a:rPr lang="cs-CZ" sz="3000" b="1" dirty="0" smtClean="0">
                <a:hlinkClick r:id="rId4"/>
              </a:rPr>
              <a:t> Science </a:t>
            </a:r>
            <a:r>
              <a:rPr lang="cs-CZ" sz="3000" b="1" dirty="0" err="1" smtClean="0">
                <a:hlinkClick r:id="rId4"/>
              </a:rPr>
              <a:t>Research</a:t>
            </a:r>
            <a:r>
              <a:rPr lang="cs-CZ" sz="3000" b="1" dirty="0" smtClean="0">
                <a:hlinkClick r:id="rId4"/>
              </a:rPr>
              <a:t> Network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Brána k informačním zdrojům pro oblast sociálních věd</a:t>
            </a:r>
          </a:p>
          <a:p>
            <a:endParaRPr lang="cs-CZ" sz="3200" dirty="0" smtClean="0"/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772816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ICPSR (Inter-university </a:t>
            </a:r>
            <a:r>
              <a:rPr lang="cs-CZ" sz="3000" b="1" dirty="0" err="1">
                <a:hlinkClick r:id="rId3"/>
              </a:rPr>
              <a:t>Consortium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for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Political</a:t>
            </a:r>
            <a:r>
              <a:rPr lang="cs-CZ" sz="3000" b="1" dirty="0">
                <a:hlinkClick r:id="rId3"/>
              </a:rPr>
              <a:t> and </a:t>
            </a:r>
            <a:r>
              <a:rPr lang="cs-CZ" sz="3000" b="1" dirty="0" err="1">
                <a:hlinkClick r:id="rId3"/>
              </a:rPr>
              <a:t>Social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Research</a:t>
            </a:r>
            <a:r>
              <a:rPr lang="cs-CZ" sz="3000" b="1" dirty="0" smtClean="0">
                <a:hlinkClick r:id="rId3"/>
              </a:rPr>
              <a:t>) </a:t>
            </a:r>
            <a:r>
              <a:rPr lang="cs-CZ" sz="3000" dirty="0" smtClean="0"/>
              <a:t>– </a:t>
            </a:r>
            <a:r>
              <a:rPr lang="cs-CZ" sz="3000" dirty="0" err="1" smtClean="0"/>
              <a:t>sociálněvědný</a:t>
            </a:r>
            <a:r>
              <a:rPr lang="cs-CZ" sz="3000" dirty="0" smtClean="0"/>
              <a:t> datový archiv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b="1" dirty="0" err="1">
                <a:hlinkClick r:id="rId4"/>
              </a:rPr>
              <a:t>European</a:t>
            </a:r>
            <a:r>
              <a:rPr lang="cs-CZ" sz="3200" b="1" dirty="0">
                <a:hlinkClick r:id="rId4"/>
              </a:rPr>
              <a:t> Reference Index </a:t>
            </a:r>
            <a:r>
              <a:rPr lang="cs-CZ" sz="3200" b="1" dirty="0" err="1">
                <a:hlinkClick r:id="rId4"/>
              </a:rPr>
              <a:t>for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Humanities</a:t>
            </a:r>
            <a:r>
              <a:rPr lang="cs-CZ" sz="3200" b="1" dirty="0">
                <a:hlinkClick r:id="rId4"/>
              </a:rPr>
              <a:t> and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Social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Sciences</a:t>
            </a:r>
            <a:r>
              <a:rPr lang="cs-CZ" sz="3200" b="1" dirty="0">
                <a:hlinkClick r:id="rId4"/>
              </a:rPr>
              <a:t> (ERIH PLUS</a:t>
            </a:r>
            <a:r>
              <a:rPr lang="cs-CZ" sz="3200" b="1" dirty="0" smtClean="0">
                <a:hlinkClick r:id="rId4"/>
              </a:rPr>
              <a:t>) </a:t>
            </a:r>
            <a:endParaRPr lang="cs-CZ" sz="3000" b="1" dirty="0" smtClean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hlinkClick r:id="rId5"/>
              </a:rPr>
              <a:t>Google </a:t>
            </a:r>
            <a:r>
              <a:rPr lang="cs-CZ" altLang="cs-CZ" sz="3000" b="1" dirty="0" err="1" smtClean="0">
                <a:hlinkClick r:id="rId5"/>
              </a:rPr>
              <a:t>Scholar</a:t>
            </a:r>
            <a:r>
              <a:rPr lang="cs-CZ" altLang="cs-CZ" sz="3000" b="1" dirty="0" smtClean="0"/>
              <a:t> </a:t>
            </a:r>
            <a:r>
              <a:rPr lang="cs-CZ" altLang="cs-CZ" sz="3000" dirty="0" smtClean="0">
                <a:sym typeface="Wingdings" panose="05000000000000000000" pitchFamily="2" charset="2"/>
              </a:rPr>
              <a:t>;)</a:t>
            </a:r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Veřejné dostupné zdroje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hlinkClick r:id="rId3"/>
              </a:rPr>
              <a:t>http://cathryno.global2.vic.edu.au/2010/05/08/deep-web-vs-surface-web/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600" dirty="0" smtClean="0"/>
              <a:t>Práce </a:t>
            </a:r>
            <a:r>
              <a:rPr lang="cs-CZ" altLang="cs-CZ" sz="26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gramotnost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Psaní odborných (</a:t>
            </a:r>
            <a:r>
              <a:rPr lang="cs-CZ" altLang="cs-CZ" sz="2600" dirty="0" smtClean="0"/>
              <a:t>závěrečných) prací</a:t>
            </a:r>
            <a:endParaRPr lang="cs-CZ" altLang="cs-CZ" sz="2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Informační </a:t>
            </a:r>
            <a:r>
              <a:rPr lang="cs-CZ" altLang="cs-CZ" sz="26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typy </a:t>
            </a:r>
            <a:r>
              <a:rPr lang="cs-CZ" altLang="cs-CZ" sz="2600" dirty="0"/>
              <a:t>informačních </a:t>
            </a:r>
            <a:r>
              <a:rPr lang="cs-CZ" altLang="cs-CZ" sz="2600" dirty="0" smtClean="0"/>
              <a:t>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kde </a:t>
            </a:r>
            <a:r>
              <a:rPr lang="cs-CZ" altLang="cs-CZ" sz="2600" dirty="0"/>
              <a:t>hledat knihy, odborné časopisy, informace z médií, závěrečné práce, referenční díla, statistické údaje, oborové brány?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“.</a:t>
            </a:r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1226</Words>
  <Application>Microsoft Office PowerPoint</Application>
  <PresentationFormat>Předvádění na obrazovce (4:3)</PresentationFormat>
  <Paragraphs>320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Tahoma</vt:lpstr>
      <vt:lpstr>Verdana</vt:lpstr>
      <vt:lpstr>Wingdings</vt:lpstr>
      <vt:lpstr>Motiv systému Office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78</cp:revision>
  <cp:lastPrinted>2015-09-23T07:29:49Z</cp:lastPrinted>
  <dcterms:created xsi:type="dcterms:W3CDTF">2015-08-18T07:57:33Z</dcterms:created>
  <dcterms:modified xsi:type="dcterms:W3CDTF">2015-10-27T08:42:19Z</dcterms:modified>
</cp:coreProperties>
</file>