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3" r:id="rId2"/>
  </p:sldMasterIdLst>
  <p:notesMasterIdLst>
    <p:notesMasterId r:id="rId99"/>
  </p:notesMasterIdLst>
  <p:handoutMasterIdLst>
    <p:handoutMasterId r:id="rId100"/>
  </p:handoutMasterIdLst>
  <p:sldIdLst>
    <p:sldId id="538" r:id="rId3"/>
    <p:sldId id="540" r:id="rId4"/>
    <p:sldId id="541" r:id="rId5"/>
    <p:sldId id="591" r:id="rId6"/>
    <p:sldId id="612" r:id="rId7"/>
    <p:sldId id="593" r:id="rId8"/>
    <p:sldId id="613" r:id="rId9"/>
    <p:sldId id="500" r:id="rId10"/>
    <p:sldId id="614" r:id="rId11"/>
    <p:sldId id="543" r:id="rId12"/>
    <p:sldId id="501" r:id="rId13"/>
    <p:sldId id="545" r:id="rId14"/>
    <p:sldId id="546" r:id="rId15"/>
    <p:sldId id="547" r:id="rId16"/>
    <p:sldId id="608" r:id="rId17"/>
    <p:sldId id="596" r:id="rId18"/>
    <p:sldId id="598" r:id="rId19"/>
    <p:sldId id="597" r:id="rId20"/>
    <p:sldId id="600" r:id="rId21"/>
    <p:sldId id="599" r:id="rId22"/>
    <p:sldId id="601" r:id="rId23"/>
    <p:sldId id="602" r:id="rId24"/>
    <p:sldId id="604" r:id="rId25"/>
    <p:sldId id="603" r:id="rId26"/>
    <p:sldId id="605" r:id="rId27"/>
    <p:sldId id="606" r:id="rId28"/>
    <p:sldId id="607" r:id="rId29"/>
    <p:sldId id="536" r:id="rId30"/>
    <p:sldId id="544" r:id="rId31"/>
    <p:sldId id="504" r:id="rId32"/>
    <p:sldId id="505" r:id="rId33"/>
    <p:sldId id="548" r:id="rId34"/>
    <p:sldId id="527" r:id="rId35"/>
    <p:sldId id="552" r:id="rId36"/>
    <p:sldId id="551" r:id="rId37"/>
    <p:sldId id="554" r:id="rId38"/>
    <p:sldId id="559" r:id="rId39"/>
    <p:sldId id="560" r:id="rId40"/>
    <p:sldId id="561" r:id="rId41"/>
    <p:sldId id="553" r:id="rId42"/>
    <p:sldId id="562" r:id="rId43"/>
    <p:sldId id="563" r:id="rId44"/>
    <p:sldId id="555" r:id="rId45"/>
    <p:sldId id="556" r:id="rId46"/>
    <p:sldId id="564" r:id="rId47"/>
    <p:sldId id="611" r:id="rId48"/>
    <p:sldId id="533" r:id="rId49"/>
    <p:sldId id="610" r:id="rId50"/>
    <p:sldId id="567" r:id="rId51"/>
    <p:sldId id="398" r:id="rId52"/>
    <p:sldId id="453" r:id="rId53"/>
    <p:sldId id="455" r:id="rId54"/>
    <p:sldId id="457" r:id="rId55"/>
    <p:sldId id="465" r:id="rId56"/>
    <p:sldId id="528" r:id="rId57"/>
    <p:sldId id="461" r:id="rId58"/>
    <p:sldId id="463" r:id="rId59"/>
    <p:sldId id="492" r:id="rId60"/>
    <p:sldId id="494" r:id="rId61"/>
    <p:sldId id="530" r:id="rId62"/>
    <p:sldId id="566" r:id="rId63"/>
    <p:sldId id="472" r:id="rId64"/>
    <p:sldId id="617" r:id="rId65"/>
    <p:sldId id="568" r:id="rId66"/>
    <p:sldId id="473" r:id="rId67"/>
    <p:sldId id="478" r:id="rId68"/>
    <p:sldId id="475" r:id="rId69"/>
    <p:sldId id="582" r:id="rId70"/>
    <p:sldId id="476" r:id="rId71"/>
    <p:sldId id="583" r:id="rId72"/>
    <p:sldId id="480" r:id="rId73"/>
    <p:sldId id="529" r:id="rId74"/>
    <p:sldId id="482" r:id="rId75"/>
    <p:sldId id="485" r:id="rId76"/>
    <p:sldId id="486" r:id="rId77"/>
    <p:sldId id="586" r:id="rId78"/>
    <p:sldId id="585" r:id="rId79"/>
    <p:sldId id="579" r:id="rId80"/>
    <p:sldId id="578" r:id="rId81"/>
    <p:sldId id="581" r:id="rId82"/>
    <p:sldId id="580" r:id="rId83"/>
    <p:sldId id="616" r:id="rId84"/>
    <p:sldId id="574" r:id="rId85"/>
    <p:sldId id="508" r:id="rId86"/>
    <p:sldId id="569" r:id="rId87"/>
    <p:sldId id="537" r:id="rId88"/>
    <p:sldId id="571" r:id="rId89"/>
    <p:sldId id="572" r:id="rId90"/>
    <p:sldId id="509" r:id="rId91"/>
    <p:sldId id="575" r:id="rId92"/>
    <p:sldId id="573" r:id="rId93"/>
    <p:sldId id="576" r:id="rId94"/>
    <p:sldId id="498" r:id="rId95"/>
    <p:sldId id="532" r:id="rId96"/>
    <p:sldId id="539" r:id="rId97"/>
    <p:sldId id="609" r:id="rId98"/>
  </p:sldIdLst>
  <p:sldSz cx="9144000" cy="6858000" type="screen4x3"/>
  <p:notesSz cx="6797675" cy="9926638"/>
  <p:custDataLst>
    <p:tags r:id="rId101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58" autoAdjust="0"/>
    <p:restoredTop sz="94660"/>
  </p:normalViewPr>
  <p:slideViewPr>
    <p:cSldViewPr>
      <p:cViewPr varScale="1">
        <p:scale>
          <a:sx n="116" d="100"/>
          <a:sy n="116" d="100"/>
        </p:scale>
        <p:origin x="15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handoutMaster" Target="handoutMasters/handoutMaster1.xml"/><Relationship Id="rId105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notesMaster" Target="notesMasters/notesMaster1.xml"/><Relationship Id="rId10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91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5710"/>
            <a:ext cx="5438464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B0713DB-6C3C-4501-8436-1D1A9477E6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6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61B9104-F259-4286-8829-A41D964B95DF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4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06994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57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092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850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9.11.2015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9.11.2015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9.11.2015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06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9.11.2015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9.11.2015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9.11.2015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1077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1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70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50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23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584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5395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styly předlohy textu.</a:t>
            </a:r>
          </a:p>
          <a:p>
            <a:pPr lvl="1"/>
            <a:r>
              <a:rPr lang="ru-RU" smtClean="0"/>
              <a:t>Druhá úroveň</a:t>
            </a:r>
          </a:p>
          <a:p>
            <a:pPr lvl="2"/>
            <a:r>
              <a:rPr lang="ru-RU" smtClean="0"/>
              <a:t>Třetí úroveň</a:t>
            </a:r>
          </a:p>
          <a:p>
            <a:pPr lvl="3"/>
            <a:r>
              <a:rPr lang="ru-RU" smtClean="0"/>
              <a:t>Čtvrtá úroveň</a:t>
            </a:r>
          </a:p>
          <a:p>
            <a:pPr lvl="4"/>
            <a:r>
              <a:rPr lang="ru-RU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9.11.2015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la.org/style/" TargetMode="External"/><Relationship Id="rId2" Type="http://schemas.openxmlformats.org/officeDocument/2006/relationships/hyperlink" Target="http://www.apastyle.org/index.html" TargetMode="Externa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://www.chicagomanualofstyle.org/" TargetMode="External"/><Relationship Id="rId4" Type="http://schemas.openxmlformats.org/officeDocument/2006/relationships/hyperlink" Target="http://www.library.uq.edu.au/training/citation/mla.pdf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brary.uq.edu.au/training/citation/vancouv.pdf" TargetMode="External"/><Relationship Id="rId2" Type="http://schemas.openxmlformats.org/officeDocument/2006/relationships/hyperlink" Target="http://www.icmje.org/" TargetMode="External"/><Relationship Id="rId1" Type="http://schemas.openxmlformats.org/officeDocument/2006/relationships/slideLayout" Target="../slideLayouts/slideLayout20.xml"/><Relationship Id="rId5" Type="http://schemas.openxmlformats.org/officeDocument/2006/relationships/hyperlink" Target="http://www.councilscienceeditors.org/publications/style.cfm" TargetMode="External"/><Relationship Id="rId4" Type="http://schemas.openxmlformats.org/officeDocument/2006/relationships/hyperlink" Target="http://www.samford.edu/schools/pharmacy/dic/amaquickref07.pdf" TargetMode="Externa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tace.com/dokumenty.php" TargetMode="Externa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ada.cz/assets/ppov/lrv/legislativn__pravidla_vl_dy.pdf" TargetMode="Externa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0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myendnoteweb.com/" TargetMode="External"/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e.citace.com/" TargetMode="External"/><Relationship Id="rId2" Type="http://schemas.openxmlformats.org/officeDocument/2006/relationships/hyperlink" Target="http://www.citace.com/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acepro.com/" TargetMode="Externa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oleObject" Target="../embeddings/oleObject1.bin"/><Relationship Id="rId4" Type="http://schemas.openxmlformats.org/officeDocument/2006/relationships/hyperlink" Target="http://www.citace.com/Navody/CitacePRO/" TargetMode="Externa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citacepro.com/" TargetMode="External"/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connotea.org/" TargetMode="External"/><Relationship Id="rId7" Type="http://schemas.openxmlformats.org/officeDocument/2006/relationships/image" Target="../media/image11.png"/><Relationship Id="rId2" Type="http://schemas.openxmlformats.org/officeDocument/2006/relationships/hyperlink" Target="http://www.zotero.org/" TargetMode="Externa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0.png"/><Relationship Id="rId5" Type="http://schemas.openxmlformats.org/officeDocument/2006/relationships/hyperlink" Target="http://www.mendeley.com/" TargetMode="External"/><Relationship Id="rId4" Type="http://schemas.openxmlformats.org/officeDocument/2006/relationships/hyperlink" Target="http://www.citeulike.org/" TargetMode="External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aleph.muni.cz/F?func=find-b&amp;find_code=SYS&amp;local_base=MUB01&amp;request=000563876&amp;format=999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odevzdej.cz/" TargetMode="External"/><Relationship Id="rId1" Type="http://schemas.openxmlformats.org/officeDocument/2006/relationships/slideLayout" Target="../slideLayouts/slideLayout15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nihovnaUTB/bibliografick-citace-9439910" TargetMode="External"/><Relationship Id="rId7" Type="http://schemas.openxmlformats.org/officeDocument/2006/relationships/hyperlink" Target="http://is.muni.cz/elportal/?id=954043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kuk.muni.cz/animace/eiz/pdf.php?file=publikacni_etika/citace.pdf" TargetMode="External"/><Relationship Id="rId5" Type="http://schemas.openxmlformats.org/officeDocument/2006/relationships/hyperlink" Target="http://iva.k.utb.cz/" TargetMode="External"/><Relationship Id="rId4" Type="http://schemas.openxmlformats.org/officeDocument/2006/relationships/hyperlink" Target="http://knihovna.vsb.cz/kurzy/citace/index.html" TargetMode="Externa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knihovna.fss.muni.cz/ckeditor/includes/files/OPVK/dokumenty/manual%20pro%20FSS%20120_nahledweb.pdf" TargetMode="External"/><Relationship Id="rId1" Type="http://schemas.openxmlformats.org/officeDocument/2006/relationships/slideLayout" Target="../slideLayouts/slideLayout20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hyperlink" Target="http://iva.k.utb.cz/?page_id=34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730375"/>
            <a:ext cx="8281987" cy="1584325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cs-CZ" b="1" dirty="0" smtClean="0">
                <a:solidFill>
                  <a:schemeClr val="bg1"/>
                </a:solidFill>
              </a:rPr>
              <a:t>Citace a citační SW</a:t>
            </a:r>
            <a:endParaRPr lang="uk-UA" b="1" dirty="0" smtClean="0">
              <a:solidFill>
                <a:schemeClr val="bg1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20493" y="4077072"/>
            <a:ext cx="3671887" cy="864592"/>
          </a:xfrm>
        </p:spPr>
        <p:txBody>
          <a:bodyPr/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200" b="1" dirty="0" smtClean="0">
                <a:solidFill>
                  <a:schemeClr val="bg1"/>
                </a:solidFill>
              </a:rPr>
              <a:t>Martin Krčál</a:t>
            </a:r>
          </a:p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200" b="1" dirty="0" smtClean="0">
                <a:solidFill>
                  <a:schemeClr val="bg1"/>
                </a:solidFill>
              </a:rPr>
              <a:t>Blanka Farkašová</a:t>
            </a:r>
          </a:p>
          <a:p>
            <a:pPr marL="0" indent="0" algn="r" eaLnBrk="1" hangingPunct="1">
              <a:lnSpc>
                <a:spcPct val="100000"/>
              </a:lnSpc>
              <a:buFontTx/>
              <a:buNone/>
            </a:pPr>
            <a:endParaRPr lang="uk-UA" sz="2200" b="1" dirty="0" smtClean="0">
              <a:solidFill>
                <a:schemeClr val="bg1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Brno, </a:t>
            </a:r>
            <a:r>
              <a:rPr lang="cs-CZ" sz="16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9. 11. 2015</a:t>
            </a:r>
            <a:endParaRPr lang="cs-CZ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1763688" y="3077318"/>
            <a:ext cx="648104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200" b="1" dirty="0">
                <a:solidFill>
                  <a:schemeClr val="bg1"/>
                </a:solidFill>
                <a:latin typeface="Verdana" panose="020B0604030504040204" pitchFamily="34" charset="0"/>
              </a:rPr>
              <a:t>úvod do citování pro studenty </a:t>
            </a:r>
            <a:r>
              <a:rPr lang="cs-CZ" sz="22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ZUR163</a:t>
            </a:r>
            <a:endParaRPr lang="cs-CZ" sz="2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50825" y="5454650"/>
            <a:ext cx="3313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Masarykova univerzita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Fakulta sociálních studií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Ústřední knihovna</a:t>
            </a:r>
            <a:endParaRPr lang="cs-CZ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124745"/>
            <a:ext cx="7632700" cy="4680520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Proč</a:t>
            </a:r>
          </a:p>
          <a:p>
            <a:pPr algn="ctr">
              <a:buFontTx/>
              <a:buNone/>
            </a:pPr>
            <a:r>
              <a:rPr lang="cs-CZ" sz="8000" b="1" dirty="0" smtClean="0"/>
              <a:t>citujeme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404664"/>
            <a:ext cx="777716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Proč citujeme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68760"/>
            <a:ext cx="8064896" cy="4680520"/>
          </a:xfrm>
        </p:spPr>
        <p:txBody>
          <a:bodyPr>
            <a:normAutofit fontScale="92500" lnSpcReduction="20000"/>
          </a:bodyPr>
          <a:lstStyle/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autorský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zákon – ochrana intelektuálního vlastnictví a autorských práv  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jednoznačná identifikace použitého zdroje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zpětné ověření uvedených tezí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argumentace, důkaz znalosti tématu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schopnost práce s literaturou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pPr marL="457200" lvl="1" indent="0" eaLnBrk="1" hangingPunct="1">
              <a:buNone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96753"/>
            <a:ext cx="8208912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Plagiátorství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71192" y="116632"/>
            <a:ext cx="7272808" cy="99412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Definice plagiátorství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 smtClean="0"/>
              <a:t>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635375" y="2924944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/>
              <a:t>(Norma ČSN ISO 5127-2003)</a:t>
            </a:r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67884" y="5733256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 smtClean="0"/>
              <a:t>(Definice plagiátorství na MU)</a:t>
            </a:r>
            <a:endParaRPr lang="cs-CZ" sz="2000" i="1" dirty="0"/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44624"/>
            <a:ext cx="7560840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Co je plagiátorství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využití cizí myšlenky bez uvedení jejího původního autora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vědomé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nevědomé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vydávání cizí myšlenky za vlastní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platí i pro tabulky, grafy, obrázky,...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porušujete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etická pravidla vědecké komunikace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platné právo ČR (</a:t>
            </a:r>
            <a:r>
              <a:rPr lang="cs-CZ" dirty="0" err="1" smtClean="0">
                <a:latin typeface="Arial" panose="020B0604020202020204" pitchFamily="34" charset="0"/>
              </a:rPr>
              <a:t>AZ</a:t>
            </a:r>
            <a:r>
              <a:rPr lang="cs-CZ" dirty="0" smtClean="0">
                <a:latin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323528" y="1124745"/>
            <a:ext cx="8280920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Formy</a:t>
            </a:r>
          </a:p>
          <a:p>
            <a:pPr algn="ctr">
              <a:buFontTx/>
              <a:buNone/>
            </a:pPr>
            <a:r>
              <a:rPr lang="cs-CZ" sz="8000" b="1" dirty="0" smtClean="0"/>
              <a:t>plagiátorství</a:t>
            </a:r>
          </a:p>
        </p:txBody>
      </p:sp>
    </p:spTree>
    <p:extLst>
      <p:ext uri="{BB962C8B-B14F-4D97-AF65-F5344CB8AC3E}">
        <p14:creationId xmlns:p14="http://schemas.microsoft.com/office/powerpoint/2010/main" val="347759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437512" cy="922114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Kopírování  (CTRL+C)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25963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převezmeme text nebo část textu jiného autora a vydáváme ho za svůj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nejběžnější, často spojeno s internetovými zdroji</a:t>
            </a:r>
          </a:p>
        </p:txBody>
      </p:sp>
    </p:spTree>
    <p:extLst>
      <p:ext uri="{BB962C8B-B14F-4D97-AF65-F5344CB8AC3E}">
        <p14:creationId xmlns:p14="http://schemas.microsoft.com/office/powerpoint/2010/main" val="3433133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adpis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704856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Drobné úpravy</a:t>
            </a: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převezmeme text jiného autora a změníte v něm některé formulace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nahradíme některá slova jejich synonymy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vypustíme některá nadbytečná slova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změníme slovosled ve větě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přehodíme některé věty apod.</a:t>
            </a:r>
          </a:p>
        </p:txBody>
      </p:sp>
    </p:spTree>
    <p:extLst>
      <p:ext uri="{BB962C8B-B14F-4D97-AF65-F5344CB8AC3E}">
        <p14:creationId xmlns:p14="http://schemas.microsoft.com/office/powerpoint/2010/main" val="372837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adpis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725544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Jeden zdroj</a:t>
            </a:r>
          </a:p>
        </p:txBody>
      </p:sp>
      <p:sp>
        <p:nvSpPr>
          <p:cNvPr id="4608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vycházíme pouze z jednoho zdroje, používáme stejnou strukturu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přebíráme pasáže 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vybereme si konkrétní věty nebo odstavce, které poté spojíme do vlastního textu bez jakýchkoliv významnějších úprav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 pohledu publikační etiky je problematické také to, že vycházíme pouze z jednoho pramene a neověřujeme si informace z různých zdrojů</a:t>
            </a:r>
          </a:p>
        </p:txBody>
      </p:sp>
    </p:spTree>
    <p:extLst>
      <p:ext uri="{BB962C8B-B14F-4D97-AF65-F5344CB8AC3E}">
        <p14:creationId xmlns:p14="http://schemas.microsoft.com/office/powerpoint/2010/main" val="326131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adpis 1"/>
          <p:cNvSpPr>
            <a:spLocks noGrp="1"/>
          </p:cNvSpPr>
          <p:nvPr>
            <p:ph type="title"/>
          </p:nvPr>
        </p:nvSpPr>
        <p:spPr>
          <a:xfrm>
            <a:off x="1979712" y="0"/>
            <a:ext cx="7283152" cy="1143000"/>
          </a:xfrm>
        </p:spPr>
        <p:txBody>
          <a:bodyPr/>
          <a:lstStyle/>
          <a:p>
            <a:r>
              <a:rPr lang="cs-CZ" b="1" dirty="0" err="1" smtClean="0">
                <a:solidFill>
                  <a:schemeClr val="bg1"/>
                </a:solidFill>
              </a:rPr>
              <a:t>Mashups</a:t>
            </a:r>
            <a:r>
              <a:rPr lang="cs-CZ" b="1" dirty="0" smtClean="0">
                <a:solidFill>
                  <a:schemeClr val="bg1"/>
                </a:solidFill>
              </a:rPr>
              <a:t> (spojování textů)</a:t>
            </a:r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spojíme více textů do jednoho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vybereme si konkrétní věty nebo odstavce z několika zdrojů, které pak poskládáme do vlastního textu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problematické je neuvedení zdroje a chybějící vlastní myšlenka, která dodá kompilaci přidanou hodnotu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spadají sem také texty, kde se kombinují správně odcitované pasáže s necitovanými pasážemi</a:t>
            </a:r>
          </a:p>
        </p:txBody>
      </p:sp>
    </p:spTree>
    <p:extLst>
      <p:ext uri="{BB962C8B-B14F-4D97-AF65-F5344CB8AC3E}">
        <p14:creationId xmlns:p14="http://schemas.microsoft.com/office/powerpoint/2010/main" val="312866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4624"/>
            <a:ext cx="7437512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Obsah přednášky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terminologie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proč citujeme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norma ČSN ISO 690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soupisy literatury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jak citovat...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427168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Odůvodněná míra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převezmeme text ve větší než odůvodněné míře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 odborné literatuře nenajdeme bližší vysvětlení „odůvodněné míry“, vždy záleží na konkrétním textu a druhu práce, u prací kompilačního charakteru lze očekávat větší počet citací než u původních výzkumů, nicméně nemusí to platit obecně</a:t>
            </a:r>
          </a:p>
        </p:txBody>
      </p:sp>
    </p:spTree>
    <p:extLst>
      <p:ext uri="{BB962C8B-B14F-4D97-AF65-F5344CB8AC3E}">
        <p14:creationId xmlns:p14="http://schemas.microsoft.com/office/powerpoint/2010/main" val="261135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adpis 1"/>
          <p:cNvSpPr>
            <a:spLocks noGrp="1"/>
          </p:cNvSpPr>
          <p:nvPr>
            <p:ph type="title"/>
          </p:nvPr>
        </p:nvSpPr>
        <p:spPr>
          <a:xfrm>
            <a:off x="1547664" y="44624"/>
            <a:ext cx="7211144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Necitování v textu</a:t>
            </a:r>
          </a:p>
        </p:txBody>
      </p:sp>
      <p:sp>
        <p:nvSpPr>
          <p:cNvPr id="501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zdroje uvedeme v seznamu použité literatury, ale necitujeme v textu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nelze určit, co jsme převzali a z jakých zdrojů, což může být problematické např. při ověření informací u původního autora</a:t>
            </a:r>
          </a:p>
        </p:txBody>
      </p:sp>
    </p:spTree>
    <p:extLst>
      <p:ext uri="{BB962C8B-B14F-4D97-AF65-F5344CB8AC3E}">
        <p14:creationId xmlns:p14="http://schemas.microsoft.com/office/powerpoint/2010/main" val="366530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704856" cy="85010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Citáty bez uvozovek</a:t>
            </a:r>
          </a:p>
        </p:txBody>
      </p:sp>
      <p:sp>
        <p:nvSpPr>
          <p:cNvPr id="5120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vydáváme citát za parafrázi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nejčastěji se tak stává ve chvíli, kdy zapomeneme dát citát do uvozovek, čtenář pak neví, kde začíná převzatý text a co už je myšlenka autora</a:t>
            </a:r>
          </a:p>
        </p:txBody>
      </p:sp>
    </p:spTree>
    <p:extLst>
      <p:ext uri="{BB962C8B-B14F-4D97-AF65-F5344CB8AC3E}">
        <p14:creationId xmlns:p14="http://schemas.microsoft.com/office/powerpoint/2010/main" val="354435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Nadpis 1"/>
          <p:cNvSpPr>
            <a:spLocks noGrp="1"/>
          </p:cNvSpPr>
          <p:nvPr>
            <p:ph type="title"/>
          </p:nvPr>
        </p:nvSpPr>
        <p:spPr>
          <a:xfrm>
            <a:off x="1716832" y="44624"/>
            <a:ext cx="7427168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Nedohledatelný zdroj</a:t>
            </a:r>
          </a:p>
        </p:txBody>
      </p:sp>
      <p:sp>
        <p:nvSpPr>
          <p:cNvPr id="5325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nepřesné citování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odkazujeme na neexistující zdroj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vymyslíme si zdroj nebo jej uvedeme špatně, čtenář pak nemůže původní dokument dohledat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problematické u elektronických dokumentů, které rychle zanikají, ideální je využívat trvalé identifikátory, dle nichž lze dokument kdykoliv dohledat (např.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DOI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7209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adpis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72008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Chybějící zdroj</a:t>
            </a: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necitování zdroje, který byl použit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vědomé - záměrně zdroj neuvedeme v textu (např. při použití Wikipedie v odborné práci)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nevědomé - zapomeneme citaci uvést, řešením je využití citačních manažerů</a:t>
            </a:r>
          </a:p>
        </p:txBody>
      </p:sp>
    </p:spTree>
    <p:extLst>
      <p:ext uri="{BB962C8B-B14F-4D97-AF65-F5344CB8AC3E}">
        <p14:creationId xmlns:p14="http://schemas.microsoft.com/office/powerpoint/2010/main" val="358669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adpis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6912768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Vylepšování literatury</a:t>
            </a:r>
          </a:p>
        </p:txBody>
      </p:sp>
      <p:sp>
        <p:nvSpPr>
          <p:cNvPr id="5427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díla, které nebylo použito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stává se v případech, kdy si chceme vylepšit svou použitou literaturu o kvalitní zdroje, ze kterých jsme ale při psaní práce nevycházeli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kapacit z oboru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navyšování počtu použité literatury</a:t>
            </a:r>
          </a:p>
        </p:txBody>
      </p:sp>
    </p:spTree>
    <p:extLst>
      <p:ext uri="{BB962C8B-B14F-4D97-AF65-F5344CB8AC3E}">
        <p14:creationId xmlns:p14="http://schemas.microsoft.com/office/powerpoint/2010/main" val="783821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adpis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7632848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Zneužití </a:t>
            </a:r>
            <a:r>
              <a:rPr lang="cs-CZ" b="1" dirty="0" err="1" smtClean="0">
                <a:solidFill>
                  <a:schemeClr val="bg1"/>
                </a:solidFill>
              </a:rPr>
              <a:t>autocitací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55299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968552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použijeme vlastní dříve publikované texty nebo jejich části bez uvedení citace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ve chvíli, kdy použiji části ze svého dříve publikovaného článku v novém textu, měl bych jej opatřit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autocitací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 pohledu publikační etiky není úplně v pořádku vydávání stejných článků opakovaně v různých zdrojích, protože jde o zbytečné duplikování informací, téma by mělo být publikované novým způsobem a mělo by přinášet nové poznatky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umělé zvyšování vlastní citovanosti v odborných článcích</a:t>
            </a:r>
          </a:p>
        </p:txBody>
      </p:sp>
    </p:spTree>
    <p:extLst>
      <p:ext uri="{BB962C8B-B14F-4D97-AF65-F5344CB8AC3E}">
        <p14:creationId xmlns:p14="http://schemas.microsoft.com/office/powerpoint/2010/main" val="111270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7092280" cy="106613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Doprovodný materiál</a:t>
            </a: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použijeme obrázky, grafy, tabulky nebo multimédia od jiných autorů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obrázky, tabulky nebo grafy jsou také výsledkem tvůrčí činnosti člověka a měli bychom u nich uvádět zdroj</a:t>
            </a:r>
          </a:p>
          <a:p>
            <a:pPr marL="0" indent="0">
              <a:buNone/>
            </a:pPr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5580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6738" y="116632"/>
            <a:ext cx="7211144" cy="101297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Obecně známé věci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informace z oboru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voda vaří při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100°C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nejvyšší hora ČR je Sněžka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musí se citovat?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jakou zvolím publikaci?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encyklopedie, slovník</a:t>
            </a:r>
          </a:p>
        </p:txBody>
      </p:sp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1836738" y="4819650"/>
            <a:ext cx="60483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cs-CZ" sz="5400" dirty="0" err="1">
                <a:solidFill>
                  <a:srgbClr val="FF1901"/>
                </a:solidFill>
              </a:rPr>
              <a:t>NEmusíte</a:t>
            </a:r>
            <a:r>
              <a:rPr lang="cs-CZ" sz="5400" dirty="0">
                <a:solidFill>
                  <a:srgbClr val="FF1901"/>
                </a:solidFill>
              </a:rPr>
              <a:t> citovat!!!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7992888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Citační</a:t>
            </a:r>
          </a:p>
          <a:p>
            <a:pPr algn="ctr">
              <a:buFontTx/>
              <a:buNone/>
            </a:pPr>
            <a:r>
              <a:rPr lang="cs-CZ" sz="8000" b="1" dirty="0" smtClean="0"/>
              <a:t>styly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755576" y="1052737"/>
            <a:ext cx="7632700" cy="468052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sz="8000" b="1" dirty="0" smtClean="0">
                <a:latin typeface="+mj-lt"/>
              </a:rPr>
              <a:t>Základní</a:t>
            </a:r>
          </a:p>
          <a:p>
            <a:pPr algn="ctr">
              <a:buFontTx/>
              <a:buNone/>
            </a:pPr>
            <a:r>
              <a:rPr lang="cs-CZ" sz="8000" b="1" dirty="0" smtClean="0">
                <a:latin typeface="+mj-lt"/>
              </a:rPr>
              <a:t>terminologie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6838" y="332656"/>
            <a:ext cx="7453634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Citační styly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96752"/>
            <a:ext cx="7993062" cy="5472113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ČSN ISO 690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česká verze mezinárodní normy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2" tooltip="APA"/>
              </a:rPr>
              <a:t>APA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pro potřeby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psychologie + další příbuzné obory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3" tooltip="MLA"/>
              </a:rPr>
              <a:t>MLA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humanitní obory (např. jazykověda), manuál v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 tooltip="MLA"/>
              </a:rPr>
              <a:t>PDF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  <a:hlinkClick r:id="rId5" tooltip="Chicago"/>
              </a:rPr>
              <a:t>Chicago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společenské vědy,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popisuje také citování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VŠKP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691680" y="260648"/>
            <a:ext cx="6877570" cy="648072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Citační styly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196752"/>
            <a:ext cx="7777162" cy="5472113"/>
          </a:xfrm>
        </p:spPr>
        <p:txBody>
          <a:bodyPr>
            <a:normAutofit/>
          </a:bodyPr>
          <a:lstStyle/>
          <a:p>
            <a:pPr eaLnBrk="1" hangingPunct="1">
              <a:lnSpc>
                <a:spcPct val="11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Harvard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 Harvard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Bussiness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ICMJE"/>
              </a:rPr>
              <a:t>Vancouver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 časopisy z oblasti lékařství, biomedicíny, lékařských technologií apod., manuál v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 tooltip="PDF"/>
              </a:rPr>
              <a:t>PDF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AMA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Medical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 lékařství a biologii, manuál v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4" tooltip="PDF"/>
              </a:rPr>
              <a:t>PDF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cs-CZ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5" tooltip="CSE"/>
              </a:rPr>
              <a:t>CSE</a:t>
            </a:r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 pro přírodní vědy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052737"/>
            <a:ext cx="8064896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Norma</a:t>
            </a:r>
          </a:p>
          <a:p>
            <a:pPr algn="ctr">
              <a:buFontTx/>
              <a:buNone/>
            </a:pPr>
            <a:r>
              <a:rPr lang="cs-CZ" sz="8000" b="1" dirty="0" smtClean="0"/>
              <a:t>ČSN ISO 690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0"/>
            <a:ext cx="677909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Nová norma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platná od 1.4.2011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nahradila ČSN ISO 690 a 690-2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nová verze po 14-ti letech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obecně uznávaná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interpretace normy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Biernátová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Skůpa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připomínkováno 8 odborníky na citace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44624"/>
            <a:ext cx="6984776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Druhy citací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</a:rPr>
              <a:t>odkazy v textu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soupis použité literatury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7776864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Citace</a:t>
            </a:r>
          </a:p>
          <a:p>
            <a:pPr algn="ctr">
              <a:buFontTx/>
              <a:buNone/>
            </a:pPr>
            <a:r>
              <a:rPr lang="cs-CZ" sz="8000" b="1" dirty="0" smtClean="0"/>
              <a:t>v textu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6016"/>
            <a:ext cx="7128792" cy="1008112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</a:t>
            </a:r>
            <a:r>
              <a:rPr lang="cs-CZ" b="1" dirty="0" err="1" smtClean="0">
                <a:solidFill>
                  <a:schemeClr val="bg1"/>
                </a:solidFill>
              </a:rPr>
              <a:t>author-date</a:t>
            </a:r>
            <a:r>
              <a:rPr lang="cs-CZ" sz="3800" b="1" dirty="0" smtClean="0">
                <a:solidFill>
                  <a:schemeClr val="bg1"/>
                </a:solidFill>
              </a:rPr>
              <a:t/>
            </a:r>
            <a:br>
              <a:rPr lang="cs-CZ" sz="3800" b="1" dirty="0" smtClean="0">
                <a:solidFill>
                  <a:schemeClr val="bg1"/>
                </a:solidFill>
              </a:rPr>
            </a:br>
            <a:r>
              <a:rPr lang="cs-CZ" sz="3000" b="1" dirty="0" smtClean="0">
                <a:solidFill>
                  <a:schemeClr val="bg1"/>
                </a:solidFill>
              </a:rPr>
              <a:t>(Harvardský styl)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b="1" dirty="0" smtClean="0">
                <a:latin typeface="Arial" panose="020B0604020202020204" pitchFamily="34" charset="0"/>
              </a:rPr>
              <a:t>(příjmení prvního autora, rok, strana)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(Kafka, 2008, s. 125)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strana je volitelná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(Kafka, 2008)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chybí-li autor, pak název korporace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(Adobe </a:t>
            </a:r>
            <a:r>
              <a:rPr lang="cs-CZ" dirty="0" err="1" smtClean="0">
                <a:latin typeface="Arial" panose="020B0604020202020204" pitchFamily="34" charset="0"/>
              </a:rPr>
              <a:t>Creative</a:t>
            </a:r>
            <a:r>
              <a:rPr lang="cs-CZ" dirty="0" smtClean="0">
                <a:latin typeface="Arial" panose="020B0604020202020204" pitchFamily="34" charset="0"/>
              </a:rPr>
              <a:t> Team, 2011)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chybí-li autor i korporace, pak první slova z názvu – není kurzívou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(Principy sazby, 1954, s. 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79096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</a:t>
            </a:r>
            <a:r>
              <a:rPr lang="cs-CZ" b="1" dirty="0" err="1">
                <a:solidFill>
                  <a:schemeClr val="bg1"/>
                </a:solidFill>
              </a:rPr>
              <a:t>author-date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9"/>
            <a:ext cx="8229600" cy="4320480"/>
          </a:xfrm>
        </p:spPr>
        <p:txBody>
          <a:bodyPr>
            <a:normAutofit fontScale="92500"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zkrácená citace stejná u více děl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za rok se vkládá index (písmeno </a:t>
            </a:r>
            <a:r>
              <a:rPr lang="cs-CZ" sz="2600" dirty="0" err="1" smtClean="0">
                <a:latin typeface="Arial" panose="020B0604020202020204" pitchFamily="34" charset="0"/>
              </a:rPr>
              <a:t>a,b,c,d</a:t>
            </a:r>
            <a:r>
              <a:rPr lang="cs-CZ" sz="2600" dirty="0" smtClean="0">
                <a:latin typeface="Arial" panose="020B0604020202020204" pitchFamily="34" charset="0"/>
              </a:rPr>
              <a:t>,...)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(Kafka, </a:t>
            </a:r>
            <a:r>
              <a:rPr lang="cs-CZ" sz="2600" dirty="0" err="1" smtClean="0">
                <a:latin typeface="Arial" panose="020B0604020202020204" pitchFamily="34" charset="0"/>
              </a:rPr>
              <a:t>2008b</a:t>
            </a:r>
            <a:r>
              <a:rPr lang="cs-CZ" sz="2600" dirty="0" smtClean="0">
                <a:latin typeface="Arial" panose="020B0604020202020204" pitchFamily="34" charset="0"/>
              </a:rPr>
              <a:t>, s. 54)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citace se může vkládat kamkoliv do věty, na konci věty se dá před tečku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... převzatý text dáváme do uvozovek (</a:t>
            </a:r>
            <a:r>
              <a:rPr lang="cs-CZ" sz="2600" dirty="0" err="1" smtClean="0">
                <a:latin typeface="Arial" panose="020B0604020202020204" pitchFamily="34" charset="0"/>
              </a:rPr>
              <a:t>Bratková</a:t>
            </a:r>
            <a:r>
              <a:rPr lang="cs-CZ" sz="2600" dirty="0" smtClean="0">
                <a:latin typeface="Arial" panose="020B0604020202020204" pitchFamily="34" charset="0"/>
              </a:rPr>
              <a:t>, 2008) nebo je lze i jinak zvýraznit (Cihlář, 2011). …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citace použité hned za sebou spojujeme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(</a:t>
            </a:r>
            <a:r>
              <a:rPr lang="cs-CZ" sz="2600" dirty="0" err="1" smtClean="0">
                <a:latin typeface="Arial" panose="020B0604020202020204" pitchFamily="34" charset="0"/>
              </a:rPr>
              <a:t>Bratková</a:t>
            </a:r>
            <a:r>
              <a:rPr lang="cs-CZ" sz="2600" dirty="0" smtClean="0">
                <a:latin typeface="Arial" panose="020B0604020202020204" pitchFamily="34" charset="0"/>
              </a:rPr>
              <a:t>, 2008; Cihlář, 2011)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7139136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</a:t>
            </a:r>
            <a:r>
              <a:rPr lang="cs-CZ" b="1" dirty="0" err="1">
                <a:solidFill>
                  <a:schemeClr val="bg1"/>
                </a:solidFill>
              </a:rPr>
              <a:t>author-date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</a:rPr>
              <a:t>pokud je ve větě příjmení citovaného autora v prvním pádu, vypouštíme ho ze zkrácené citace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... a tento pojem definuje </a:t>
            </a:r>
            <a:r>
              <a:rPr lang="cs-CZ" dirty="0">
                <a:latin typeface="Arial" panose="020B0604020202020204" pitchFamily="34" charset="0"/>
              </a:rPr>
              <a:t>Kafka (2008, s. 34) takto,....</a:t>
            </a: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hranaté vs. kulaté závorky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6991760" cy="922114"/>
          </a:xfrm>
        </p:spPr>
        <p:txBody>
          <a:bodyPr>
            <a:noAutofit/>
          </a:bodyPr>
          <a:lstStyle/>
          <a:p>
            <a:r>
              <a:rPr lang="cs-CZ" sz="3000" b="1" dirty="0" smtClean="0">
                <a:solidFill>
                  <a:schemeClr val="bg1"/>
                </a:solidFill>
              </a:rPr>
              <a:t>Soupis literatury u metody</a:t>
            </a:r>
            <a:r>
              <a:rPr lang="cs-CZ" sz="3200" b="1" dirty="0" smtClean="0">
                <a:solidFill>
                  <a:schemeClr val="bg1"/>
                </a:solidFill>
              </a:rPr>
              <a:t> </a:t>
            </a:r>
            <a:r>
              <a:rPr lang="cs-CZ" sz="3200" b="1" dirty="0" err="1">
                <a:solidFill>
                  <a:schemeClr val="bg1"/>
                </a:solidFill>
              </a:rPr>
              <a:t>author-date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cs-CZ" sz="2600" dirty="0" smtClean="0">
                <a:latin typeface="Arial" panose="020B0604020202020204" pitchFamily="34" charset="0"/>
              </a:rPr>
              <a:t>v soupisu použité literatury je rok hned za autorem (pokud není autor, tak za názvem), rok vydání se dále ve vydavatelských údajích neuvádí</a:t>
            </a:r>
          </a:p>
          <a:p>
            <a:pPr lvl="1"/>
            <a:r>
              <a:rPr lang="cs-CZ" sz="2200" dirty="0" smtClean="0">
                <a:latin typeface="Arial" panose="020B0604020202020204" pitchFamily="34" charset="0"/>
              </a:rPr>
              <a:t>KAFKA, Jan. 2008. </a:t>
            </a:r>
            <a:r>
              <a:rPr lang="cs-CZ" sz="2200" i="1" dirty="0" smtClean="0">
                <a:latin typeface="Arial" panose="020B0604020202020204" pitchFamily="34" charset="0"/>
              </a:rPr>
              <a:t>Digitální knihovny</a:t>
            </a:r>
            <a:r>
              <a:rPr lang="cs-CZ" sz="2200" dirty="0" smtClean="0">
                <a:latin typeface="Arial" panose="020B0604020202020204" pitchFamily="34" charset="0"/>
              </a:rPr>
              <a:t>. Praha: Mladá Fronta, 254 s.</a:t>
            </a:r>
          </a:p>
          <a:p>
            <a:pPr lvl="1"/>
            <a:r>
              <a:rPr lang="cs-CZ" sz="2200" i="1" dirty="0" smtClean="0">
                <a:latin typeface="Arial" panose="020B0604020202020204" pitchFamily="34" charset="0"/>
              </a:rPr>
              <a:t>Principy sazby</a:t>
            </a:r>
            <a:r>
              <a:rPr lang="cs-CZ" sz="2200" dirty="0" smtClean="0">
                <a:latin typeface="Arial" panose="020B0604020202020204" pitchFamily="34" charset="0"/>
              </a:rPr>
              <a:t>. 1954. 2. vyd. Praha: Academia, 185 s.</a:t>
            </a:r>
          </a:p>
          <a:p>
            <a:r>
              <a:rPr lang="cs-CZ" sz="2600" dirty="0" smtClean="0">
                <a:latin typeface="Arial" panose="020B0604020202020204" pitchFamily="34" charset="0"/>
              </a:rPr>
              <a:t>pokud je v citaci celé datum, pak celé datum uvádíme v nakladatelských údajích, za jméno autora píšeme pouze rok</a:t>
            </a:r>
          </a:p>
          <a:p>
            <a:pPr lvl="1"/>
            <a:r>
              <a:rPr lang="cs-CZ" sz="2200" dirty="0" smtClean="0">
                <a:latin typeface="Arial" panose="020B0604020202020204" pitchFamily="34" charset="0"/>
              </a:rPr>
              <a:t>SRBECKÁ, Gabriela. 2010. Rozvoj kompetencí studentů ve vzdělávání. </a:t>
            </a:r>
            <a:r>
              <a:rPr lang="cs-CZ" sz="2200" i="1" dirty="0" err="1" smtClean="0">
                <a:latin typeface="Arial" panose="020B0604020202020204" pitchFamily="34" charset="0"/>
              </a:rPr>
              <a:t>Inflow</a:t>
            </a:r>
            <a:r>
              <a:rPr lang="cs-CZ" sz="2200" i="1" dirty="0" smtClean="0">
                <a:latin typeface="Arial" panose="020B0604020202020204" pitchFamily="34" charset="0"/>
              </a:rPr>
              <a:t>: </a:t>
            </a:r>
            <a:r>
              <a:rPr lang="cs-CZ" sz="2200" i="1" dirty="0" err="1" smtClean="0">
                <a:latin typeface="Arial" panose="020B0604020202020204" pitchFamily="34" charset="0"/>
              </a:rPr>
              <a:t>information</a:t>
            </a:r>
            <a:r>
              <a:rPr lang="cs-CZ" sz="2200" i="1" dirty="0" smtClean="0">
                <a:latin typeface="Arial" panose="020B0604020202020204" pitchFamily="34" charset="0"/>
              </a:rPr>
              <a:t> </a:t>
            </a:r>
            <a:r>
              <a:rPr lang="cs-CZ" sz="2200" i="1" dirty="0" err="1" smtClean="0">
                <a:latin typeface="Arial" panose="020B0604020202020204" pitchFamily="34" charset="0"/>
              </a:rPr>
              <a:t>journal</a:t>
            </a:r>
            <a:r>
              <a:rPr lang="cs-CZ" sz="2200" i="1" dirty="0" smtClean="0">
                <a:latin typeface="Arial" panose="020B0604020202020204" pitchFamily="34" charset="0"/>
              </a:rPr>
              <a:t> </a:t>
            </a:r>
            <a:r>
              <a:rPr lang="cs-CZ" sz="2200" dirty="0" smtClean="0">
                <a:latin typeface="Arial" panose="020B0604020202020204" pitchFamily="34" charset="0"/>
              </a:rPr>
              <a:t>[online]. Brno, 02/07/2010, roč. 3, č. 7...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4624"/>
            <a:ext cx="734481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Citát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doslovné převzetí cizího výroku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odlišení od vlastního textu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uvozovky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změna stylu písma (řez, font)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</a:p>
          <a:p>
            <a:pPr lvl="2"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více než 4 řádky (40 slov)</a:t>
            </a:r>
          </a:p>
          <a:p>
            <a:pPr lvl="2"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odsazení (5pt)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nevytrhovat z kontextu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odkaz na zdroj</a:t>
            </a:r>
          </a:p>
        </p:txBody>
      </p:sp>
    </p:spTree>
    <p:extLst>
      <p:ext uri="{BB962C8B-B14F-4D97-AF65-F5344CB8AC3E}">
        <p14:creationId xmlns:p14="http://schemas.microsoft.com/office/powerpoint/2010/main" val="39111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 idx="4294967295"/>
          </p:nvPr>
        </p:nvSpPr>
        <p:spPr>
          <a:xfrm>
            <a:off x="1835696" y="332656"/>
            <a:ext cx="7200800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96753"/>
            <a:ext cx="8280920" cy="5256584"/>
          </a:xfrm>
        </p:spPr>
        <p:txBody>
          <a:bodyPr>
            <a:normAutofit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funkce vložit poznámku pod čarou ve Wordu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ve své knize </a:t>
            </a:r>
            <a:r>
              <a:rPr lang="cs-CZ" sz="2600" dirty="0" err="1" smtClean="0">
                <a:latin typeface="Arial" panose="020B0604020202020204" pitchFamily="34" charset="0"/>
              </a:rPr>
              <a:t>Kafka</a:t>
            </a:r>
            <a:r>
              <a:rPr lang="cs-CZ" sz="2600" baseline="30000" dirty="0" err="1" smtClean="0">
                <a:latin typeface="Arial" panose="020B0604020202020204" pitchFamily="34" charset="0"/>
              </a:rPr>
              <a:t>1</a:t>
            </a:r>
            <a:r>
              <a:rPr lang="cs-CZ" sz="2600" dirty="0" smtClean="0">
                <a:latin typeface="Arial" panose="020B0604020202020204" pitchFamily="34" charset="0"/>
              </a:rPr>
              <a:t>.... a také ve článku</a:t>
            </a:r>
            <a:r>
              <a:rPr lang="cs-CZ" sz="2600" baseline="30000" dirty="0" smtClean="0">
                <a:latin typeface="Arial" panose="020B0604020202020204" pitchFamily="34" charset="0"/>
              </a:rPr>
              <a:t>2 </a:t>
            </a:r>
            <a:r>
              <a:rPr lang="cs-CZ" sz="2600" dirty="0" smtClean="0">
                <a:latin typeface="Arial" panose="020B0604020202020204" pitchFamily="34" charset="0"/>
              </a:rPr>
              <a:t>zmiňuje …</a:t>
            </a:r>
            <a:endParaRPr lang="cs-CZ" sz="2600" baseline="30000" dirty="0" smtClean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pod čarou jen zkrácená citace</a:t>
            </a:r>
          </a:p>
          <a:p>
            <a:pPr lvl="1"/>
            <a:r>
              <a:rPr lang="cs-CZ" b="1" dirty="0" smtClean="0">
                <a:latin typeface="Arial" panose="020B0604020202020204" pitchFamily="34" charset="0"/>
              </a:rPr>
              <a:t> příjmení a jméno autora, název, strana</a:t>
            </a:r>
          </a:p>
          <a:p>
            <a:pPr lvl="1"/>
            <a:r>
              <a:rPr lang="cs-CZ" sz="2600" baseline="30000" dirty="0" smtClean="0">
                <a:latin typeface="Arial" panose="020B0604020202020204" pitchFamily="34" charset="0"/>
              </a:rPr>
              <a:t>1 </a:t>
            </a:r>
            <a:r>
              <a:rPr lang="cs-CZ" sz="2600" dirty="0" smtClean="0">
                <a:latin typeface="Arial" panose="020B0604020202020204" pitchFamily="34" charset="0"/>
              </a:rPr>
              <a:t>KAFKA, Petr. </a:t>
            </a:r>
            <a:r>
              <a:rPr lang="cs-CZ" sz="2600" i="1" dirty="0" smtClean="0">
                <a:latin typeface="Arial" panose="020B0604020202020204" pitchFamily="34" charset="0"/>
              </a:rPr>
              <a:t>Digitální knihovny</a:t>
            </a:r>
            <a:r>
              <a:rPr lang="cs-CZ" sz="2600" dirty="0" smtClean="0">
                <a:latin typeface="Arial" panose="020B0604020202020204" pitchFamily="34" charset="0"/>
              </a:rPr>
              <a:t>, s. 124.</a:t>
            </a:r>
          </a:p>
          <a:p>
            <a:pPr lvl="1"/>
            <a:r>
              <a:rPr lang="cs-CZ" sz="2600" baseline="30000" dirty="0" smtClean="0">
                <a:latin typeface="Arial" panose="020B0604020202020204" pitchFamily="34" charset="0"/>
              </a:rPr>
              <a:t>2</a:t>
            </a:r>
            <a:r>
              <a:rPr lang="cs-CZ" sz="2600" dirty="0" smtClean="0">
                <a:latin typeface="Arial" panose="020B0604020202020204" pitchFamily="34" charset="0"/>
              </a:rPr>
              <a:t> KAFKA, Petr. Digitalizace v knihovnách. 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autor = korporace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</a:rPr>
              <a:t>Adobe </a:t>
            </a:r>
            <a:r>
              <a:rPr lang="cs-CZ" sz="2600" dirty="0" err="1" smtClean="0">
                <a:latin typeface="Arial" panose="020B0604020202020204" pitchFamily="34" charset="0"/>
              </a:rPr>
              <a:t>Creative</a:t>
            </a:r>
            <a:r>
              <a:rPr lang="cs-CZ" sz="2600" dirty="0" smtClean="0">
                <a:latin typeface="Arial" panose="020B0604020202020204" pitchFamily="34" charset="0"/>
              </a:rPr>
              <a:t> Team. </a:t>
            </a:r>
            <a:r>
              <a:rPr lang="cs-CZ" sz="2600" i="1" dirty="0" smtClean="0">
                <a:latin typeface="Arial" panose="020B0604020202020204" pitchFamily="34" charset="0"/>
              </a:rPr>
              <a:t>Adobe InDesign </a:t>
            </a:r>
            <a:r>
              <a:rPr lang="cs-CZ" sz="2600" i="1" dirty="0" err="1" smtClean="0">
                <a:latin typeface="Arial" panose="020B0604020202020204" pitchFamily="34" charset="0"/>
              </a:rPr>
              <a:t>CS5</a:t>
            </a:r>
            <a:r>
              <a:rPr lang="cs-CZ" sz="2600" i="1" dirty="0" smtClean="0">
                <a:latin typeface="Arial" panose="020B0604020202020204" pitchFamily="34" charset="0"/>
              </a:rPr>
              <a:t>,  s. 188.</a:t>
            </a:r>
            <a:r>
              <a:rPr lang="cs-CZ" sz="2600" dirty="0" smtClean="0">
                <a:latin typeface="Arial" panose="020B0604020202020204" pitchFamily="34" charset="0"/>
              </a:rPr>
              <a:t> 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bez autora i korporace =&gt; jen název</a:t>
            </a:r>
          </a:p>
          <a:p>
            <a:pPr lvl="1"/>
            <a:r>
              <a:rPr lang="cs-CZ" i="1" dirty="0" smtClean="0">
                <a:latin typeface="Arial" panose="020B0604020202020204" pitchFamily="34" charset="0"/>
              </a:rPr>
              <a:t>Principy sazby</a:t>
            </a:r>
            <a:r>
              <a:rPr lang="cs-CZ" dirty="0" smtClean="0">
                <a:latin typeface="Arial" panose="020B0604020202020204" pitchFamily="34" charset="0"/>
              </a:rPr>
              <a:t>, s. 18</a:t>
            </a:r>
            <a:r>
              <a:rPr lang="cs-CZ" i="1" dirty="0" smtClean="0">
                <a:latin typeface="Arial" panose="020B0604020202020204" pitchFamily="34" charset="0"/>
              </a:rPr>
              <a:t>.</a:t>
            </a:r>
            <a:r>
              <a:rPr lang="cs-CZ" dirty="0" smtClean="0">
                <a:latin typeface="Arial" panose="020B0604020202020204" pitchFamily="34" charset="0"/>
              </a:rPr>
              <a:t> 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u částí dokumentů (např. u článků) není název kurzívou</a:t>
            </a:r>
          </a:p>
          <a:p>
            <a:pPr lvl="1"/>
            <a:r>
              <a:rPr lang="cs-CZ" dirty="0" err="1" smtClean="0">
                <a:latin typeface="Arial" panose="020B0604020202020204" pitchFamily="34" charset="0"/>
              </a:rPr>
              <a:t>SRBECKÁ</a:t>
            </a:r>
            <a:r>
              <a:rPr lang="cs-CZ" dirty="0" smtClean="0">
                <a:latin typeface="Arial" panose="020B0604020202020204" pitchFamily="34" charset="0"/>
              </a:rPr>
              <a:t>, Gabriela, Rozvoj kompetencí studentů ve vzdělávání.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každá citace má vždy nové číslo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citaci lze vkládat kamkoliv do věty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hned za citovanou pasáž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na konci věty před tečku</a:t>
            </a:r>
          </a:p>
          <a:p>
            <a:pPr lvl="1"/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16632"/>
            <a:ext cx="7139136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</a:rPr>
              <a:t>stejné citace pod sebou – tamtéž</a:t>
            </a:r>
          </a:p>
          <a:p>
            <a:pPr lvl="1"/>
            <a:r>
              <a:rPr lang="cs-CZ" i="1" dirty="0" smtClean="0">
                <a:latin typeface="Arial" panose="020B0604020202020204" pitchFamily="34" charset="0"/>
              </a:rPr>
              <a:t>Principy sazby</a:t>
            </a:r>
            <a:r>
              <a:rPr lang="cs-CZ" dirty="0" smtClean="0">
                <a:latin typeface="Arial" panose="020B0604020202020204" pitchFamily="34" charset="0"/>
              </a:rPr>
              <a:t>, s. 18</a:t>
            </a:r>
            <a:r>
              <a:rPr lang="cs-CZ" i="1" dirty="0" smtClean="0">
                <a:latin typeface="Arial" panose="020B0604020202020204" pitchFamily="34" charset="0"/>
              </a:rPr>
              <a:t>.</a:t>
            </a:r>
            <a:r>
              <a:rPr lang="cs-CZ" dirty="0" smtClean="0">
                <a:latin typeface="Arial" panose="020B0604020202020204" pitchFamily="34" charset="0"/>
              </a:rPr>
              <a:t> 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tamtéž, s. 25.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5" y="116632"/>
            <a:ext cx="6944089" cy="101297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Číslování citací </a:t>
            </a:r>
            <a:r>
              <a:rPr lang="cs-CZ" sz="3000" b="1" dirty="0" smtClean="0">
                <a:solidFill>
                  <a:schemeClr val="bg1"/>
                </a:solidFill>
              </a:rPr>
              <a:t>(Vancouver styl)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každá citace má své jedinečné číslo v soupisu literatury</a:t>
            </a:r>
          </a:p>
          <a:p>
            <a:pPr lvl="1">
              <a:lnSpc>
                <a:spcPct val="9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48. NOVOTNÝ, Jan. </a:t>
            </a:r>
            <a:r>
              <a:rPr lang="cs-CZ" i="1" dirty="0" smtClean="0">
                <a:latin typeface="Arial" panose="020B0604020202020204" pitchFamily="34" charset="0"/>
                <a:cs typeface="Arial" panose="020B0604020202020204" pitchFamily="34" charset="0"/>
              </a:rPr>
              <a:t>Metody odposlechu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číslo citace se použije v textu</a:t>
            </a:r>
          </a:p>
          <a:p>
            <a:pPr lvl="1">
              <a:lnSpc>
                <a:spcPct val="9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..., což s sebou může přinášet problémy (25, s. 158).</a:t>
            </a:r>
          </a:p>
          <a:p>
            <a:pPr lvl="1">
              <a:lnSpc>
                <a:spcPct val="9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..., což dle Novotného není úplně vhodné (48).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spojení více citací do jedné</a:t>
            </a:r>
          </a:p>
          <a:p>
            <a:pPr lvl="1">
              <a:lnSpc>
                <a:spcPct val="9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(25, s. 158; 48) </a:t>
            </a:r>
          </a:p>
          <a:p>
            <a:r>
              <a:rPr lang="cs-CZ" dirty="0">
                <a:latin typeface="Arial" panose="020B0604020202020204" pitchFamily="34" charset="0"/>
              </a:rPr>
              <a:t>hranaté vs. kulaté </a:t>
            </a:r>
            <a:r>
              <a:rPr lang="cs-CZ" dirty="0" smtClean="0">
                <a:latin typeface="Arial" panose="020B0604020202020204" pitchFamily="34" charset="0"/>
              </a:rPr>
              <a:t>závorky</a:t>
            </a:r>
            <a:endParaRPr 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136904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Citace</a:t>
            </a:r>
          </a:p>
          <a:p>
            <a:pPr algn="ctr">
              <a:buFontTx/>
              <a:buNone/>
            </a:pPr>
            <a:r>
              <a:rPr lang="cs-CZ" sz="8000" b="1" dirty="0" smtClean="0"/>
              <a:t>v soupisu použité literatury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Druhy dokumentů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kniha - kapitola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časopis, noviny - článek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sborník – příspěvek ve sborníku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web – webová stránka, příspěvek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Zásady citování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jednotný styl všech citací 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údaje přebíráme z citovaného dokumentu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pořadí údajů dané normou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pokud údaj chybí, zkusíme dohledat z jiných zdrojů nebo odhadneme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[tyto údaje se zapisují v hranatých závorkách]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příp. údaj vynecháme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údaje zapisujeme v jazyce dokumentu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transliterace do latinky</a:t>
            </a:r>
          </a:p>
        </p:txBody>
      </p:sp>
    </p:spTree>
    <p:extLst>
      <p:ext uri="{BB962C8B-B14F-4D97-AF65-F5344CB8AC3E}">
        <p14:creationId xmlns:p14="http://schemas.microsoft.com/office/powerpoint/2010/main" val="1317765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52736"/>
            <a:ext cx="8352928" cy="54006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Tvůrce (tvůrci) části dokumentu</a:t>
            </a:r>
          </a:p>
          <a:p>
            <a:pPr>
              <a:lnSpc>
                <a:spcPct val="100000"/>
              </a:lnSpc>
            </a:pPr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 části dokumentu (nepíšeme kurzívou)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Tvůrci (autoři/korporace) – primární odpovědnost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PŘÍJMENÍ, Jméno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PŘÍJMENÍ, Jméno, Jméno PŘÍJMENÍ  a Jméno PŘÍJMENÍ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více autorů: PŘÍJMENÍ, Jméno et al.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NÁZEV KORPORACE</a:t>
            </a:r>
          </a:p>
          <a:p>
            <a:pPr>
              <a:lnSpc>
                <a:spcPct val="100000"/>
              </a:lnSpc>
            </a:pP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píšeme kurzívou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dlouhý název lze zkrátit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podnázev (nepovinný údaj) oddělujeme od názvu dvojtečkou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Typ nosiče (jen u elektronických)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[CD], [online], [DVD]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Vydání / verze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pokud se jedná o první vydání tak není nutné uvádět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Další tvůrce – sekundární odpovědnost (nepovinný údaj)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překladatel, ilustrátor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80920" cy="504056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Nakladatelské informace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místo vydání -  u více míst vydání uvádíme jen první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nakladatel – nezapisujeme zkratku obchodního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označení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(s.r.o., Ltd., aj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rok vydání, pokud je uvedeno můžeme uvést celé datum (především u online zdrojů)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 článků z novin zapisujeme vždy celé datum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chybějí datum - dohledat z jiných zdrojů, odhadnout (zapisujeme v hranatých závorkách), např. [cca 1975], nebo lze zapsat [b. r.] , příp. údaj vynecháme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Číslování (u článků z časopisů)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2005, vol. 12, no. 3   nebo  2005, 12(3)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Strany 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citování (u el. dokumentů)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[cit. 2015-10-12]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Edice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Identifikátor (ISBN, ISSN, DOI)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Dostupnost (povinné u online zdrojů)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</a:p>
        </p:txBody>
      </p:sp>
    </p:spTree>
    <p:extLst>
      <p:ext uri="{BB962C8B-B14F-4D97-AF65-F5344CB8AC3E}">
        <p14:creationId xmlns:p14="http://schemas.microsoft.com/office/powerpoint/2010/main" val="79995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136904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Tištěné</a:t>
            </a:r>
          </a:p>
          <a:p>
            <a:pPr algn="ctr">
              <a:buFontTx/>
              <a:buNone/>
            </a:pPr>
            <a:r>
              <a:rPr lang="cs-CZ" sz="8000" b="1" dirty="0" smtClean="0"/>
              <a:t>dokumenty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77162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Citát - ukázka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827584" y="1600200"/>
            <a:ext cx="785921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…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na mediální organizaci je pohlíženo jako na </a:t>
            </a:r>
            <a:r>
              <a:rPr lang="cs-CZ" sz="3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„firmu či organizaci, která se věnuje mediálním aktivitám – lhostejno, zda vydává noviny nebo časopis, produkuje televizní  nebo rozhlasové vysílání či vytváří internetový informační server“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Ruß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-Mohl, 2005, s. 151).   …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876256" cy="994122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800" b="1" dirty="0" smtClean="0">
                <a:solidFill>
                  <a:schemeClr val="bg1"/>
                </a:solidFill>
              </a:rPr>
              <a:t>Citování tištěných dokumentů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Citovaný text mít fyzicky u sebe</a:t>
            </a:r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dirty="0" err="1" smtClean="0">
                <a:latin typeface="Arial" panose="020B0604020202020204" pitchFamily="34" charset="0"/>
              </a:rPr>
              <a:t>Pokud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cs-CZ" dirty="0" smtClean="0">
                <a:latin typeface="Arial" panose="020B0604020202020204" pitchFamily="34" charset="0"/>
              </a:rPr>
              <a:t>údaj chybí: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odhadne se a zapíše v hranatých závorkách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vynechá se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Titulní list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Rub titulního listu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Tiráž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Externí zdroje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en-US" dirty="0" err="1" smtClean="0">
                <a:latin typeface="Arial" panose="020B0604020202020204" pitchFamily="34" charset="0"/>
              </a:rPr>
              <a:t>Odhad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16632"/>
            <a:ext cx="6198621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Monografie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352928" cy="47091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podnázev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dirty="0">
                <a:latin typeface="Arial" panose="020B0604020202020204" pitchFamily="34" charset="0"/>
              </a:rPr>
              <a:t>Vydání. </a:t>
            </a:r>
            <a:r>
              <a:rPr lang="cs-CZ" sz="2800" dirty="0" smtClean="0">
                <a:latin typeface="Arial" panose="020B0604020202020204" pitchFamily="34" charset="0"/>
              </a:rPr>
              <a:t>Sekundární odpovědnost. Místo vydání: Nakladatelství, rok vydání, počet stran.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Standardní číslo. Dostupnost. Poznámky.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FRANKLIN, Bob.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Local journalism and local media: making the local news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New York: Routledge, 2006, xv, 311 s. ISBN 02-039-6920-0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OSVALDOVÁ,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Barbora, Jan HALADA a kol.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Praktická encyklopedie žurnalistiky a marketingové komunikace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3.,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rozš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vyd. Praha: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Libri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2007.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ISBN 9788072772667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776462" cy="86409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Část monografie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Název kapitoly. Primární odpovědnost knihy. </a:t>
            </a:r>
            <a:r>
              <a:rPr lang="cs-CZ" sz="2400" i="1" dirty="0" smtClean="0">
                <a:latin typeface="Arial" panose="020B0604020202020204" pitchFamily="34" charset="0"/>
              </a:rPr>
              <a:t>Název knihy: podnázev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Vydání. Sekundární </a:t>
            </a:r>
            <a:r>
              <a:rPr lang="cs-CZ" sz="2400" dirty="0" smtClean="0">
                <a:latin typeface="Arial" panose="020B0604020202020204" pitchFamily="34" charset="0"/>
              </a:rPr>
              <a:t>odpovědnost. Místo vydání: Nakladatelství, rok vydání</a:t>
            </a:r>
            <a:r>
              <a:rPr lang="en-US" sz="2400" dirty="0" smtClean="0">
                <a:latin typeface="Arial" panose="020B0604020202020204" pitchFamily="34" charset="0"/>
              </a:rPr>
              <a:t>, </a:t>
            </a:r>
            <a:r>
              <a:rPr lang="cs-CZ" sz="2400" dirty="0" smtClean="0">
                <a:latin typeface="Arial" panose="020B0604020202020204" pitchFamily="34" charset="0"/>
              </a:rPr>
              <a:t>rozsah stran.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edice. </a:t>
            </a:r>
            <a:r>
              <a:rPr lang="cs-CZ" sz="2400" dirty="0" smtClean="0">
                <a:latin typeface="Arial" panose="020B0604020202020204" pitchFamily="34" charset="0"/>
              </a:rPr>
              <a:t>Standardní číslo. Dostupnost. 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 err="1" smtClean="0">
                <a:latin typeface="Arial" panose="020B0604020202020204" pitchFamily="34" charset="0"/>
              </a:rPr>
              <a:t>Beeing</a:t>
            </a:r>
            <a:r>
              <a:rPr lang="cs-CZ" sz="2400" dirty="0" smtClean="0">
                <a:latin typeface="Arial" panose="020B0604020202020204" pitchFamily="34" charset="0"/>
              </a:rPr>
              <a:t> a </a:t>
            </a:r>
            <a:r>
              <a:rPr lang="cs-CZ" sz="2400" dirty="0" err="1" smtClean="0">
                <a:latin typeface="Arial" panose="020B0604020202020204" pitchFamily="34" charset="0"/>
              </a:rPr>
              <a:t>teacher</a:t>
            </a:r>
            <a:r>
              <a:rPr lang="cs-CZ" sz="2400" dirty="0" smtClean="0">
                <a:latin typeface="Arial" panose="020B0604020202020204" pitchFamily="34" charset="0"/>
              </a:rPr>
              <a:t>. HENRY, Miriam et al. </a:t>
            </a:r>
            <a:r>
              <a:rPr lang="cs-CZ" sz="2400" i="1" dirty="0" err="1" smtClean="0">
                <a:latin typeface="Arial" panose="020B0604020202020204" pitchFamily="34" charset="0"/>
              </a:rPr>
              <a:t>Understanding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Schooling</a:t>
            </a:r>
            <a:r>
              <a:rPr lang="cs-CZ" sz="2400" i="1" dirty="0" smtClean="0">
                <a:latin typeface="Arial" panose="020B0604020202020204" pitchFamily="34" charset="0"/>
              </a:rPr>
              <a:t>: </a:t>
            </a:r>
            <a:r>
              <a:rPr lang="cs-CZ" sz="2400" i="1" dirty="0" err="1" smtClean="0">
                <a:latin typeface="Arial" panose="020B0604020202020204" pitchFamily="34" charset="0"/>
              </a:rPr>
              <a:t>An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Introductory</a:t>
            </a:r>
            <a:r>
              <a:rPr lang="cs-CZ" sz="2400" i="1" dirty="0" smtClean="0">
                <a:latin typeface="Arial" panose="020B0604020202020204" pitchFamily="34" charset="0"/>
              </a:rPr>
              <a:t> Sociology </a:t>
            </a:r>
            <a:r>
              <a:rPr lang="cs-CZ" sz="2400" i="1" dirty="0" err="1" smtClean="0">
                <a:latin typeface="Arial" panose="020B0604020202020204" pitchFamily="34" charset="0"/>
              </a:rPr>
              <a:t>of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Australian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Education</a:t>
            </a:r>
            <a:r>
              <a:rPr lang="cs-CZ" sz="2400" dirty="0" smtClean="0">
                <a:latin typeface="Arial" panose="020B0604020202020204" pitchFamily="34" charset="0"/>
              </a:rPr>
              <a:t>. Florence: </a:t>
            </a:r>
            <a:r>
              <a:rPr lang="cs-CZ" sz="2400" dirty="0" err="1" smtClean="0">
                <a:latin typeface="Arial" panose="020B0604020202020204" pitchFamily="34" charset="0"/>
              </a:rPr>
              <a:t>Routledge</a:t>
            </a:r>
            <a:r>
              <a:rPr lang="cs-CZ" sz="2400" dirty="0" smtClean="0">
                <a:latin typeface="Arial" panose="020B0604020202020204" pitchFamily="34" charset="0"/>
              </a:rPr>
              <a:t>, 1988, s. 18-39. ISBN 9780415008952.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188640"/>
            <a:ext cx="565212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Článek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229600" cy="475252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 článku. Název článku: podnázev článku. </a:t>
            </a:r>
            <a:r>
              <a:rPr lang="cs-CZ" sz="2800" i="1" dirty="0" smtClean="0">
                <a:latin typeface="Arial" panose="020B0604020202020204" pitchFamily="34" charset="0"/>
              </a:rPr>
              <a:t>Název periodika: podnázev periodika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Místo vydání: Nakladatelství</a:t>
            </a:r>
            <a:r>
              <a:rPr lang="cs-CZ" sz="2800" dirty="0" smtClean="0">
                <a:latin typeface="Arial" panose="020B0604020202020204" pitchFamily="34" charset="0"/>
              </a:rPr>
              <a:t>, rok vydání, ročník, číslo, rozsah stran. Standardní číslo. Dostupnost. Poznámky. 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LUPAČ, Petr. Užívání internetu a sociabilita: kořeny, vývoj a současnost výzkumu. 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 2013,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roč. 7, č. 3, s.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254-273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ISSN 1801-9978.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AALBERG,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Toril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et al.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International TV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affairs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 and public </a:t>
            </a:r>
            <a:r>
              <a:rPr lang="cs-CZ" sz="2600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. 2013, </a:t>
            </a:r>
            <a:r>
              <a:rPr lang="cs-CZ" sz="26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(3): 387-406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Dostupné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také z: http://www.tandfonline.com/doi/abs/10.1080/1461670X.2013.765636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6875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Periodikum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600" i="1" dirty="0" smtClean="0">
                <a:latin typeface="Arial" panose="020B0604020202020204" pitchFamily="34" charset="0"/>
              </a:rPr>
              <a:t>Název periodika: podnázev periodika</a:t>
            </a:r>
            <a:r>
              <a:rPr lang="cs-CZ" sz="2600" dirty="0" smtClean="0">
                <a:latin typeface="Arial" panose="020B0604020202020204" pitchFamily="34" charset="0"/>
              </a:rPr>
              <a:t>. Místo vydání: Nakladatelství, rok vydání, číslování. ISSN. Dostupnost. Poznámky.</a:t>
            </a:r>
          </a:p>
          <a:p>
            <a:pPr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studia: odborný časopis pro kritickou reflexi médií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Praha: Univerzita Karlova v Praze, Fakulta sociálních věd, 2006-. ISSN 1801-9978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2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čísla ročně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4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studia: odborný časopis pro kritickou reflexi médií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Praha: Univerzita Karlova v Praze, Fakulta sociálních věd, 2013,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(3). ISSN 1801-9978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Dostupné také z: http://medialnistudia.cz/archiv-cisel/medialni-studia-032013/</a:t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332656"/>
            <a:ext cx="5743199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Sborník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2"/>
            <a:ext cx="7777162" cy="5472113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sz="2200" dirty="0" smtClean="0">
                <a:latin typeface="Arial" panose="020B0604020202020204" pitchFamily="34" charset="0"/>
              </a:rPr>
              <a:t>Primární odpovědnost sborníku. </a:t>
            </a:r>
            <a:r>
              <a:rPr lang="cs-CZ" sz="2200" i="1" dirty="0" smtClean="0">
                <a:latin typeface="Arial" panose="020B0604020202020204" pitchFamily="34" charset="0"/>
              </a:rPr>
              <a:t>Název sborníku: podnázev sborníku</a:t>
            </a:r>
            <a:r>
              <a:rPr lang="cs-CZ" sz="2200" dirty="0" smtClean="0">
                <a:latin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</a:rPr>
              <a:t>Vydání. Sekundární </a:t>
            </a:r>
            <a:r>
              <a:rPr lang="cs-CZ" sz="2200" dirty="0" smtClean="0">
                <a:latin typeface="Arial" panose="020B0604020202020204" pitchFamily="34" charset="0"/>
              </a:rPr>
              <a:t>odpovědnost sborníku. Místo vydání: Nakladatelství, rok vydání, počet stran. </a:t>
            </a:r>
            <a:r>
              <a:rPr lang="cs-CZ" sz="2200" dirty="0">
                <a:latin typeface="Arial" panose="020B0604020202020204" pitchFamily="34" charset="0"/>
              </a:rPr>
              <a:t>Edice: </a:t>
            </a:r>
            <a:r>
              <a:rPr lang="cs-CZ" sz="2200" dirty="0" err="1">
                <a:latin typeface="Arial" panose="020B0604020202020204" pitchFamily="34" charset="0"/>
              </a:rPr>
              <a:t>subedice</a:t>
            </a:r>
            <a:r>
              <a:rPr lang="cs-CZ" sz="2200" dirty="0">
                <a:latin typeface="Arial" panose="020B0604020202020204" pitchFamily="34" charset="0"/>
              </a:rPr>
              <a:t>, číslo edice. </a:t>
            </a:r>
            <a:r>
              <a:rPr lang="cs-CZ" sz="2200" dirty="0" smtClean="0">
                <a:latin typeface="Arial" panose="020B0604020202020204" pitchFamily="34" charset="0"/>
              </a:rPr>
              <a:t>Identifikátor. Dostupnost. 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FRIEDLOVÁ, Zdeňka a Pavla GAJDOŠÍKOVÁ (</a:t>
            </a:r>
            <a:r>
              <a:rPr lang="cs-CZ" sz="2200" dirty="0" err="1" smtClean="0">
                <a:latin typeface="Arial" panose="020B0604020202020204" pitchFamily="34" charset="0"/>
              </a:rPr>
              <a:t>ed</a:t>
            </a:r>
            <a:r>
              <a:rPr lang="cs-CZ" sz="2200" dirty="0" smtClean="0">
                <a:latin typeface="Arial" panose="020B0604020202020204" pitchFamily="34" charset="0"/>
              </a:rPr>
              <a:t>.). </a:t>
            </a:r>
            <a:r>
              <a:rPr lang="cs-CZ" sz="2200" i="1" dirty="0" smtClean="0">
                <a:latin typeface="Arial" panose="020B0604020202020204" pitchFamily="34" charset="0"/>
              </a:rPr>
              <a:t>Knihovny současnosti 2012: sborník z 20. konference, konané ve dnech 11. až 13. září 2012 v areálu Univerzity Pardubice</a:t>
            </a:r>
            <a:r>
              <a:rPr lang="cs-CZ" sz="2200" dirty="0" smtClean="0">
                <a:latin typeface="Arial" panose="020B0604020202020204" pitchFamily="34" charset="0"/>
              </a:rPr>
              <a:t>. Ostrava: Sdružení knihoven ČR, 2012, 252 s. ISBN 978-80-86249-65-0. Dostupné také z:  http://</a:t>
            </a:r>
            <a:r>
              <a:rPr lang="cs-CZ" sz="2200" dirty="0" err="1" smtClean="0">
                <a:latin typeface="Arial" panose="020B0604020202020204" pitchFamily="34" charset="0"/>
              </a:rPr>
              <a:t>www.svkos.cz</a:t>
            </a:r>
            <a:r>
              <a:rPr lang="cs-CZ" sz="2200" dirty="0" smtClean="0">
                <a:latin typeface="Arial" panose="020B0604020202020204" pitchFamily="34" charset="0"/>
              </a:rPr>
              <a:t>/data/</a:t>
            </a:r>
            <a:r>
              <a:rPr lang="cs-CZ" sz="2200" dirty="0" err="1" smtClean="0">
                <a:latin typeface="Arial" panose="020B0604020202020204" pitchFamily="34" charset="0"/>
              </a:rPr>
              <a:t>xinha</a:t>
            </a:r>
            <a:r>
              <a:rPr lang="cs-CZ" sz="2200" dirty="0" smtClean="0">
                <a:latin typeface="Arial" panose="020B0604020202020204" pitchFamily="34" charset="0"/>
              </a:rPr>
              <a:t>/</a:t>
            </a:r>
            <a:r>
              <a:rPr lang="cs-CZ" sz="2200" dirty="0" err="1" smtClean="0">
                <a:latin typeface="Arial" panose="020B0604020202020204" pitchFamily="34" charset="0"/>
              </a:rPr>
              <a:t>sdruk</a:t>
            </a:r>
            <a:r>
              <a:rPr lang="cs-CZ" sz="2200" dirty="0" smtClean="0">
                <a:latin typeface="Arial" panose="020B0604020202020204" pitchFamily="34" charset="0"/>
              </a:rPr>
              <a:t>/</a:t>
            </a:r>
            <a:r>
              <a:rPr lang="cs-CZ" sz="2200" dirty="0" err="1" smtClean="0">
                <a:latin typeface="Arial" panose="020B0604020202020204" pitchFamily="34" charset="0"/>
              </a:rPr>
              <a:t>ks2012</a:t>
            </a:r>
            <a:r>
              <a:rPr lang="cs-CZ" sz="2200" dirty="0" smtClean="0">
                <a:latin typeface="Arial" panose="020B0604020202020204" pitchFamily="34" charset="0"/>
              </a:rPr>
              <a:t>/</a:t>
            </a:r>
            <a:r>
              <a:rPr lang="cs-CZ" sz="2200" dirty="0" err="1" smtClean="0">
                <a:latin typeface="Arial" panose="020B0604020202020204" pitchFamily="34" charset="0"/>
              </a:rPr>
              <a:t>KKS_2012_sbornik_final.pdf</a:t>
            </a:r>
            <a:endParaRPr lang="cs-CZ" sz="22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000" dirty="0" smtClean="0">
                <a:latin typeface="Arial" panose="020B0604020202020204" pitchFamily="34" charset="0"/>
              </a:rPr>
              <a:t>Primární odpovědnost příspěvku. Název: podnázev příspěvku. In: Primární odpovědnost sborníku. </a:t>
            </a:r>
            <a:r>
              <a:rPr lang="cs-CZ" sz="2000" i="1" dirty="0" smtClean="0">
                <a:latin typeface="Arial" panose="020B0604020202020204" pitchFamily="34" charset="0"/>
              </a:rPr>
              <a:t>Název sborníku: podnázev sborníku</a:t>
            </a:r>
            <a:r>
              <a:rPr lang="cs-CZ" sz="2000" dirty="0" smtClean="0">
                <a:latin typeface="Arial" panose="020B0604020202020204" pitchFamily="34" charset="0"/>
              </a:rPr>
              <a:t>. </a:t>
            </a:r>
            <a:r>
              <a:rPr lang="cs-CZ" sz="2000" dirty="0">
                <a:latin typeface="Arial" panose="020B0604020202020204" pitchFamily="34" charset="0"/>
              </a:rPr>
              <a:t>Vydání. Sekundární </a:t>
            </a:r>
            <a:r>
              <a:rPr lang="cs-CZ" sz="2000" dirty="0" smtClean="0">
                <a:latin typeface="Arial" panose="020B0604020202020204" pitchFamily="34" charset="0"/>
              </a:rPr>
              <a:t>odpovědnost sborníku. Místo vydání: Nakladatelství, rok vydání, rozsah stran. </a:t>
            </a:r>
            <a:r>
              <a:rPr lang="cs-CZ" sz="2000" dirty="0">
                <a:latin typeface="Arial" panose="020B0604020202020204" pitchFamily="34" charset="0"/>
              </a:rPr>
              <a:t>Edice: </a:t>
            </a:r>
            <a:r>
              <a:rPr lang="cs-CZ" sz="2000" dirty="0" err="1">
                <a:latin typeface="Arial" panose="020B0604020202020204" pitchFamily="34" charset="0"/>
              </a:rPr>
              <a:t>subedice</a:t>
            </a:r>
            <a:r>
              <a:rPr lang="cs-CZ" sz="2000" dirty="0">
                <a:latin typeface="Arial" panose="020B0604020202020204" pitchFamily="34" charset="0"/>
              </a:rPr>
              <a:t>, číslo edice</a:t>
            </a:r>
            <a:r>
              <a:rPr lang="cs-CZ" sz="2000" dirty="0" smtClean="0">
                <a:latin typeface="Arial" panose="020B0604020202020204" pitchFamily="34" charset="0"/>
              </a:rPr>
              <a:t>. Identifikátor. Dostupnost. 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000" dirty="0" smtClean="0">
                <a:latin typeface="Arial" panose="020B0604020202020204" pitchFamily="34" charset="0"/>
              </a:rPr>
              <a:t>DENÁR, Michal a Josef MORAVEC. </a:t>
            </a:r>
            <a:r>
              <a:rPr lang="cs-CZ" sz="2000" dirty="0" err="1" smtClean="0">
                <a:latin typeface="Arial" panose="020B0604020202020204" pitchFamily="34" charset="0"/>
              </a:rPr>
              <a:t>Opensource</a:t>
            </a:r>
            <a:r>
              <a:rPr lang="cs-CZ" sz="2000" dirty="0" smtClean="0">
                <a:latin typeface="Arial" panose="020B0604020202020204" pitchFamily="34" charset="0"/>
              </a:rPr>
              <a:t> a knihovny: cesta k lepším službám?. In: FRIEDLOVÁ, Zdeňka a Pavla GAJDOŠÍKOVÁ (</a:t>
            </a:r>
            <a:r>
              <a:rPr lang="cs-CZ" sz="2000" dirty="0" err="1" smtClean="0">
                <a:latin typeface="Arial" panose="020B0604020202020204" pitchFamily="34" charset="0"/>
              </a:rPr>
              <a:t>ed</a:t>
            </a:r>
            <a:r>
              <a:rPr lang="cs-CZ" sz="2000" dirty="0" smtClean="0">
                <a:latin typeface="Arial" panose="020B0604020202020204" pitchFamily="34" charset="0"/>
              </a:rPr>
              <a:t>.). </a:t>
            </a:r>
            <a:r>
              <a:rPr lang="cs-CZ" sz="2000" i="1" dirty="0" smtClean="0">
                <a:latin typeface="Arial" panose="020B0604020202020204" pitchFamily="34" charset="0"/>
              </a:rPr>
              <a:t>Knihovny současnosti 2012: sborník z 20. konference, konané ve dnech 11. až 13. září 2012 v areálu Univerzity Pardubice</a:t>
            </a:r>
            <a:r>
              <a:rPr lang="cs-CZ" sz="2000" dirty="0" smtClean="0">
                <a:latin typeface="Arial" panose="020B0604020202020204" pitchFamily="34" charset="0"/>
              </a:rPr>
              <a:t>. Ostrava: Sdružení knihoven ČR, 2012, s. 128 - 132. ISBN 978-80-86249-65-0. Dostupné také z:  http://</a:t>
            </a:r>
            <a:r>
              <a:rPr lang="cs-CZ" sz="2000" dirty="0" err="1" smtClean="0">
                <a:latin typeface="Arial" panose="020B0604020202020204" pitchFamily="34" charset="0"/>
              </a:rPr>
              <a:t>www.svkos.cz</a:t>
            </a:r>
            <a:r>
              <a:rPr lang="cs-CZ" sz="2000" dirty="0" smtClean="0">
                <a:latin typeface="Arial" panose="020B0604020202020204" pitchFamily="34" charset="0"/>
              </a:rPr>
              <a:t>/data/</a:t>
            </a:r>
            <a:r>
              <a:rPr lang="cs-CZ" sz="2000" dirty="0" err="1" smtClean="0">
                <a:latin typeface="Arial" panose="020B0604020202020204" pitchFamily="34" charset="0"/>
              </a:rPr>
              <a:t>xinha</a:t>
            </a:r>
            <a:r>
              <a:rPr lang="cs-CZ" sz="2000" dirty="0" smtClean="0">
                <a:latin typeface="Arial" panose="020B0604020202020204" pitchFamily="34" charset="0"/>
              </a:rPr>
              <a:t>/</a:t>
            </a:r>
            <a:r>
              <a:rPr lang="cs-CZ" sz="2000" dirty="0" err="1" smtClean="0">
                <a:latin typeface="Arial" panose="020B0604020202020204" pitchFamily="34" charset="0"/>
              </a:rPr>
              <a:t>sdruk</a:t>
            </a:r>
            <a:r>
              <a:rPr lang="cs-CZ" sz="2000" dirty="0" smtClean="0">
                <a:latin typeface="Arial" panose="020B0604020202020204" pitchFamily="34" charset="0"/>
              </a:rPr>
              <a:t>/</a:t>
            </a:r>
            <a:r>
              <a:rPr lang="cs-CZ" sz="2000" dirty="0" err="1" smtClean="0">
                <a:latin typeface="Arial" panose="020B0604020202020204" pitchFamily="34" charset="0"/>
              </a:rPr>
              <a:t>ks2012</a:t>
            </a:r>
            <a:r>
              <a:rPr lang="cs-CZ" sz="2000" dirty="0" smtClean="0">
                <a:latin typeface="Arial" panose="020B0604020202020204" pitchFamily="34" charset="0"/>
              </a:rPr>
              <a:t>/</a:t>
            </a:r>
            <a:r>
              <a:rPr lang="cs-CZ" sz="2000" dirty="0" err="1" smtClean="0">
                <a:latin typeface="Arial" panose="020B0604020202020204" pitchFamily="34" charset="0"/>
              </a:rPr>
              <a:t>KKS_2012_sbornik_final.pdf</a:t>
            </a:r>
            <a:endParaRPr lang="cs-CZ" sz="20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696744" cy="778098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Akademická práce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229600" cy="496855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podnázev.</a:t>
            </a:r>
            <a:r>
              <a:rPr lang="cs-CZ" sz="2800" dirty="0" smtClean="0">
                <a:latin typeface="Arial" panose="020B0604020202020204" pitchFamily="34" charset="0"/>
              </a:rPr>
              <a:t> Vydání. Místo vydání: Nakladatelství, rok vydání, počet stran. Standardní číslo. Dostupnost. Poznámky </a:t>
            </a:r>
            <a:r>
              <a:rPr lang="cs-CZ" sz="2400" i="1" dirty="0" smtClean="0">
                <a:latin typeface="Arial" panose="020B0604020202020204" pitchFamily="34" charset="0"/>
              </a:rPr>
              <a:t>(zde uvádíme druh práce, vedoucí práce, instituce, kde byla práce obhájena).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KŮST, František.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Estetické strategie nových médií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Brno, 2003, 139 s.,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příl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 Diplomová práce, vedoucí David Kořínek. Masarykova univerzita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Fakulta sociálních studií,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 Katedra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mediálních studií a žurnalistiky.</a:t>
            </a:r>
            <a:b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600" dirty="0" smtClean="0">
                <a:latin typeface="Arial" panose="020B0604020202020204" pitchFamily="34" charset="0"/>
              </a:rPr>
              <a:t>HEPNAROVÁ, Slávka. </a:t>
            </a:r>
            <a:r>
              <a:rPr lang="cs-CZ" sz="2600" i="1" dirty="0" smtClean="0">
                <a:latin typeface="Arial" panose="020B0604020202020204" pitchFamily="34" charset="0"/>
              </a:rPr>
              <a:t>Rodina v reklamě, reklama v rodině </a:t>
            </a:r>
            <a:r>
              <a:rPr lang="cs-CZ" sz="2600" dirty="0" smtClean="0">
                <a:latin typeface="Arial" panose="020B0604020202020204" pitchFamily="34" charset="0"/>
              </a:rPr>
              <a:t>[online]. </a:t>
            </a:r>
            <a:r>
              <a:rPr lang="cs-CZ" sz="2600" dirty="0" smtClean="0">
                <a:latin typeface="Arial" panose="020B0604020202020204" pitchFamily="34" charset="0"/>
              </a:rPr>
              <a:t>Brno, </a:t>
            </a:r>
            <a:r>
              <a:rPr lang="cs-CZ" sz="2600" dirty="0" smtClean="0">
                <a:latin typeface="Arial" panose="020B0604020202020204" pitchFamily="34" charset="0"/>
              </a:rPr>
              <a:t>2013, 114 s. [cit. 2015-11-04]. Dostupné z: http</a:t>
            </a:r>
            <a:r>
              <a:rPr lang="cs-CZ" sz="2600" dirty="0">
                <a:latin typeface="Arial" panose="020B0604020202020204" pitchFamily="34" charset="0"/>
              </a:rPr>
              <a:t>://is.muni.cz/th/397326/fss_m/</a:t>
            </a:r>
            <a:r>
              <a:rPr lang="en-US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</a:rPr>
              <a:t>Vedoucí diplomové práce Jaromír Volek. Masarykova univerzita, Fakulta sociálních studií, Katedra mediálních studií a žurnalistiky.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43609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Legislativa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71463" indent="-271463">
              <a:lnSpc>
                <a:spcPct val="100000"/>
              </a:lnSpc>
              <a:buFontTx/>
              <a:buNone/>
              <a:tabLst/>
            </a:pPr>
            <a:r>
              <a:rPr lang="cs-CZ" sz="1800" dirty="0" smtClean="0">
                <a:solidFill>
                  <a:srgbClr val="FF1901"/>
                </a:solidFill>
                <a:latin typeface="Arial" panose="020B0604020202020204" pitchFamily="34" charset="0"/>
              </a:rPr>
              <a:t>Není definováno v normě, odvozeno z obecné struktury!</a:t>
            </a:r>
            <a:endParaRPr lang="cs-CZ" sz="18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200" dirty="0" smtClean="0">
                <a:latin typeface="Arial" panose="020B0604020202020204" pitchFamily="34" charset="0"/>
              </a:rPr>
              <a:t>Působnost. Primární odpovědnost. Název: podnázev. In: Primární odpovědnost sbírky. </a:t>
            </a:r>
            <a:r>
              <a:rPr lang="cs-CZ" sz="2200" i="1" dirty="0" smtClean="0">
                <a:latin typeface="Arial" panose="020B0604020202020204" pitchFamily="34" charset="0"/>
              </a:rPr>
              <a:t>Název sbírky: podnázev sbírky.</a:t>
            </a:r>
            <a:r>
              <a:rPr lang="cs-CZ" sz="2200" dirty="0" smtClean="0">
                <a:latin typeface="Arial" panose="020B0604020202020204" pitchFamily="34" charset="0"/>
              </a:rPr>
              <a:t> Rok vydání, část, rozsah stran. Dostupnost. Poznámky.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1800" dirty="0" smtClean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tabLst/>
            </a:pPr>
            <a:r>
              <a:rPr lang="cs-CZ" sz="2200" dirty="0" smtClean="0">
                <a:latin typeface="Arial" panose="020B0604020202020204" pitchFamily="34" charset="0"/>
              </a:rPr>
              <a:t>ČESKO. Zákon č. 111 ze dne 22. dubna 1998 o vysokých školách a o změně a doplnění dalších zákonů (zákon o vysokých školách). In: </a:t>
            </a:r>
            <a:r>
              <a:rPr lang="cs-CZ" sz="2200" i="1" dirty="0" smtClean="0">
                <a:latin typeface="Arial" panose="020B0604020202020204" pitchFamily="34" charset="0"/>
              </a:rPr>
              <a:t>Sbírka zákonů České republiky</a:t>
            </a:r>
            <a:r>
              <a:rPr lang="cs-CZ" sz="2200" dirty="0" smtClean="0">
                <a:latin typeface="Arial" panose="020B0604020202020204" pitchFamily="34" charset="0"/>
              </a:rPr>
              <a:t>. 1998, částka 39, s. 5388-5419. Dostupné také z: http://</a:t>
            </a:r>
            <a:r>
              <a:rPr lang="cs-CZ" sz="2200" dirty="0" err="1" smtClean="0">
                <a:latin typeface="Arial" panose="020B0604020202020204" pitchFamily="34" charset="0"/>
              </a:rPr>
              <a:t>aplikace.mvcr.cz</a:t>
            </a:r>
            <a:r>
              <a:rPr lang="cs-CZ" sz="2200" dirty="0" smtClean="0">
                <a:latin typeface="Arial" panose="020B0604020202020204" pitchFamily="34" charset="0"/>
              </a:rPr>
              <a:t>/</a:t>
            </a:r>
            <a:r>
              <a:rPr lang="cs-CZ" sz="2200" dirty="0" err="1" smtClean="0">
                <a:latin typeface="Arial" panose="020B0604020202020204" pitchFamily="34" charset="0"/>
              </a:rPr>
              <a:t>archiv2008</a:t>
            </a:r>
            <a:r>
              <a:rPr lang="cs-CZ" sz="2200" dirty="0" smtClean="0">
                <a:latin typeface="Arial" panose="020B0604020202020204" pitchFamily="34" charset="0"/>
              </a:rPr>
              <a:t>/</a:t>
            </a:r>
            <a:r>
              <a:rPr lang="cs-CZ" sz="2200" dirty="0" err="1" smtClean="0">
                <a:latin typeface="Arial" panose="020B0604020202020204" pitchFamily="34" charset="0"/>
              </a:rPr>
              <a:t>sbirka</a:t>
            </a:r>
            <a:r>
              <a:rPr lang="cs-CZ" sz="2200" dirty="0" smtClean="0">
                <a:latin typeface="Arial" panose="020B0604020202020204" pitchFamily="34" charset="0"/>
              </a:rPr>
              <a:t>/1998/</a:t>
            </a:r>
            <a:r>
              <a:rPr lang="cs-CZ" sz="2200" dirty="0" err="1" smtClean="0">
                <a:latin typeface="Arial" panose="020B0604020202020204" pitchFamily="34" charset="0"/>
              </a:rPr>
              <a:t>sb039-98.pdf</a:t>
            </a:r>
            <a:r>
              <a:rPr lang="cs-CZ" sz="2200" dirty="0" smtClean="0">
                <a:latin typeface="Arial" panose="020B0604020202020204" pitchFamily="34" charset="0"/>
              </a:rPr>
              <a:t>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1800" u="sng" dirty="0" smtClean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1800" u="sng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200" i="1" dirty="0" smtClean="0">
                <a:latin typeface="Arial" panose="020B0604020202020204" pitchFamily="34" charset="0"/>
              </a:rPr>
              <a:t>Na právnických fakultách se při citování vychází z  </a:t>
            </a:r>
            <a:r>
              <a:rPr lang="cs-CZ" sz="2200" dirty="0" smtClean="0">
                <a:latin typeface="Arial" panose="020B0604020202020204" pitchFamily="34" charset="0"/>
                <a:hlinkClick r:id="rId2"/>
              </a:rPr>
              <a:t>Legislativních pravidel vlády</a:t>
            </a:r>
            <a:r>
              <a:rPr lang="cs-CZ" sz="2200" dirty="0" smtClean="0">
                <a:latin typeface="Arial" panose="020B0604020202020204" pitchFamily="34" charset="0"/>
              </a:rPr>
              <a:t> (s. 48-52).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188640"/>
            <a:ext cx="6012160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Normy a standardy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Označení. </a:t>
            </a:r>
            <a:r>
              <a:rPr lang="cs-CZ" sz="2800" i="1" dirty="0" smtClean="0">
                <a:latin typeface="Arial" panose="020B0604020202020204" pitchFamily="34" charset="0"/>
              </a:rPr>
              <a:t>Název: podnázev</a:t>
            </a:r>
            <a:r>
              <a:rPr lang="cs-CZ" sz="2800" dirty="0" smtClean="0">
                <a:latin typeface="Arial" panose="020B0604020202020204" pitchFamily="34" charset="0"/>
              </a:rPr>
              <a:t>. Vydání. Místo vydání: Nakladatelství, rok/datum vydání, počet stran. Dostupnost. 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800" dirty="0" smtClean="0">
                <a:latin typeface="Arial" panose="020B0604020202020204" pitchFamily="34" charset="0"/>
              </a:rPr>
              <a:t>ČSN EN 62270</a:t>
            </a:r>
            <a:r>
              <a:rPr lang="cs-CZ" sz="2800" i="1" dirty="0" smtClean="0">
                <a:latin typeface="Arial" panose="020B0604020202020204" pitchFamily="34" charset="0"/>
              </a:rPr>
              <a:t>. Automatizace vodních elektráren: pokyn pro řízení pomocí počítače. </a:t>
            </a:r>
            <a:r>
              <a:rPr lang="cs-CZ" sz="2800" dirty="0" smtClean="0">
                <a:latin typeface="Arial" panose="020B0604020202020204" pitchFamily="34" charset="0"/>
              </a:rPr>
              <a:t>Praha: Český normalizační institut, 2005-03-01. 72 s. Třídící znak 08 5500.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32656"/>
            <a:ext cx="7704856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Parafráze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cizí myšlenka vlastními slovy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větší míra zapracování do vlastního textu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neměnit původní myšlenku!!!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platí i pro výtah z textu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parafráze nejsou graficky odlišeny 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odkaz na zdroj</a:t>
            </a:r>
          </a:p>
          <a:p>
            <a:pPr marL="0" indent="0" eaLnBrk="1" hangingPunct="1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520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0515" y="332656"/>
            <a:ext cx="7073485" cy="723677"/>
          </a:xfrm>
        </p:spPr>
        <p:txBody>
          <a:bodyPr>
            <a:noAutofit/>
          </a:bodyPr>
          <a:lstStyle/>
          <a:p>
            <a:r>
              <a:rPr lang="cs-CZ" sz="3500" b="1" dirty="0">
                <a:solidFill>
                  <a:schemeClr val="bg1"/>
                </a:solidFill>
              </a:rPr>
              <a:t>Kartografické materiály – příklad </a:t>
            </a:r>
            <a:r>
              <a:rPr lang="cs-CZ" sz="3500" b="1" dirty="0" smtClean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68761"/>
            <a:ext cx="7992888" cy="4896544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podnázev</a:t>
            </a:r>
            <a:r>
              <a:rPr lang="cs-CZ" sz="2800" dirty="0" smtClean="0">
                <a:latin typeface="Arial" panose="020B0604020202020204" pitchFamily="34" charset="0"/>
              </a:rPr>
              <a:t>. [Měřítko]. </a:t>
            </a:r>
            <a:r>
              <a:rPr lang="cs-CZ" sz="2800" dirty="0">
                <a:latin typeface="Arial" panose="020B0604020202020204" pitchFamily="34" charset="0"/>
              </a:rPr>
              <a:t>Vydání. Sekundární </a:t>
            </a:r>
            <a:r>
              <a:rPr lang="cs-CZ" sz="2800" dirty="0" smtClean="0">
                <a:latin typeface="Arial" panose="020B0604020202020204" pitchFamily="34" charset="0"/>
              </a:rPr>
              <a:t>odpovědnost. Místo vydání: Nakladatelství, rok vydání, rozměr.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Identifikátor. Dostupnost. Poznámky.</a:t>
            </a:r>
          </a:p>
          <a:p>
            <a:pPr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r>
              <a:rPr lang="cs-CZ" sz="2800" i="1" dirty="0" smtClean="0">
                <a:latin typeface="Arial" panose="020B0604020202020204" pitchFamily="34" charset="0"/>
              </a:rPr>
              <a:t>Třeboňsko: velká cykloturistická mapa</a:t>
            </a:r>
            <a:r>
              <a:rPr lang="cs-CZ" sz="2800" dirty="0" smtClean="0">
                <a:latin typeface="Arial" panose="020B0604020202020204" pitchFamily="34" charset="0"/>
              </a:rPr>
              <a:t>. [1:60</a:t>
            </a:r>
            <a:br>
              <a:rPr lang="cs-CZ" sz="2800" dirty="0" smtClean="0">
                <a:latin typeface="Arial" panose="020B0604020202020204" pitchFamily="34" charset="0"/>
              </a:rPr>
            </a:br>
            <a:r>
              <a:rPr lang="cs-CZ" sz="2800" dirty="0" smtClean="0">
                <a:latin typeface="Arial" panose="020B0604020202020204" pitchFamily="34" charset="0"/>
              </a:rPr>
              <a:t>000]. Vizovice: </a:t>
            </a:r>
            <a:r>
              <a:rPr lang="cs-CZ" sz="2800" dirty="0" err="1" smtClean="0">
                <a:latin typeface="Arial" panose="020B0604020202020204" pitchFamily="34" charset="0"/>
              </a:rPr>
              <a:t>Shocart</a:t>
            </a:r>
            <a:r>
              <a:rPr lang="cs-CZ" sz="2800" dirty="0" smtClean="0">
                <a:latin typeface="Arial" panose="020B0604020202020204" pitchFamily="34" charset="0"/>
              </a:rPr>
              <a:t>, 2008. ISBN 978-80-7224-565-9.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6430" y="404664"/>
            <a:ext cx="6877570" cy="508000"/>
          </a:xfrm>
        </p:spPr>
        <p:txBody>
          <a:bodyPr>
            <a:noAutofit/>
          </a:bodyPr>
          <a:lstStyle/>
          <a:p>
            <a:r>
              <a:rPr lang="cs-CZ" sz="3500" b="1" dirty="0" smtClean="0">
                <a:solidFill>
                  <a:schemeClr val="bg1"/>
                </a:solidFill>
              </a:rPr>
              <a:t>Kartografické materiály – příklad 2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96752"/>
            <a:ext cx="7921625" cy="5472113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>
                <a:latin typeface="Arial" panose="020B0604020202020204" pitchFamily="34" charset="0"/>
              </a:rPr>
              <a:t>Primární odpovědnost. </a:t>
            </a:r>
            <a:r>
              <a:rPr lang="cs-CZ" sz="2800" i="1" dirty="0">
                <a:latin typeface="Arial" panose="020B0604020202020204" pitchFamily="34" charset="0"/>
              </a:rPr>
              <a:t>Název: podnázev</a:t>
            </a:r>
            <a:r>
              <a:rPr lang="cs-CZ" sz="2800" dirty="0">
                <a:latin typeface="Arial" panose="020B0604020202020204" pitchFamily="34" charset="0"/>
              </a:rPr>
              <a:t>. [Měřítko]. Vydání. Sekundární odpovědnost. Místo vydání: Nakladatelství, rok vydání, rozměr. Edice: </a:t>
            </a:r>
            <a:r>
              <a:rPr lang="cs-CZ" sz="2800" dirty="0" err="1">
                <a:latin typeface="Arial" panose="020B0604020202020204" pitchFamily="34" charset="0"/>
              </a:rPr>
              <a:t>Subedice</a:t>
            </a:r>
            <a:r>
              <a:rPr lang="cs-CZ" sz="2800" dirty="0">
                <a:latin typeface="Arial" panose="020B0604020202020204" pitchFamily="34" charset="0"/>
              </a:rPr>
              <a:t>, číslo edice. Identifikátor. Dostupnost. 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6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600" dirty="0" smtClean="0">
                <a:latin typeface="Arial" panose="020B0604020202020204" pitchFamily="34" charset="0"/>
              </a:rPr>
              <a:t>KLUB ČESKÝCH TURISTŮ. </a:t>
            </a:r>
            <a:r>
              <a:rPr lang="cs-CZ" sz="2600" i="1" dirty="0" smtClean="0">
                <a:latin typeface="Arial" panose="020B0604020202020204" pitchFamily="34" charset="0"/>
              </a:rPr>
              <a:t>Králický Sněžník: turistická mapa 1:50 000</a:t>
            </a:r>
            <a:r>
              <a:rPr lang="cs-CZ" sz="2600" dirty="0" smtClean="0">
                <a:latin typeface="Arial" panose="020B0604020202020204" pitchFamily="34" charset="0"/>
              </a:rPr>
              <a:t>. 4. vyd. Praha: Trasa, 2011, 1 mapa složená. Edice Klubu českých turistů, sv. 53. ISBN 9788073243166.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922114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Firemní a nepublikované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85887"/>
            <a:ext cx="7777162" cy="513945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400" i="1" dirty="0" smtClean="0">
                <a:latin typeface="Arial" panose="020B0604020202020204" pitchFamily="34" charset="0"/>
              </a:rPr>
              <a:t>Název: podnázev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Vydání/verze. Sekundární </a:t>
            </a:r>
            <a:r>
              <a:rPr lang="cs-CZ" sz="2400" dirty="0" smtClean="0">
                <a:latin typeface="Arial" panose="020B0604020202020204" pitchFamily="34" charset="0"/>
              </a:rPr>
              <a:t>odpovědnost. Místo vydání: Nakladatelství, rok vydání. Rozsah stran. Poznámky. Dostupnost. Standardní číslo.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</a:rPr>
              <a:t>KŘÍŽ, Jan, Martin KRČÁL a Blanka FARKAŠOVÁ. </a:t>
            </a:r>
            <a:r>
              <a:rPr lang="cs-CZ" sz="2400" i="1" dirty="0" smtClean="0">
                <a:latin typeface="Arial" panose="020B0604020202020204" pitchFamily="34" charset="0"/>
              </a:rPr>
              <a:t>Nastavení připojení k internetu: jednoduchý interní návod pro zaměstnance</a:t>
            </a:r>
            <a:r>
              <a:rPr lang="cs-CZ" sz="2400" dirty="0" smtClean="0">
                <a:latin typeface="Arial" panose="020B0604020202020204" pitchFamily="34" charset="0"/>
              </a:rPr>
              <a:t>. Verze 1.4.11. </a:t>
            </a:r>
            <a:r>
              <a:rPr lang="cs-CZ" sz="2400" dirty="0" smtClean="0">
                <a:latin typeface="Arial" panose="020B0604020202020204" pitchFamily="34" charset="0"/>
              </a:rPr>
              <a:t>Brno, 2010, </a:t>
            </a:r>
            <a:r>
              <a:rPr lang="cs-CZ" sz="2400" dirty="0" smtClean="0">
                <a:latin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</a:rPr>
              <a:t>4 s. Dostupné z intranetu </a:t>
            </a:r>
            <a:r>
              <a:rPr lang="cs-CZ" sz="2400" dirty="0" err="1" smtClean="0">
                <a:latin typeface="Arial" panose="020B0604020202020204" pitchFamily="34" charset="0"/>
              </a:rPr>
              <a:t>ÚK</a:t>
            </a:r>
            <a:r>
              <a:rPr lang="cs-CZ" sz="2400" dirty="0" smtClean="0">
                <a:latin typeface="Arial" panose="020B0604020202020204" pitchFamily="34" charset="0"/>
              </a:rPr>
              <a:t> </a:t>
            </a:r>
            <a:r>
              <a:rPr lang="cs-CZ" sz="2400" dirty="0" err="1" smtClean="0">
                <a:latin typeface="Arial" panose="020B0604020202020204" pitchFamily="34" charset="0"/>
              </a:rPr>
              <a:t>FSS</a:t>
            </a:r>
            <a:r>
              <a:rPr lang="cs-CZ" sz="2400" dirty="0" smtClean="0">
                <a:latin typeface="Arial" panose="020B0604020202020204" pitchFamily="34" charset="0"/>
              </a:rPr>
              <a:t> MU. Interní manuál.</a:t>
            </a:r>
            <a:r>
              <a:rPr lang="en-US" sz="2400" dirty="0" smtClean="0"/>
              <a:t> </a:t>
            </a:r>
            <a:r>
              <a:rPr lang="cs-CZ" sz="2400" dirty="0" smtClean="0"/>
              <a:t/>
            </a:r>
            <a:br>
              <a:rPr lang="cs-CZ" sz="2400" dirty="0" smtClean="0"/>
            </a:br>
            <a:endParaRPr lang="cs-CZ" sz="2400" dirty="0" smtClean="0"/>
          </a:p>
          <a:p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Výroční zpráva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Brno: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Ústřední knihovna Fakulty sociálních studií MU,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c2015 [cit. 2015-10-12]. Dostupné z: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http://knihovna.fss.muni.cz/ckeditor/includes/files/Soubory/uk_fss_vyrocni%20zprava_2014.pdf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203032" cy="86409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Obrázky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301608" cy="482453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 obrázku. Název obrázku: podnázev. In: Primární odpovědnost zdrojového dokumentu.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zdroje: podnázev.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Místo vydání: Nakladatelství, rok vydání. Lokace v dokumentu. Identifikátor. Dostupnost. Poznámky. </a:t>
            </a:r>
          </a:p>
          <a:p>
            <a:pPr marL="0" indent="0"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</a:rPr>
              <a:t>Automobil u staré radnice. In: ŘEPA, Milan, Karel LOCHMAN a František HAVÍŘ (</a:t>
            </a:r>
            <a:r>
              <a:rPr lang="cs-CZ" sz="2800" dirty="0" err="1" smtClean="0">
                <a:latin typeface="Arial" panose="020B0604020202020204" pitchFamily="34" charset="0"/>
              </a:rPr>
              <a:t>sest</a:t>
            </a:r>
            <a:r>
              <a:rPr lang="cs-CZ" sz="2800" dirty="0" smtClean="0">
                <a:latin typeface="Arial" panose="020B0604020202020204" pitchFamily="34" charset="0"/>
              </a:rPr>
              <a:t>.). </a:t>
            </a:r>
            <a:r>
              <a:rPr lang="cs-CZ" sz="2800" i="1" dirty="0" smtClean="0">
                <a:latin typeface="Arial" panose="020B0604020202020204" pitchFamily="34" charset="0"/>
              </a:rPr>
              <a:t>Rousínov v proměnách času. </a:t>
            </a:r>
            <a:r>
              <a:rPr lang="cs-CZ" sz="2800" dirty="0" smtClean="0">
                <a:latin typeface="Arial" panose="020B0604020202020204" pitchFamily="34" charset="0"/>
              </a:rPr>
              <a:t> Brno: </a:t>
            </a:r>
            <a:r>
              <a:rPr lang="cs-CZ" sz="2800" dirty="0" err="1" smtClean="0">
                <a:latin typeface="Arial" panose="020B0604020202020204" pitchFamily="34" charset="0"/>
              </a:rPr>
              <a:t>F.R.Z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dirty="0" err="1" smtClean="0">
                <a:latin typeface="Arial" panose="020B0604020202020204" pitchFamily="34" charset="0"/>
              </a:rPr>
              <a:t>agency</a:t>
            </a:r>
            <a:r>
              <a:rPr lang="cs-CZ" sz="2800" dirty="0" smtClean="0">
                <a:latin typeface="Arial" panose="020B0604020202020204" pitchFamily="34" charset="0"/>
              </a:rPr>
              <a:t>, 2012, s. 15. ISBN 978-80-87332-52-8.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[Ikona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RSS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]. In: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Pixbay.com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[online]. 5. prosince 2013 [cit. 2014-03-20].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Dostupné z: http://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pixabay.com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/static/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uploads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/2011/08/14/18/11/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rss-8645_640.png</a:t>
            </a:r>
            <a:endParaRPr lang="cs-CZ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24745"/>
            <a:ext cx="8064896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Elektronické</a:t>
            </a:r>
          </a:p>
          <a:p>
            <a:pPr algn="ctr">
              <a:buFontTx/>
              <a:buNone/>
            </a:pPr>
            <a:r>
              <a:rPr lang="cs-CZ" sz="8000" b="1" dirty="0" smtClean="0"/>
              <a:t>dokumenty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20888" y="260648"/>
            <a:ext cx="6923112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400" b="1" dirty="0" smtClean="0">
                <a:solidFill>
                  <a:schemeClr val="bg1"/>
                </a:solidFill>
              </a:rPr>
              <a:t>Citování elektronických dokumentů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problém nalezení bibliografických </a:t>
            </a:r>
            <a:r>
              <a:rPr lang="cs-CZ" dirty="0" err="1" smtClean="0">
                <a:latin typeface="Arial" panose="020B0604020202020204" pitchFamily="34" charset="0"/>
              </a:rPr>
              <a:t>info</a:t>
            </a:r>
            <a:endParaRPr lang="cs-CZ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nadpisy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hlavička, </a:t>
            </a:r>
            <a:r>
              <a:rPr lang="cs-CZ" dirty="0" err="1" smtClean="0">
                <a:latin typeface="Arial" panose="020B0604020202020204" pitchFamily="34" charset="0"/>
              </a:rPr>
              <a:t>metadata</a:t>
            </a:r>
            <a:endParaRPr lang="cs-CZ" dirty="0" smtClean="0">
              <a:latin typeface="Arial" panose="020B0604020202020204" pitchFamily="34" charset="0"/>
            </a:endParaRP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titulek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externí zdroje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</a:rPr>
              <a:t>dhad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nutné uvést údaje - typ </a:t>
            </a:r>
            <a:r>
              <a:rPr lang="cs-CZ" dirty="0">
                <a:latin typeface="Arial" panose="020B0604020202020204" pitchFamily="34" charset="0"/>
              </a:rPr>
              <a:t>nosiče, </a:t>
            </a:r>
            <a:r>
              <a:rPr lang="cs-CZ" dirty="0" smtClean="0">
                <a:latin typeface="Arial" panose="020B0604020202020204" pitchFamily="34" charset="0"/>
              </a:rPr>
              <a:t>vydání/verze, datum publikování a aktualizace, datum citování [cit. RRRR-MM-DD], dostupnost</a:t>
            </a:r>
          </a:p>
          <a:p>
            <a:pPr eaLnBrk="1" hangingPunct="1"/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0405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e-knihy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400" i="1" dirty="0" smtClean="0">
                <a:latin typeface="Arial" panose="020B0604020202020204" pitchFamily="34" charset="0"/>
              </a:rPr>
              <a:t>Název: podnázev</a:t>
            </a:r>
            <a:r>
              <a:rPr lang="cs-CZ" sz="2400" dirty="0" smtClean="0">
                <a:latin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en-US" sz="2400" dirty="0" err="1" smtClean="0">
                <a:latin typeface="Arial" panose="020B0604020202020204" pitchFamily="34" charset="0"/>
              </a:rPr>
              <a:t>nosi</a:t>
            </a:r>
            <a:r>
              <a:rPr lang="cs-CZ" sz="2400" dirty="0" smtClean="0">
                <a:latin typeface="Arial" panose="020B0604020202020204" pitchFamily="34" charset="0"/>
              </a:rPr>
              <a:t>č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Vydání. Sekundární </a:t>
            </a:r>
            <a:r>
              <a:rPr lang="cs-CZ" sz="2400" dirty="0" smtClean="0">
                <a:latin typeface="Arial" panose="020B0604020202020204" pitchFamily="34" charset="0"/>
              </a:rPr>
              <a:t>odpovědnost. Místo vydání: Nakladatelství, rok/datum vydání, datum aktualizace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cs-CZ" sz="2400" dirty="0" smtClean="0">
                <a:latin typeface="Arial" panose="020B0604020202020204" pitchFamily="34" charset="0"/>
              </a:rPr>
              <a:t>datum citování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Edice: </a:t>
            </a:r>
            <a:r>
              <a:rPr lang="cs-CZ" sz="2400" dirty="0" err="1" smtClean="0">
                <a:latin typeface="Arial" panose="020B0604020202020204" pitchFamily="34" charset="0"/>
              </a:rPr>
              <a:t>Subedice</a:t>
            </a:r>
            <a:r>
              <a:rPr lang="cs-CZ" sz="2400" dirty="0" smtClean="0">
                <a:latin typeface="Arial" panose="020B0604020202020204" pitchFamily="34" charset="0"/>
              </a:rPr>
              <a:t>, číslo edice. Identifikátor. Dostupnost. Poznámky.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CRAMEROTTI,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Alfredo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Aesthetic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Chicago: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Intellect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2009, 135 p. [cit. 2015-11-04]. ISBN 978-1-84150-341-7. Dostupné z: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eBook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EBSCOhost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6707088" cy="9361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e-články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80920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 článku. Název článku: podnázev článku. </a:t>
            </a:r>
            <a:r>
              <a:rPr lang="cs-CZ" sz="2800" i="1" dirty="0" smtClean="0">
                <a:latin typeface="Arial" panose="020B0604020202020204" pitchFamily="34" charset="0"/>
              </a:rPr>
              <a:t>Název periodika: podnázev periodika</a:t>
            </a:r>
            <a:r>
              <a:rPr lang="cs-CZ" sz="2800" dirty="0" smtClean="0">
                <a:latin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</a:rPr>
              <a:t>[</a:t>
            </a:r>
            <a:r>
              <a:rPr lang="en-US" sz="2800" dirty="0" err="1" smtClean="0">
                <a:latin typeface="Arial" panose="020B0604020202020204" pitchFamily="34" charset="0"/>
              </a:rPr>
              <a:t>nosi</a:t>
            </a:r>
            <a:r>
              <a:rPr lang="cs-CZ" sz="2800" dirty="0" smtClean="0">
                <a:latin typeface="Arial" panose="020B0604020202020204" pitchFamily="34" charset="0"/>
              </a:rPr>
              <a:t>č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Místo: nakladatelství</a:t>
            </a:r>
            <a:r>
              <a:rPr lang="cs-CZ" sz="2800" dirty="0" smtClean="0">
                <a:latin typeface="Arial" panose="020B0604020202020204" pitchFamily="34" charset="0"/>
              </a:rPr>
              <a:t>, rok/datum vydání, ročník, číslo, rozsah stran, datum aktualizace </a:t>
            </a:r>
            <a:r>
              <a:rPr lang="en-US" sz="2800" dirty="0" smtClean="0">
                <a:latin typeface="Arial" panose="020B0604020202020204" pitchFamily="34" charset="0"/>
              </a:rPr>
              <a:t>[datum </a:t>
            </a:r>
            <a:r>
              <a:rPr lang="en-US" sz="2800" dirty="0" err="1" smtClean="0">
                <a:latin typeface="Arial" panose="020B0604020202020204" pitchFamily="34" charset="0"/>
              </a:rPr>
              <a:t>citov</a:t>
            </a:r>
            <a:r>
              <a:rPr lang="cs-CZ" sz="2800" dirty="0" err="1" smtClean="0">
                <a:latin typeface="Arial" panose="020B0604020202020204" pitchFamily="34" charset="0"/>
              </a:rPr>
              <a:t>ání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Identifikátor. Dostupnost. 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err="1" smtClean="0">
                <a:latin typeface="Arial" panose="020B0604020202020204" pitchFamily="34" charset="0"/>
              </a:rPr>
              <a:t>SRBECKÁ</a:t>
            </a:r>
            <a:r>
              <a:rPr lang="cs-CZ" sz="2400" dirty="0" smtClean="0">
                <a:latin typeface="Arial" panose="020B0604020202020204" pitchFamily="34" charset="0"/>
              </a:rPr>
              <a:t>, Gabriela. Rozvoj kompetencí studentů ve vzdělávání. </a:t>
            </a:r>
            <a:r>
              <a:rPr lang="cs-CZ" sz="2400" i="1" dirty="0" err="1" smtClean="0">
                <a:latin typeface="Arial" panose="020B0604020202020204" pitchFamily="34" charset="0"/>
              </a:rPr>
              <a:t>Inflow</a:t>
            </a:r>
            <a:r>
              <a:rPr lang="cs-CZ" sz="2400" i="1" dirty="0" smtClean="0">
                <a:latin typeface="Arial" panose="020B0604020202020204" pitchFamily="34" charset="0"/>
              </a:rPr>
              <a:t>: </a:t>
            </a:r>
            <a:r>
              <a:rPr lang="cs-CZ" sz="2400" i="1" dirty="0" err="1" smtClean="0">
                <a:latin typeface="Arial" panose="020B0604020202020204" pitchFamily="34" charset="0"/>
              </a:rPr>
              <a:t>information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journal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</a:rPr>
              <a:t>[online]. Brno: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cs-CZ" sz="2400" dirty="0" smtClean="0">
                <a:latin typeface="Arial" panose="020B0604020202020204" pitchFamily="34" charset="0"/>
              </a:rPr>
              <a:t>Masarykova univerzita, Filozofická fakulta, </a:t>
            </a:r>
            <a:r>
              <a:rPr lang="cs-CZ" sz="2400" dirty="0" err="1" smtClean="0">
                <a:latin typeface="Arial" panose="020B0604020202020204" pitchFamily="34" charset="0"/>
              </a:rPr>
              <a:t>KISK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, 02/07/2010, roč. 3, č. 7 [cit. 2010-08-06].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www.inflow.cz</a:t>
            </a:r>
            <a:r>
              <a:rPr lang="cs-CZ" sz="2400" dirty="0" smtClean="0">
                <a:latin typeface="Arial" panose="020B0604020202020204" pitchFamily="34" charset="0"/>
              </a:rPr>
              <a:t>/rozvoj-kompetenci-studentu-ve-</a:t>
            </a:r>
            <a:r>
              <a:rPr lang="cs-CZ" sz="2400" dirty="0" err="1" smtClean="0">
                <a:latin typeface="Arial" panose="020B0604020202020204" pitchFamily="34" charset="0"/>
              </a:rPr>
              <a:t>vzdelavani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MRJA, Ellen M.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Lifestyle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Educator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2014, </a:t>
            </a:r>
            <a:r>
              <a:rPr lang="cs-CZ" sz="2400" b="1" dirty="0">
                <a:latin typeface="Arial" panose="020B0604020202020204" pitchFamily="34" charset="0"/>
                <a:cs typeface="Arial" panose="020B0604020202020204" pitchFamily="34" charset="0"/>
              </a:rPr>
              <a:t>69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(3): 327-328 [cit. 2015-11-04]. Dostupné z: http://search.proquest.com/docview/1559860154?accountid=16531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995120" cy="922114"/>
          </a:xfrm>
        </p:spPr>
        <p:txBody>
          <a:bodyPr>
            <a:normAutofit/>
          </a:bodyPr>
          <a:lstStyle/>
          <a:p>
            <a:r>
              <a:rPr lang="cs-CZ" sz="3800" b="1" dirty="0" smtClean="0">
                <a:solidFill>
                  <a:schemeClr val="bg1"/>
                </a:solidFill>
              </a:rPr>
              <a:t>Tištěné články v </a:t>
            </a:r>
            <a:r>
              <a:rPr lang="cs-CZ" sz="3800" b="1" dirty="0" err="1" smtClean="0">
                <a:solidFill>
                  <a:schemeClr val="bg1"/>
                </a:solidFill>
              </a:rPr>
              <a:t>Anopressu</a:t>
            </a:r>
            <a:endParaRPr lang="cs-CZ" sz="3800" b="1" dirty="0" smtClean="0">
              <a:solidFill>
                <a:schemeClr val="bg1"/>
              </a:solidFill>
            </a:endParaRP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824536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 článku. Název článku: podnázev článku. </a:t>
            </a:r>
            <a:r>
              <a:rPr lang="cs-CZ" sz="2800" i="1" dirty="0" smtClean="0">
                <a:latin typeface="Arial" panose="020B0604020202020204" pitchFamily="34" charset="0"/>
              </a:rPr>
              <a:t>Název periodika: podnázev periodika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Místo vydání : vydavatel</a:t>
            </a:r>
            <a:r>
              <a:rPr lang="cs-CZ" sz="2800" dirty="0" smtClean="0">
                <a:latin typeface="Arial" panose="020B0604020202020204" pitchFamily="34" charset="0"/>
              </a:rPr>
              <a:t>, datum vydání, ročník, číslo, rozsah stran. Identifikátor. Dostupnost. Poznámky.</a:t>
            </a:r>
          </a:p>
          <a:p>
            <a:pPr>
              <a:buFontTx/>
              <a:buNone/>
            </a:pP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</a:rPr>
              <a:t>Průměrné zdanění v USA. </a:t>
            </a:r>
            <a:r>
              <a:rPr lang="cs-CZ" sz="2800" i="1" dirty="0" smtClean="0">
                <a:latin typeface="Arial" panose="020B0604020202020204" pitchFamily="34" charset="0"/>
              </a:rPr>
              <a:t>Lidové noviny</a:t>
            </a:r>
            <a:r>
              <a:rPr lang="en-US" sz="2800" dirty="0" smtClean="0">
                <a:latin typeface="Arial" panose="020B0604020202020204" pitchFamily="34" charset="0"/>
              </a:rPr>
              <a:t>. </a:t>
            </a:r>
            <a:r>
              <a:rPr lang="cs-CZ" sz="2800" dirty="0" smtClean="0">
                <a:latin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</a:rPr>
              <a:t>20.11.2012, roč. 25, č. 271, s. 16. Dostupné také z: </a:t>
            </a:r>
            <a:r>
              <a:rPr lang="cs-CZ" sz="2800" dirty="0" err="1" smtClean="0">
                <a:latin typeface="Arial" panose="020B0604020202020204" pitchFamily="34" charset="0"/>
              </a:rPr>
              <a:t>Anopress.cz</a:t>
            </a:r>
            <a:endParaRPr lang="cs-CZ" sz="28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adpis 1"/>
          <p:cNvSpPr>
            <a:spLocks noGrp="1"/>
          </p:cNvSpPr>
          <p:nvPr>
            <p:ph type="title"/>
          </p:nvPr>
        </p:nvSpPr>
        <p:spPr>
          <a:xfrm>
            <a:off x="2051720" y="116632"/>
            <a:ext cx="6995120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Další e-dokumenty</a:t>
            </a:r>
          </a:p>
        </p:txBody>
      </p:sp>
      <p:sp>
        <p:nvSpPr>
          <p:cNvPr id="56323" name="Zástupný symbol pro obsah 2"/>
          <p:cNvSpPr>
            <a:spLocks noGrp="1"/>
          </p:cNvSpPr>
          <p:nvPr>
            <p:ph idx="1"/>
          </p:nvPr>
        </p:nvSpPr>
        <p:spPr>
          <a:xfrm>
            <a:off x="395536" y="1484784"/>
            <a:ext cx="7777162" cy="4608512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3000" dirty="0" smtClean="0">
                <a:latin typeface="Arial" panose="020B0604020202020204" pitchFamily="34" charset="0"/>
              </a:rPr>
              <a:t>další e-dokumenty</a:t>
            </a:r>
          </a:p>
          <a:p>
            <a:pPr lvl="1"/>
            <a:r>
              <a:rPr lang="cs-CZ" sz="2400" dirty="0">
                <a:latin typeface="Arial" panose="020B0604020202020204" pitchFamily="34" charset="0"/>
              </a:rPr>
              <a:t>e-příspěvky, e-časopisy, e-firemní literatura, část e-knihy, </a:t>
            </a:r>
            <a:r>
              <a:rPr lang="cs-CZ" sz="2400" dirty="0" smtClean="0">
                <a:latin typeface="Arial" panose="020B0604020202020204" pitchFamily="34" charset="0"/>
              </a:rPr>
              <a:t>e-diplomky</a:t>
            </a:r>
            <a:r>
              <a:rPr lang="cs-CZ" sz="2400" dirty="0" smtClean="0"/>
              <a:t>, </a:t>
            </a:r>
            <a:r>
              <a:rPr lang="cs-CZ" sz="2400" dirty="0">
                <a:latin typeface="Arial" panose="020B0604020202020204" pitchFamily="34" charset="0"/>
              </a:rPr>
              <a:t>zprávy</a:t>
            </a:r>
          </a:p>
          <a:p>
            <a:r>
              <a:rPr lang="cs-CZ" sz="3000" dirty="0" smtClean="0">
                <a:latin typeface="Arial" panose="020B0604020202020204" pitchFamily="34" charset="0"/>
              </a:rPr>
              <a:t>citujeme obdobně jako stejný druh tištěného dokumentu, ale vždy uvádíme také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</a:rPr>
              <a:t>typ nosiče</a:t>
            </a:r>
          </a:p>
          <a:p>
            <a:pPr lvl="1"/>
            <a:r>
              <a:rPr lang="cs-CZ" sz="2400" dirty="0"/>
              <a:t>d</a:t>
            </a:r>
            <a:r>
              <a:rPr lang="cs-CZ" sz="2400" dirty="0" smtClean="0"/>
              <a:t>atum vydání včetně </a:t>
            </a:r>
            <a:r>
              <a:rPr lang="cs-CZ" sz="2400" dirty="0" err="1" smtClean="0"/>
              <a:t>datumu</a:t>
            </a:r>
            <a:r>
              <a:rPr lang="cs-CZ" sz="2400" dirty="0" smtClean="0"/>
              <a:t> aktualizace (pokud je uveden) </a:t>
            </a:r>
          </a:p>
          <a:p>
            <a:pPr lvl="1"/>
            <a:r>
              <a:rPr lang="cs-CZ" sz="2400" dirty="0" smtClean="0"/>
              <a:t>datum citování</a:t>
            </a:r>
          </a:p>
          <a:p>
            <a:pPr lvl="1"/>
            <a:r>
              <a:rPr lang="cs-CZ" sz="2400" dirty="0" smtClean="0"/>
              <a:t>dostupnost</a:t>
            </a:r>
          </a:p>
          <a:p>
            <a:pPr lvl="1"/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869560" cy="1026368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Parafráze - ukázka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… Organizaci, která se zabývá jednou nebo více mediálními aktivitami považujeme za mediální organizaci. Nezáleží na typu média, kterému se věnuje. Může jít o televizi, rozhlas, vydávání novin nebo časopisů, příp. internetové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zpravodajství (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Ruß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-Mohl, 2005, s. 151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).    …</a:t>
            </a:r>
          </a:p>
        </p:txBody>
      </p:sp>
    </p:spTree>
    <p:extLst>
      <p:ext uri="{BB962C8B-B14F-4D97-AF65-F5344CB8AC3E}">
        <p14:creationId xmlns:p14="http://schemas.microsoft.com/office/powerpoint/2010/main" val="309677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6851104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Dokumenty v PDF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29600" cy="478112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cs-CZ" sz="3000" dirty="0" smtClean="0">
                <a:latin typeface="Arial" panose="020B0604020202020204" pitchFamily="34" charset="0"/>
              </a:rPr>
              <a:t>pro </a:t>
            </a:r>
            <a:r>
              <a:rPr lang="cs-CZ" sz="3000" dirty="0">
                <a:latin typeface="Arial" panose="020B0604020202020204" pitchFamily="34" charset="0"/>
              </a:rPr>
              <a:t>vytvoření správné citace </a:t>
            </a:r>
            <a:r>
              <a:rPr lang="cs-CZ" sz="3000" dirty="0" smtClean="0">
                <a:latin typeface="Arial" panose="020B0604020202020204" pitchFamily="34" charset="0"/>
              </a:rPr>
              <a:t>není rozhodující formát, ale co v souboru je </a:t>
            </a:r>
            <a:r>
              <a:rPr lang="cs-CZ" sz="2400" i="1" dirty="0" smtClean="0">
                <a:latin typeface="Arial" panose="020B0604020202020204" pitchFamily="34" charset="0"/>
              </a:rPr>
              <a:t>(článek, celá kniha, zpráva …)  </a:t>
            </a:r>
            <a:br>
              <a:rPr lang="cs-CZ" sz="2400" i="1" dirty="0" smtClean="0">
                <a:latin typeface="Arial" panose="020B0604020202020204" pitchFamily="34" charset="0"/>
              </a:rPr>
            </a:br>
            <a:endParaRPr lang="cs-CZ" sz="2400" i="1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i="1" dirty="0" smtClean="0">
                <a:latin typeface="Arial" panose="020B0604020202020204" pitchFamily="34" charset="0"/>
              </a:rPr>
              <a:t>Právem proti korupci: právní ochrana proti některým projevům korupce ve veřejné správě a justici</a:t>
            </a:r>
            <a:r>
              <a:rPr lang="cs-CZ" sz="2200" dirty="0" smtClean="0">
                <a:latin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</a:rPr>
              <a:t>[</a:t>
            </a:r>
            <a:r>
              <a:rPr lang="cs-CZ" sz="2200" dirty="0" smtClean="0">
                <a:latin typeface="Arial" panose="020B0604020202020204" pitchFamily="34" charset="0"/>
              </a:rPr>
              <a:t>online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Praha: </a:t>
            </a:r>
            <a:r>
              <a:rPr lang="cs-CZ" sz="2200" dirty="0" err="1" smtClean="0">
                <a:latin typeface="Arial" panose="020B0604020202020204" pitchFamily="34" charset="0"/>
              </a:rPr>
              <a:t>Transparency</a:t>
            </a:r>
            <a:r>
              <a:rPr lang="cs-CZ" sz="2200" dirty="0" smtClean="0">
                <a:latin typeface="Arial" panose="020B0604020202020204" pitchFamily="34" charset="0"/>
              </a:rPr>
              <a:t> International, 2012 </a:t>
            </a:r>
            <a:r>
              <a:rPr lang="en-US" sz="2200" dirty="0" smtClean="0">
                <a:latin typeface="Arial" panose="020B0604020202020204" pitchFamily="34" charset="0"/>
              </a:rPr>
              <a:t>[</a:t>
            </a:r>
            <a:r>
              <a:rPr lang="cs-CZ" sz="2200" dirty="0" smtClean="0">
                <a:latin typeface="Arial" panose="020B0604020202020204" pitchFamily="34" charset="0"/>
              </a:rPr>
              <a:t>cit. 18. 10. 2012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Dostupné z: http://</a:t>
            </a:r>
            <a:r>
              <a:rPr lang="cs-CZ" sz="2200" dirty="0" err="1" smtClean="0">
                <a:latin typeface="Arial" panose="020B0604020202020204" pitchFamily="34" charset="0"/>
              </a:rPr>
              <a:t>www.transparency.cz</a:t>
            </a:r>
            <a:r>
              <a:rPr lang="cs-CZ" sz="2200" dirty="0" smtClean="0">
                <a:latin typeface="Arial" panose="020B0604020202020204" pitchFamily="34" charset="0"/>
              </a:rPr>
              <a:t>/doc/</a:t>
            </a:r>
            <a:r>
              <a:rPr lang="cs-CZ" sz="2200" dirty="0" err="1" smtClean="0">
                <a:latin typeface="Arial" panose="020B0604020202020204" pitchFamily="34" charset="0"/>
              </a:rPr>
              <a:t>alac_prav_proti_korupci_def.pdf</a:t>
            </a:r>
            <a:r>
              <a:rPr lang="cs-CZ" sz="2200" dirty="0" smtClean="0">
                <a:latin typeface="Arial" panose="020B0604020202020204" pitchFamily="34" charset="0"/>
              </a:rPr>
              <a:t> </a:t>
            </a:r>
            <a:br>
              <a:rPr lang="cs-CZ" sz="2200" dirty="0" smtClean="0">
                <a:latin typeface="Arial" panose="020B0604020202020204" pitchFamily="34" charset="0"/>
              </a:rPr>
            </a:b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Knihovní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řád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Masarykovy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univerzity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[online]. Brno: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Masarykova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2014 [cit. 2015-10-07].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Směrnice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MU č. 11/2014.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z: http://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www.muni.cz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/services/library/files/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knihovni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-rad-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2014.pdf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7283152" cy="99412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Webová sídla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400" i="1" dirty="0" smtClean="0">
                <a:latin typeface="Arial" panose="020B0604020202020204" pitchFamily="34" charset="0"/>
              </a:rPr>
              <a:t>Název webu: podnázev webu</a:t>
            </a:r>
            <a:r>
              <a:rPr lang="cs-CZ" sz="2400" dirty="0" smtClean="0">
                <a:latin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en-US" sz="2400" dirty="0" err="1" smtClean="0">
                <a:latin typeface="Arial" panose="020B0604020202020204" pitchFamily="34" charset="0"/>
              </a:rPr>
              <a:t>nosi</a:t>
            </a:r>
            <a:r>
              <a:rPr lang="cs-CZ" sz="2400" dirty="0" smtClean="0">
                <a:latin typeface="Arial" panose="020B0604020202020204" pitchFamily="34" charset="0"/>
              </a:rPr>
              <a:t>č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Vydání/verze. Sekundární </a:t>
            </a:r>
            <a:r>
              <a:rPr lang="cs-CZ" sz="2400" dirty="0" smtClean="0">
                <a:latin typeface="Arial" panose="020B0604020202020204" pitchFamily="34" charset="0"/>
              </a:rPr>
              <a:t>odpovědnost. Místo vydání: Nakladatelství, rok/datum vydání, datum aktualizace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cs-CZ" sz="2400" dirty="0" smtClean="0">
                <a:latin typeface="Arial" panose="020B0604020202020204" pitchFamily="34" charset="0"/>
              </a:rPr>
              <a:t>datum citování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Identifikátor. Dostupnost. Poznámky. 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</a:rPr>
              <a:t>Masarykova univerzita</a:t>
            </a:r>
            <a:r>
              <a:rPr lang="cs-CZ" sz="2400" dirty="0" smtClean="0">
                <a:latin typeface="Arial" panose="020B0604020202020204" pitchFamily="34" charset="0"/>
              </a:rPr>
              <a:t> [online]. Brno: Masarykova univerzita, c1996-2015 [cit. 2015-</a:t>
            </a:r>
            <a:r>
              <a:rPr lang="en-US" sz="2400" dirty="0" smtClean="0">
                <a:latin typeface="Arial" panose="020B0604020202020204" pitchFamily="34" charset="0"/>
              </a:rPr>
              <a:t>1</a:t>
            </a:r>
            <a:r>
              <a:rPr lang="cs-CZ" sz="2400" dirty="0" smtClean="0">
                <a:latin typeface="Arial" panose="020B0604020202020204" pitchFamily="34" charset="0"/>
              </a:rPr>
              <a:t>1-05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www.muni.cz</a:t>
            </a:r>
            <a:endParaRPr lang="cs-CZ" sz="24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0365" y="332656"/>
            <a:ext cx="6388099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Webové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str</a:t>
            </a:r>
            <a:r>
              <a:rPr lang="cs-CZ" b="1" dirty="0" err="1" smtClean="0">
                <a:solidFill>
                  <a:schemeClr val="bg1"/>
                </a:solidFill>
              </a:rPr>
              <a:t>ánky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2"/>
            <a:ext cx="7777162" cy="5472113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stránky. Název stránky: podnázev stránky. Primární odpovědnost webu. </a:t>
            </a:r>
            <a:r>
              <a:rPr lang="cs-CZ" sz="2400" i="1" dirty="0" smtClean="0">
                <a:latin typeface="Arial" panose="020B0604020202020204" pitchFamily="34" charset="0"/>
              </a:rPr>
              <a:t>Název webu: podnázev webu</a:t>
            </a:r>
            <a:r>
              <a:rPr lang="cs-CZ" sz="2400" dirty="0" smtClean="0">
                <a:latin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en-US" sz="2400" dirty="0" err="1" smtClean="0">
                <a:latin typeface="Arial" panose="020B0604020202020204" pitchFamily="34" charset="0"/>
              </a:rPr>
              <a:t>nosi</a:t>
            </a:r>
            <a:r>
              <a:rPr lang="cs-CZ" sz="2400" dirty="0" smtClean="0">
                <a:latin typeface="Arial" panose="020B0604020202020204" pitchFamily="34" charset="0"/>
              </a:rPr>
              <a:t>č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Vydání/verze. Sekundární </a:t>
            </a:r>
            <a:r>
              <a:rPr lang="cs-CZ" sz="2400" dirty="0" smtClean="0">
                <a:latin typeface="Arial" panose="020B0604020202020204" pitchFamily="34" charset="0"/>
              </a:rPr>
              <a:t>odpovědnost webu. Místo vydání: Nakladatelství, rok/datum vydání, datum aktualizace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cs-CZ" sz="2400" dirty="0" smtClean="0">
                <a:latin typeface="Arial" panose="020B0604020202020204" pitchFamily="34" charset="0"/>
              </a:rPr>
              <a:t>datum citování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Identifikátor. Dostupnost. 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Absolventi. </a:t>
            </a:r>
            <a:r>
              <a:rPr lang="cs-CZ" sz="2400" i="1" dirty="0" smtClean="0">
                <a:latin typeface="Arial" panose="020B0604020202020204" pitchFamily="34" charset="0"/>
              </a:rPr>
              <a:t>Masarykova univerzita</a:t>
            </a:r>
            <a:r>
              <a:rPr lang="cs-CZ" sz="2400" dirty="0" smtClean="0">
                <a:latin typeface="Arial" panose="020B0604020202020204" pitchFamily="34" charset="0"/>
              </a:rPr>
              <a:t> [online]. Brno: Masarykova univerzita, </a:t>
            </a:r>
            <a:r>
              <a:rPr lang="cs-CZ" sz="2400" dirty="0" smtClean="0">
                <a:latin typeface="Arial" panose="020B0604020202020204" pitchFamily="34" charset="0"/>
              </a:rPr>
              <a:t>c1996-2015 </a:t>
            </a:r>
            <a:r>
              <a:rPr lang="cs-CZ" sz="2400" dirty="0" smtClean="0">
                <a:latin typeface="Arial" panose="020B0604020202020204" pitchFamily="34" charset="0"/>
              </a:rPr>
              <a:t>[cit. </a:t>
            </a:r>
            <a:r>
              <a:rPr lang="cs-CZ" sz="2400" dirty="0" smtClean="0">
                <a:latin typeface="Arial" panose="020B0604020202020204" pitchFamily="34" charset="0"/>
              </a:rPr>
              <a:t>2015-</a:t>
            </a:r>
            <a:r>
              <a:rPr lang="en-US" sz="2400" dirty="0" smtClean="0">
                <a:latin typeface="Arial" panose="020B0604020202020204" pitchFamily="34" charset="0"/>
              </a:rPr>
              <a:t>1</a:t>
            </a:r>
            <a:r>
              <a:rPr lang="cs-CZ" sz="2400" dirty="0" smtClean="0">
                <a:latin typeface="Arial" panose="020B0604020202020204" pitchFamily="34" charset="0"/>
              </a:rPr>
              <a:t>1-05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www.muni.cz</a:t>
            </a:r>
            <a:r>
              <a:rPr lang="cs-CZ" sz="2400" dirty="0" smtClean="0">
                <a:latin typeface="Arial" panose="020B0604020202020204" pitchFamily="34" charset="0"/>
              </a:rPr>
              <a:t>/</a:t>
            </a:r>
            <a:r>
              <a:rPr lang="cs-CZ" sz="2400" dirty="0" err="1" smtClean="0">
                <a:latin typeface="Arial" panose="020B0604020202020204" pitchFamily="34" charset="0"/>
              </a:rPr>
              <a:t>alumni</a:t>
            </a:r>
            <a:r>
              <a:rPr lang="cs-CZ" sz="2400" dirty="0" smtClean="0">
                <a:latin typeface="Arial" panose="020B0604020202020204" pitchFamily="34" charset="0"/>
              </a:rPr>
              <a:t>. Informace pro absolventy MU.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2328392" y="260648"/>
            <a:ext cx="6815608" cy="778098"/>
          </a:xfrm>
        </p:spPr>
        <p:txBody>
          <a:bodyPr>
            <a:normAutofit/>
          </a:bodyPr>
          <a:lstStyle/>
          <a:p>
            <a:r>
              <a:rPr lang="cs-CZ" sz="3200" b="1" dirty="0" smtClean="0">
                <a:solidFill>
                  <a:schemeClr val="bg1"/>
                </a:solidFill>
              </a:rPr>
              <a:t>Příspěvek na webu (např. </a:t>
            </a:r>
            <a:r>
              <a:rPr lang="cs-CZ" sz="3200" b="1" dirty="0" err="1" smtClean="0">
                <a:solidFill>
                  <a:schemeClr val="bg1"/>
                </a:solidFill>
              </a:rPr>
              <a:t>Wikipedia</a:t>
            </a:r>
            <a:r>
              <a:rPr lang="cs-CZ" sz="3200" b="1" dirty="0" smtClean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300" dirty="0" smtClean="0">
                <a:latin typeface="Arial" panose="020B0604020202020204" pitchFamily="34" charset="0"/>
              </a:rPr>
              <a:t>Primární odpovědnost příspěvku. Název příspěvku: podnázev příspěvku</a:t>
            </a:r>
            <a:r>
              <a:rPr lang="cs-CZ" sz="2300" i="1" dirty="0" smtClean="0">
                <a:latin typeface="Arial" panose="020B0604020202020204" pitchFamily="34" charset="0"/>
              </a:rPr>
              <a:t>.</a:t>
            </a:r>
            <a:r>
              <a:rPr lang="cs-CZ" sz="2300" dirty="0" smtClean="0">
                <a:latin typeface="Arial" panose="020B0604020202020204" pitchFamily="34" charset="0"/>
              </a:rPr>
              <a:t> In: Primární odpovědnost webu. </a:t>
            </a:r>
            <a:r>
              <a:rPr lang="cs-CZ" sz="2300" i="1" dirty="0" smtClean="0">
                <a:latin typeface="Arial" panose="020B0604020202020204" pitchFamily="34" charset="0"/>
              </a:rPr>
              <a:t>Název webu : podnázev webu</a:t>
            </a:r>
            <a:r>
              <a:rPr lang="cs-CZ" sz="2300" dirty="0" smtClean="0">
                <a:latin typeface="Arial" panose="020B0604020202020204" pitchFamily="34" charset="0"/>
              </a:rPr>
              <a:t> </a:t>
            </a:r>
            <a:r>
              <a:rPr lang="en-US" sz="2300" dirty="0" smtClean="0">
                <a:latin typeface="Arial" panose="020B0604020202020204" pitchFamily="34" charset="0"/>
              </a:rPr>
              <a:t>[</a:t>
            </a:r>
            <a:r>
              <a:rPr lang="en-US" sz="2300" dirty="0" err="1" smtClean="0">
                <a:latin typeface="Arial" panose="020B0604020202020204" pitchFamily="34" charset="0"/>
              </a:rPr>
              <a:t>nosi</a:t>
            </a:r>
            <a:r>
              <a:rPr lang="cs-CZ" sz="2300" dirty="0" smtClean="0">
                <a:latin typeface="Arial" panose="020B0604020202020204" pitchFamily="34" charset="0"/>
              </a:rPr>
              <a:t>č</a:t>
            </a:r>
            <a:r>
              <a:rPr lang="en-US" sz="2300" dirty="0" smtClean="0">
                <a:latin typeface="Arial" panose="020B0604020202020204" pitchFamily="34" charset="0"/>
              </a:rPr>
              <a:t>]</a:t>
            </a:r>
            <a:r>
              <a:rPr lang="cs-CZ" sz="2300" dirty="0" smtClean="0">
                <a:latin typeface="Arial" panose="020B0604020202020204" pitchFamily="34" charset="0"/>
              </a:rPr>
              <a:t>. </a:t>
            </a:r>
            <a:r>
              <a:rPr lang="cs-CZ" sz="2300" dirty="0">
                <a:latin typeface="Arial" panose="020B0604020202020204" pitchFamily="34" charset="0"/>
              </a:rPr>
              <a:t>Vydání/verze. Sekundární </a:t>
            </a:r>
            <a:r>
              <a:rPr lang="cs-CZ" sz="2300" dirty="0" smtClean="0">
                <a:latin typeface="Arial" panose="020B0604020202020204" pitchFamily="34" charset="0"/>
              </a:rPr>
              <a:t>odpovědnost webu. Místo vydání: Nakladatelství, rok/datum vydání, datum aktualizace </a:t>
            </a:r>
            <a:r>
              <a:rPr lang="en-US" sz="2300" dirty="0" smtClean="0">
                <a:latin typeface="Arial" panose="020B0604020202020204" pitchFamily="34" charset="0"/>
              </a:rPr>
              <a:t>[</a:t>
            </a:r>
            <a:r>
              <a:rPr lang="cs-CZ" sz="2300" dirty="0" smtClean="0">
                <a:latin typeface="Arial" panose="020B0604020202020204" pitchFamily="34" charset="0"/>
              </a:rPr>
              <a:t>datum citování</a:t>
            </a:r>
            <a:r>
              <a:rPr lang="en-US" sz="2300" dirty="0" smtClean="0">
                <a:latin typeface="Arial" panose="020B0604020202020204" pitchFamily="34" charset="0"/>
              </a:rPr>
              <a:t>]</a:t>
            </a:r>
            <a:r>
              <a:rPr lang="cs-CZ" sz="2300" dirty="0" smtClean="0">
                <a:latin typeface="Arial" panose="020B0604020202020204" pitchFamily="34" charset="0"/>
              </a:rPr>
              <a:t>. Identifikátor. Dostupnost. Poznámky.</a:t>
            </a:r>
          </a:p>
          <a:p>
            <a:pPr>
              <a:buFontTx/>
              <a:buNone/>
            </a:pPr>
            <a:endParaRPr lang="cs-CZ" sz="2300" dirty="0" smtClean="0">
              <a:latin typeface="Arial" panose="020B0604020202020204" pitchFamily="34" charset="0"/>
            </a:endParaRPr>
          </a:p>
          <a:p>
            <a:r>
              <a:rPr lang="cs-CZ" sz="2300" dirty="0" smtClean="0">
                <a:latin typeface="Arial" panose="020B0604020202020204" pitchFamily="34" charset="0"/>
              </a:rPr>
              <a:t>Albert Einstein. In: </a:t>
            </a:r>
            <a:r>
              <a:rPr lang="cs-CZ" sz="2300" i="1" dirty="0" err="1" smtClean="0">
                <a:latin typeface="Arial" panose="020B0604020202020204" pitchFamily="34" charset="0"/>
              </a:rPr>
              <a:t>Wikipedia</a:t>
            </a:r>
            <a:r>
              <a:rPr lang="cs-CZ" sz="2300" i="1" dirty="0" smtClean="0">
                <a:latin typeface="Arial" panose="020B0604020202020204" pitchFamily="34" charset="0"/>
              </a:rPr>
              <a:t>: </a:t>
            </a:r>
            <a:r>
              <a:rPr lang="cs-CZ" sz="2300" i="1" dirty="0" err="1" smtClean="0">
                <a:latin typeface="Arial" panose="020B0604020202020204" pitchFamily="34" charset="0"/>
              </a:rPr>
              <a:t>the</a:t>
            </a:r>
            <a:r>
              <a:rPr lang="cs-CZ" sz="2300" i="1" dirty="0" smtClean="0">
                <a:latin typeface="Arial" panose="020B0604020202020204" pitchFamily="34" charset="0"/>
              </a:rPr>
              <a:t> free </a:t>
            </a:r>
            <a:r>
              <a:rPr lang="cs-CZ" sz="2300" i="1" dirty="0" err="1" smtClean="0">
                <a:latin typeface="Arial" panose="020B0604020202020204" pitchFamily="34" charset="0"/>
              </a:rPr>
              <a:t>encyclopedia</a:t>
            </a:r>
            <a:r>
              <a:rPr lang="cs-CZ" sz="2300" dirty="0" smtClean="0">
                <a:latin typeface="Arial" panose="020B0604020202020204" pitchFamily="34" charset="0"/>
              </a:rPr>
              <a:t> [online]. St. </a:t>
            </a:r>
            <a:r>
              <a:rPr lang="cs-CZ" sz="2300" dirty="0" err="1" smtClean="0">
                <a:latin typeface="Arial" panose="020B0604020202020204" pitchFamily="34" charset="0"/>
              </a:rPr>
              <a:t>Petersburg</a:t>
            </a:r>
            <a:r>
              <a:rPr lang="cs-CZ" sz="2300" dirty="0" smtClean="0">
                <a:latin typeface="Arial" panose="020B0604020202020204" pitchFamily="34" charset="0"/>
              </a:rPr>
              <a:t> (Florida): </a:t>
            </a:r>
            <a:r>
              <a:rPr lang="cs-CZ" sz="2300" dirty="0" err="1" smtClean="0">
                <a:latin typeface="Arial" panose="020B0604020202020204" pitchFamily="34" charset="0"/>
              </a:rPr>
              <a:t>Wikipedia</a:t>
            </a:r>
            <a:r>
              <a:rPr lang="cs-CZ" sz="2300" dirty="0" smtClean="0">
                <a:latin typeface="Arial" panose="020B0604020202020204" pitchFamily="34" charset="0"/>
              </a:rPr>
              <a:t> </a:t>
            </a:r>
            <a:r>
              <a:rPr lang="cs-CZ" sz="2300" dirty="0" err="1" smtClean="0">
                <a:latin typeface="Arial" panose="020B0604020202020204" pitchFamily="34" charset="0"/>
              </a:rPr>
              <a:t>Foundation</a:t>
            </a:r>
            <a:r>
              <a:rPr lang="cs-CZ" sz="2300" dirty="0" smtClean="0">
                <a:latin typeface="Arial" panose="020B0604020202020204" pitchFamily="34" charset="0"/>
              </a:rPr>
              <a:t>, 5 </a:t>
            </a:r>
            <a:r>
              <a:rPr lang="cs-CZ" sz="2300" dirty="0" err="1" smtClean="0">
                <a:latin typeface="Arial" panose="020B0604020202020204" pitchFamily="34" charset="0"/>
              </a:rPr>
              <a:t>November</a:t>
            </a:r>
            <a:r>
              <a:rPr lang="cs-CZ" sz="2300" dirty="0" smtClean="0">
                <a:latin typeface="Arial" panose="020B0604020202020204" pitchFamily="34" charset="0"/>
              </a:rPr>
              <a:t> 2001, 8 </a:t>
            </a:r>
            <a:r>
              <a:rPr lang="cs-CZ" sz="2300" dirty="0" err="1" smtClean="0">
                <a:latin typeface="Arial" panose="020B0604020202020204" pitchFamily="34" charset="0"/>
              </a:rPr>
              <a:t>October</a:t>
            </a:r>
            <a:r>
              <a:rPr lang="cs-CZ" sz="2300" dirty="0" smtClean="0">
                <a:latin typeface="Arial" panose="020B0604020202020204" pitchFamily="34" charset="0"/>
              </a:rPr>
              <a:t> 2012 [cit. 2012-10-08]. Dostupné z: http://</a:t>
            </a:r>
            <a:r>
              <a:rPr lang="cs-CZ" sz="2300" dirty="0" err="1" smtClean="0">
                <a:latin typeface="Arial" panose="020B0604020202020204" pitchFamily="34" charset="0"/>
              </a:rPr>
              <a:t>en.wikipedia.org</a:t>
            </a:r>
            <a:r>
              <a:rPr lang="cs-CZ" sz="2300" dirty="0" smtClean="0">
                <a:latin typeface="Arial" panose="020B0604020202020204" pitchFamily="34" charset="0"/>
              </a:rPr>
              <a:t>/wiki/</a:t>
            </a:r>
            <a:r>
              <a:rPr lang="cs-CZ" sz="2300" dirty="0" err="1" smtClean="0">
                <a:latin typeface="Arial" panose="020B0604020202020204" pitchFamily="34" charset="0"/>
              </a:rPr>
              <a:t>Albert_Einstein</a:t>
            </a:r>
            <a:endParaRPr lang="cs-CZ" sz="23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576064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Blog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příspěvku. Název příspěvku: podnázev příspěvku. In: Primární odpovědnost blogu. </a:t>
            </a:r>
            <a:r>
              <a:rPr lang="cs-CZ" sz="2400" i="1" dirty="0" smtClean="0">
                <a:latin typeface="Arial" panose="020B0604020202020204" pitchFamily="34" charset="0"/>
              </a:rPr>
              <a:t>Název blogu: podnázev blogu</a:t>
            </a:r>
            <a:r>
              <a:rPr lang="cs-CZ" sz="2400" dirty="0" smtClean="0">
                <a:latin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en-US" sz="2400" dirty="0" err="1" smtClean="0">
                <a:latin typeface="Arial" panose="020B0604020202020204" pitchFamily="34" charset="0"/>
              </a:rPr>
              <a:t>nosi</a:t>
            </a:r>
            <a:r>
              <a:rPr lang="cs-CZ" sz="2400" dirty="0" smtClean="0">
                <a:latin typeface="Arial" panose="020B0604020202020204" pitchFamily="34" charset="0"/>
              </a:rPr>
              <a:t>č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Sekundární odpovědnost. Vydání/verze. Místo vydání: Nakladatelství, datum vydání, datum aktualizace </a:t>
            </a:r>
            <a:r>
              <a:rPr lang="en-US" sz="2400" dirty="0" smtClean="0">
                <a:latin typeface="Arial" panose="020B0604020202020204" pitchFamily="34" charset="0"/>
              </a:rPr>
              <a:t>[</a:t>
            </a:r>
            <a:r>
              <a:rPr lang="cs-CZ" sz="2400" dirty="0" smtClean="0">
                <a:latin typeface="Arial" panose="020B0604020202020204" pitchFamily="34" charset="0"/>
              </a:rPr>
              <a:t>datum citování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Identifikátor. Dostupnost. Poznámky.</a:t>
            </a:r>
          </a:p>
          <a:p>
            <a:pPr>
              <a:lnSpc>
                <a:spcPct val="100000"/>
              </a:lnSpc>
              <a:buFontTx/>
              <a:buNone/>
            </a:pP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err="1" smtClean="0">
                <a:latin typeface="Arial" panose="020B0604020202020204" pitchFamily="34" charset="0"/>
              </a:rPr>
              <a:t>TWEETY</a:t>
            </a:r>
            <a:r>
              <a:rPr lang="cs-CZ" sz="2400" dirty="0" smtClean="0">
                <a:latin typeface="Arial" panose="020B0604020202020204" pitchFamily="34" charset="0"/>
              </a:rPr>
              <a:t>. Pokročilá propagace webu. In: </a:t>
            </a:r>
            <a:r>
              <a:rPr lang="cs-CZ" sz="2400" i="1" dirty="0" err="1" smtClean="0">
                <a:latin typeface="Arial" panose="020B0604020202020204" pitchFamily="34" charset="0"/>
              </a:rPr>
              <a:t>SEO</a:t>
            </a:r>
            <a:r>
              <a:rPr lang="cs-CZ" sz="2400" i="1" dirty="0" smtClean="0">
                <a:latin typeface="Arial" panose="020B0604020202020204" pitchFamily="34" charset="0"/>
              </a:rPr>
              <a:t> blog</a:t>
            </a:r>
            <a:r>
              <a:rPr lang="cs-CZ" sz="2400" dirty="0" smtClean="0">
                <a:latin typeface="Arial" panose="020B0604020202020204" pitchFamily="34" charset="0"/>
              </a:rPr>
              <a:t> [online]. 7. 1. 2008  [cit. 2012-10-08].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www.seoblog.cz</a:t>
            </a:r>
            <a:r>
              <a:rPr lang="cs-CZ" sz="2400" dirty="0" smtClean="0">
                <a:latin typeface="Arial" panose="020B0604020202020204" pitchFamily="34" charset="0"/>
              </a:rPr>
              <a:t>/</a:t>
            </a:r>
            <a:r>
              <a:rPr lang="cs-CZ" sz="2400" dirty="0" err="1" smtClean="0">
                <a:latin typeface="Arial" panose="020B0604020202020204" pitchFamily="34" charset="0"/>
              </a:rPr>
              <a:t>pokrocila</a:t>
            </a:r>
            <a:r>
              <a:rPr lang="cs-CZ" sz="2400" dirty="0" smtClean="0">
                <a:latin typeface="Arial" panose="020B0604020202020204" pitchFamily="34" charset="0"/>
              </a:rPr>
              <a:t>-propagace-webu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>
          <a:xfrm>
            <a:off x="1763688" y="188640"/>
            <a:ext cx="6923112" cy="85010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Další e-příspěvky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stejně se citují příspěvky do: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elektronických sborníků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webových sídel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</a:rPr>
              <a:t>videa např. na </a:t>
            </a:r>
            <a:r>
              <a:rPr lang="cs-CZ" dirty="0" err="1" smtClean="0">
                <a:latin typeface="Arial" panose="020B0604020202020204" pitchFamily="34" charset="0"/>
              </a:rPr>
              <a:t>Youtube</a:t>
            </a:r>
            <a:r>
              <a:rPr lang="cs-CZ" dirty="0" smtClean="0">
                <a:latin typeface="Arial" panose="020B0604020202020204" pitchFamily="34" charset="0"/>
              </a:rPr>
              <a:t>, </a:t>
            </a:r>
            <a:r>
              <a:rPr lang="cs-CZ" dirty="0" err="1" smtClean="0">
                <a:latin typeface="Arial" panose="020B0604020202020204" pitchFamily="34" charset="0"/>
              </a:rPr>
              <a:t>Vimeo</a:t>
            </a:r>
            <a:r>
              <a:rPr lang="cs-CZ" dirty="0" smtClean="0">
                <a:latin typeface="Arial" panose="020B0604020202020204" pitchFamily="34" charset="0"/>
              </a:rPr>
              <a:t>, </a:t>
            </a:r>
            <a:r>
              <a:rPr lang="cs-CZ" dirty="0" err="1" smtClean="0">
                <a:latin typeface="Arial" panose="020B0604020202020204" pitchFamily="34" charset="0"/>
              </a:rPr>
              <a:t>Stream.cz</a:t>
            </a:r>
            <a:r>
              <a:rPr lang="cs-CZ" dirty="0" smtClean="0">
                <a:latin typeface="Arial" panose="020B0604020202020204" pitchFamily="34" charset="0"/>
              </a:rPr>
              <a:t>,...</a:t>
            </a:r>
            <a:br>
              <a:rPr lang="cs-CZ" dirty="0" smtClean="0">
                <a:latin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 smtClean="0">
              <a:latin typeface="Arial" panose="020B0604020202020204" pitchFamily="34" charset="0"/>
            </a:endParaRPr>
          </a:p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TOMAŠTÍK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Jakub.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Generátor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citací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[online]. 2013 [cit. 2015-10-07].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z: https://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www.youtube.com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watch?v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gElIDFoS1yY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88640"/>
            <a:ext cx="6347048" cy="9361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E-mail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Odesílatel zprávy.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Předmět zprávy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e-mailová komunikace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Datum přijetí zprávy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[datum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citov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Poznámky.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PINC, Václav.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Re: K obhajobám na katedře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[e-mailová komunikace]. 22. prosince 2011 12:52 [cit. 2012-10-10].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064896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Další druhy</a:t>
            </a:r>
          </a:p>
          <a:p>
            <a:pPr algn="ctr">
              <a:buFontTx/>
              <a:buNone/>
            </a:pPr>
            <a:r>
              <a:rPr lang="cs-CZ" sz="8000" b="1" dirty="0" smtClean="0"/>
              <a:t>dokumentů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Pořad v TV nebo rozhlasu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pořadu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Poznámky.</a:t>
            </a:r>
          </a:p>
          <a:p>
            <a:endParaRPr lang="cs-CZ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Studio </a:t>
            </a:r>
            <a:r>
              <a:rPr lang="cs-CZ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ČT24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TV,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ČT24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30. listopadu 2012, 17:05. Dostupné z: http://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www.ceskatelevize.cz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/porady/10101491767-studio-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ct24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/212411058361130/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773918" cy="108012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Část pořadu (rozhovor, jedna zpráva)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 příspěvku (u rozhovoru jméno osoby s níž je veden rozhovor). Název příspěvku. In: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pořadu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Poznámky.</a:t>
            </a:r>
          </a:p>
          <a:p>
            <a:pPr>
              <a:buFontTx/>
              <a:buNone/>
            </a:pPr>
            <a:endParaRPr lang="cs-CZ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ECHIKSON, William. Google varuje před cenzurou internetu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In: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17:05. Dostupné z: http://www.ceskatelevize.cz/porady/10101491767-studio-ct24/212411058361130/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3800" b="1" dirty="0" smtClean="0">
                <a:solidFill>
                  <a:schemeClr val="bg1"/>
                </a:solidFill>
              </a:rPr>
              <a:t>Bibliografické citace/reference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628800"/>
            <a:ext cx="7777162" cy="4779417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přesné informace o dokumentu, který autor použil při psaní své práce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na konci textu seznam bibliografických citací použité literatury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propojení s odkazy v textu</a:t>
            </a:r>
          </a:p>
          <a:p>
            <a:pPr marL="0" indent="0" eaLnBrk="1" hangingPunct="1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19268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Film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filmu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ární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odpov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dnost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Místo: vydavatel/distributor, rok. Dostupnost. Poznámky.</a:t>
            </a:r>
          </a:p>
          <a:p>
            <a:pPr>
              <a:buFontTx/>
              <a:buNone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Ve stínu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[film]. Režie David Ondříček. Praha: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Falcon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2012. Oficiální webové stránky filmu jsou přístupné na http://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www.vestinufilm.cz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264696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Seriál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7921625" cy="5184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seriálu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řada, epizoda, název epizody. Druh média, program, datum premiéry. Dostupnost. Poznámky.</a:t>
            </a:r>
          </a:p>
          <a:p>
            <a:pPr>
              <a:buFontTx/>
              <a:buNone/>
            </a:pPr>
            <a:endParaRPr lang="cs-CZ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Zdivočelá země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řada IV, epizoda 12, Maděra na kolenou. TV,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ČT1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19. prosince 2012, 20:00. Dostupné také z: http://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www.ceskatelevize.cz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ivysilani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/10225075918-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zdivocela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zeme-iv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/209512120730012/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thetravelinstitute.com/wp-content/uploads/2011/07/hands-on-hea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84784"/>
            <a:ext cx="67913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2411760" y="188640"/>
            <a:ext cx="56886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Vytváříme citace</a:t>
            </a:r>
            <a:endParaRPr lang="cs-CZ" sz="4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5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208912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Řešení???</a:t>
            </a:r>
          </a:p>
          <a:p>
            <a:pPr algn="ctr">
              <a:buFontTx/>
              <a:buNone/>
            </a:pPr>
            <a:endParaRPr lang="cs-CZ" sz="6000" b="1" dirty="0" smtClean="0"/>
          </a:p>
          <a:p>
            <a:pPr algn="ctr">
              <a:buFontTx/>
              <a:buNone/>
            </a:pPr>
            <a:r>
              <a:rPr lang="cs-CZ" sz="9000" b="1" u="sng" dirty="0" smtClean="0"/>
              <a:t>Citační software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67744" y="260648"/>
            <a:ext cx="6336704" cy="720427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Co je citační SW?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340768"/>
            <a:ext cx="7777162" cy="5112073"/>
          </a:xfrm>
        </p:spPr>
        <p:txBody>
          <a:bodyPr/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generování citací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správa citací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editace, doplňování klíčových slov a poznámek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řídění do složek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funkce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vkládání/import záznamů (z EIZ, z katalogů)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export do různých citačních stylů</a:t>
            </a:r>
          </a:p>
          <a:p>
            <a:pPr lvl="1" eaLnBrk="1" hangingPunct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ytváření seznamů literatury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vyhledávání</a:t>
            </a:r>
          </a:p>
          <a:p>
            <a:pPr lvl="1" eaLnBrk="1" hangingPunct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doplňky (např.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plug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-in do Wordu, lišty,...)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512" y="188640"/>
            <a:ext cx="6960936" cy="850900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</a:rPr>
              <a:t>EndNote</a:t>
            </a:r>
            <a:r>
              <a:rPr lang="cs-CZ" b="1" dirty="0" smtClean="0">
                <a:solidFill>
                  <a:schemeClr val="bg1"/>
                </a:solidFill>
              </a:rPr>
              <a:t> Basic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http://myendnoteweb.com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egistrace - vytvořit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si vlastní účet</a:t>
            </a:r>
          </a:p>
        </p:txBody>
      </p:sp>
      <p:pic>
        <p:nvPicPr>
          <p:cNvPr id="7270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429"/>
          <a:stretch>
            <a:fillRect/>
          </a:stretch>
        </p:blipFill>
        <p:spPr bwMode="auto">
          <a:xfrm>
            <a:off x="1043608" y="2420887"/>
            <a:ext cx="6650978" cy="4221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13618"/>
            <a:ext cx="6923112" cy="922114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  <a:hlinkClick r:id="rId2"/>
              </a:rPr>
              <a:t>Citace.com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generátor citací</a:t>
            </a:r>
          </a:p>
          <a:p>
            <a:pPr>
              <a:lnSpc>
                <a:spcPct val="11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importy dle ISBN a DOI</a:t>
            </a: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návody</a:t>
            </a:r>
          </a:p>
          <a:p>
            <a:pPr>
              <a:lnSpc>
                <a:spcPct val="11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poradna na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Facebooku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e:citace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10000"/>
              </a:lnSpc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188913"/>
            <a:ext cx="28575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672" y="188640"/>
            <a:ext cx="6840438" cy="723677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  <a:hlinkClick r:id="rId3"/>
              </a:rPr>
              <a:t>Citace PRO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96752"/>
            <a:ext cx="7921625" cy="5472113"/>
          </a:xfrm>
        </p:spPr>
        <p:txBody>
          <a:bodyPr/>
          <a:lstStyle/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přístup: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www.citacepro.com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od tvůrců </a:t>
            </a:r>
            <a:r>
              <a:rPr lang="cs-CZ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Citace.com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podrobný návod</a:t>
            </a: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přihlášení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klikněte na ikonu Masarykova </a:t>
            </a:r>
            <a:b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</a:p>
          <a:p>
            <a:pPr lvl="1"/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zadejte 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UČO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 sekundární heslo</a:t>
            </a:r>
          </a:p>
          <a:p>
            <a:endParaRPr lang="cs-CZ" sz="2600" dirty="0" smtClean="0"/>
          </a:p>
        </p:txBody>
      </p:sp>
      <p:graphicFrame>
        <p:nvGraphicFramePr>
          <p:cNvPr id="73734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17211174"/>
              </p:ext>
            </p:extLst>
          </p:nvPr>
        </p:nvGraphicFramePr>
        <p:xfrm>
          <a:off x="5303679" y="2276872"/>
          <a:ext cx="3813175" cy="326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027" name="Image" r:id="rId5" imgW="8558730" imgH="7326984" progId="Photoshop.Image.8">
                  <p:embed/>
                </p:oleObj>
              </mc:Choice>
              <mc:Fallback>
                <p:oleObj name="Image" r:id="rId5" imgW="8558730" imgH="7326984" progId="Photoshop.Image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3679" y="2276872"/>
                        <a:ext cx="3813175" cy="326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81" y="4365104"/>
            <a:ext cx="4897437" cy="195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3492500" y="4867275"/>
            <a:ext cx="2374900" cy="431800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  <p:sp>
        <p:nvSpPr>
          <p:cNvPr id="73735" name="AutoShape 8"/>
          <p:cNvSpPr>
            <a:spLocks noChangeArrowheads="1"/>
          </p:cNvSpPr>
          <p:nvPr/>
        </p:nvSpPr>
        <p:spPr bwMode="auto">
          <a:xfrm>
            <a:off x="6011863" y="5000625"/>
            <a:ext cx="360362" cy="269875"/>
          </a:xfrm>
          <a:prstGeom prst="rightArrow">
            <a:avLst>
              <a:gd name="adj1" fmla="val 50000"/>
              <a:gd name="adj2" fmla="val 3338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16632"/>
            <a:ext cx="6779096" cy="922337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  <a:hlinkClick r:id="rId2"/>
              </a:rPr>
              <a:t>Citace PRO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777162" cy="513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08088"/>
            <a:ext cx="7993062" cy="5472113"/>
          </a:xfrm>
        </p:spPr>
        <p:txBody>
          <a:bodyPr/>
          <a:lstStyle/>
          <a:p>
            <a:pPr eaLnBrk="1" hangingPunct="1"/>
            <a:r>
              <a:rPr lang="cs-CZ" sz="2200" b="1" dirty="0" smtClean="0">
                <a:latin typeface="Arial" panose="020B0604020202020204" pitchFamily="34" charset="0"/>
                <a:cs typeface="Arial" panose="020B0604020202020204" pitchFamily="34" charset="0"/>
                <a:hlinkClick r:id="rId2" tooltip="Zotero"/>
              </a:rPr>
              <a:t>ZOTERO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rozšíření do </a:t>
            </a:r>
            <a:r>
              <a:rPr lang="cs-CZ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Firefoxu</a:t>
            </a: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umí získávat bibliografické údaje přímo z webové stránky</a:t>
            </a:r>
          </a:p>
          <a:p>
            <a:pPr lvl="1" eaLnBrk="1" hangingPunct="1">
              <a:spcBef>
                <a:spcPts val="200"/>
              </a:spcBef>
              <a:spcAft>
                <a:spcPts val="200"/>
              </a:spcAft>
            </a:pP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sdílení a export citací</a:t>
            </a:r>
            <a:endParaRPr lang="cs-CZ" sz="1600" b="1" dirty="0" smtClean="0">
              <a:latin typeface="Arial" panose="020B0604020202020204" pitchFamily="34" charset="0"/>
              <a:cs typeface="Arial" panose="020B0604020202020204" pitchFamily="34" charset="0"/>
              <a:hlinkClick r:id="rId3" tooltip="Connotea"/>
            </a:endParaRP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3" tooltip="Connotea"/>
              </a:rPr>
              <a:t>Connotea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systém pro správu odkazů z internetu a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profi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databází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citace lze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tagovat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a sdílet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  <a:hlinkClick r:id="rId4" tooltip="Connotea"/>
            </a:endParaRP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4" tooltip="Connotea"/>
              </a:rPr>
              <a:t>CiteULike</a:t>
            </a:r>
            <a:endParaRPr lang="cs-CZ" sz="2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systém pro správu citací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tagování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, sdílení, RSS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podpora všech významných citačních stylů</a:t>
            </a:r>
          </a:p>
          <a:p>
            <a:pPr lvl="1">
              <a:spcBef>
                <a:spcPts val="200"/>
              </a:spcBef>
              <a:spcAft>
                <a:spcPts val="200"/>
              </a:spcAft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ale nepodporuje ISO 690</a:t>
            </a:r>
          </a:p>
          <a:p>
            <a:pPr eaLnBrk="1" hangingPunct="1"/>
            <a:r>
              <a:rPr lang="cs-CZ" sz="2200" b="1" dirty="0" err="1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Mendeley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správa citací, sdílení, anotování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ráce s plnými texty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kombinace citačního manažeru a sociální sítě</a:t>
            </a:r>
          </a:p>
        </p:txBody>
      </p:sp>
      <p:sp>
        <p:nvSpPr>
          <p:cNvPr id="768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979712" y="260648"/>
            <a:ext cx="7164288" cy="735013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Zdarma dostupný SW</a:t>
            </a:r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7" y="3861048"/>
            <a:ext cx="1905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208088"/>
            <a:ext cx="1936750" cy="40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2492896"/>
            <a:ext cx="17240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036" y="5222722"/>
            <a:ext cx="959371" cy="731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2800" b="1" dirty="0" smtClean="0">
                <a:solidFill>
                  <a:schemeClr val="bg1"/>
                </a:solidFill>
              </a:rPr>
              <a:t>Bibliografické citace/reference – ukázka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628800"/>
            <a:ext cx="8352928" cy="4779417"/>
          </a:xfrm>
        </p:spPr>
        <p:txBody>
          <a:bodyPr/>
          <a:lstStyle/>
          <a:p>
            <a:pPr marL="0" indent="0">
              <a:buNone/>
            </a:pP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RUß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-MOHL, Stephan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. 2005.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Žurnalistika: komplexní průvodce praktickou žurnalistikou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Praha: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292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s. ISBN 80-247-0158-8.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2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064896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Další citační</a:t>
            </a:r>
          </a:p>
          <a:p>
            <a:pPr algn="ctr">
              <a:buFontTx/>
              <a:buNone/>
            </a:pPr>
            <a:r>
              <a:rPr lang="cs-CZ" sz="8000" b="1" dirty="0" smtClean="0"/>
              <a:t>nástroje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868958"/>
          </a:xfrm>
        </p:spPr>
        <p:txBody>
          <a:bodyPr>
            <a:normAutofit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Citace v </a:t>
            </a:r>
            <a:r>
              <a:rPr lang="cs-CZ" sz="3600" b="1" dirty="0" smtClean="0">
                <a:solidFill>
                  <a:schemeClr val="bg1"/>
                </a:solidFill>
                <a:hlinkClick r:id="rId2"/>
              </a:rPr>
              <a:t>katalogu</a:t>
            </a:r>
            <a:r>
              <a:rPr lang="cs-CZ" sz="3600" b="1" dirty="0" smtClean="0">
                <a:solidFill>
                  <a:schemeClr val="bg1"/>
                </a:solidFill>
              </a:rPr>
              <a:t> knihoven MU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cs-CZ" smtClean="0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079500"/>
            <a:ext cx="7272338" cy="558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88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5992813"/>
            <a:ext cx="7315200" cy="676275"/>
          </a:xfrm>
          <a:prstGeom prst="rect">
            <a:avLst/>
          </a:prstGeom>
          <a:noFill/>
          <a:ln w="254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16632"/>
            <a:ext cx="7211144" cy="940966"/>
          </a:xfrm>
        </p:spPr>
        <p:txBody>
          <a:bodyPr>
            <a:normAutofit/>
          </a:bodyPr>
          <a:lstStyle/>
          <a:p>
            <a:r>
              <a:rPr lang="cs-CZ" b="1" dirty="0" err="1" smtClean="0">
                <a:solidFill>
                  <a:schemeClr val="bg1"/>
                </a:solidFill>
                <a:hlinkClick r:id="rId2"/>
              </a:rPr>
              <a:t>Odevzdej.cz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kontrola textu na plagiátorství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nahraje se soubor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výsledek se posílá na zadaný e-mail</a:t>
            </a:r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88" y="3008313"/>
            <a:ext cx="7586662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99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Doporučené zdroje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412776"/>
            <a:ext cx="8568952" cy="5040560"/>
          </a:xfrm>
        </p:spPr>
        <p:txBody>
          <a:bodyPr>
            <a:noAutofit/>
          </a:bodyPr>
          <a:lstStyle/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norma ČSN ISO 690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norma ISO 690:2010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BIERNÁTOVÁ, Olga a Jan SKŮPA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dokumentů: dle ČSN ISO 690 (01 0197) platné od 1. dubna 2011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1.3 MB]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BIERNÁTOVÁ, Olga –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Bibliografické citace dle aktualizované normy ČSN ISO 690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Slideshare</a:t>
            </a:r>
            <a:r>
              <a:rPr 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TKAČÍKOVÁ, Daniela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Jak zpracovávat bibliografické citace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e-kurz VŠB-TUO]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Iva: informační výchova na UTB ve Zlíně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kurz]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KRATOCHVÍL, Jiří  – 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Jak citovat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1800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1.7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MB]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KRATOCHVÍL, Jiří et al.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Metodika tvorby bibliografických 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citací</a:t>
            </a:r>
            <a:r>
              <a:rPr lang="cs-CZ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[e-publikace]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Nadpis 1"/>
          <p:cNvSpPr>
            <a:spLocks noGrp="1"/>
          </p:cNvSpPr>
          <p:nvPr>
            <p:ph type="title" idx="4294967295"/>
          </p:nvPr>
        </p:nvSpPr>
        <p:spPr>
          <a:xfrm>
            <a:off x="1475656" y="332656"/>
            <a:ext cx="7308304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Doporučené zdroje</a:t>
            </a:r>
          </a:p>
        </p:txBody>
      </p:sp>
      <p:sp>
        <p:nvSpPr>
          <p:cNvPr id="81923" name="Zástupný symbol pro obsah 2"/>
          <p:cNvSpPr>
            <a:spLocks noGrp="1"/>
          </p:cNvSpPr>
          <p:nvPr>
            <p:ph idx="4294967295"/>
          </p:nvPr>
        </p:nvSpPr>
        <p:spPr>
          <a:xfrm>
            <a:off x="250384" y="1340768"/>
            <a:ext cx="8568952" cy="1944216"/>
          </a:xfrm>
        </p:spPr>
        <p:txBody>
          <a:bodyPr>
            <a:normAutofit/>
          </a:bodyPr>
          <a:lstStyle/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MAZANCOVÁ, Dana a Martin KRČÁL. 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Praktický manuál pro kurz FSS120: informační minimum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Brno: Ústřední knihovna FSS, 2014.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Dostupn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é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knihovna.fss.muni.cz/ckeditor/includes/files/OPVK/dokumenty/manual%20pro%20FSS%20120_nahledweb.pdf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9613" lvl="1" indent="0">
              <a:buNone/>
            </a:pPr>
            <a:endParaRPr lang="cs-CZ" dirty="0" smtClean="0"/>
          </a:p>
          <a:p>
            <a:pPr>
              <a:buFontTx/>
              <a:buNone/>
            </a:pPr>
            <a:endParaRPr lang="cs-CZ" sz="10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501008"/>
            <a:ext cx="1619250" cy="2286000"/>
          </a:xfrm>
          <a:prstGeom prst="rect">
            <a:avLst/>
          </a:prstGeom>
        </p:spPr>
      </p:pic>
      <p:sp>
        <p:nvSpPr>
          <p:cNvPr id="7" name="Zástupný symbol pro obsah 2"/>
          <p:cNvSpPr txBox="1">
            <a:spLocks/>
          </p:cNvSpPr>
          <p:nvPr/>
        </p:nvSpPr>
        <p:spPr>
          <a:xfrm>
            <a:off x="274134" y="3671900"/>
            <a:ext cx="6665307" cy="1944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Naučte (se) citovat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1. vyd. Blansko: Citace.com, 2014, 156, [46] s. ISBN 978-80-260-6074-1.</a:t>
            </a:r>
          </a:p>
          <a:p>
            <a:pPr marL="709613" lvl="1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Aft>
                <a:spcPts val="0"/>
              </a:spcAft>
              <a:buFontTx/>
              <a:buNone/>
            </a:pPr>
            <a:endParaRPr lang="cs-CZ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1362869" y="3861048"/>
            <a:ext cx="63992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cs-CZ" sz="4400" b="1" dirty="0">
                <a:latin typeface="+mj-lt"/>
              </a:rPr>
              <a:t>Děkuji Vám za pozornost</a:t>
            </a:r>
            <a:endParaRPr lang="en-US" sz="4400" b="1" dirty="0">
              <a:latin typeface="+mj-lt"/>
            </a:endParaRPr>
          </a:p>
        </p:txBody>
      </p:sp>
      <p:pic>
        <p:nvPicPr>
          <p:cNvPr id="83971" name="Picture 8" descr="bill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22844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cs-CZ" sz="2000" b="1" dirty="0" smtClean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Martin </a:t>
            </a:r>
            <a:r>
              <a:rPr lang="cs-CZ" sz="2000" b="1" dirty="0">
                <a:latin typeface="Verdana" panose="020B0604030504040204" pitchFamily="34" charset="0"/>
              </a:rPr>
              <a:t>Krčál</a:t>
            </a:r>
          </a:p>
          <a:p>
            <a:pPr algn="r" eaLnBrk="1" hangingPunct="1"/>
            <a:r>
              <a:rPr lang="cs-CZ" sz="2000" b="1" dirty="0" err="1" smtClean="0">
                <a:latin typeface="Verdana" panose="020B0604030504040204" pitchFamily="34" charset="0"/>
              </a:rPr>
              <a:t>krcal@fss.muni.cz</a:t>
            </a:r>
            <a:endParaRPr lang="cs-CZ" sz="2000" b="1" dirty="0" smtClean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>
                <a:latin typeface="Verdana" panose="020B0604030504040204" pitchFamily="34" charset="0"/>
              </a:rPr>
              <a:t>Blanka Farkašová</a:t>
            </a:r>
          </a:p>
          <a:p>
            <a:pPr algn="r" eaLnBrk="1" hangingPunct="1"/>
            <a:r>
              <a:rPr lang="cs-CZ" sz="2000" b="1" dirty="0" err="1">
                <a:latin typeface="Verdana" panose="020B0604030504040204" pitchFamily="34" charset="0"/>
              </a:rPr>
              <a:t>blanka@fss.muni.cz</a:t>
            </a:r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-24387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Použitá literatura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Informace a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kokumentace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: pravidla pro bibliografické odkazy a citace informačních zdrojů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2011, 40 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ISO 690: 2010.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bibliographic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Geneva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ISO, 2010. 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Jakub SKŮPA.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odkazy a citace dokumentů dle ČSN ISO 690 (01 0197) platné od 1. dubna 2011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smtClean="0">
                <a:latin typeface="Arial" panose="020B0604020202020204" pitchFamily="34" charset="0"/>
                <a:cs typeface="Arial" panose="020B0604020202020204" pitchFamily="34" charset="0"/>
              </a:rPr>
              <a:t>Brno,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září 2011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[cit. 2015-10-02]. Dostupné z: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www.citace.com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CSN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-ISO-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690.pdf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správně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odkazovat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citace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textu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Iva: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Informační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výchova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UTB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Zlín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Tomáše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Bati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Knihovna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[cit. 2015-10-07].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iva.k.utb.cz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/?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page_id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=34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615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2788509de615bedd90e7e5238e1b9d345a38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ablona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7738</TotalTime>
  <Words>4520</Words>
  <Application>Microsoft Office PowerPoint</Application>
  <PresentationFormat>Předvádění na obrazovce (4:3)</PresentationFormat>
  <Paragraphs>519</Paragraphs>
  <Slides>96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96</vt:i4>
      </vt:variant>
    </vt:vector>
  </HeadingPairs>
  <TitlesOfParts>
    <vt:vector size="104" baseType="lpstr">
      <vt:lpstr>Arial</vt:lpstr>
      <vt:lpstr>Calibri</vt:lpstr>
      <vt:lpstr>Tahoma</vt:lpstr>
      <vt:lpstr>Verdana</vt:lpstr>
      <vt:lpstr>Wingdings</vt:lpstr>
      <vt:lpstr>template</vt:lpstr>
      <vt:lpstr>sablona1</vt:lpstr>
      <vt:lpstr>Image</vt:lpstr>
      <vt:lpstr>Citace a citační SW</vt:lpstr>
      <vt:lpstr>Obsah přednášky</vt:lpstr>
      <vt:lpstr>Prezentace aplikace PowerPoint</vt:lpstr>
      <vt:lpstr>Citát </vt:lpstr>
      <vt:lpstr>Citát - ukázka</vt:lpstr>
      <vt:lpstr>Parafráze</vt:lpstr>
      <vt:lpstr>Parafráze - ukázka</vt:lpstr>
      <vt:lpstr>Bibliografické citace/reference</vt:lpstr>
      <vt:lpstr>Bibliografické citace/reference – ukázka </vt:lpstr>
      <vt:lpstr>Prezentace aplikace PowerPoint</vt:lpstr>
      <vt:lpstr>Proč citujeme</vt:lpstr>
      <vt:lpstr>Prezentace aplikace PowerPoint</vt:lpstr>
      <vt:lpstr>Definice plagiátorství</vt:lpstr>
      <vt:lpstr>Co je plagiátorství</vt:lpstr>
      <vt:lpstr>Prezentace aplikace PowerPoint</vt:lpstr>
      <vt:lpstr>Kopírování  (CTRL+C)</vt:lpstr>
      <vt:lpstr>Drobné úpravy</vt:lpstr>
      <vt:lpstr>Jeden zdroj</vt:lpstr>
      <vt:lpstr>Mashups (spojování textů)</vt:lpstr>
      <vt:lpstr>Odůvodněná míra</vt:lpstr>
      <vt:lpstr>Necitování v textu</vt:lpstr>
      <vt:lpstr>Citáty bez uvozovek</vt:lpstr>
      <vt:lpstr>Nedohledatelný zdroj</vt:lpstr>
      <vt:lpstr>Chybějící zdroj</vt:lpstr>
      <vt:lpstr>Vylepšování literatury</vt:lpstr>
      <vt:lpstr>Zneužití autocitací</vt:lpstr>
      <vt:lpstr>Doprovodný materiál</vt:lpstr>
      <vt:lpstr>Obecně známé věci</vt:lpstr>
      <vt:lpstr>Prezentace aplikace PowerPoint</vt:lpstr>
      <vt:lpstr>Citační styly</vt:lpstr>
      <vt:lpstr>Citační styly</vt:lpstr>
      <vt:lpstr>Prezentace aplikace PowerPoint</vt:lpstr>
      <vt:lpstr>Nová norma</vt:lpstr>
      <vt:lpstr>Druhy citací</vt:lpstr>
      <vt:lpstr>Prezentace aplikace PowerPoint</vt:lpstr>
      <vt:lpstr>Metoda author-date (Harvardský styl)</vt:lpstr>
      <vt:lpstr>Metoda author-date</vt:lpstr>
      <vt:lpstr>Metoda author-date</vt:lpstr>
      <vt:lpstr>Soupis literatury u metody author-date</vt:lpstr>
      <vt:lpstr>Poznámky pod čarou</vt:lpstr>
      <vt:lpstr>Poznámky pod čarou</vt:lpstr>
      <vt:lpstr>Poznámky pod čarou</vt:lpstr>
      <vt:lpstr>Číslování citací (Vancouver styl)</vt:lpstr>
      <vt:lpstr>Prezentace aplikace PowerPoint</vt:lpstr>
      <vt:lpstr>Druhy dokumentů</vt:lpstr>
      <vt:lpstr>Zásady citování</vt:lpstr>
      <vt:lpstr>Obecná struktura</vt:lpstr>
      <vt:lpstr>Obecná struktura</vt:lpstr>
      <vt:lpstr>Prezentace aplikace PowerPoint</vt:lpstr>
      <vt:lpstr>Citování tištěných dokumentů</vt:lpstr>
      <vt:lpstr>Monografie</vt:lpstr>
      <vt:lpstr>Část monografie</vt:lpstr>
      <vt:lpstr>Článek</vt:lpstr>
      <vt:lpstr>Periodikum</vt:lpstr>
      <vt:lpstr>Sborník</vt:lpstr>
      <vt:lpstr>Příspěvek</vt:lpstr>
      <vt:lpstr>Akademická práce</vt:lpstr>
      <vt:lpstr>Legislativa</vt:lpstr>
      <vt:lpstr>Normy a standardy</vt:lpstr>
      <vt:lpstr>Kartografické materiály – příklad 1</vt:lpstr>
      <vt:lpstr>Kartografické materiály – příklad 2</vt:lpstr>
      <vt:lpstr>Firemní a nepublikované dokumenty</vt:lpstr>
      <vt:lpstr>Obrázky</vt:lpstr>
      <vt:lpstr>Prezentace aplikace PowerPoint</vt:lpstr>
      <vt:lpstr>Citování elektronických dokumentů</vt:lpstr>
      <vt:lpstr>e-knihy</vt:lpstr>
      <vt:lpstr>e-články</vt:lpstr>
      <vt:lpstr>Tištěné články v Anopressu</vt:lpstr>
      <vt:lpstr>Další e-dokumenty</vt:lpstr>
      <vt:lpstr>Dokumenty v PDF</vt:lpstr>
      <vt:lpstr>Webová sídla</vt:lpstr>
      <vt:lpstr>Webové stránky</vt:lpstr>
      <vt:lpstr>Příspěvek na webu (např. Wikipedia)</vt:lpstr>
      <vt:lpstr>Blog</vt:lpstr>
      <vt:lpstr>Další e-příspěvky</vt:lpstr>
      <vt:lpstr>E-mail</vt:lpstr>
      <vt:lpstr>Prezentace aplikace PowerPoint</vt:lpstr>
      <vt:lpstr>Pořad v TV nebo rozhlasu</vt:lpstr>
      <vt:lpstr>Část pořadu (rozhovor, jedna zpráva)</vt:lpstr>
      <vt:lpstr>Film</vt:lpstr>
      <vt:lpstr>Seriál</vt:lpstr>
      <vt:lpstr>Prezentace aplikace PowerPoint</vt:lpstr>
      <vt:lpstr>Prezentace aplikace PowerPoint</vt:lpstr>
      <vt:lpstr>Co je citační SW?</vt:lpstr>
      <vt:lpstr>EndNote Basic</vt:lpstr>
      <vt:lpstr>Citace.com</vt:lpstr>
      <vt:lpstr>Citace PRO</vt:lpstr>
      <vt:lpstr>Citace PRO</vt:lpstr>
      <vt:lpstr>Zdarma dostupný SW</vt:lpstr>
      <vt:lpstr>Prezentace aplikace PowerPoint</vt:lpstr>
      <vt:lpstr>Citace v katalogu knihoven MU</vt:lpstr>
      <vt:lpstr>Odevzdej.cz</vt:lpstr>
      <vt:lpstr>Doporučené zdroje</vt:lpstr>
      <vt:lpstr>Doporučené zdroje</vt:lpstr>
      <vt:lpstr>Prezentace aplikace PowerPoint</vt:lpstr>
      <vt:lpstr>Použitá literatura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Blanka Farkašová</cp:lastModifiedBy>
  <cp:revision>636</cp:revision>
  <cp:lastPrinted>2015-10-03T15:31:46Z</cp:lastPrinted>
  <dcterms:created xsi:type="dcterms:W3CDTF">2008-06-02T21:04:14Z</dcterms:created>
  <dcterms:modified xsi:type="dcterms:W3CDTF">2015-11-09T09:42:33Z</dcterms:modified>
</cp:coreProperties>
</file>