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80" r:id="rId8"/>
    <p:sldId id="263" r:id="rId9"/>
    <p:sldId id="281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284" r:id="rId23"/>
    <p:sldId id="28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317" r:id="rId33"/>
    <p:sldId id="316" r:id="rId34"/>
    <p:sldId id="318" r:id="rId35"/>
    <p:sldId id="302" r:id="rId36"/>
    <p:sldId id="303" r:id="rId37"/>
    <p:sldId id="304" r:id="rId38"/>
    <p:sldId id="305" r:id="rId39"/>
    <p:sldId id="306" r:id="rId40"/>
    <p:sldId id="319" r:id="rId41"/>
    <p:sldId id="308" r:id="rId42"/>
    <p:sldId id="309" r:id="rId43"/>
    <p:sldId id="310" r:id="rId44"/>
    <p:sldId id="311" r:id="rId45"/>
    <p:sldId id="282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0918E5-D4B1-4A53-9355-1EAEC26306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19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24758D-EABE-4759-A537-2C4B0CA6E11A}" type="datetimeFigureOut">
              <a:rPr lang="cs-CZ" smtClean="0"/>
              <a:t>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onlinegroomingproject.com/" TargetMode="External"/><Relationship Id="rId2" Type="http://schemas.openxmlformats.org/officeDocument/2006/relationships/hyperlink" Target="http://irtis.fss.muni.cz/living-in-the-digital-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3137107" cy="457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 smtClean="0"/>
              <a:t>ZUR387</a:t>
            </a:r>
          </a:p>
          <a:p>
            <a:pPr algn="l"/>
            <a:r>
              <a:rPr lang="cs-CZ" dirty="0" smtClean="0"/>
              <a:t>2015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Meeting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067944" y="4653136"/>
            <a:ext cx="313710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 smtClean="0"/>
          </a:p>
          <a:p>
            <a:pPr algn="r"/>
            <a:r>
              <a:rPr lang="cs-CZ" sz="1400" dirty="0" smtClean="0"/>
              <a:t>Lenka Dědková</a:t>
            </a:r>
            <a:endParaRPr lang="cs-CZ" sz="1400" dirty="0"/>
          </a:p>
        </p:txBody>
      </p:sp>
      <p:pic>
        <p:nvPicPr>
          <p:cNvPr id="5" name="Picture 4" descr="inovac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86" y="5589240"/>
            <a:ext cx="3222678" cy="9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123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020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724128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400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</a:t>
            </a:r>
            <a:r>
              <a:rPr lang="cs-CZ" altLang="cs-CZ" sz="2600" dirty="0" smtClean="0">
                <a:solidFill>
                  <a:schemeClr val="accent1"/>
                </a:solidFill>
              </a:rPr>
              <a:t>kriminálníci</a:t>
            </a:r>
            <a:r>
              <a:rPr lang="cs-CZ" altLang="cs-CZ" sz="2600" dirty="0" smtClean="0">
                <a:solidFill>
                  <a:schemeClr val="accent1"/>
                </a:solidFill>
              </a:rPr>
              <a:t>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 II.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857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3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201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</a:t>
            </a:r>
            <a:r>
              <a:rPr lang="cs-CZ" altLang="cs-CZ" sz="2100" dirty="0" smtClean="0">
                <a:solidFill>
                  <a:schemeClr val="accent1"/>
                </a:solidFill>
              </a:rPr>
              <a:t>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</a:t>
            </a:r>
            <a:r>
              <a:rPr lang="cs-CZ" altLang="cs-CZ" sz="2100" dirty="0" smtClean="0">
                <a:solidFill>
                  <a:schemeClr val="accent1"/>
                </a:solidFill>
              </a:rPr>
              <a:t>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59" y="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</a:t>
            </a:r>
            <a:r>
              <a:rPr lang="cs-CZ" altLang="cs-CZ" sz="2600" dirty="0" smtClean="0"/>
              <a:t>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</a:t>
            </a:r>
            <a:r>
              <a:rPr lang="cs-CZ" altLang="cs-CZ" sz="2600" dirty="0" smtClean="0"/>
              <a:t>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683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</a:t>
            </a:r>
            <a:r>
              <a:rPr lang="cs-CZ" altLang="cs-CZ" sz="2100" dirty="0" smtClean="0"/>
              <a:t>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</a:t>
            </a:r>
            <a:r>
              <a:rPr lang="cs-CZ" altLang="cs-CZ" sz="2100" dirty="0" smtClean="0"/>
              <a:t>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</a:t>
            </a:r>
            <a:r>
              <a:rPr lang="cs-CZ" altLang="cs-CZ" sz="2100" dirty="0" smtClean="0"/>
              <a:t>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977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</a:t>
            </a:r>
            <a:r>
              <a:rPr lang="cs-CZ" altLang="cs-CZ" dirty="0" smtClean="0"/>
              <a:t>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</a:t>
            </a:r>
            <a:r>
              <a:rPr lang="cs-CZ" altLang="cs-CZ" dirty="0" smtClean="0"/>
              <a:t>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</a:t>
            </a:r>
            <a:r>
              <a:rPr lang="cs-CZ" altLang="cs-CZ" dirty="0" smtClean="0"/>
              <a:t>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259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online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 smtClean="0"/>
              <a:t>U 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nemluví</a:t>
            </a:r>
          </a:p>
          <a:p>
            <a:endParaRPr lang="cs-CZ" dirty="0"/>
          </a:p>
          <a:p>
            <a:r>
              <a:rPr lang="cs-CZ" dirty="0" smtClean="0"/>
              <a:t>Děti a dospívající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42469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</a:t>
            </a:r>
            <a:r>
              <a:rPr lang="cs-CZ" altLang="cs-CZ" dirty="0" smtClean="0"/>
              <a:t>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</a:t>
            </a:r>
            <a:r>
              <a:rPr lang="cs-CZ" altLang="cs-CZ" dirty="0" smtClean="0"/>
              <a:t>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7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skutečný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se staršími lidmi za účelem sexuálního styku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6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868144" y="3645024"/>
            <a:ext cx="3024336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296605"/>
            <a:ext cx="3744416" cy="3924436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Jak tedy vypadají setkání 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Kdo </a:t>
            </a:r>
            <a:r>
              <a:rPr lang="cs-CZ" altLang="cs-CZ" dirty="0"/>
              <a:t>se více seznamuje s lidmi na internetu </a:t>
            </a:r>
            <a:r>
              <a:rPr lang="cs-CZ" altLang="cs-CZ" dirty="0" smtClean="0"/>
              <a:t>(dospívající):</a:t>
            </a:r>
            <a:endParaRPr lang="cs-CZ" altLang="cs-CZ" dirty="0"/>
          </a:p>
          <a:p>
            <a:pPr lvl="1"/>
            <a:r>
              <a:rPr lang="cs-CZ" altLang="cs-CZ" dirty="0" smtClean="0"/>
              <a:t> „Problémoví adolescenti“, </a:t>
            </a:r>
            <a:r>
              <a:rPr lang="cs-CZ" altLang="cs-CZ" dirty="0"/>
              <a:t>dívky s vyšší úrovní konfliktů v rodině, chlapci s nižší úrovní komunikace v </a:t>
            </a:r>
            <a:r>
              <a:rPr lang="cs-CZ" altLang="cs-CZ" dirty="0" smtClean="0"/>
              <a:t>rodině</a:t>
            </a:r>
          </a:p>
          <a:p>
            <a:pPr lvl="1"/>
            <a:r>
              <a:rPr lang="cs-CZ" altLang="cs-CZ" dirty="0" smtClean="0"/>
              <a:t> Ti, co jsou častěji online</a:t>
            </a:r>
          </a:p>
          <a:p>
            <a:pPr lvl="1"/>
            <a:r>
              <a:rPr lang="cs-CZ" altLang="cs-CZ" dirty="0" smtClean="0"/>
              <a:t> Vyšší míra </a:t>
            </a:r>
            <a:r>
              <a:rPr lang="cs-CZ" altLang="cs-CZ" dirty="0" err="1" smtClean="0"/>
              <a:t>depresivity</a:t>
            </a:r>
            <a:r>
              <a:rPr lang="cs-CZ" altLang="cs-CZ" dirty="0" smtClean="0"/>
              <a:t>, osamělosti, úzkostnosti</a:t>
            </a:r>
          </a:p>
          <a:p>
            <a:pPr lvl="1"/>
            <a:r>
              <a:rPr lang="cs-CZ" altLang="cs-CZ" dirty="0"/>
              <a:t> </a:t>
            </a:r>
            <a:r>
              <a:rPr lang="cs-CZ" altLang="cs-CZ" dirty="0" smtClean="0"/>
              <a:t>Vyšší míra delikventního chování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288925"/>
            <a:ext cx="4486275" cy="692150"/>
          </a:xfrm>
        </p:spPr>
        <p:txBody>
          <a:bodyPr/>
          <a:lstStyle/>
          <a:p>
            <a:pPr algn="r"/>
            <a:r>
              <a:rPr lang="cs-CZ" altLang="cs-CZ" sz="2500" b="1"/>
              <a:t>EUKO II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  <a:ln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3845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cs-CZ"/>
              <a:t>„A setkal/a jsi se osobně s někým, s kým jsi se seznámil/a na internetu?“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EUKO: 9 %       ČR: 15 %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268538" y="1557338"/>
            <a:ext cx="1079500" cy="433387"/>
          </a:xfrm>
          <a:prstGeom prst="leftArrow">
            <a:avLst>
              <a:gd name="adj1" fmla="val 50000"/>
              <a:gd name="adj2" fmla="val 62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altLang="cs-CZ" dirty="0"/>
              <a:t>EU </a:t>
            </a:r>
            <a:r>
              <a:rPr lang="cs-CZ" altLang="cs-CZ" dirty="0" err="1"/>
              <a:t>Kids</a:t>
            </a:r>
            <a:r>
              <a:rPr lang="cs-CZ" altLang="cs-CZ" dirty="0"/>
              <a:t> Online </a:t>
            </a:r>
            <a:r>
              <a:rPr lang="cs-CZ" altLang="cs-CZ" dirty="0" smtClean="0"/>
              <a:t>II: ČR</a:t>
            </a:r>
            <a:endParaRPr lang="cs-CZ" alt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20942"/>
            <a:ext cx="8291512" cy="4603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9-16 let</a:t>
            </a:r>
          </a:p>
          <a:p>
            <a:pPr>
              <a:lnSpc>
                <a:spcPct val="90000"/>
              </a:lnSpc>
            </a:pPr>
            <a:endParaRPr lang="cs-CZ" altLang="cs-CZ" sz="2800" dirty="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2133600"/>
          <a:ext cx="6913562" cy="423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Graf" r:id="rId3" imgW="4667138" imgH="2857517" progId="Excel.Chart.8">
                  <p:embed/>
                </p:oleObj>
              </mc:Choice>
              <mc:Fallback>
                <p:oleObj name="Graf" r:id="rId3" imgW="4667138" imgH="285751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6913562" cy="423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3212"/>
            <a:ext cx="2989064" cy="164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274638"/>
            <a:ext cx="3754437" cy="1143000"/>
          </a:xfrm>
        </p:spPr>
        <p:txBody>
          <a:bodyPr>
            <a:normAutofit fontScale="90000"/>
          </a:bodyPr>
          <a:lstStyle/>
          <a:p>
            <a:r>
              <a:rPr lang="cs-CZ" altLang="cs-CZ" sz="2500"/>
              <a:t>S kolika lidmi za posledních 12 měsíců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628775"/>
            <a:ext cx="40386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 sz="2800"/>
              <a:t>ČR:</a:t>
            </a:r>
          </a:p>
          <a:p>
            <a:pPr lvl="1"/>
            <a:r>
              <a:rPr lang="cs-CZ" altLang="cs-CZ" sz="2300"/>
              <a:t>1 až 2: 60,7 %</a:t>
            </a:r>
          </a:p>
          <a:p>
            <a:pPr lvl="1"/>
            <a:r>
              <a:rPr lang="cs-CZ" altLang="cs-CZ" sz="2300"/>
              <a:t>3 až 4: 12,9 %</a:t>
            </a:r>
          </a:p>
          <a:p>
            <a:pPr lvl="1"/>
            <a:r>
              <a:rPr lang="cs-CZ" altLang="cs-CZ" sz="2300"/>
              <a:t>5 a více: 21,8 %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352925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99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08525" y="3860800"/>
          <a:ext cx="4435475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f" r:id="rId4" imgW="3686104" imgH="1276246" progId="Excel.Chart.8">
                  <p:embed/>
                </p:oleObj>
              </mc:Choice>
              <mc:Fallback>
                <p:oleObj name="Graf" r:id="rId4" imgW="3686104" imgH="127624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3860800"/>
                        <a:ext cx="4435475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9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30725"/>
          </a:xfrm>
        </p:spPr>
        <p:txBody>
          <a:bodyPr/>
          <a:lstStyle/>
          <a:p>
            <a:r>
              <a:rPr lang="cs-CZ" altLang="cs-CZ"/>
              <a:t>ČR:</a:t>
            </a:r>
          </a:p>
          <a:p>
            <a:pPr lvl="1"/>
            <a:r>
              <a:rPr lang="cs-CZ" altLang="cs-CZ"/>
              <a:t>Někdo, koho zná přes někoho: 45,5 %</a:t>
            </a:r>
          </a:p>
          <a:p>
            <a:pPr lvl="1"/>
            <a:r>
              <a:rPr lang="cs-CZ" altLang="cs-CZ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5805488"/>
            <a:ext cx="79200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V ČR: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53 % (rodič NE) - 33% (rodič ANO) - 14 % (rodič NEVÍ)</a:t>
            </a:r>
          </a:p>
        </p:txBody>
      </p:sp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 fontScale="90000"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výzkumy než </a:t>
            </a:r>
            <a:r>
              <a:rPr lang="cs-CZ" dirty="0" err="1" smtClean="0"/>
              <a:t>euko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(moc jich na toto téma není)</a:t>
            </a:r>
          </a:p>
          <a:p>
            <a:endParaRPr lang="cs-CZ" altLang="cs-CZ" dirty="0" smtClean="0"/>
          </a:p>
          <a:p>
            <a:r>
              <a:rPr lang="en-US" altLang="cs-CZ" dirty="0" smtClean="0"/>
              <a:t>YISS</a:t>
            </a:r>
            <a:r>
              <a:rPr lang="cs-CZ" altLang="cs-CZ" dirty="0" smtClean="0"/>
              <a:t> </a:t>
            </a:r>
            <a:r>
              <a:rPr lang="cs-CZ" altLang="cs-CZ" dirty="0"/>
              <a:t>(N = 1,501; 10-17 </a:t>
            </a:r>
            <a:r>
              <a:rPr lang="cs-CZ" altLang="cs-CZ" dirty="0" err="1"/>
              <a:t>year</a:t>
            </a:r>
            <a:r>
              <a:rPr lang="cs-CZ" altLang="cs-CZ" dirty="0"/>
              <a:t> </a:t>
            </a:r>
            <a:r>
              <a:rPr lang="cs-CZ" altLang="cs-CZ" dirty="0" err="1"/>
              <a:t>old</a:t>
            </a:r>
            <a:r>
              <a:rPr lang="cs-CZ" altLang="cs-CZ" dirty="0"/>
              <a:t>)</a:t>
            </a:r>
            <a:r>
              <a:rPr lang="en-US" altLang="cs-CZ" dirty="0"/>
              <a:t>:</a:t>
            </a:r>
            <a:r>
              <a:rPr lang="cs-CZ" altLang="cs-CZ" dirty="0"/>
              <a:t> </a:t>
            </a:r>
          </a:p>
          <a:p>
            <a:pPr lvl="1"/>
            <a:r>
              <a:rPr lang="en-US" altLang="cs-CZ" dirty="0"/>
              <a:t>3%</a:t>
            </a:r>
          </a:p>
          <a:p>
            <a:r>
              <a:rPr lang="en-US" altLang="cs-CZ" dirty="0"/>
              <a:t>SAFT</a:t>
            </a:r>
            <a:r>
              <a:rPr lang="cs-CZ" altLang="cs-CZ" dirty="0"/>
              <a:t> (N = 1,541; 12-17 </a:t>
            </a:r>
            <a:r>
              <a:rPr lang="cs-CZ" altLang="cs-CZ" dirty="0" err="1"/>
              <a:t>year</a:t>
            </a:r>
            <a:r>
              <a:rPr lang="cs-CZ" altLang="cs-CZ" dirty="0"/>
              <a:t> </a:t>
            </a:r>
            <a:r>
              <a:rPr lang="cs-CZ" altLang="cs-CZ" dirty="0" err="1"/>
              <a:t>old</a:t>
            </a:r>
            <a:r>
              <a:rPr lang="cs-CZ" altLang="cs-CZ" dirty="0"/>
              <a:t>)</a:t>
            </a:r>
            <a:r>
              <a:rPr lang="en-US" altLang="cs-CZ" dirty="0"/>
              <a:t>:</a:t>
            </a:r>
            <a:endParaRPr lang="cs-CZ" altLang="cs-CZ" dirty="0"/>
          </a:p>
          <a:p>
            <a:pPr lvl="1"/>
            <a:r>
              <a:rPr lang="en-US" altLang="cs-CZ" dirty="0"/>
              <a:t>2.4%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492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+ klasická missing hodnota </a:t>
            </a:r>
          </a:p>
          <a:p>
            <a:pPr algn="ctr" eaLnBrk="1" hangingPunct="1"/>
            <a:r>
              <a:rPr lang="cs-CZ" altLang="cs-CZ"/>
              <a:t>= 72.6% chybějících 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16688" y="1916113"/>
            <a:ext cx="2293937" cy="1843087"/>
          </a:xfrm>
          <a:prstGeom prst="cloudCallout">
            <a:avLst>
              <a:gd name="adj1" fmla="val -30139"/>
              <a:gd name="adj2" fmla="val 10090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35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11536" y="4618038"/>
            <a:ext cx="2293937" cy="1843087"/>
          </a:xfrm>
          <a:prstGeom prst="cloudCallout">
            <a:avLst>
              <a:gd name="adj1" fmla="val -59552"/>
              <a:gd name="adj2" fmla="val -8116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Negativní zkušenosti ze setkání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err="1" smtClean="0"/>
              <a:t>Janasová</a:t>
            </a:r>
            <a:r>
              <a:rPr lang="cs-CZ" altLang="cs-CZ" dirty="0" smtClean="0"/>
              <a:t> (</a:t>
            </a:r>
            <a:r>
              <a:rPr lang="cs-CZ" altLang="cs-CZ" dirty="0"/>
              <a:t>2011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Dedkova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Cerna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Janasova</a:t>
            </a:r>
            <a:r>
              <a:rPr lang="cs-CZ" altLang="cs-CZ" dirty="0" smtClean="0"/>
              <a:t>, &amp; </a:t>
            </a:r>
            <a:r>
              <a:rPr lang="cs-CZ" altLang="cs-CZ" dirty="0" err="1" smtClean="0"/>
              <a:t>Daneback</a:t>
            </a:r>
            <a:r>
              <a:rPr lang="cs-CZ" altLang="cs-CZ" dirty="0" smtClean="0"/>
              <a:t> </a:t>
            </a:r>
            <a:r>
              <a:rPr lang="cs-CZ" altLang="cs-CZ" dirty="0" smtClean="0"/>
              <a:t>(2014)</a:t>
            </a:r>
          </a:p>
          <a:p>
            <a:r>
              <a:rPr lang="cs-CZ" altLang="cs-CZ" dirty="0" smtClean="0"/>
              <a:t>Dedkova (2015)</a:t>
            </a:r>
          </a:p>
          <a:p>
            <a:endParaRPr lang="cs-CZ" altLang="cs-CZ" dirty="0"/>
          </a:p>
          <a:p>
            <a:r>
              <a:rPr lang="cs-CZ" altLang="cs-CZ" dirty="0"/>
              <a:t>Kvalitativní výzkum, </a:t>
            </a:r>
            <a:r>
              <a:rPr lang="cs-CZ" altLang="cs-CZ" dirty="0" smtClean="0"/>
              <a:t>16 </a:t>
            </a:r>
            <a:r>
              <a:rPr lang="cs-CZ" altLang="cs-CZ" dirty="0"/>
              <a:t>respondentů, 15-18 let, 2 chlapci</a:t>
            </a:r>
          </a:p>
          <a:p>
            <a:r>
              <a:rPr lang="cs-CZ" altLang="cs-CZ" dirty="0"/>
              <a:t>Online rozhovory</a:t>
            </a:r>
          </a:p>
        </p:txBody>
      </p:sp>
    </p:spTree>
    <p:extLst>
      <p:ext uri="{BB962C8B-B14F-4D97-AF65-F5344CB8AC3E}">
        <p14:creationId xmlns:p14="http://schemas.microsoft.com/office/powerpoint/2010/main" val="32363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5888"/>
            <a:ext cx="8027988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 schůzkou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66163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6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Před schůzkou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/>
              <a:t>14 ze 16 neiniciovalo kontakt</a:t>
            </a:r>
          </a:p>
          <a:p>
            <a:r>
              <a:rPr lang="cs-CZ" altLang="cs-CZ" sz="2800"/>
              <a:t>Délka online vztahu – od 1 online setkání – dva roky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Vnímání nebezpečí</a:t>
            </a:r>
          </a:p>
          <a:p>
            <a:pPr lvl="1"/>
            <a:r>
              <a:rPr lang="cs-CZ" altLang="cs-CZ" sz="2300"/>
              <a:t>Nereálné – </a:t>
            </a:r>
            <a:r>
              <a:rPr lang="cs-CZ" altLang="cs-CZ" sz="2300" i="1"/>
              <a:t>nestálo by mu to za problémy, pěkná blbost, bude respektovat mé rozhodnutí</a:t>
            </a:r>
            <a:r>
              <a:rPr lang="cs-CZ" altLang="cs-CZ" sz="2300"/>
              <a:t>, předchozí dobrá zkušenost s cizím člověkem, důvěra, prostředník, setkání na veřejném místě</a:t>
            </a:r>
          </a:p>
          <a:p>
            <a:pPr lvl="1"/>
            <a:r>
              <a:rPr lang="cs-CZ" altLang="cs-CZ" sz="2300"/>
              <a:t>Reálné – 2 (3) respondentky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Bezpečnostní opatření</a:t>
            </a:r>
            <a:r>
              <a:rPr lang="cs-CZ" altLang="cs-CZ" sz="2800"/>
              <a:t> – oznámení, kam jdou, mobil po ruce, jít s někým</a:t>
            </a:r>
          </a:p>
          <a:p>
            <a:endParaRPr lang="cs-CZ" altLang="cs-CZ" sz="2800"/>
          </a:p>
          <a:p>
            <a:pPr lvl="1"/>
            <a:endParaRPr lang="cs-CZ" altLang="cs-CZ" sz="2300"/>
          </a:p>
        </p:txBody>
      </p:sp>
    </p:spTree>
    <p:extLst>
      <p:ext uri="{BB962C8B-B14F-4D97-AF65-F5344CB8AC3E}">
        <p14:creationId xmlns:p14="http://schemas.microsoft.com/office/powerpoint/2010/main" val="35794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 průběhu schůzky</a:t>
            </a:r>
          </a:p>
        </p:txBody>
      </p:sp>
      <p:pic>
        <p:nvPicPr>
          <p:cNvPr id="145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4213"/>
            <a:ext cx="9144000" cy="39608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754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626 - children internet men troll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87363"/>
            <a:ext cx="9180513" cy="73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-5400000">
            <a:off x="1404144" y="-1080294"/>
            <a:ext cx="5111750" cy="7272338"/>
          </a:xfrm>
          <a:prstGeom prst="flowChartMerge">
            <a:avLst/>
          </a:prstGeom>
          <a:solidFill>
            <a:srgbClr val="969696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-5400000">
            <a:off x="1404144" y="665956"/>
            <a:ext cx="5111750" cy="7272338"/>
          </a:xfrm>
          <a:prstGeom prst="flowChartMerge">
            <a:avLst/>
          </a:prstGeom>
          <a:solidFill>
            <a:srgbClr val="969696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1187450" y="3284538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Physical contact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187450" y="458152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Aggressive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827088" y="3141663"/>
            <a:ext cx="2592387" cy="2663825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2625" y="27082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His behavior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995738" y="3070225"/>
            <a:ext cx="1728787" cy="574675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Reflections on</a:t>
            </a:r>
          </a:p>
          <a:p>
            <a:pPr algn="ctr" eaLnBrk="1" hangingPunct="1"/>
            <a:r>
              <a:rPr lang="cs-CZ" altLang="cs-CZ" sz="1800">
                <a:latin typeface="Calibri" pitchFamily="34" charset="0"/>
              </a:rPr>
              <a:t> her behavior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187450" y="393382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Overconfident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1187450" y="5229225"/>
            <a:ext cx="1871663" cy="43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Good manners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6084888" y="1555750"/>
            <a:ext cx="1871662" cy="3529013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Fear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Nervousness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Anger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Dissapointment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Embarassment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Disgust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Shock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Boredom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Despair</a:t>
            </a:r>
          </a:p>
          <a:p>
            <a:pPr eaLnBrk="1" hangingPunct="1">
              <a:buFontTx/>
              <a:buChar char="-"/>
            </a:pPr>
            <a:r>
              <a:rPr lang="cs-CZ" altLang="cs-CZ" sz="1900">
                <a:latin typeface="Calibri" pitchFamily="34" charset="0"/>
              </a:rPr>
              <a:t>Remorse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827088" y="1052513"/>
            <a:ext cx="2592387" cy="1512887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84213" y="61436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His appearence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1187450" y="1916113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Age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940425" y="1046163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Negative feelings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1187450" y="1196975"/>
            <a:ext cx="1871663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1800">
                <a:latin typeface="Calibri" pitchFamily="34" charset="0"/>
              </a:rPr>
              <a:t>Attractiveness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 rot="-1093384">
            <a:off x="3708400" y="4581525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1800">
                <a:latin typeface="Calibri" pitchFamily="34" charset="0"/>
              </a:rPr>
              <a:t>too intimate too soon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 rot="1209105">
            <a:off x="3605213" y="1976438"/>
            <a:ext cx="251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>
                <a:latin typeface="Calibri" pitchFamily="34" charset="0"/>
              </a:rPr>
              <a:t>online vs. face-to-face</a:t>
            </a:r>
          </a:p>
        </p:txBody>
      </p:sp>
      <p:sp>
        <p:nvSpPr>
          <p:cNvPr id="19475" name="AutoShape 20"/>
          <p:cNvSpPr>
            <a:spLocks noChangeArrowheads="1"/>
          </p:cNvSpPr>
          <p:nvPr/>
        </p:nvSpPr>
        <p:spPr bwMode="auto">
          <a:xfrm>
            <a:off x="4195763" y="5222875"/>
            <a:ext cx="4338637" cy="13065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Obecně: rozdíly mezi </a:t>
            </a:r>
          </a:p>
          <a:p>
            <a:pPr algn="ctr" eaLnBrk="1" hangingPunct="1"/>
            <a:r>
              <a:rPr lang="cs-CZ" altLang="cs-CZ"/>
              <a:t>očekáváními a realitou</a:t>
            </a:r>
          </a:p>
        </p:txBody>
      </p:sp>
      <p:sp>
        <p:nvSpPr>
          <p:cNvPr id="124947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124949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Projekce a idealizace v CMC?</a:t>
            </a:r>
          </a:p>
        </p:txBody>
      </p:sp>
      <p:sp>
        <p:nvSpPr>
          <p:cNvPr id="124950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Genderové a vývojové rozdíly?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828990" y="115958"/>
            <a:ext cx="4068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Zdroje negativních prožitků</a:t>
            </a:r>
          </a:p>
          <a:p>
            <a:r>
              <a:rPr lang="cs-CZ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cs-CZ" sz="2000" dirty="0" smtClean="0">
                <a:solidFill>
                  <a:schemeClr val="tx2">
                    <a:lumMod val="50000"/>
                  </a:schemeClr>
                </a:solidFill>
              </a:rPr>
              <a:t> = 14 (pouze dívky)</a:t>
            </a:r>
            <a:endParaRPr lang="cs-CZ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7" grpId="0" animBg="1"/>
      <p:bldP spid="124949" grpId="0" animBg="1"/>
      <p:bldP spid="1249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 průběhu schůzky 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 smtClean="0">
                <a:solidFill>
                  <a:schemeClr val="folHlink"/>
                </a:solidFill>
              </a:rPr>
              <a:t>Řešení </a:t>
            </a:r>
            <a:r>
              <a:rPr lang="cs-CZ" altLang="cs-CZ" sz="2800" dirty="0">
                <a:solidFill>
                  <a:schemeClr val="folHlink"/>
                </a:solidFill>
              </a:rPr>
              <a:t>během schůzky</a:t>
            </a:r>
          </a:p>
          <a:p>
            <a:pPr lvl="1"/>
            <a:r>
              <a:rPr lang="cs-CZ" altLang="cs-CZ" sz="2300" dirty="0"/>
              <a:t>Únikové strategie – dívky - výmluvy proč rychle odejít, 1 chlapec prostě odešel, pohybovat se na veřejnosti</a:t>
            </a:r>
          </a:p>
          <a:p>
            <a:pPr lvl="1"/>
            <a:r>
              <a:rPr lang="cs-CZ" altLang="cs-CZ" sz="2300" dirty="0"/>
              <a:t>Přímé a nepřímé vyjádření nesouhlasu</a:t>
            </a:r>
          </a:p>
          <a:p>
            <a:pPr lvl="1"/>
            <a:r>
              <a:rPr lang="cs-CZ" altLang="cs-CZ" sz="2300" dirty="0" smtClean="0"/>
              <a:t>Pasivní rezistence, „přečkat to“</a:t>
            </a:r>
            <a:endParaRPr lang="cs-CZ" altLang="cs-CZ" sz="2300" dirty="0"/>
          </a:p>
          <a:p>
            <a:pPr lvl="1"/>
            <a:endParaRPr lang="cs-CZ" altLang="cs-CZ" sz="2300" dirty="0"/>
          </a:p>
        </p:txBody>
      </p:sp>
    </p:spTree>
    <p:extLst>
      <p:ext uri="{BB962C8B-B14F-4D97-AF65-F5344CB8AC3E}">
        <p14:creationId xmlns:p14="http://schemas.microsoft.com/office/powerpoint/2010/main" val="10834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pic>
        <p:nvPicPr>
          <p:cNvPr id="1464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49450"/>
            <a:ext cx="9021763" cy="4216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49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/>
              <a:t>Pokračující obtěžování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/>
              <a:t>Snaha zapomenout (jiné aktivity…), zabránit dalšímu kontaktu, svěření se</a:t>
            </a:r>
          </a:p>
          <a:p>
            <a:r>
              <a:rPr lang="cs-CZ" altLang="cs-CZ" sz="280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/>
              <a:t>Reflexe schůzky, vyšší obezřetnost, odmítání kontaktl s cizími lidmi</a:t>
            </a:r>
          </a:p>
          <a:p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11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</p:txBody>
      </p:sp>
    </p:spTree>
    <p:extLst>
      <p:ext uri="{BB962C8B-B14F-4D97-AF65-F5344CB8AC3E}">
        <p14:creationId xmlns:p14="http://schemas.microsoft.com/office/powerpoint/2010/main" val="1338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altLang="cs-CZ" dirty="0" smtClean="0"/>
          </a:p>
          <a:p>
            <a:r>
              <a:rPr lang="cs-CZ" dirty="0" smtClean="0"/>
              <a:t>D</a:t>
            </a:r>
            <a:r>
              <a:rPr lang="en-US" dirty="0" err="1" smtClean="0"/>
              <a:t>edkova</a:t>
            </a:r>
            <a:r>
              <a:rPr lang="en-US" dirty="0"/>
              <a:t>, L. (2015). Stranger is not always danger: The myth and reality of meetings with online strangers. In P. Lorentz, D. </a:t>
            </a:r>
            <a:r>
              <a:rPr lang="en-US" dirty="0" err="1"/>
              <a:t>Smahel</a:t>
            </a:r>
            <a:r>
              <a:rPr lang="en-US" dirty="0"/>
              <a:t>, M. </a:t>
            </a:r>
            <a:r>
              <a:rPr lang="en-US" dirty="0" err="1"/>
              <a:t>Metykova</a:t>
            </a:r>
            <a:r>
              <a:rPr lang="en-US" dirty="0"/>
              <a:t>, &amp; M. F. Wright (Eds.), </a:t>
            </a:r>
            <a:r>
              <a:rPr lang="en-US" i="1" dirty="0"/>
              <a:t>Living in the digital age: Self-presentation, networking, playing, and  participating in politics</a:t>
            </a:r>
            <a:r>
              <a:rPr lang="en-US" dirty="0"/>
              <a:t> (pp. 78-94). Brno: Muni Press. Available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  <a:endParaRPr lang="cs-CZ" dirty="0" smtClean="0"/>
          </a:p>
          <a:p>
            <a:r>
              <a:rPr lang="cs-CZ" dirty="0" smtClean="0"/>
              <a:t>Dedkova</a:t>
            </a:r>
            <a:r>
              <a:rPr lang="cs-CZ" dirty="0"/>
              <a:t>, L., </a:t>
            </a:r>
            <a:r>
              <a:rPr lang="cs-CZ" dirty="0" err="1"/>
              <a:t>Cerna</a:t>
            </a:r>
            <a:r>
              <a:rPr lang="cs-CZ" dirty="0"/>
              <a:t>, A., </a:t>
            </a:r>
            <a:r>
              <a:rPr lang="cs-CZ" dirty="0" err="1"/>
              <a:t>Janasova</a:t>
            </a:r>
            <a:r>
              <a:rPr lang="cs-CZ" dirty="0"/>
              <a:t>, K., &amp; </a:t>
            </a:r>
            <a:r>
              <a:rPr lang="cs-CZ" dirty="0" err="1"/>
              <a:t>Daneback</a:t>
            </a:r>
            <a:r>
              <a:rPr lang="cs-CZ" dirty="0"/>
              <a:t>, K. (2014). Meeting online </a:t>
            </a:r>
            <a:r>
              <a:rPr lang="cs-CZ" dirty="0" err="1"/>
              <a:t>strangers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upsetting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adolescent </a:t>
            </a:r>
            <a:r>
              <a:rPr lang="cs-CZ" dirty="0" err="1"/>
              <a:t>girls</a:t>
            </a:r>
            <a:r>
              <a:rPr lang="cs-CZ" dirty="0"/>
              <a:t>. </a:t>
            </a:r>
            <a:r>
              <a:rPr lang="cs-CZ" i="1" dirty="0"/>
              <a:t>Communications.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, 39,</a:t>
            </a:r>
            <a:r>
              <a:rPr lang="cs-CZ" dirty="0"/>
              <a:t> 327–346</a:t>
            </a:r>
            <a:endParaRPr lang="cs-CZ" altLang="cs-CZ" dirty="0"/>
          </a:p>
          <a:p>
            <a:r>
              <a:rPr lang="cs-CZ" altLang="cs-CZ" dirty="0" err="1"/>
              <a:t>Janasová</a:t>
            </a:r>
            <a:r>
              <a:rPr lang="cs-CZ" altLang="cs-CZ" dirty="0"/>
              <a:t> (2011). </a:t>
            </a:r>
            <a:r>
              <a:rPr lang="cs-CZ" altLang="cs-CZ" i="1" dirty="0"/>
              <a:t>Negativní zkušenost adolescentů ze setkání s cizími lidmi z internetu</a:t>
            </a:r>
            <a:r>
              <a:rPr lang="cs-CZ" altLang="cs-CZ" dirty="0"/>
              <a:t>. Diplomová práce, FSS MU</a:t>
            </a:r>
            <a:r>
              <a:rPr lang="cs-CZ" altLang="cs-CZ" dirty="0" smtClean="0"/>
              <a:t>.</a:t>
            </a:r>
          </a:p>
          <a:p>
            <a:r>
              <a:rPr lang="en-US" altLang="cs-CZ" dirty="0" smtClean="0"/>
              <a:t>Lobe</a:t>
            </a:r>
            <a:r>
              <a:rPr lang="en-US" altLang="cs-CZ" dirty="0"/>
              <a:t>, B., Livingstone, S., </a:t>
            </a:r>
            <a:r>
              <a:rPr lang="en-US" altLang="cs-CZ" dirty="0" err="1"/>
              <a:t>Ólafsson</a:t>
            </a:r>
            <a:r>
              <a:rPr lang="en-US" altLang="cs-CZ" dirty="0"/>
              <a:t>, K. and </a:t>
            </a:r>
            <a:r>
              <a:rPr lang="en-US" altLang="cs-CZ" dirty="0" err="1"/>
              <a:t>Vodeb</a:t>
            </a:r>
            <a:r>
              <a:rPr lang="en-US" altLang="cs-CZ" dirty="0"/>
              <a:t>, H. (2011) Cross-national comparison of risks and safety on the internet:</a:t>
            </a:r>
            <a:r>
              <a:rPr lang="cs-CZ" altLang="cs-CZ" dirty="0"/>
              <a:t> </a:t>
            </a:r>
            <a:r>
              <a:rPr lang="en-US" altLang="cs-CZ" dirty="0"/>
              <a:t>Initial analysis from the EU Kids Online survey of European children, London: EU Kids Online, LSE.</a:t>
            </a:r>
            <a:endParaRPr lang="cs-CZ" altLang="cs-CZ" dirty="0"/>
          </a:p>
          <a:p>
            <a:r>
              <a:rPr lang="en-US" altLang="cs-CZ" dirty="0" err="1" smtClean="0"/>
              <a:t>Malesky</a:t>
            </a:r>
            <a:r>
              <a:rPr lang="en-US" altLang="cs-CZ" dirty="0"/>
              <a:t>, L.A. (2007). Predatory Online Behavior: Modus Operandi of Convicted Sex Offenders in Identifying Potential Victims and Contacting Minors Over the Internet. </a:t>
            </a:r>
            <a:r>
              <a:rPr lang="en-US" altLang="cs-CZ" i="1" dirty="0"/>
              <a:t>Journal of Child Sexual Abuse</a:t>
            </a:r>
            <a:r>
              <a:rPr lang="cs-CZ" altLang="cs-CZ" i="1" dirty="0"/>
              <a:t>,</a:t>
            </a:r>
            <a:r>
              <a:rPr lang="en-US" altLang="cs-CZ" i="1" dirty="0"/>
              <a:t> 16</a:t>
            </a:r>
            <a:r>
              <a:rPr lang="cs-CZ" altLang="cs-CZ" dirty="0"/>
              <a:t>(2)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en-US" dirty="0"/>
              <a:t>Marwick, A. E. (2008). To catch a predator? The </a:t>
            </a:r>
            <a:r>
              <a:rPr lang="en-US" dirty="0" err="1"/>
              <a:t>MySpace</a:t>
            </a:r>
            <a:r>
              <a:rPr lang="en-US" dirty="0"/>
              <a:t> moral panic. </a:t>
            </a:r>
            <a:r>
              <a:rPr lang="en-US" i="1" dirty="0"/>
              <a:t>First Monday, </a:t>
            </a:r>
            <a:r>
              <a:rPr lang="en-US" i="1" dirty="0" smtClean="0"/>
              <a:t>13</a:t>
            </a:r>
            <a:r>
              <a:rPr lang="en-US" dirty="0" smtClean="0"/>
              <a:t>(6</a:t>
            </a:r>
            <a:r>
              <a:rPr lang="en-US" dirty="0"/>
              <a:t>). Retrieved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firstmonday.org/ojs/index.php/fm/article/viewArticle/2152/1966</a:t>
            </a:r>
            <a:endParaRPr lang="cs-CZ" dirty="0" smtClean="0"/>
          </a:p>
          <a:p>
            <a:r>
              <a:rPr lang="en-US" dirty="0" smtClean="0"/>
              <a:t>Webster</a:t>
            </a:r>
            <a:r>
              <a:rPr lang="en-US" dirty="0"/>
              <a:t>, S., Davidson, J., </a:t>
            </a:r>
            <a:r>
              <a:rPr lang="en-US" dirty="0" err="1"/>
              <a:t>Bifulco</a:t>
            </a:r>
            <a:r>
              <a:rPr lang="en-US" dirty="0"/>
              <a:t>, A., Gottschalk, P., </a:t>
            </a:r>
            <a:r>
              <a:rPr lang="en-US" dirty="0" err="1"/>
              <a:t>Caretti</a:t>
            </a:r>
            <a:r>
              <a:rPr lang="en-US" dirty="0"/>
              <a:t>, V., Pham, T., ... &amp; </a:t>
            </a:r>
            <a:r>
              <a:rPr lang="en-US" dirty="0" err="1"/>
              <a:t>Craparo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(2012). </a:t>
            </a:r>
            <a:r>
              <a:rPr lang="en-US" i="1" dirty="0"/>
              <a:t>European Online Grooming Project: Final report</a:t>
            </a:r>
            <a:r>
              <a:rPr lang="en-US" dirty="0"/>
              <a:t>. </a:t>
            </a:r>
            <a:r>
              <a:rPr lang="en-US" dirty="0" err="1"/>
              <a:t>NatCen</a:t>
            </a:r>
            <a:r>
              <a:rPr lang="en-US" dirty="0"/>
              <a:t>: London. Retrieved </a:t>
            </a:r>
            <a:r>
              <a:rPr lang="en-US" dirty="0" smtClean="0"/>
              <a:t>from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http://www.europeanonlinegroomingproject.com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Finkhelhor</a:t>
            </a:r>
            <a:r>
              <a:rPr lang="en-US" altLang="cs-CZ" dirty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inovac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48155"/>
            <a:ext cx="4536504" cy="12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45288" cy="1444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Kybergrooming</a:t>
            </a:r>
            <a:endParaRPr lang="cs-CZ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„Jako </a:t>
            </a:r>
            <a:r>
              <a:rPr lang="cs-CZ" altLang="cs-CZ" sz="2600" dirty="0" err="1" smtClean="0"/>
              <a:t>cyber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child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kybergrooming</a:t>
            </a:r>
            <a:r>
              <a:rPr lang="cs-CZ" altLang="cs-CZ" sz="2600" dirty="0" smtClean="0"/>
              <a:t>) se označuje chování uživatelů internetových komunikačních prostředků (chat, ICQ, </a:t>
            </a:r>
            <a:r>
              <a:rPr lang="cs-CZ" altLang="cs-CZ" sz="2600" dirty="0" err="1" smtClean="0"/>
              <a:t>Skype</a:t>
            </a:r>
            <a:r>
              <a:rPr lang="cs-CZ" altLang="cs-CZ" sz="2600" dirty="0" smtClean="0"/>
              <a:t> atd.), kteří </a:t>
            </a:r>
            <a:r>
              <a:rPr lang="cs-CZ" altLang="cs-CZ" sz="2600" b="1" dirty="0" smtClean="0"/>
              <a:t>se vydávají za jinou osobu s cílem vylákat nezletilého komunikujícího, sexuálně ho obtěžovat či zneužít.</a:t>
            </a:r>
            <a:r>
              <a:rPr lang="cs-CZ" altLang="cs-CZ" sz="2600" dirty="0" smtClean="0"/>
              <a:t> Cílem nemusí být pouze sexuální zneužití, ale také manipulace dítěte vedoucí například k projevům terorismu (dítě se ve jménu víry stává teroristou).“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(</a:t>
            </a:r>
            <a:r>
              <a:rPr lang="cs-CZ" altLang="cs-CZ" sz="2600" dirty="0" smtClean="0">
                <a:hlinkClick r:id="rId2"/>
              </a:rPr>
              <a:t>http://cs.wikipedia.org/wiki/</a:t>
            </a:r>
            <a:r>
              <a:rPr lang="cs-CZ" altLang="cs-CZ" sz="2600" dirty="0" err="1" smtClean="0">
                <a:hlinkClick r:id="rId2"/>
              </a:rPr>
              <a:t>Cyber_grooming</a:t>
            </a:r>
            <a:r>
              <a:rPr lang="cs-CZ" altLang="cs-CZ" sz="2600" dirty="0" smtClean="0"/>
              <a:t>; 2011)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7810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Etapy </a:t>
            </a:r>
            <a:r>
              <a:rPr lang="cs-CZ" altLang="cs-CZ" dirty="0" err="1" smtClean="0"/>
              <a:t>kybergroomingu</a:t>
            </a:r>
            <a:endParaRPr lang="cs-CZ" altLang="cs-CZ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4475162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Vzbuzení důvěry, snaha izolovat oběť</a:t>
            </a:r>
          </a:p>
          <a:p>
            <a:pPr eaLnBrk="1" hangingPunct="1"/>
            <a:r>
              <a:rPr lang="cs-CZ" altLang="cs-CZ" smtClean="0"/>
              <a:t>Podplácení dárky</a:t>
            </a:r>
          </a:p>
          <a:p>
            <a:pPr eaLnBrk="1" hangingPunct="1"/>
            <a:r>
              <a:rPr lang="cs-CZ" altLang="cs-CZ" smtClean="0"/>
              <a:t>Vyvolávání emoční závislosti </a:t>
            </a:r>
          </a:p>
          <a:p>
            <a:pPr eaLnBrk="1" hangingPunct="1"/>
            <a:r>
              <a:rPr lang="cs-CZ" altLang="cs-CZ" smtClean="0"/>
              <a:t>Osobní setkání</a:t>
            </a:r>
          </a:p>
          <a:p>
            <a:pPr eaLnBrk="1" hangingPunct="1"/>
            <a:r>
              <a:rPr lang="cs-CZ" altLang="cs-CZ" smtClean="0"/>
              <a:t>Sexuální obtěžování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0" y="1772816"/>
            <a:ext cx="3859212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 lnSpcReduction="10000"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dirty="0" smtClean="0"/>
              <a:t>Pedofilové</a:t>
            </a:r>
            <a:endParaRPr lang="cs-CZ" altLang="cs-CZ" dirty="0"/>
          </a:p>
          <a:p>
            <a:r>
              <a:rPr lang="cs-CZ" altLang="cs-CZ" dirty="0"/>
              <a:t>Sex. devianti</a:t>
            </a:r>
          </a:p>
          <a:p>
            <a:r>
              <a:rPr lang="cs-CZ" altLang="cs-CZ" dirty="0"/>
              <a:t>Násilnické sklony</a:t>
            </a:r>
          </a:p>
          <a:p>
            <a:r>
              <a:rPr lang="cs-CZ" altLang="cs-CZ" dirty="0"/>
              <a:t>Předstírají, že jsou vrstevníci oběti (</a:t>
            </a:r>
            <a:r>
              <a:rPr lang="cs-CZ" altLang="cs-CZ" dirty="0" err="1"/>
              <a:t>tj.dětmi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Lžou o sobě a svých motivech (slibují </a:t>
            </a:r>
            <a:r>
              <a:rPr lang="cs-CZ" altLang="cs-CZ" dirty="0" smtClean="0"/>
              <a:t>lásku, přátelství,…)</a:t>
            </a:r>
            <a:endParaRPr lang="cs-CZ" altLang="cs-CZ" dirty="0"/>
          </a:p>
          <a:p>
            <a:r>
              <a:rPr lang="cs-CZ" altLang="cs-CZ" dirty="0"/>
              <a:t>Cestují dlouhé vzdálenosti za svými oběťmi</a:t>
            </a:r>
          </a:p>
          <a:p>
            <a:r>
              <a:rPr lang="cs-CZ" altLang="cs-CZ" dirty="0"/>
              <a:t>Trpělivě budují vztah měsíce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9"/>
            <a:ext cx="2211710" cy="23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9" y="4293096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</a:t>
            </a:r>
            <a:r>
              <a:rPr lang="cs-CZ" altLang="cs-CZ" sz="3800" dirty="0" smtClean="0"/>
              <a:t>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(</a:t>
            </a:r>
            <a:r>
              <a:rPr lang="cs-CZ" altLang="cs-CZ" sz="1900" dirty="0" smtClean="0">
                <a:hlinkClick r:id="rId2"/>
              </a:rPr>
              <a:t>http://www.e-bezpeci.cz/</a:t>
            </a:r>
            <a:r>
              <a:rPr lang="cs-CZ" altLang="cs-CZ" sz="1900" dirty="0" err="1" smtClean="0">
                <a:hlinkClick r:id="rId2"/>
              </a:rPr>
              <a:t>index.php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temata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kybergrooming</a:t>
            </a:r>
            <a:r>
              <a:rPr lang="cs-CZ" altLang="cs-CZ" sz="1900" dirty="0" smtClean="0">
                <a:hlinkClick r:id="rId2"/>
              </a:rPr>
              <a:t>/106-70</a:t>
            </a:r>
            <a:r>
              <a:rPr lang="cs-CZ" altLang="cs-CZ" sz="19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876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European Grooming Project (Webster et al., 2012)</a:t>
            </a:r>
            <a:endParaRPr lang="cs-CZ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201</TotalTime>
  <Words>1932</Words>
  <Application>Microsoft Office PowerPoint</Application>
  <PresentationFormat>Předvádění na obrazovce (4:3)</PresentationFormat>
  <Paragraphs>287</Paragraphs>
  <Slides>45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Lékárna</vt:lpstr>
      <vt:lpstr>Graf</vt:lpstr>
      <vt:lpstr>Graf aplikace Microsoft Office Excel</vt:lpstr>
      <vt:lpstr>Meeting strangers</vt:lpstr>
      <vt:lpstr>Meeting online strangers</vt:lpstr>
      <vt:lpstr>Prezentace aplikace PowerPoint</vt:lpstr>
      <vt:lpstr>Prezentace aplikace PowerPoint</vt:lpstr>
      <vt:lpstr>Kybergrooming</vt:lpstr>
      <vt:lpstr>Etapy kybergroomingu</vt:lpstr>
      <vt:lpstr>Online pedophiles     online predators</vt:lpstr>
      <vt:lpstr>př. „Typický kybergroomer“</vt:lpstr>
      <vt:lpstr>Když se zeptáte dětí</vt:lpstr>
      <vt:lpstr>Mediální panika</vt:lpstr>
      <vt:lpstr>Online predators</vt:lpstr>
      <vt:lpstr>Mýtus x skutečnost</vt:lpstr>
      <vt:lpstr>Mýtus x skutečnost II.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Proč je důležité tohle vědět?</vt:lpstr>
      <vt:lpstr>Proč je důležité tohle vědět?</vt:lpstr>
      <vt:lpstr>Stejné s online predátory</vt:lpstr>
      <vt:lpstr>Jak tedy vypadají setkání s lidmi z internetu?</vt:lpstr>
      <vt:lpstr>EUKO II</vt:lpstr>
      <vt:lpstr>EU Kids Online II: ČR</vt:lpstr>
      <vt:lpstr>S kolika lidmi za posledních 12 měsíců</vt:lpstr>
      <vt:lpstr>S kým se potkali za posledních 12 měsíců?</vt:lpstr>
      <vt:lpstr>Ví rodiče o setkání svých dětí s lidmi z internetu?</vt:lpstr>
      <vt:lpstr>Újma ze setkání s cizím z internetu</vt:lpstr>
      <vt:lpstr>Jiné výzkumy než euko</vt:lpstr>
      <vt:lpstr>Co se dělo na nepříjemných setkáních (EUKO II)</vt:lpstr>
      <vt:lpstr>Co se dělo na nepříjemných setkáních (EUKO II)</vt:lpstr>
      <vt:lpstr>Negativní zkušenosti ze setkání</vt:lpstr>
      <vt:lpstr>Prezentace aplikace PowerPoint</vt:lpstr>
      <vt:lpstr>Před schůzkou</vt:lpstr>
      <vt:lpstr>Před schůzkou</vt:lpstr>
      <vt:lpstr>V průběhu schůzky</vt:lpstr>
      <vt:lpstr>Prezentace aplikace PowerPoint</vt:lpstr>
      <vt:lpstr>V průběhu schůzky  </vt:lpstr>
      <vt:lpstr>Po schůzce</vt:lpstr>
      <vt:lpstr>Po schůzce</vt:lpstr>
      <vt:lpstr>Shrnutí</vt:lpstr>
      <vt:lpstr>literatura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strangers</dc:title>
  <dc:creator>Lenka Dědková</dc:creator>
  <cp:lastModifiedBy>Lenka Dědková</cp:lastModifiedBy>
  <cp:revision>18</cp:revision>
  <dcterms:created xsi:type="dcterms:W3CDTF">2015-11-04T12:00:43Z</dcterms:created>
  <dcterms:modified xsi:type="dcterms:W3CDTF">2015-11-04T15:21:44Z</dcterms:modified>
</cp:coreProperties>
</file>