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2"/>
  </p:notesMasterIdLst>
  <p:sldIdLst>
    <p:sldId id="256" r:id="rId2"/>
    <p:sldId id="428" r:id="rId3"/>
    <p:sldId id="423" r:id="rId4"/>
    <p:sldId id="393" r:id="rId5"/>
    <p:sldId id="395" r:id="rId6"/>
    <p:sldId id="394" r:id="rId7"/>
    <p:sldId id="397" r:id="rId8"/>
    <p:sldId id="399" r:id="rId9"/>
    <p:sldId id="404" r:id="rId10"/>
    <p:sldId id="436" r:id="rId11"/>
    <p:sldId id="434" r:id="rId12"/>
    <p:sldId id="439" r:id="rId13"/>
    <p:sldId id="440" r:id="rId14"/>
    <p:sldId id="441" r:id="rId15"/>
    <p:sldId id="365" r:id="rId16"/>
    <p:sldId id="424" r:id="rId17"/>
    <p:sldId id="430" r:id="rId18"/>
    <p:sldId id="431" r:id="rId19"/>
    <p:sldId id="432" r:id="rId20"/>
    <p:sldId id="433" r:id="rId21"/>
    <p:sldId id="405" r:id="rId22"/>
    <p:sldId id="360" r:id="rId23"/>
    <p:sldId id="361" r:id="rId24"/>
    <p:sldId id="382" r:id="rId25"/>
    <p:sldId id="406" r:id="rId26"/>
    <p:sldId id="407" r:id="rId27"/>
    <p:sldId id="392" r:id="rId28"/>
    <p:sldId id="350" r:id="rId29"/>
    <p:sldId id="354" r:id="rId30"/>
    <p:sldId id="355" r:id="rId31"/>
    <p:sldId id="319" r:id="rId32"/>
    <p:sldId id="329" r:id="rId33"/>
    <p:sldId id="330" r:id="rId34"/>
    <p:sldId id="331" r:id="rId35"/>
    <p:sldId id="335" r:id="rId36"/>
    <p:sldId id="341" r:id="rId37"/>
    <p:sldId id="343" r:id="rId38"/>
    <p:sldId id="411" r:id="rId39"/>
    <p:sldId id="412" r:id="rId40"/>
    <p:sldId id="268" r:id="rId41"/>
    <p:sldId id="413" r:id="rId42"/>
    <p:sldId id="272" r:id="rId43"/>
    <p:sldId id="280" r:id="rId44"/>
    <p:sldId id="414" r:id="rId45"/>
    <p:sldId id="283" r:id="rId46"/>
    <p:sldId id="286" r:id="rId47"/>
    <p:sldId id="288" r:id="rId48"/>
    <p:sldId id="291" r:id="rId49"/>
    <p:sldId id="402" r:id="rId50"/>
    <p:sldId id="260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9" autoAdjust="0"/>
    <p:restoredTop sz="94660"/>
  </p:normalViewPr>
  <p:slideViewPr>
    <p:cSldViewPr>
      <p:cViewPr>
        <p:scale>
          <a:sx n="100" d="100"/>
          <a:sy n="100" d="100"/>
        </p:scale>
        <p:origin x="-1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531CCE3-0A96-4767-8000-393387D9DE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2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63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863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262887-C949-433F-9EC2-9B61CDFFA4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05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9496-CF06-49AB-9540-1F1BCBE0BB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371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8654-6ED5-49F3-9C66-614D855EF4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344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EDF1-243F-43F0-83C0-46B1704CC4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444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C3D1-A1FE-4842-8E65-9542AB8DFB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227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60EC-6C26-4A5A-B059-1F77F2FE66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158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45CF8-2D57-488F-84CD-FFA7B5425F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43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4AAB-F166-432F-AE61-EDA31CC998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04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9609-36D4-405E-A87A-AEF5883EA5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406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97DE4-4A82-483C-9001-1DDF401108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64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46EB-BFC4-4F3E-BE0F-F2882063B0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44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12DE3-CFA4-4091-A40F-1A996D1FB8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684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8B74-F2DE-4EB7-9446-11B02F279D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659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5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5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85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F22D25F-F41A-409D-B734-658E62E495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-usr.rider.edu/~suler/psycyber/disinhibi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 smtClean="0"/>
              <a:t>Online komunikace</a:t>
            </a:r>
            <a:br>
              <a:rPr lang="cs-CZ" altLang="cs-CZ" sz="4800" smtClean="0"/>
            </a:br>
            <a:r>
              <a:rPr lang="cs-CZ" altLang="cs-CZ" sz="4800" smtClean="0"/>
              <a:t/>
            </a:r>
            <a:br>
              <a:rPr lang="cs-CZ" altLang="cs-CZ" sz="4800" smtClean="0"/>
            </a:br>
            <a:r>
              <a:rPr lang="cs-CZ" altLang="cs-CZ" sz="4800" smtClean="0"/>
              <a:t>Virtuální identita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157788"/>
            <a:ext cx="2879725" cy="1031875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dirty="0" smtClean="0"/>
              <a:t>ZUR 387</a:t>
            </a:r>
          </a:p>
          <a:p>
            <a:pPr algn="l" eaLnBrk="1" hangingPunct="1">
              <a:defRPr/>
            </a:pPr>
            <a:r>
              <a:rPr lang="cs-CZ" altLang="cs-CZ" sz="2800" dirty="0" smtClean="0"/>
              <a:t>Lenka Dědková</a:t>
            </a:r>
          </a:p>
        </p:txBody>
      </p:sp>
      <p:pic>
        <p:nvPicPr>
          <p:cNvPr id="3076" name="Picture 4" descr="inovace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6038"/>
            <a:ext cx="39687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Anonymita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považovaná za hlavní „zdroj“ </a:t>
            </a:r>
            <a:r>
              <a:rPr lang="cs-CZ" dirty="0" err="1" smtClean="0"/>
              <a:t>disinhibice</a:t>
            </a:r>
            <a:endParaRPr lang="cs-CZ" dirty="0" smtClean="0"/>
          </a:p>
          <a:p>
            <a:r>
              <a:rPr lang="cs-CZ" dirty="0" err="1" smtClean="0"/>
              <a:t>Namelessness</a:t>
            </a:r>
            <a:endParaRPr lang="cs-CZ" dirty="0" smtClean="0"/>
          </a:p>
          <a:p>
            <a:r>
              <a:rPr lang="cs-CZ" u="sng" dirty="0" err="1" smtClean="0"/>
              <a:t>Unidentifiability</a:t>
            </a:r>
            <a:r>
              <a:rPr lang="cs-CZ" dirty="0"/>
              <a:t> -&gt; </a:t>
            </a:r>
            <a:r>
              <a:rPr lang="cs-CZ" dirty="0" err="1" smtClean="0"/>
              <a:t>unaccountability</a:t>
            </a:r>
            <a:endParaRPr lang="cs-CZ" u="sng" dirty="0" smtClean="0"/>
          </a:p>
          <a:p>
            <a:endParaRPr lang="cs-CZ" dirty="0"/>
          </a:p>
          <a:p>
            <a:r>
              <a:rPr lang="cs-CZ" dirty="0" smtClean="0"/>
              <a:t>Řada výzkumů potvrzuje její vliv:</a:t>
            </a:r>
          </a:p>
          <a:p>
            <a:r>
              <a:rPr lang="cs-CZ" dirty="0" err="1" smtClean="0"/>
              <a:t>Zimbardo</a:t>
            </a:r>
            <a:r>
              <a:rPr lang="cs-CZ" dirty="0" smtClean="0"/>
              <a:t> – </a:t>
            </a:r>
            <a:r>
              <a:rPr lang="cs-CZ" dirty="0" err="1" smtClean="0"/>
              <a:t>el.šoky</a:t>
            </a:r>
            <a:r>
              <a:rPr lang="cs-CZ" dirty="0" smtClean="0"/>
              <a:t> a masky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1628800"/>
            <a:ext cx="8280920" cy="42484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/>
              <a:t>Ale co </a:t>
            </a:r>
            <a:r>
              <a:rPr lang="cs-CZ" sz="6600" dirty="0" err="1" smtClean="0"/>
              <a:t>Facebook</a:t>
            </a:r>
            <a:r>
              <a:rPr lang="cs-CZ" sz="6600" dirty="0" smtClean="0"/>
              <a:t>?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36086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disinhibition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Lapidot-Lefler</a:t>
            </a:r>
            <a:r>
              <a:rPr lang="cs-CZ" dirty="0" smtClean="0"/>
              <a:t>, </a:t>
            </a:r>
            <a:r>
              <a:rPr lang="cs-CZ" dirty="0" err="1" smtClean="0"/>
              <a:t>Barak</a:t>
            </a:r>
            <a:r>
              <a:rPr lang="cs-CZ" dirty="0" smtClean="0"/>
              <a:t> (2012)</a:t>
            </a:r>
          </a:p>
          <a:p>
            <a:r>
              <a:rPr lang="cs-CZ" dirty="0" smtClean="0"/>
              <a:t>Zkoumali:</a:t>
            </a:r>
          </a:p>
          <a:p>
            <a:pPr lvl="1"/>
            <a:r>
              <a:rPr lang="cs-CZ" dirty="0" smtClean="0"/>
              <a:t>Anonymitu coby neidentifikovatelnost</a:t>
            </a:r>
          </a:p>
          <a:p>
            <a:pPr lvl="2"/>
            <a:r>
              <a:rPr lang="cs-CZ" dirty="0" smtClean="0"/>
              <a:t>Přiřazení náhodných </a:t>
            </a:r>
            <a:r>
              <a:rPr lang="cs-CZ" dirty="0" err="1" smtClean="0"/>
              <a:t>nicknames</a:t>
            </a:r>
            <a:endParaRPr lang="cs-CZ" dirty="0" smtClean="0"/>
          </a:p>
          <a:p>
            <a:pPr lvl="1"/>
            <a:r>
              <a:rPr lang="cs-CZ" dirty="0" smtClean="0"/>
              <a:t>Neviditelnost</a:t>
            </a:r>
          </a:p>
          <a:p>
            <a:pPr lvl="2"/>
            <a:r>
              <a:rPr lang="cs-CZ" dirty="0" smtClean="0"/>
              <a:t>webkamera</a:t>
            </a:r>
          </a:p>
          <a:p>
            <a:pPr lvl="1"/>
            <a:r>
              <a:rPr lang="cs-CZ" dirty="0" smtClean="0"/>
              <a:t>Oční kontakt</a:t>
            </a:r>
          </a:p>
          <a:p>
            <a:pPr lvl="2"/>
            <a:r>
              <a:rPr lang="cs-CZ" dirty="0" smtClean="0"/>
              <a:t>Další kamera v úrovni očí</a:t>
            </a:r>
          </a:p>
          <a:p>
            <a:pPr lvl="1"/>
            <a:r>
              <a:rPr lang="cs-CZ" dirty="0" smtClean="0"/>
              <a:t>N = 142</a:t>
            </a:r>
          </a:p>
          <a:p>
            <a:pPr lvl="1"/>
            <a:r>
              <a:rPr lang="cs-CZ" dirty="0" smtClean="0"/>
              <a:t>Měli probrat dilema na </a:t>
            </a:r>
            <a:r>
              <a:rPr lang="cs-CZ" dirty="0"/>
              <a:t>online chatu - </a:t>
            </a:r>
            <a:r>
              <a:rPr lang="cs-CZ" dirty="0" err="1"/>
              <a:t>life-saving</a:t>
            </a:r>
            <a:r>
              <a:rPr lang="cs-CZ" dirty="0"/>
              <a:t> 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 smtClean="0"/>
              <a:t>dilemma</a:t>
            </a:r>
            <a:r>
              <a:rPr lang="cs-CZ" dirty="0" smtClean="0"/>
              <a:t> – jen jeden lék dostupný a oba ho mají získat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80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DV: </a:t>
            </a:r>
            <a:r>
              <a:rPr lang="cs-CZ" dirty="0" err="1" smtClean="0"/>
              <a:t>flaming</a:t>
            </a:r>
            <a:endParaRPr lang="cs-CZ" dirty="0" smtClean="0"/>
          </a:p>
          <a:p>
            <a:pPr lvl="1"/>
            <a:r>
              <a:rPr lang="cs-CZ" dirty="0" smtClean="0"/>
              <a:t>Analýza expertů</a:t>
            </a:r>
          </a:p>
          <a:p>
            <a:pPr lvl="1"/>
            <a:r>
              <a:rPr lang="cs-CZ" dirty="0" smtClean="0"/>
              <a:t>Textová analýza</a:t>
            </a:r>
          </a:p>
          <a:p>
            <a:pPr lvl="1"/>
            <a:r>
              <a:rPr lang="cs-CZ" dirty="0" err="1" smtClean="0"/>
              <a:t>Self</a:t>
            </a:r>
            <a:r>
              <a:rPr lang="cs-CZ" dirty="0" smtClean="0"/>
              <a:t>-reporty</a:t>
            </a:r>
          </a:p>
          <a:p>
            <a:r>
              <a:rPr lang="cs-CZ" dirty="0" smtClean="0"/>
              <a:t>Všechny byly jako hlavní efekty </a:t>
            </a:r>
            <a:r>
              <a:rPr lang="cs-CZ" dirty="0" err="1" smtClean="0"/>
              <a:t>sg</a:t>
            </a:r>
            <a:r>
              <a:rPr lang="cs-CZ" dirty="0" smtClean="0"/>
              <a:t> + kombinace zvyšuje </a:t>
            </a:r>
            <a:r>
              <a:rPr lang="cs-CZ" dirty="0" err="1" smtClean="0"/>
              <a:t>flaming</a:t>
            </a:r>
            <a:endParaRPr lang="cs-CZ" dirty="0" smtClean="0"/>
          </a:p>
          <a:p>
            <a:pPr lvl="1"/>
            <a:r>
              <a:rPr lang="cs-CZ" dirty="0" smtClean="0"/>
              <a:t>Nejvyšší </a:t>
            </a:r>
            <a:r>
              <a:rPr lang="cs-CZ" dirty="0" err="1" smtClean="0"/>
              <a:t>flaming</a:t>
            </a:r>
            <a:r>
              <a:rPr lang="cs-CZ" dirty="0" smtClean="0"/>
              <a:t> při všech 3 podmínkách</a:t>
            </a:r>
          </a:p>
          <a:p>
            <a:pPr lvl="1"/>
            <a:r>
              <a:rPr lang="cs-CZ" u="sng" dirty="0" smtClean="0"/>
              <a:t>Nejsilnější oční kontakt</a:t>
            </a:r>
          </a:p>
        </p:txBody>
      </p:sp>
    </p:spTree>
    <p:extLst>
      <p:ext uri="{BB962C8B-B14F-4D97-AF65-F5344CB8AC3E}">
        <p14:creationId xmlns:p14="http://schemas.microsoft.com/office/powerpoint/2010/main" val="2650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to nestačí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proměnné:</a:t>
            </a:r>
          </a:p>
          <a:p>
            <a:endParaRPr lang="cs-CZ" dirty="0"/>
          </a:p>
          <a:p>
            <a:pPr lvl="1"/>
            <a:r>
              <a:rPr lang="cs-CZ" dirty="0" smtClean="0"/>
              <a:t>Osobnost</a:t>
            </a:r>
          </a:p>
          <a:p>
            <a:pPr lvl="1"/>
            <a:r>
              <a:rPr lang="cs-CZ" dirty="0" smtClean="0"/>
              <a:t>Sociální normy referenční skupiny</a:t>
            </a:r>
          </a:p>
          <a:p>
            <a:pPr lvl="1"/>
            <a:r>
              <a:rPr lang="cs-CZ" dirty="0" smtClean="0"/>
              <a:t>Kontext konkrétní situace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43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se posuneme jinam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identitě a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Identita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799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Tajfel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Social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identity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theory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Osobní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kdo jsem, niterný pocit vlastního já, své jedinečnosti, </a:t>
            </a:r>
            <a:r>
              <a:rPr lang="cs-CZ" altLang="cs-CZ" sz="2400" dirty="0" err="1" smtClean="0"/>
              <a:t>self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kontinuita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Sociální</a:t>
            </a:r>
            <a:r>
              <a:rPr lang="cs-CZ" altLang="cs-CZ" sz="2800" dirty="0" smtClean="0"/>
              <a:t>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kam patřím, do jakých skupin, do jakých vztahů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mění se v různých kontextech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Já jako student, rodič, syn/dcera, …</a:t>
            </a:r>
          </a:p>
          <a:p>
            <a:pPr lvl="1"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Goffman</a:t>
            </a:r>
            <a:r>
              <a:rPr lang="cs-CZ" altLang="cs-CZ" sz="2800" dirty="0" smtClean="0">
                <a:solidFill>
                  <a:schemeClr val="folHlink"/>
                </a:solidFill>
              </a:rPr>
              <a:t>, Jung</a:t>
            </a:r>
            <a:r>
              <a:rPr lang="cs-CZ" altLang="cs-CZ" sz="2800" dirty="0">
                <a:solidFill>
                  <a:schemeClr val="folHlink"/>
                </a:solidFill>
              </a:rPr>
              <a:t>: public </a:t>
            </a:r>
            <a:r>
              <a:rPr lang="cs-CZ" altLang="cs-CZ" sz="2800" dirty="0" err="1">
                <a:solidFill>
                  <a:schemeClr val="folHlink"/>
                </a:solidFill>
              </a:rPr>
              <a:t>self</a:t>
            </a:r>
            <a:r>
              <a:rPr lang="cs-CZ" altLang="cs-CZ" sz="2800" dirty="0">
                <a:solidFill>
                  <a:schemeClr val="folHlink"/>
                </a:solidFill>
              </a:rPr>
              <a:t> </a:t>
            </a:r>
            <a:r>
              <a:rPr lang="cs-CZ" altLang="cs-CZ" sz="2800" dirty="0" smtClean="0">
                <a:solidFill>
                  <a:schemeClr val="folHlink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mask</a:t>
            </a:r>
            <a:r>
              <a:rPr lang="cs-CZ" altLang="cs-CZ" sz="2800" dirty="0" smtClean="0">
                <a:solidFill>
                  <a:schemeClr val="folHlink"/>
                </a:solidFill>
              </a:rPr>
              <a:t>) x </a:t>
            </a:r>
            <a:r>
              <a:rPr lang="cs-CZ" altLang="cs-CZ" sz="2800" dirty="0" err="1">
                <a:solidFill>
                  <a:schemeClr val="folHlink"/>
                </a:solidFill>
              </a:rPr>
              <a:t>inner</a:t>
            </a:r>
            <a:r>
              <a:rPr lang="cs-CZ" altLang="cs-CZ" sz="2800" dirty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endParaRPr lang="cs-CZ" altLang="cs-CZ" sz="2800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Markus &amp;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Nurius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possible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selves</a:t>
            </a:r>
            <a:endParaRPr lang="cs-CZ" altLang="cs-CZ" sz="2800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Rogers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true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– přítomné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r>
              <a:rPr lang="cs-CZ" altLang="cs-CZ" sz="2800" dirty="0" smtClean="0">
                <a:solidFill>
                  <a:schemeClr val="folHlink"/>
                </a:solidFill>
              </a:rPr>
              <a:t>, které není vyjádřené</a:t>
            </a:r>
            <a:endParaRPr lang="cs-CZ" altLang="cs-CZ" sz="28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True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</a:t>
            </a:r>
            <a:endParaRPr lang="cs-CZ" altLang="cs-CZ" dirty="0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/>
              <a:t>Bargh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McKenna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Fitzsimons</a:t>
            </a:r>
            <a:r>
              <a:rPr lang="cs-CZ" altLang="cs-CZ" dirty="0" smtClean="0"/>
              <a:t>, 2002</a:t>
            </a:r>
          </a:p>
          <a:p>
            <a:pPr eaLnBrk="1" hangingPunct="1">
              <a:defRPr/>
            </a:pPr>
            <a:r>
              <a:rPr lang="cs-CZ" altLang="cs-CZ" dirty="0" smtClean="0"/>
              <a:t>Internet usnadňuje sebevyjádření (odstranění bariér - anonymita, žádná očekávání, „žádné“ důsledky)</a:t>
            </a:r>
          </a:p>
          <a:p>
            <a:pPr eaLnBrk="1" hangingPunct="1">
              <a:defRPr/>
            </a:pPr>
            <a:r>
              <a:rPr lang="cs-CZ" altLang="cs-CZ" dirty="0" smtClean="0"/>
              <a:t>Vyjádření „</a:t>
            </a:r>
            <a:r>
              <a:rPr lang="cs-CZ" altLang="cs-CZ" dirty="0" err="1" smtClean="0"/>
              <a:t>true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self</a:t>
            </a:r>
            <a:r>
              <a:rPr lang="cs-CZ" altLang="cs-CZ" dirty="0" smtClean="0"/>
              <a:t>“ je silný motivátor</a:t>
            </a:r>
          </a:p>
          <a:p>
            <a:pPr eaLnBrk="1" hangingPunct="1">
              <a:defRPr/>
            </a:pP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Experiment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dostupnost </a:t>
            </a:r>
            <a:r>
              <a:rPr lang="cs-CZ" altLang="cs-CZ" dirty="0" err="1"/>
              <a:t>true</a:t>
            </a:r>
            <a:r>
              <a:rPr lang="cs-CZ" altLang="cs-CZ" dirty="0"/>
              <a:t> </a:t>
            </a:r>
            <a:r>
              <a:rPr lang="cs-CZ" altLang="cs-CZ" dirty="0" err="1"/>
              <a:t>self</a:t>
            </a:r>
            <a:r>
              <a:rPr lang="cs-CZ" altLang="cs-CZ" dirty="0"/>
              <a:t> x </a:t>
            </a:r>
            <a:r>
              <a:rPr lang="cs-CZ" altLang="cs-CZ" dirty="0" err="1"/>
              <a:t>actual</a:t>
            </a:r>
            <a:r>
              <a:rPr lang="cs-CZ" altLang="cs-CZ" dirty="0"/>
              <a:t> </a:t>
            </a:r>
            <a:r>
              <a:rPr lang="cs-CZ" altLang="cs-CZ" dirty="0" err="1"/>
              <a:t>self</a:t>
            </a:r>
            <a:r>
              <a:rPr lang="cs-CZ" altLang="cs-CZ" dirty="0"/>
              <a:t> v CMC a </a:t>
            </a:r>
            <a:r>
              <a:rPr lang="cs-CZ" altLang="cs-CZ" dirty="0" err="1"/>
              <a:t>FtF</a:t>
            </a: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N = 46</a:t>
            </a:r>
          </a:p>
          <a:p>
            <a:pPr eaLnBrk="1" hangingPunct="1">
              <a:defRPr/>
            </a:pPr>
            <a:r>
              <a:rPr lang="cs-CZ" altLang="cs-CZ" dirty="0" smtClean="0"/>
              <a:t>1. </a:t>
            </a:r>
            <a:r>
              <a:rPr lang="cs-CZ" altLang="cs-CZ" dirty="0" err="1"/>
              <a:t>actual</a:t>
            </a:r>
            <a:r>
              <a:rPr lang="cs-CZ" altLang="cs-CZ" dirty="0"/>
              <a:t> x </a:t>
            </a:r>
            <a:r>
              <a:rPr lang="cs-CZ" altLang="cs-CZ" dirty="0" err="1" smtClean="0"/>
              <a:t>true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</a:t>
            </a:r>
            <a:r>
              <a:rPr lang="cs-CZ" altLang="cs-CZ" dirty="0" smtClean="0"/>
              <a:t>: vytvoření 10+10 adjektiv</a:t>
            </a:r>
          </a:p>
          <a:p>
            <a:pPr lvl="1" eaLnBrk="1" hangingPunct="1">
              <a:defRPr/>
            </a:pPr>
            <a:r>
              <a:rPr lang="cs-CZ" altLang="cs-CZ" dirty="0" smtClean="0"/>
              <a:t>Jaké vlastnosti respondent má a je schopen je vyjádřit ostatním + jaké má a nedaří se je vyjádřit</a:t>
            </a:r>
          </a:p>
          <a:p>
            <a:pPr eaLnBrk="1" hangingPunct="1">
              <a:defRPr/>
            </a:pPr>
            <a:r>
              <a:rPr lang="cs-CZ" altLang="cs-CZ" dirty="0" smtClean="0"/>
              <a:t>2. interakce s další osobou – CMC nebo </a:t>
            </a:r>
            <a:r>
              <a:rPr lang="cs-CZ" altLang="cs-CZ" dirty="0" err="1" smtClean="0"/>
              <a:t>FtF</a:t>
            </a:r>
            <a:r>
              <a:rPr lang="cs-CZ" altLang="cs-CZ" dirty="0" smtClean="0"/>
              <a:t>, 5 nebo 15 min</a:t>
            </a:r>
          </a:p>
          <a:p>
            <a:pPr eaLnBrk="1" hangingPunct="1">
              <a:defRPr/>
            </a:pPr>
            <a:r>
              <a:rPr lang="cs-CZ" altLang="cs-CZ" dirty="0" smtClean="0"/>
              <a:t>3. </a:t>
            </a:r>
            <a:r>
              <a:rPr lang="cs-CZ" altLang="cs-CZ" dirty="0" err="1" smtClean="0"/>
              <a:t>reaction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time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Me</a:t>
            </a:r>
            <a:r>
              <a:rPr lang="cs-CZ" altLang="cs-CZ" dirty="0" smtClean="0"/>
              <a:t>/Not-</a:t>
            </a:r>
            <a:r>
              <a:rPr lang="cs-CZ" altLang="cs-CZ" dirty="0" err="1" smtClean="0"/>
              <a:t>me</a:t>
            </a:r>
            <a:r>
              <a:rPr lang="cs-CZ" altLang="cs-CZ" dirty="0" smtClean="0"/>
              <a:t> </a:t>
            </a:r>
            <a:r>
              <a:rPr lang="cs-CZ" altLang="cs-CZ" dirty="0"/>
              <a:t>– rychlé posuzování </a:t>
            </a:r>
            <a:r>
              <a:rPr lang="cs-CZ" altLang="cs-CZ" dirty="0" smtClean="0"/>
              <a:t>adjektiv, mezi nimi adjektiva vytvořená respondentem ()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8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cs-CZ" dirty="0" smtClean="0"/>
              <a:t>Výsledky: kratší reakční čas pro </a:t>
            </a:r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po CMC</a:t>
            </a:r>
          </a:p>
          <a:p>
            <a:r>
              <a:rPr lang="cs-CZ" dirty="0" smtClean="0"/>
              <a:t>Délka interakce nehrála roli</a:t>
            </a:r>
            <a:endParaRPr lang="cs-CZ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38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Experiment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Interakce s druhým CMC nebo </a:t>
            </a:r>
            <a:r>
              <a:rPr lang="cs-CZ" dirty="0" err="1" smtClean="0"/>
              <a:t>FtF</a:t>
            </a:r>
            <a:r>
              <a:rPr lang="cs-CZ" dirty="0" smtClean="0"/>
              <a:t>, porovnání vlastního hodnocení s hodnocením druhého</a:t>
            </a:r>
          </a:p>
          <a:p>
            <a:r>
              <a:rPr lang="cs-CZ" dirty="0" err="1" smtClean="0"/>
              <a:t>True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: větší shoda po CMC než po </a:t>
            </a:r>
            <a:r>
              <a:rPr lang="cs-CZ" dirty="0" err="1" smtClean="0"/>
              <a:t>FtF</a:t>
            </a:r>
            <a:endParaRPr lang="cs-CZ" dirty="0" smtClean="0"/>
          </a:p>
          <a:p>
            <a:r>
              <a:rPr lang="cs-CZ" dirty="0" err="1" smtClean="0"/>
              <a:t>Actual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: </a:t>
            </a:r>
            <a:r>
              <a:rPr lang="cs-CZ" dirty="0" err="1" smtClean="0"/>
              <a:t>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Podobně ovšem projekce!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Komunikace na internetu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9475" y="1719263"/>
            <a:ext cx="8229600" cy="4589462"/>
          </a:xfrm>
        </p:spPr>
        <p:txBody>
          <a:bodyPr/>
          <a:lstStyle/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HCI</a:t>
            </a:r>
            <a:r>
              <a:rPr lang="cs-CZ" altLang="cs-CZ" sz="2500" smtClean="0"/>
              <a:t> – human-computer interaction</a:t>
            </a:r>
          </a:p>
          <a:p>
            <a:pPr eaLnBrk="1" hangingPunct="1"/>
            <a:r>
              <a:rPr lang="cs-CZ" altLang="cs-CZ" sz="2500" smtClean="0">
                <a:solidFill>
                  <a:schemeClr val="tx2"/>
                </a:solidFill>
              </a:rPr>
              <a:t>CMC</a:t>
            </a:r>
            <a:r>
              <a:rPr lang="cs-CZ" altLang="cs-CZ" sz="2500" smtClean="0"/>
              <a:t> – computer-mediated communication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Journal of CMC – zal. 1995</a:t>
            </a:r>
          </a:p>
          <a:p>
            <a:pPr eaLnBrk="1" hangingPunct="1"/>
            <a:endParaRPr lang="cs-CZ" altLang="cs-CZ" sz="2500" smtClean="0"/>
          </a:p>
          <a:p>
            <a:pPr eaLnBrk="1" hangingPunct="1"/>
            <a:r>
              <a:rPr lang="cs-CZ" altLang="cs-CZ" sz="2500" smtClean="0"/>
              <a:t>Specifika online komunikace souvisejí s rysy internetu</a:t>
            </a:r>
          </a:p>
          <a:p>
            <a:pPr lvl="1" eaLnBrk="1" hangingPunct="1"/>
            <a:r>
              <a:rPr lang="cs-CZ" altLang="cs-CZ" sz="2100" smtClean="0"/>
              <a:t>omezené vnímání</a:t>
            </a:r>
          </a:p>
          <a:p>
            <a:pPr lvl="1" eaLnBrk="1" hangingPunct="1"/>
            <a:r>
              <a:rPr lang="cs-CZ" altLang="cs-CZ" sz="2100" smtClean="0"/>
              <a:t>prostředí založené na textu</a:t>
            </a:r>
          </a:p>
          <a:p>
            <a:pPr lvl="1" eaLnBrk="1" hangingPunct="1"/>
            <a:r>
              <a:rPr lang="cs-CZ" altLang="cs-CZ" sz="2100" smtClean="0"/>
              <a:t>fyzická nepřítomnost</a:t>
            </a:r>
          </a:p>
        </p:txBody>
      </p:sp>
    </p:spTree>
    <p:extLst>
      <p:ext uri="{BB962C8B-B14F-4D97-AF65-F5344CB8AC3E}">
        <p14:creationId xmlns:p14="http://schemas.microsoft.com/office/powerpoint/2010/main" val="39257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Identita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6799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Tajfel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Social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identity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theory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Osobní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kdo jsem, niterný pocit vlastního já, své jedinečnosti, </a:t>
            </a:r>
            <a:r>
              <a:rPr lang="cs-CZ" altLang="cs-CZ" sz="2400" dirty="0" err="1" smtClean="0"/>
              <a:t>self</a:t>
            </a:r>
            <a:r>
              <a:rPr lang="cs-CZ" altLang="cs-CZ" sz="2400" dirty="0" smtClean="0"/>
              <a:t>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kontinuita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Sociální</a:t>
            </a:r>
            <a:r>
              <a:rPr lang="cs-CZ" altLang="cs-CZ" sz="2800" dirty="0" smtClean="0"/>
              <a:t> 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kam patřím, do jakých skupin, do jakých vztahů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mění se v různých kontextech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Já jako student, rodič, syn/dcera, …</a:t>
            </a:r>
          </a:p>
          <a:p>
            <a:pPr lvl="1" eaLnBrk="1" hangingPunct="1"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Goffman</a:t>
            </a:r>
            <a:r>
              <a:rPr lang="cs-CZ" altLang="cs-CZ" sz="2800" dirty="0" smtClean="0">
                <a:solidFill>
                  <a:schemeClr val="folHlink"/>
                </a:solidFill>
              </a:rPr>
              <a:t>, Jung</a:t>
            </a:r>
            <a:r>
              <a:rPr lang="cs-CZ" altLang="cs-CZ" sz="2800" dirty="0">
                <a:solidFill>
                  <a:schemeClr val="folHlink"/>
                </a:solidFill>
              </a:rPr>
              <a:t>: public </a:t>
            </a:r>
            <a:r>
              <a:rPr lang="cs-CZ" altLang="cs-CZ" sz="2800" dirty="0" err="1">
                <a:solidFill>
                  <a:schemeClr val="folHlink"/>
                </a:solidFill>
              </a:rPr>
              <a:t>self</a:t>
            </a:r>
            <a:r>
              <a:rPr lang="cs-CZ" altLang="cs-CZ" sz="2800" dirty="0">
                <a:solidFill>
                  <a:schemeClr val="folHlink"/>
                </a:solidFill>
              </a:rPr>
              <a:t> </a:t>
            </a:r>
            <a:r>
              <a:rPr lang="cs-CZ" altLang="cs-CZ" sz="2800" dirty="0" smtClean="0">
                <a:solidFill>
                  <a:schemeClr val="folHlink"/>
                </a:solidFill>
              </a:rPr>
              <a:t>(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mask</a:t>
            </a:r>
            <a:r>
              <a:rPr lang="cs-CZ" altLang="cs-CZ" sz="2800" dirty="0" smtClean="0">
                <a:solidFill>
                  <a:schemeClr val="folHlink"/>
                </a:solidFill>
              </a:rPr>
              <a:t>) x </a:t>
            </a:r>
            <a:r>
              <a:rPr lang="cs-CZ" altLang="cs-CZ" sz="2800" dirty="0" err="1">
                <a:solidFill>
                  <a:schemeClr val="folHlink"/>
                </a:solidFill>
              </a:rPr>
              <a:t>inner</a:t>
            </a:r>
            <a:r>
              <a:rPr lang="cs-CZ" altLang="cs-CZ" sz="2800" dirty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endParaRPr lang="cs-CZ" altLang="cs-CZ" sz="2800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Markus &amp;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Nurius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possible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selves</a:t>
            </a:r>
            <a:endParaRPr lang="cs-CZ" altLang="cs-CZ" sz="2800" dirty="0" smtClean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altLang="cs-CZ" sz="2800" dirty="0" err="1" smtClean="0">
                <a:solidFill>
                  <a:schemeClr val="folHlink"/>
                </a:solidFill>
              </a:rPr>
              <a:t>Rogers</a:t>
            </a:r>
            <a:r>
              <a:rPr lang="cs-CZ" altLang="cs-CZ" sz="2800" dirty="0" smtClean="0">
                <a:solidFill>
                  <a:schemeClr val="folHlink"/>
                </a:solidFill>
              </a:rPr>
              <a:t>: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true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r>
              <a:rPr lang="cs-CZ" altLang="cs-CZ" sz="2800" dirty="0" smtClean="0">
                <a:solidFill>
                  <a:schemeClr val="folHlink"/>
                </a:solidFill>
              </a:rPr>
              <a:t> – přítomné </a:t>
            </a:r>
            <a:r>
              <a:rPr lang="cs-CZ" altLang="cs-CZ" sz="2800" dirty="0" err="1" smtClean="0">
                <a:solidFill>
                  <a:schemeClr val="folHlink"/>
                </a:solidFill>
              </a:rPr>
              <a:t>self</a:t>
            </a:r>
            <a:r>
              <a:rPr lang="cs-CZ" altLang="cs-CZ" sz="2800" dirty="0" smtClean="0">
                <a:solidFill>
                  <a:schemeClr val="folHlink"/>
                </a:solidFill>
              </a:rPr>
              <a:t>, které není vyjádřené</a:t>
            </a:r>
            <a:endParaRPr lang="cs-CZ" altLang="cs-CZ" sz="28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03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Virtuální identita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online </a:t>
            </a:r>
            <a:r>
              <a:rPr lang="cs-CZ" altLang="cs-CZ" sz="2400" dirty="0" err="1" smtClean="0">
                <a:solidFill>
                  <a:schemeClr val="folHlink"/>
                </a:solidFill>
              </a:rPr>
              <a:t>self</a:t>
            </a:r>
            <a:endParaRPr lang="cs-CZ" altLang="cs-CZ" sz="2400" dirty="0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Kam patřím, na jaké stránky přispívám, co všechno na internetu umím (</a:t>
            </a:r>
            <a:r>
              <a:rPr lang="cs-CZ" altLang="cs-CZ" sz="2000" dirty="0" err="1" smtClean="0"/>
              <a:t>digital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skills</a:t>
            </a:r>
            <a:r>
              <a:rPr lang="cs-CZ" altLang="cs-CZ" sz="2000" dirty="0" smtClean="0"/>
              <a:t>), </a:t>
            </a:r>
            <a:r>
              <a:rPr lang="cs-CZ" altLang="cs-CZ" sz="2000" dirty="0" err="1" smtClean="0"/>
              <a:t>netspeak</a:t>
            </a: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Jako </a:t>
            </a:r>
            <a:r>
              <a:rPr lang="cs-CZ" altLang="cs-CZ" sz="2400" dirty="0" smtClean="0">
                <a:solidFill>
                  <a:schemeClr val="folHlink"/>
                </a:solidFill>
              </a:rPr>
              <a:t>sebeprezentace a reprezentace</a:t>
            </a:r>
            <a:r>
              <a:rPr lang="cs-CZ" altLang="cs-CZ" sz="2400" dirty="0" smtClean="0"/>
              <a:t> sebe na internetu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Souhrn dat o uživateli v daném kyberprostoru, jméno (</a:t>
            </a:r>
            <a:r>
              <a:rPr lang="cs-CZ" altLang="cs-CZ" sz="2000" dirty="0" err="1" smtClean="0"/>
              <a:t>nick</a:t>
            </a:r>
            <a:r>
              <a:rPr lang="cs-CZ" altLang="cs-CZ" sz="2000" dirty="0" smtClean="0"/>
              <a:t>), email, historie, status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V různých kyberprostorech může jeden člověk mít různé reprezentace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“</a:t>
            </a:r>
            <a:r>
              <a:rPr lang="cs-CZ" altLang="cs-CZ" sz="2000" dirty="0" err="1" smtClean="0"/>
              <a:t>Whenever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you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put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any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kind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information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out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there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you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intention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what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you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want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people</a:t>
            </a:r>
            <a:r>
              <a:rPr lang="cs-CZ" altLang="cs-CZ" sz="2000" dirty="0" smtClean="0"/>
              <a:t> to </a:t>
            </a:r>
            <a:r>
              <a:rPr lang="cs-CZ" altLang="cs-CZ" sz="2000" dirty="0" err="1" smtClean="0"/>
              <a:t>think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about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you</a:t>
            </a:r>
            <a:r>
              <a:rPr lang="cs-CZ" altLang="cs-CZ" sz="2000" dirty="0" smtClean="0"/>
              <a:t>” (</a:t>
            </a:r>
            <a:r>
              <a:rPr lang="cs-CZ" altLang="cs-CZ" sz="2000" dirty="0" err="1" smtClean="0"/>
              <a:t>Manago</a:t>
            </a:r>
            <a:r>
              <a:rPr lang="cs-CZ" altLang="cs-CZ" sz="2000" dirty="0" smtClean="0"/>
              <a:t>, Graham, </a:t>
            </a:r>
            <a:r>
              <a:rPr lang="cs-CZ" altLang="cs-CZ" sz="2000" dirty="0" err="1" smtClean="0"/>
              <a:t>Greenfield</a:t>
            </a:r>
            <a:r>
              <a:rPr lang="cs-CZ" altLang="cs-CZ" sz="2000" dirty="0" smtClean="0"/>
              <a:t>, &amp; </a:t>
            </a:r>
            <a:r>
              <a:rPr lang="cs-CZ" altLang="cs-CZ" sz="2000" dirty="0" err="1" smtClean="0"/>
              <a:t>Salimkhan</a:t>
            </a:r>
            <a:r>
              <a:rPr lang="cs-CZ" altLang="cs-CZ" sz="2000" dirty="0" smtClean="0"/>
              <a:t>, 2008, p. 450).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Erik Erikson – psychosociální vývoj</a:t>
            </a:r>
          </a:p>
        </p:txBody>
      </p:sp>
      <p:graphicFrame>
        <p:nvGraphicFramePr>
          <p:cNvPr id="111730" name="Group 114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435975" cy="5072457"/>
        </p:xfrm>
        <a:graphic>
          <a:graphicData uri="http://schemas.openxmlformats.org/drawingml/2006/table">
            <a:tbl>
              <a:tblPr/>
              <a:tblGrid>
                <a:gridCol w="1593850"/>
                <a:gridCol w="1800225"/>
                <a:gridCol w="2736850"/>
                <a:gridCol w="2305050"/>
              </a:tblGrid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Vývojové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Úkol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Cíl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Kojenecké období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* - 1 rok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základní důvěra proti základní nedůvěře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otevřenost zkušenosti, vstřícnost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Rané dětství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1-3 roky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autonomie proti studu a pochybám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důvěra v sebe sama, ve své schopnosti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Věk hry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3-6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iniciativa proti vině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základy svědomí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3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Školní věk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6-12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přičinlivost proti inferioritě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svědomitost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Adolescence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12-20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identita proti konfuzi rolí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rozvoj identity, psychosociální moratorium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Mladá 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20-25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intimita proti izolaci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láska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Dospělost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25-50 let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generativita proti stagnaci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tvořivost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Stáří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50(?) a víc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ego integrita proti zoufalství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akceptace, pozitivní přístup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James E. Marcia – teorie statusů identity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smtClean="0">
                <a:solidFill>
                  <a:schemeClr val="folHlink"/>
                </a:solidFill>
              </a:rPr>
              <a:t>krize </a:t>
            </a:r>
            <a:r>
              <a:rPr lang="cs-CZ" altLang="cs-CZ" sz="2400" smtClean="0"/>
              <a:t>(crisis, exploration) – pochybnosti o cílech daných společností (rodiče, škola), aktivní zkoumání, hledání a rozhodování se o závazcích identity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smtClean="0">
                <a:solidFill>
                  <a:schemeClr val="folHlink"/>
                </a:solidFill>
              </a:rPr>
              <a:t>závazek</a:t>
            </a:r>
            <a:r>
              <a:rPr lang="cs-CZ" altLang="cs-CZ" sz="2400" smtClean="0"/>
              <a:t> (commitment) – výběr osobních cílů a hodnot, dosažení stabilních hodnot a přesvědčení v jednotlivých oblastech života</a:t>
            </a:r>
          </a:p>
        </p:txBody>
      </p:sp>
      <p:graphicFrame>
        <p:nvGraphicFramePr>
          <p:cNvPr id="114746" name="Group 58"/>
          <p:cNvGraphicFramePr>
            <a:graphicFrameLocks noGrp="1"/>
          </p:cNvGraphicFramePr>
          <p:nvPr>
            <p:ph sz="half" idx="2"/>
          </p:nvPr>
        </p:nvGraphicFramePr>
        <p:xfrm>
          <a:off x="4859338" y="1700213"/>
          <a:ext cx="3960812" cy="3856038"/>
        </p:xfrm>
        <a:graphic>
          <a:graphicData uri="http://schemas.openxmlformats.org/drawingml/2006/table">
            <a:tbl>
              <a:tblPr/>
              <a:tblGrid>
                <a:gridCol w="1319212"/>
                <a:gridCol w="1322388"/>
                <a:gridCol w="1319212"/>
              </a:tblGrid>
              <a:tr h="7010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Status identity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Krize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Závazek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Difúzní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Předčasně uzavřená identita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Moratorium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Dosažená identita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+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Statusy identity a internet </a:t>
            </a:r>
            <a:r>
              <a:rPr lang="cs-CZ" altLang="cs-CZ" sz="2400" smtClean="0"/>
              <a:t>(Subrahmanyam </a:t>
            </a:r>
            <a:r>
              <a:rPr lang="en-US" altLang="cs-CZ" sz="2400" smtClean="0"/>
              <a:t>&amp;</a:t>
            </a:r>
            <a:r>
              <a:rPr lang="cs-CZ" altLang="cs-CZ" sz="2400" smtClean="0"/>
              <a:t> Šmahel, 2011)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>
                <a:solidFill>
                  <a:schemeClr val="folHlink"/>
                </a:solidFill>
              </a:rPr>
              <a:t>Difúzní identita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Bez krize a závazku, časté změny postojů a chování podle vrstevníků, nižší sebevědomí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Online: možnost naučit se vyjádřit vlastní postoje, komunikovat..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>
                <a:solidFill>
                  <a:schemeClr val="folHlink"/>
                </a:solidFill>
              </a:rPr>
              <a:t>Předčasně uzavřená identita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Přijmutí identity bez předchozí krize, typicky identita podle rodičů či jiných autorit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mtClean="0"/>
              <a:t>Online: možnost opustit závazek této identity a zkoušet jiné dříve než by se odvážil v RL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Statusy identity a internet II.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chemeClr val="folHlink"/>
                </a:solidFill>
              </a:rPr>
              <a:t>Moratorium</a:t>
            </a:r>
          </a:p>
          <a:p>
            <a:pPr lvl="1" eaLnBrk="1" hangingPunct="1">
              <a:defRPr/>
            </a:pPr>
            <a:r>
              <a:rPr lang="cs-CZ" altLang="cs-CZ" smtClean="0"/>
              <a:t>Experimentování s rolemi a identitami, aktivní hledání hodnot</a:t>
            </a:r>
          </a:p>
          <a:p>
            <a:pPr lvl="1" eaLnBrk="1" hangingPunct="1">
              <a:defRPr/>
            </a:pPr>
            <a:r>
              <a:rPr lang="cs-CZ" altLang="cs-CZ" smtClean="0"/>
              <a:t>Online: ideální prostor pro takové experimenty</a:t>
            </a:r>
          </a:p>
          <a:p>
            <a:pPr eaLnBrk="1" hangingPunct="1">
              <a:defRPr/>
            </a:pPr>
            <a:r>
              <a:rPr lang="cs-CZ" altLang="cs-CZ" smtClean="0">
                <a:solidFill>
                  <a:schemeClr val="folHlink"/>
                </a:solidFill>
              </a:rPr>
              <a:t>Dosažená identita</a:t>
            </a:r>
          </a:p>
          <a:p>
            <a:pPr lvl="1" eaLnBrk="1" hangingPunct="1">
              <a:defRPr/>
            </a:pPr>
            <a:r>
              <a:rPr lang="cs-CZ" altLang="cs-CZ" smtClean="0"/>
              <a:t>Po krizi ustálení identity, ale MAMA cyklus</a:t>
            </a:r>
          </a:p>
          <a:p>
            <a:pPr lvl="1" eaLnBrk="1" hangingPunct="1">
              <a:defRPr/>
            </a:pPr>
            <a:r>
              <a:rPr lang="cs-CZ" altLang="cs-CZ" smtClean="0"/>
              <a:t>Online: reflektování přijatých hodnot, rolí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280828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Prostředky online sebeprezentace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9622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Nickname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Fotografie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Obrázky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a/s/l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Blog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Avatar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mtClean="0"/>
              <a:t>…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mtClean="0"/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68413"/>
            <a:ext cx="24749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345598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149725"/>
            <a:ext cx="2663825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Experimentování s virtuální identitou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Je vůbec možné mít virtuální identitu?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Jaký má dopad na „reálnou“ identitu? Pomáhají nám fragmentované virtuální identity v něčem nebo brání dosažení ucelené identity v RL?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Adolescenti na internetu experimentují častěji než dospělí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Reprezentativní vzorek ČR (WIP, 2006) – 15 % ze všech respondentů uvedlo, že někdy na internetu předstírali, že jsou někým jiným, 27 % (12-15letí), 25 % (16-20letí)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Elisheva Gross (2004)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>
                <a:solidFill>
                  <a:schemeClr val="folHlink"/>
                </a:solidFill>
              </a:rPr>
              <a:t>„How often do you pretend to not be yourself (or be someone else) when you go online?“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Dále se ptala, zda někdy předstírali, že jsou: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Starší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Mladší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Opačného pohlaví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Kým ještě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+ vysvětlit důvody (otevřená otázka, 2 kódující výzkumníci, OA)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Zda v typickém případě byli sami nebo s někým (a kým), když na internetu předstírali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N = 175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49 % nikdy nepředstíralo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41 % párkrát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10 % příležitostně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 = 7 poměrně často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n = 2 neustále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Za koho se vydávali?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82 z 89 předstíralo, že jsou starší (7 mladší)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17 (19 %) opačné pohlaví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2 předstírali, že jsou celebrita a 2 svůj sourozenec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Neverbální CMC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83247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1116"/>
            <a:ext cx="2705967" cy="24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189734" cy="21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729932" y="4847630"/>
            <a:ext cx="3168352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J. B. Walther – výzkumy o neverbálních vodítkách v CMC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smtClean="0">
                <a:solidFill>
                  <a:schemeClr val="folHlink"/>
                </a:solidFill>
              </a:rPr>
              <a:t>S kým předstírali?</a:t>
            </a:r>
          </a:p>
          <a:p>
            <a:pPr lvl="1" eaLnBrk="1" hangingPunct="1">
              <a:defRPr/>
            </a:pPr>
            <a:r>
              <a:rPr lang="cs-CZ" altLang="cs-CZ" sz="2400" smtClean="0"/>
              <a:t>51 z 89 s kamarádem</a:t>
            </a:r>
          </a:p>
          <a:p>
            <a:pPr lvl="1" eaLnBrk="1" hangingPunct="1">
              <a:defRPr/>
            </a:pPr>
            <a:r>
              <a:rPr lang="cs-CZ" altLang="cs-CZ" sz="2400" smtClean="0"/>
              <a:t>5 sourozenec nebo jiný člen rodiny</a:t>
            </a:r>
          </a:p>
          <a:p>
            <a:pPr lvl="1" eaLnBrk="1" hangingPunct="1">
              <a:defRPr/>
            </a:pPr>
            <a:r>
              <a:rPr lang="cs-CZ" altLang="cs-CZ" sz="2400" smtClean="0"/>
              <a:t>Častěji s kamarády starší adolescenti</a:t>
            </a:r>
          </a:p>
          <a:p>
            <a:pPr eaLnBrk="1" hangingPunct="1">
              <a:defRPr/>
            </a:pPr>
            <a:r>
              <a:rPr lang="cs-CZ" altLang="cs-CZ" sz="2800" smtClean="0">
                <a:solidFill>
                  <a:schemeClr val="folHlink"/>
                </a:solidFill>
              </a:rPr>
              <a:t>Důvody předstírání</a:t>
            </a:r>
          </a:p>
          <a:p>
            <a:pPr lvl="1" eaLnBrk="1" hangingPunct="1">
              <a:defRPr/>
            </a:pPr>
            <a:r>
              <a:rPr lang="cs-CZ" altLang="cs-CZ" sz="2400" smtClean="0"/>
              <a:t>38 z 89 jako vtip (typicky napálit dalšího kamaráda)</a:t>
            </a:r>
          </a:p>
          <a:p>
            <a:pPr lvl="1" eaLnBrk="1" hangingPunct="1">
              <a:defRPr/>
            </a:pPr>
            <a:r>
              <a:rPr lang="cs-CZ" altLang="cs-CZ" sz="2400" smtClean="0"/>
              <a:t>14 kvůli soukromí, 14 kvůli věkovým omezením na webu</a:t>
            </a:r>
          </a:p>
          <a:p>
            <a:pPr lvl="1" eaLnBrk="1" hangingPunct="1">
              <a:defRPr/>
            </a:pPr>
            <a:r>
              <a:rPr lang="cs-CZ" altLang="cs-CZ" sz="2400" smtClean="0"/>
              <a:t>10 uvedlo, že se dělali staršími, aby byli zajímavější</a:t>
            </a:r>
          </a:p>
          <a:p>
            <a:pPr lvl="1" eaLnBrk="1" hangingPunct="1">
              <a:defRPr/>
            </a:pPr>
            <a:r>
              <a:rPr lang="cs-CZ" altLang="cs-CZ" sz="2400" smtClean="0"/>
              <a:t>2 uvedli, že chtěli prozkoumat novou část sebe</a:t>
            </a:r>
          </a:p>
          <a:p>
            <a:pPr lvl="1" eaLnBrk="1" hangingPunct="1">
              <a:defRPr/>
            </a:pPr>
            <a:endParaRPr lang="cs-CZ" altLang="cs-CZ" sz="2400" smtClean="0"/>
          </a:p>
          <a:p>
            <a:pPr lvl="1" eaLnBrk="1" hangingPunct="1">
              <a:defRPr/>
            </a:pPr>
            <a:endParaRPr lang="cs-CZ" altLang="cs-CZ" sz="2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2879725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 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smtClean="0"/>
              <a:t>Valkenburg, </a:t>
            </a:r>
            <a:r>
              <a:rPr lang="cs-CZ" altLang="cs-CZ" sz="4000" smtClean="0"/>
              <a:t>Schouten </a:t>
            </a:r>
            <a:r>
              <a:rPr lang="en-US" altLang="cs-CZ" sz="4000" smtClean="0"/>
              <a:t>&amp; Peter (200</a:t>
            </a:r>
            <a:r>
              <a:rPr lang="cs-CZ" altLang="cs-CZ" sz="4000" smtClean="0"/>
              <a:t>5</a:t>
            </a:r>
            <a:r>
              <a:rPr lang="en-US" altLang="cs-CZ" sz="4000" smtClean="0"/>
              <a:t>)</a:t>
            </a:r>
            <a:endParaRPr lang="cs-CZ" altLang="cs-CZ" sz="40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Jak a proč se adolescenti pouštějí do online experimentů s identitou, jaké volí sebeprezentační strategie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Hypotézy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Mladší adolescenti budou experimentovat častěji (víc změn v rané adolescenci)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Jak se liší chlapci a dívky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Jak se liší introverti a extroverti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Jaké jsou motivy pro experimentování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400" smtClean="0"/>
              <a:t>Jak se v nich adolescenti liší podle věku, pohlaví a introverze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Metoda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600 adolescentů 9-18 let (</a:t>
            </a:r>
            <a:r>
              <a:rPr lang="cs-CZ" altLang="cs-CZ" i="1" smtClean="0"/>
              <a:t>M </a:t>
            </a:r>
            <a:r>
              <a:rPr lang="cs-CZ" altLang="cs-CZ" smtClean="0"/>
              <a:t>= 13.37, </a:t>
            </a:r>
            <a:r>
              <a:rPr lang="cs-CZ" altLang="cs-CZ" i="1" smtClean="0"/>
              <a:t>SD </a:t>
            </a:r>
            <a:r>
              <a:rPr lang="cs-CZ" altLang="cs-CZ" smtClean="0"/>
              <a:t>= 1.98) ze tří základních a tří středních škol, Nizozemí</a:t>
            </a:r>
          </a:p>
          <a:p>
            <a:pPr eaLnBrk="1" hangingPunct="1">
              <a:defRPr/>
            </a:pPr>
            <a:r>
              <a:rPr lang="cs-CZ" altLang="cs-CZ" smtClean="0"/>
              <a:t>317 (52.8 %) chlapců</a:t>
            </a:r>
          </a:p>
          <a:p>
            <a:pPr eaLnBrk="1" hangingPunct="1">
              <a:defRPr/>
            </a:pPr>
            <a:r>
              <a:rPr lang="cs-CZ" altLang="cs-CZ" smtClean="0"/>
              <a:t>283 (47.2 %) dívek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Proměnné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Dotazník: 3 části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1. demografické údaje, introverze, otázka na používání IM nebo chatu – jen ti s odpovědí ano další část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2. online komunikace a experimentování s identitou - jen ti s odpovědí ano další část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3. sebeprezentační strategie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Experimentování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>
                <a:solidFill>
                  <a:schemeClr val="folHlink"/>
                </a:solidFill>
              </a:rPr>
              <a:t>whether they had ever pretended to be somebody else while communicating on the internet</a:t>
            </a:r>
            <a:r>
              <a:rPr lang="cs-CZ" altLang="cs-CZ" sz="2000" smtClean="0"/>
              <a:t>. (never – sometimes – often)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Sebeprezentace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konkrétní situace a otevřená otázka – popsat, co předstírali a proč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Kódování sebeprezentace</a:t>
            </a:r>
            <a:br>
              <a:rPr lang="cs-CZ" altLang="cs-CZ" sz="4000" smtClean="0"/>
            </a:br>
            <a:r>
              <a:rPr lang="cs-CZ" altLang="cs-CZ" sz="4000" smtClean="0"/>
              <a:t>(otevřené otázky)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1. někdo starší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2. někdo, kdo je víc „macho“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3. někdo hezčí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4. někdo víc flirtující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5. někdo opačného pohlaví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6. někdo, koho osobně znají (sourozenec, kamarád, rodič…)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7. nějaká úplně smyšlená postava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8. jiné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2116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chemeClr val="folHlink"/>
                </a:solidFill>
              </a:rPr>
              <a:t>82 % používá IM nebo chat, z nich 50 % (N = 246) experimentovalo s identitou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Mladší (9-12 let; 72 %) signifikantně častěji experimentují než starší (13-14 let – 53 %; 15-18 – 28 %)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025"/>
            <a:ext cx="9094788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205163" y="4365625"/>
            <a:ext cx="1511300" cy="1150938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Motivy experimentování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dirty="0" smtClean="0"/>
              <a:t>FA: 3 faktory, vysvětlují 63 % </a:t>
            </a:r>
            <a:r>
              <a:rPr lang="cs-CZ" altLang="cs-CZ" sz="1800" dirty="0"/>
              <a:t>rozptylu, </a:t>
            </a:r>
            <a:r>
              <a:rPr lang="cs-CZ" altLang="cs-CZ" sz="1800" dirty="0" smtClean="0"/>
              <a:t>škála </a:t>
            </a:r>
            <a:r>
              <a:rPr lang="cs-CZ" altLang="cs-CZ" sz="1800" dirty="0" err="1"/>
              <a:t>never</a:t>
            </a:r>
            <a:r>
              <a:rPr lang="cs-CZ" altLang="cs-CZ" sz="1800" dirty="0"/>
              <a:t>- </a:t>
            </a:r>
            <a:r>
              <a:rPr lang="cs-CZ" altLang="cs-CZ" sz="1800" dirty="0" err="1"/>
              <a:t>sometimes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often</a:t>
            </a:r>
            <a:endParaRPr lang="cs-CZ" altLang="cs-CZ" sz="1800" dirty="0"/>
          </a:p>
          <a:p>
            <a:pPr eaLnBrk="1" hangingPunct="1">
              <a:defRPr/>
            </a:pPr>
            <a:endParaRPr lang="cs-CZ" altLang="cs-CZ" sz="1800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8353425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987675" y="2636838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chemeClr val="bg2"/>
                </a:solidFill>
              </a:rPr>
              <a:t>Sociální kompenzace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700338" y="4070350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chemeClr val="bg2"/>
                </a:solidFill>
              </a:rPr>
              <a:t>Sociální facilitace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771775" y="522287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solidFill>
                  <a:schemeClr val="bg2"/>
                </a:solidFill>
              </a:rPr>
              <a:t>Sebe-explorace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Mladší adolescenti experimentují častěji kvůli sociální facilitaci</a:t>
            </a:r>
          </a:p>
          <a:p>
            <a:pPr eaLnBrk="1" hangingPunct="1">
              <a:defRPr/>
            </a:pPr>
            <a:r>
              <a:rPr lang="cs-CZ" altLang="cs-CZ" smtClean="0"/>
              <a:t>Dívky častěji experimentují kvůli sebe exploraci a sociální kompenzaci</a:t>
            </a:r>
          </a:p>
          <a:p>
            <a:pPr eaLnBrk="1" hangingPunct="1">
              <a:defRPr/>
            </a:pPr>
            <a:r>
              <a:rPr lang="cs-CZ" altLang="cs-CZ" smtClean="0"/>
              <a:t>Introverti častěji kvůli sociální kompenzaci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81525"/>
            <a:ext cx="173037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smtClean="0"/>
              <a:t>Valkenburg &amp; Peter (2008)</a:t>
            </a:r>
            <a:endParaRPr lang="cs-CZ" altLang="cs-CZ" sz="400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>
                <a:solidFill>
                  <a:schemeClr val="folHlink"/>
                </a:solidFill>
              </a:rPr>
              <a:t>Vztah mezi online experimentováním a offline sociální kompetencí a jednotností sebepojetí</a:t>
            </a:r>
            <a:r>
              <a:rPr lang="cs-CZ" altLang="cs-CZ" sz="2800" smtClean="0"/>
              <a:t> (self-concept unity)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Sociální kompetence adolescentů: schopnost efektivně utvářet a zvládat offline interpersonální vztahy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Self-concept unity: self-concept clarity – míra, do jaké je adolescentovo sebepojetí jasně definováno, vnitřně konzistentní a napříč časem stabilní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smtClean="0"/>
              <a:t>Sociální kompetence – možný směr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>
                <a:solidFill>
                  <a:schemeClr val="folHlink"/>
                </a:solidFill>
              </a:rPr>
              <a:t>+</a:t>
            </a:r>
            <a:r>
              <a:rPr lang="cs-CZ" altLang="cs-CZ" smtClean="0"/>
              <a:t> Adolescenti, kteří více experimentují, se více baví s různými cizími lidmi a to zvyšuje i jejich offline sociální kompetence</a:t>
            </a:r>
          </a:p>
          <a:p>
            <a:pPr eaLnBrk="1" hangingPunct="1">
              <a:defRPr/>
            </a:pPr>
            <a:r>
              <a:rPr lang="cs-CZ" altLang="cs-CZ" smtClean="0">
                <a:solidFill>
                  <a:srgbClr val="FF0000"/>
                </a:solidFill>
              </a:rPr>
              <a:t>-</a:t>
            </a:r>
            <a:r>
              <a:rPr lang="cs-CZ" altLang="cs-CZ" smtClean="0"/>
              <a:t> Adolescenti, kteří více experimentují, mohou více přilnout ke svým virtuálním identitám než ke svému offline self a v důsledku toho se jejich offline sociální kompetence snižuje.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Rysy internetového prostředí </a:t>
            </a:r>
            <a:br>
              <a:rPr lang="cs-CZ" altLang="cs-CZ" smtClean="0"/>
            </a:br>
            <a:r>
              <a:rPr lang="cs-CZ" altLang="cs-CZ" sz="2000" smtClean="0"/>
              <a:t>(Suler, 2004)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omezené vnímání</a:t>
            </a:r>
          </a:p>
          <a:p>
            <a:pPr eaLnBrk="1" hangingPunct="1">
              <a:defRPr/>
            </a:pPr>
            <a:r>
              <a:rPr lang="cs-CZ" altLang="cs-CZ" dirty="0" smtClean="0"/>
              <a:t>multiplicita komunikace</a:t>
            </a:r>
          </a:p>
          <a:p>
            <a:pPr eaLnBrk="1" hangingPunct="1">
              <a:defRPr/>
            </a:pPr>
            <a:r>
              <a:rPr lang="cs-CZ" altLang="cs-CZ" dirty="0" smtClean="0"/>
              <a:t>možnost záznamu interakce </a:t>
            </a:r>
          </a:p>
          <a:p>
            <a:pPr eaLnBrk="1" hangingPunct="1">
              <a:defRPr/>
            </a:pPr>
            <a:r>
              <a:rPr lang="cs-CZ" altLang="cs-CZ" dirty="0" smtClean="0"/>
              <a:t>rovnocenný status uživatelů</a:t>
            </a:r>
          </a:p>
          <a:p>
            <a:pPr eaLnBrk="1" hangingPunct="1">
              <a:defRPr/>
            </a:pPr>
            <a:r>
              <a:rPr lang="cs-CZ" altLang="cs-CZ" dirty="0" smtClean="0"/>
              <a:t>překonání geografických překážek</a:t>
            </a:r>
          </a:p>
          <a:p>
            <a:pPr eaLnBrk="1" hangingPunct="1">
              <a:defRPr/>
            </a:pPr>
            <a:r>
              <a:rPr lang="cs-CZ" altLang="cs-CZ" dirty="0" smtClean="0"/>
              <a:t>odlišné stavy vnímání podobné snu</a:t>
            </a:r>
          </a:p>
          <a:p>
            <a:pPr eaLnBrk="1" hangingPunct="1">
              <a:defRPr/>
            </a:pPr>
            <a:r>
              <a:rPr lang="cs-CZ" altLang="cs-CZ" dirty="0" smtClean="0"/>
              <a:t>časová flexibilita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http://www-usr.rider.edu/~suler/psycyber/psycyber.html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Sebepojetí – možný směr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folHlink"/>
                </a:solidFill>
              </a:rPr>
              <a:t>+ </a:t>
            </a:r>
            <a:r>
              <a:rPr lang="cs-CZ" altLang="cs-CZ" sz="2800" dirty="0" smtClean="0"/>
              <a:t>V adolescenci je hlavním úkolem identita, internet je nové pole pro její exploraci a zpětnou vazbu - adolescenti se zde mohou setkat a mluvit s různými lidmi, což je příležitost k sebepoznání a sebe potvrzení – to pak může urychlit vývoj stabilního sebepojetí</a:t>
            </a:r>
          </a:p>
          <a:p>
            <a:pPr eaLnBrk="1" hangingPunct="1">
              <a:defRPr/>
            </a:pPr>
            <a:r>
              <a:rPr lang="cs-CZ" altLang="cs-CZ" sz="2800" dirty="0" smtClean="0">
                <a:solidFill>
                  <a:srgbClr val="FF0000"/>
                </a:solidFill>
              </a:rPr>
              <a:t>-</a:t>
            </a:r>
            <a:r>
              <a:rPr lang="cs-CZ" altLang="cs-CZ" sz="2800" dirty="0" smtClean="0"/>
              <a:t> Experimenty s identitou jasnému sebepojetí škodí. Příliš mnoho různých vztahů a </a:t>
            </a:r>
            <a:r>
              <a:rPr lang="cs-CZ" altLang="cs-CZ" sz="2800" dirty="0" err="1" smtClean="0"/>
              <a:t>ideí</a:t>
            </a:r>
            <a:r>
              <a:rPr lang="cs-CZ" altLang="cs-CZ" sz="2800" dirty="0" smtClean="0"/>
              <a:t> vede k pochybám o </a:t>
            </a:r>
            <a:r>
              <a:rPr lang="cs-CZ" altLang="cs-CZ" sz="2800" dirty="0" err="1" smtClean="0"/>
              <a:t>self</a:t>
            </a:r>
            <a:r>
              <a:rPr lang="cs-CZ" altLang="cs-CZ" sz="2800" dirty="0" smtClean="0"/>
              <a:t> a tím snižuje jasnost sebepojetí</a:t>
            </a:r>
          </a:p>
          <a:p>
            <a:pPr eaLnBrk="1" hangingPunct="1"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Další proměnné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Množství lidí, se kterými adolescent na internetu komunikuje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sociální úzkostnost - mohou ovlivňovat způsob a míru využívání internetu pro komunikační účely (osamělí a úzkostní např. častěji využívají internet pro komunikaci s cizími lidmi spíše než přáteli, raději se svěřují na internetu než v RL)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Osamělost a úzkostnost může ovlivňovat i sociální kompetenci a jasnost sebepojetí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Model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438" y="1412875"/>
            <a:ext cx="9396413" cy="4859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Metoda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Online šetření </a:t>
            </a:r>
          </a:p>
          <a:p>
            <a:pPr eaLnBrk="1" hangingPunct="1">
              <a:defRPr/>
            </a:pPr>
            <a:r>
              <a:rPr lang="cs-CZ" altLang="cs-CZ" smtClean="0"/>
              <a:t>1,158 adolescentů 10 – 17 let (49.9% dívky, 50.1% chlapci).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Proměnné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Experimenty – otázka, zda někdy experimentovali + “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are online,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often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pretend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cs-CZ" altLang="cs-CZ" sz="2400" dirty="0" smtClean="0"/>
              <a:t>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Např. (a) </a:t>
            </a:r>
            <a:r>
              <a:rPr lang="cs-CZ" altLang="cs-CZ" sz="2000" dirty="0" err="1" smtClean="0"/>
              <a:t>someone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more </a:t>
            </a:r>
            <a:r>
              <a:rPr lang="cs-CZ" altLang="cs-CZ" sz="2000" dirty="0" err="1" smtClean="0"/>
              <a:t>beautiful</a:t>
            </a:r>
            <a:r>
              <a:rPr lang="cs-CZ" altLang="cs-CZ" sz="2000" dirty="0" smtClean="0"/>
              <a:t>? (b) </a:t>
            </a:r>
            <a:r>
              <a:rPr lang="cs-CZ" altLang="cs-CZ" sz="2000" dirty="0" err="1" smtClean="0"/>
              <a:t>someone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more </a:t>
            </a:r>
            <a:r>
              <a:rPr lang="cs-CZ" altLang="cs-CZ" sz="2000" dirty="0" err="1" smtClean="0"/>
              <a:t>glamorous</a:t>
            </a:r>
            <a:r>
              <a:rPr lang="cs-CZ" altLang="cs-CZ" sz="2000" dirty="0" smtClean="0"/>
              <a:t>? (c) </a:t>
            </a:r>
            <a:r>
              <a:rPr lang="cs-CZ" altLang="cs-CZ" sz="2000" dirty="0" err="1" smtClean="0"/>
              <a:t>someone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more </a:t>
            </a:r>
            <a:r>
              <a:rPr lang="cs-CZ" altLang="cs-CZ" sz="2000" dirty="0" err="1" smtClean="0"/>
              <a:t>intelligent</a:t>
            </a:r>
            <a:r>
              <a:rPr lang="cs-CZ" altLang="cs-CZ" sz="2000" dirty="0" smtClean="0"/>
              <a:t>? </a:t>
            </a:r>
            <a:r>
              <a:rPr lang="cs-CZ" altLang="cs-CZ" sz="2000" dirty="0" err="1" smtClean="0"/>
              <a:t>or</a:t>
            </a:r>
            <a:r>
              <a:rPr lang="cs-CZ" altLang="cs-CZ" sz="2000" dirty="0" smtClean="0"/>
              <a:t> (d) </a:t>
            </a:r>
            <a:r>
              <a:rPr lang="cs-CZ" altLang="cs-CZ" sz="2000" dirty="0" err="1" smtClean="0"/>
              <a:t>someone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who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is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less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shy</a:t>
            </a:r>
            <a:r>
              <a:rPr lang="cs-CZ" altLang="cs-CZ" sz="2000" dirty="0" smtClean="0"/>
              <a:t>?” (škála od 0 nikdy – 4 skoro pokaždé)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Online komunikace – 12 položek na zjištění tendence komunikovat s různě starými lidmi z různého </a:t>
            </a:r>
            <a:r>
              <a:rPr lang="cs-CZ" altLang="cs-CZ" sz="2400" dirty="0" err="1" smtClean="0"/>
              <a:t>sociálněkulturního</a:t>
            </a:r>
            <a:r>
              <a:rPr lang="cs-CZ" altLang="cs-CZ" sz="2400" dirty="0" smtClean="0"/>
              <a:t> prostředí: “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are online,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often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you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talk to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people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cs-CZ" altLang="cs-CZ" sz="2400" dirty="0" smtClean="0"/>
              <a:t>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dirty="0" smtClean="0"/>
              <a:t>Např. (a) “are </a:t>
            </a:r>
            <a:r>
              <a:rPr lang="cs-CZ" altLang="cs-CZ" sz="2000" dirty="0" err="1" smtClean="0"/>
              <a:t>older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than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you</a:t>
            </a:r>
            <a:r>
              <a:rPr lang="cs-CZ" altLang="cs-CZ" sz="2000" dirty="0" smtClean="0"/>
              <a:t>?” (b) “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different</a:t>
            </a:r>
            <a:r>
              <a:rPr lang="cs-CZ" altLang="cs-CZ" sz="2000" dirty="0" smtClean="0"/>
              <a:t> skin </a:t>
            </a:r>
            <a:r>
              <a:rPr lang="cs-CZ" altLang="cs-CZ" sz="2000" dirty="0" err="1" smtClean="0"/>
              <a:t>color</a:t>
            </a:r>
            <a:r>
              <a:rPr lang="cs-CZ" altLang="cs-CZ" sz="2000" dirty="0" smtClean="0"/>
              <a:t>?” (c) “live </a:t>
            </a:r>
            <a:r>
              <a:rPr lang="cs-CZ" altLang="cs-CZ" sz="2000" dirty="0" err="1" smtClean="0"/>
              <a:t>abroad</a:t>
            </a:r>
            <a:r>
              <a:rPr lang="cs-CZ" altLang="cs-CZ" sz="2000" dirty="0" smtClean="0"/>
              <a:t>?” (d) “</a:t>
            </a:r>
            <a:r>
              <a:rPr lang="cs-CZ" altLang="cs-CZ" sz="2000" dirty="0" err="1" smtClean="0"/>
              <a:t>have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another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view</a:t>
            </a:r>
            <a:r>
              <a:rPr lang="cs-CZ" altLang="cs-CZ" sz="2000" dirty="0" smtClean="0"/>
              <a:t> on </a:t>
            </a:r>
            <a:r>
              <a:rPr lang="cs-CZ" altLang="cs-CZ" sz="2000" dirty="0" err="1" smtClean="0"/>
              <a:t>politics</a:t>
            </a:r>
            <a:r>
              <a:rPr lang="cs-CZ" altLang="cs-CZ" sz="2000" dirty="0" smtClean="0"/>
              <a:t>?” and (e) “</a:t>
            </a:r>
            <a:r>
              <a:rPr lang="cs-CZ" altLang="cs-CZ" sz="2000" dirty="0" err="1" smtClean="0"/>
              <a:t>like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another</a:t>
            </a:r>
            <a:r>
              <a:rPr lang="cs-CZ" altLang="cs-CZ" sz="2000" dirty="0" smtClean="0"/>
              <a:t> style </a:t>
            </a:r>
            <a:r>
              <a:rPr lang="cs-CZ" altLang="cs-CZ" sz="2000" dirty="0" err="1" smtClean="0"/>
              <a:t>of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clothing</a:t>
            </a:r>
            <a:r>
              <a:rPr lang="cs-CZ" altLang="cs-CZ" sz="2000" dirty="0" smtClean="0"/>
              <a:t>?” (škála od 0 nikdy – 5 skoro pokaždé)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Proměnné II.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Sociální kompetence – 19položková nově vytvořená škála, měření 4 dimenzí: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iniciace (offline) přátelství/interakce, podpora, asertivita a schopnost sebeodhalení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Jasnost sebepojetí – převzatá škála, vybrali 5 položek, které ji nejlépe sytily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In the past six months I felt that….(1) “my beliefs about myself changed very often,” (2) “my beliefs about myself often conflicted with one another,” (3) “ I was not really the kind of person I appeared to be,” (4)“ my opinion of myself changed very frequently,” and (5) “my descriptions of myself differed from one day to another.”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sz="2000" smtClean="0"/>
              <a:t>Škála od naprosto nesouhlasím po naprosto souhlasím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Proměnné III.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Sociální úzkostnost – převzatá škála, vybrali 4 položky</a:t>
            </a:r>
          </a:p>
          <a:p>
            <a:pPr eaLnBrk="1" hangingPunct="1">
              <a:defRPr/>
            </a:pPr>
            <a:r>
              <a:rPr lang="cs-CZ" altLang="cs-CZ" smtClean="0"/>
              <a:t>Osamělost – převzatá škála, 5 položek</a:t>
            </a:r>
          </a:p>
          <a:p>
            <a:pPr eaLnBrk="1" hangingPunct="1">
              <a:defRPr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Výsledky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z</a:t>
            </a:r>
            <a:r>
              <a:rPr lang="en-US" altLang="cs-CZ" sz="2400" smtClean="0"/>
              <a:t> 1,158 </a:t>
            </a:r>
            <a:r>
              <a:rPr lang="cs-CZ" altLang="cs-CZ" sz="2400" smtClean="0"/>
              <a:t>respondentů (10-17 let) 91 % používalo internet pro online komunikaci (N = 1,051)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>
                <a:solidFill>
                  <a:schemeClr val="folHlink"/>
                </a:solidFill>
              </a:rPr>
              <a:t>18 % označilo, že „někdy“ nebo „často“ používá internet pro experimentování s identitou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82 % označilo, že nikdy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28 % označilo, že „často“ nebo „velmi často“ komunikují s lidmi různého věku a kulturního prostředí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41 % „někdy“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smtClean="0"/>
              <a:t>31 % „nikdy“ nebo „zřídka“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540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Analýza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smtClean="0"/>
              <a:t>SEM, Amos 5.0, dobrý model fit</a:t>
            </a:r>
          </a:p>
          <a:p>
            <a:pPr eaLnBrk="1" hangingPunct="1">
              <a:defRPr/>
            </a:pPr>
            <a:endParaRPr lang="cs-CZ" altLang="cs-CZ" sz="1800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25638"/>
            <a:ext cx="8510588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59525"/>
            <a:ext cx="2184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148263" y="119697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charset="0"/>
              </a:rPr>
              <a:t>Model platí pro dívky i chlapce, i napříč věkovými skupinami</a:t>
            </a:r>
          </a:p>
        </p:txBody>
      </p:sp>
      <p:sp>
        <p:nvSpPr>
          <p:cNvPr id="47111" name="Oval 7"/>
          <p:cNvSpPr>
            <a:spLocks noChangeArrowheads="1"/>
          </p:cNvSpPr>
          <p:nvPr/>
        </p:nvSpPr>
        <p:spPr bwMode="auto">
          <a:xfrm>
            <a:off x="6227763" y="48688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2" name="Oval 8"/>
          <p:cNvSpPr>
            <a:spLocks noChangeArrowheads="1"/>
          </p:cNvSpPr>
          <p:nvPr/>
        </p:nvSpPr>
        <p:spPr bwMode="auto">
          <a:xfrm>
            <a:off x="2484438" y="3357563"/>
            <a:ext cx="792162" cy="36036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Závěrem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Experimentování s virtuální identitou je relativně málo častý fenomén</a:t>
            </a:r>
          </a:p>
          <a:p>
            <a:pPr eaLnBrk="1" hangingPunct="1">
              <a:defRPr/>
            </a:pPr>
            <a:r>
              <a:rPr lang="cs-CZ" altLang="cs-CZ" smtClean="0"/>
              <a:t>Výzkumy o dopadech na offline život si často protiřečí… uvidíme</a:t>
            </a:r>
            <a:r>
              <a:rPr lang="cs-CZ" altLang="cs-CZ" smtClean="0">
                <a:sym typeface="Wingdings" pitchFamily="2" charset="2"/>
              </a:rPr>
              <a:t>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Disinhibice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„online disinhibition effect“ </a:t>
            </a:r>
            <a:r>
              <a:rPr lang="cs-CZ" altLang="cs-CZ" sz="2000" smtClean="0"/>
              <a:t>(Suler, 2004)</a:t>
            </a:r>
          </a:p>
          <a:p>
            <a:pPr eaLnBrk="1" hangingPunct="1">
              <a:defRPr/>
            </a:pPr>
            <a:r>
              <a:rPr lang="cs-CZ" altLang="cs-CZ" smtClean="0"/>
              <a:t>„prostředí bez zábran“ </a:t>
            </a:r>
            <a:r>
              <a:rPr lang="cs-CZ" altLang="cs-CZ" sz="2000" smtClean="0"/>
              <a:t>(Šmahel, 2003)</a:t>
            </a:r>
            <a:endParaRPr lang="cs-CZ" altLang="cs-CZ" smtClean="0"/>
          </a:p>
          <a:p>
            <a:pPr eaLnBrk="1" hangingPunct="1">
              <a:defRPr/>
            </a:pPr>
            <a:r>
              <a:rPr lang="cs-CZ" altLang="cs-CZ" smtClean="0"/>
              <a:t>uvolněné chování na internetu</a:t>
            </a:r>
          </a:p>
          <a:p>
            <a:pPr lvl="1" eaLnBrk="1" hangingPunct="1">
              <a:defRPr/>
            </a:pPr>
            <a:r>
              <a:rPr lang="cs-CZ" altLang="cs-CZ" smtClean="0"/>
              <a:t>pozitivní (benigní)</a:t>
            </a:r>
          </a:p>
          <a:p>
            <a:pPr lvl="1" eaLnBrk="1" hangingPunct="1">
              <a:defRPr/>
            </a:pPr>
            <a:r>
              <a:rPr lang="cs-CZ" altLang="cs-CZ" smtClean="0"/>
              <a:t>negativní (toxická)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Literatura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 err="1"/>
              <a:t>Bargh</a:t>
            </a:r>
            <a:r>
              <a:rPr lang="en-US" sz="1800" dirty="0"/>
              <a:t>, J. A., McKenna, K. Y., &amp; Fitzsimons, G. M. (2002). Can you see the real me? Activation and expression of the “true self” on the Internet. </a:t>
            </a:r>
            <a:r>
              <a:rPr lang="en-US" sz="1800" i="1" dirty="0"/>
              <a:t>Journal of social issues</a:t>
            </a:r>
            <a:r>
              <a:rPr lang="en-US" sz="1800" dirty="0"/>
              <a:t>, </a:t>
            </a:r>
            <a:r>
              <a:rPr lang="en-US" sz="1800" i="1" dirty="0"/>
              <a:t>58</a:t>
            </a:r>
            <a:r>
              <a:rPr lang="en-US" sz="1800" dirty="0"/>
              <a:t>(1), 33-48.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Gross, E. (2004). Adolescent Internet use: </a:t>
            </a:r>
            <a:r>
              <a:rPr lang="cs-CZ" altLang="cs-CZ" sz="1800" dirty="0" err="1" smtClean="0"/>
              <a:t>What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we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expect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what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teens</a:t>
            </a:r>
            <a:r>
              <a:rPr lang="cs-CZ" altLang="cs-CZ" sz="1800" dirty="0" smtClean="0"/>
              <a:t> report. </a:t>
            </a:r>
            <a:r>
              <a:rPr lang="cs-CZ" altLang="cs-CZ" sz="1800" i="1" dirty="0" err="1" smtClean="0"/>
              <a:t>Applied</a:t>
            </a:r>
            <a:r>
              <a:rPr lang="cs-CZ" altLang="cs-CZ" sz="1800" i="1" dirty="0" smtClean="0"/>
              <a:t> </a:t>
            </a:r>
            <a:r>
              <a:rPr lang="cs-CZ" altLang="cs-CZ" sz="1800" i="1" dirty="0" err="1" smtClean="0"/>
              <a:t>Developmental</a:t>
            </a:r>
            <a:r>
              <a:rPr lang="cs-CZ" altLang="cs-CZ" sz="1800" i="1" dirty="0" smtClean="0"/>
              <a:t> Psychology 25</a:t>
            </a:r>
            <a:r>
              <a:rPr lang="cs-CZ" altLang="cs-CZ" sz="1800" dirty="0" smtClean="0"/>
              <a:t>, 633–649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Kim, J. (2009). ‘‘I </a:t>
            </a:r>
            <a:r>
              <a:rPr lang="cs-CZ" altLang="cs-CZ" sz="1800" dirty="0" err="1" smtClean="0"/>
              <a:t>want</a:t>
            </a:r>
            <a:r>
              <a:rPr lang="cs-CZ" altLang="cs-CZ" sz="1800" dirty="0" smtClean="0"/>
              <a:t> to </a:t>
            </a:r>
            <a:r>
              <a:rPr lang="cs-CZ" altLang="cs-CZ" sz="1800" dirty="0" err="1" smtClean="0"/>
              <a:t>be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different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from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others</a:t>
            </a:r>
            <a:r>
              <a:rPr lang="cs-CZ" altLang="cs-CZ" sz="1800" dirty="0" smtClean="0"/>
              <a:t> in </a:t>
            </a:r>
            <a:r>
              <a:rPr lang="cs-CZ" altLang="cs-CZ" sz="1800" dirty="0" err="1" smtClean="0"/>
              <a:t>cyberspace</a:t>
            </a:r>
            <a:r>
              <a:rPr lang="cs-CZ" altLang="cs-CZ" sz="1800" dirty="0" smtClean="0"/>
              <a:t>”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role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visual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similarity</a:t>
            </a:r>
            <a:r>
              <a:rPr lang="cs-CZ" altLang="cs-CZ" sz="1800" dirty="0" smtClean="0"/>
              <a:t> in </a:t>
            </a:r>
            <a:r>
              <a:rPr lang="cs-CZ" altLang="cs-CZ" sz="1800" dirty="0" err="1" smtClean="0"/>
              <a:t>virtual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group</a:t>
            </a:r>
            <a:r>
              <a:rPr lang="cs-CZ" altLang="cs-CZ" sz="1800" dirty="0" smtClean="0"/>
              <a:t> identity. </a:t>
            </a:r>
            <a:r>
              <a:rPr lang="cs-CZ" altLang="cs-CZ" sz="1800" i="1" dirty="0" err="1" smtClean="0"/>
              <a:t>Computers</a:t>
            </a:r>
            <a:r>
              <a:rPr lang="cs-CZ" altLang="cs-CZ" sz="1800" i="1" dirty="0" smtClean="0"/>
              <a:t> in </a:t>
            </a:r>
            <a:r>
              <a:rPr lang="cs-CZ" altLang="cs-CZ" sz="1800" i="1" dirty="0" err="1" smtClean="0"/>
              <a:t>Human</a:t>
            </a:r>
            <a:r>
              <a:rPr lang="cs-CZ" altLang="cs-CZ" sz="1800" i="1" dirty="0" smtClean="0"/>
              <a:t> </a:t>
            </a:r>
            <a:r>
              <a:rPr lang="cs-CZ" altLang="cs-CZ" sz="1800" i="1" dirty="0" err="1" smtClean="0"/>
              <a:t>Behavior</a:t>
            </a:r>
            <a:r>
              <a:rPr lang="cs-CZ" altLang="cs-CZ" sz="1800" i="1" dirty="0" smtClean="0"/>
              <a:t> 25, </a:t>
            </a:r>
            <a:r>
              <a:rPr lang="cs-CZ" altLang="cs-CZ" sz="1800" dirty="0" smtClean="0"/>
              <a:t>88–95</a:t>
            </a:r>
            <a:r>
              <a:rPr lang="cs-CZ" altLang="cs-CZ" sz="1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Lapidot-</a:t>
            </a:r>
            <a:r>
              <a:rPr lang="en-US" sz="1800" dirty="0" err="1"/>
              <a:t>Lefler</a:t>
            </a:r>
            <a:r>
              <a:rPr lang="en-US" sz="1800" dirty="0"/>
              <a:t>, N., &amp; Barak, A. (2012). Effects of anonymity, invisibility, and lack of eye-contact on toxic online disinhibition. </a:t>
            </a:r>
            <a:r>
              <a:rPr lang="en-US" sz="1800" i="1" dirty="0"/>
              <a:t>Computers in human behavior</a:t>
            </a:r>
            <a:r>
              <a:rPr lang="en-US" sz="1800" dirty="0"/>
              <a:t>, </a:t>
            </a:r>
            <a:r>
              <a:rPr lang="en-US" sz="1800" i="1" dirty="0"/>
              <a:t>28</a:t>
            </a:r>
            <a:r>
              <a:rPr lang="en-US" sz="1800" dirty="0"/>
              <a:t>(2), 434-443.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 smtClean="0"/>
              <a:t>Subrahmanyam</a:t>
            </a:r>
            <a:r>
              <a:rPr lang="cs-CZ" altLang="cs-CZ" sz="1800" dirty="0" smtClean="0"/>
              <a:t>, K., </a:t>
            </a:r>
            <a:r>
              <a:rPr lang="en-US" altLang="cs-CZ" sz="1800" dirty="0" smtClean="0"/>
              <a:t>&amp;</a:t>
            </a:r>
            <a:r>
              <a:rPr lang="cs-CZ" altLang="cs-CZ" sz="1800" dirty="0" smtClean="0"/>
              <a:t> Šmahel, D. (2010). </a:t>
            </a:r>
            <a:r>
              <a:rPr lang="cs-CZ" altLang="cs-CZ" sz="1800" i="1" dirty="0" smtClean="0"/>
              <a:t>Digital </a:t>
            </a:r>
            <a:r>
              <a:rPr lang="cs-CZ" altLang="cs-CZ" sz="1800" i="1" dirty="0" err="1" smtClean="0"/>
              <a:t>Youth</a:t>
            </a:r>
            <a:r>
              <a:rPr lang="cs-CZ" altLang="cs-CZ" sz="1800" i="1" dirty="0" smtClean="0"/>
              <a:t>: </a:t>
            </a:r>
            <a:r>
              <a:rPr lang="cs-CZ" altLang="cs-CZ" sz="1800" i="1" dirty="0" err="1" smtClean="0"/>
              <a:t>The</a:t>
            </a:r>
            <a:r>
              <a:rPr lang="cs-CZ" altLang="cs-CZ" sz="1800" i="1" dirty="0" smtClean="0"/>
              <a:t> Role </a:t>
            </a:r>
            <a:r>
              <a:rPr lang="cs-CZ" altLang="cs-CZ" sz="1800" i="1" dirty="0" err="1" smtClean="0"/>
              <a:t>of</a:t>
            </a:r>
            <a:r>
              <a:rPr lang="cs-CZ" altLang="cs-CZ" sz="1800" i="1" dirty="0" smtClean="0"/>
              <a:t> Media in </a:t>
            </a:r>
            <a:r>
              <a:rPr lang="cs-CZ" altLang="cs-CZ" sz="1800" i="1" dirty="0" err="1" smtClean="0"/>
              <a:t>Development</a:t>
            </a:r>
            <a:r>
              <a:rPr lang="cs-CZ" altLang="cs-CZ" sz="1800" i="1" dirty="0" smtClean="0"/>
              <a:t>.</a:t>
            </a:r>
            <a:r>
              <a:rPr lang="cs-CZ" altLang="cs-CZ" sz="1800" dirty="0" smtClean="0"/>
              <a:t> New York : </a:t>
            </a:r>
            <a:r>
              <a:rPr lang="cs-CZ" altLang="cs-CZ" sz="1800" dirty="0" err="1" smtClean="0"/>
              <a:t>Springer</a:t>
            </a:r>
            <a:r>
              <a:rPr lang="cs-CZ" altLang="cs-CZ" sz="1800" dirty="0" smtClean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 smtClean="0"/>
              <a:t>Suler</a:t>
            </a:r>
            <a:r>
              <a:rPr lang="cs-CZ" altLang="cs-CZ" sz="1800" dirty="0" smtClean="0"/>
              <a:t>, J. (2004). </a:t>
            </a:r>
            <a:r>
              <a:rPr lang="cs-CZ" altLang="cs-CZ" sz="1800" i="1" dirty="0" err="1" smtClean="0"/>
              <a:t>The</a:t>
            </a:r>
            <a:r>
              <a:rPr lang="cs-CZ" altLang="cs-CZ" sz="1800" i="1" dirty="0" smtClean="0"/>
              <a:t> Online </a:t>
            </a:r>
            <a:r>
              <a:rPr lang="cs-CZ" altLang="cs-CZ" sz="1800" i="1" dirty="0" err="1" smtClean="0"/>
              <a:t>Disinhibition</a:t>
            </a:r>
            <a:r>
              <a:rPr lang="cs-CZ" altLang="cs-CZ" sz="1800" i="1" dirty="0" smtClean="0"/>
              <a:t> </a:t>
            </a:r>
            <a:r>
              <a:rPr lang="cs-CZ" altLang="cs-CZ" sz="1800" i="1" dirty="0" err="1" smtClean="0"/>
              <a:t>Effect</a:t>
            </a:r>
            <a:r>
              <a:rPr lang="cs-CZ" altLang="cs-CZ" sz="1800" dirty="0" smtClean="0"/>
              <a:t>. </a:t>
            </a:r>
            <a:r>
              <a:rPr lang="cs-CZ" altLang="cs-CZ" sz="1800" dirty="0" err="1" smtClean="0"/>
              <a:t>From</a:t>
            </a:r>
            <a:r>
              <a:rPr lang="cs-CZ" altLang="cs-CZ" sz="1800" dirty="0" smtClean="0"/>
              <a:t>: </a:t>
            </a:r>
            <a:r>
              <a:rPr lang="cs-CZ" altLang="cs-CZ" sz="1800" dirty="0" smtClean="0">
                <a:hlinkClick r:id="rId2"/>
              </a:rPr>
              <a:t>http://www-usr.rider.edu/~suler/psycyber/disinhibit.html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cs-CZ" sz="1800" dirty="0" err="1" smtClean="0"/>
              <a:t>Valkenburg</a:t>
            </a:r>
            <a:r>
              <a:rPr lang="en-US" altLang="cs-CZ" sz="1800" dirty="0" smtClean="0"/>
              <a:t>, P. M., &amp; Peter, J. (2008). Adolescents’ Identity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Experiments on the Internet: Consequences for Social Competence and Self-Concept</a:t>
            </a:r>
            <a:r>
              <a:rPr lang="cs-CZ" altLang="cs-CZ" sz="1800" dirty="0" smtClean="0"/>
              <a:t> </a:t>
            </a:r>
            <a:r>
              <a:rPr lang="en-US" altLang="cs-CZ" sz="1800" dirty="0" smtClean="0"/>
              <a:t>Unity. </a:t>
            </a:r>
            <a:r>
              <a:rPr lang="en-US" altLang="cs-CZ" sz="1800" i="1" dirty="0" smtClean="0"/>
              <a:t>Communication Research, 35</a:t>
            </a:r>
            <a:r>
              <a:rPr lang="en-US" altLang="cs-CZ" sz="1800" dirty="0" smtClean="0"/>
              <a:t>, 208-231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cs-CZ" sz="1800" dirty="0" err="1" smtClean="0"/>
              <a:t>Valkenburg</a:t>
            </a:r>
            <a:r>
              <a:rPr lang="en-US" altLang="cs-CZ" sz="1800" dirty="0" smtClean="0"/>
              <a:t>, P. M.,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Schouten</a:t>
            </a:r>
            <a:r>
              <a:rPr lang="cs-CZ" altLang="cs-CZ" sz="1800" dirty="0" smtClean="0"/>
              <a:t>, A.P.,</a:t>
            </a:r>
            <a:r>
              <a:rPr lang="en-US" altLang="cs-CZ" sz="1800" dirty="0" smtClean="0"/>
              <a:t> &amp; Peter, J. (200</a:t>
            </a:r>
            <a:r>
              <a:rPr lang="cs-CZ" altLang="cs-CZ" sz="1800" dirty="0" smtClean="0"/>
              <a:t>5</a:t>
            </a:r>
            <a:r>
              <a:rPr lang="en-US" altLang="cs-CZ" sz="1800" dirty="0" smtClean="0"/>
              <a:t>). </a:t>
            </a:r>
            <a:r>
              <a:rPr lang="cs-CZ" altLang="cs-CZ" sz="1800" dirty="0" err="1" smtClean="0"/>
              <a:t>Adolescents</a:t>
            </a:r>
            <a:r>
              <a:rPr lang="cs-CZ" altLang="cs-CZ" sz="1800" dirty="0" smtClean="0"/>
              <a:t>’ identity </a:t>
            </a:r>
            <a:r>
              <a:rPr lang="cs-CZ" altLang="cs-CZ" sz="1800" dirty="0" err="1" smtClean="0"/>
              <a:t>experiments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internet. </a:t>
            </a:r>
            <a:r>
              <a:rPr lang="cs-CZ" altLang="cs-CZ" sz="1800" i="1" dirty="0" smtClean="0"/>
              <a:t>New Media </a:t>
            </a:r>
            <a:r>
              <a:rPr lang="en-US" altLang="cs-CZ" sz="1800" i="1" dirty="0" smtClean="0"/>
              <a:t>&amp;</a:t>
            </a:r>
            <a:r>
              <a:rPr lang="cs-CZ" altLang="cs-CZ" sz="1800" i="1" dirty="0" smtClean="0"/>
              <a:t> Society, 7</a:t>
            </a:r>
            <a:r>
              <a:rPr lang="cs-CZ" altLang="cs-CZ" sz="1800" dirty="0" smtClean="0"/>
              <a:t>(3), 383–402.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err="1" smtClean="0"/>
              <a:t>Zontea</a:t>
            </a:r>
            <a:r>
              <a:rPr lang="cs-CZ" altLang="cs-CZ" sz="1800" dirty="0" smtClean="0"/>
              <a:t>, A. (2010). </a:t>
            </a:r>
            <a:r>
              <a:rPr lang="cs-CZ" altLang="cs-CZ" sz="1800" dirty="0" err="1" smtClean="0"/>
              <a:t>Advertising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identities</a:t>
            </a:r>
            <a:r>
              <a:rPr lang="cs-CZ" altLang="cs-CZ" sz="1800" dirty="0" smtClean="0"/>
              <a:t>: </a:t>
            </a:r>
            <a:r>
              <a:rPr lang="cs-CZ" altLang="cs-CZ" sz="1800" dirty="0" err="1" smtClean="0"/>
              <a:t>virtual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galleries</a:t>
            </a:r>
            <a:r>
              <a:rPr lang="cs-CZ" altLang="cs-CZ" sz="1800" dirty="0" smtClean="0"/>
              <a:t> as </a:t>
            </a:r>
            <a:r>
              <a:rPr lang="cs-CZ" altLang="cs-CZ" sz="1800" dirty="0" err="1" smtClean="0"/>
              <a:t>places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identity. </a:t>
            </a:r>
            <a:r>
              <a:rPr lang="cs-CZ" altLang="cs-CZ" sz="1800" dirty="0" err="1" smtClean="0"/>
              <a:t>Journal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of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comparative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research</a:t>
            </a:r>
            <a:r>
              <a:rPr lang="cs-CZ" altLang="cs-CZ" sz="1800" dirty="0" smtClean="0"/>
              <a:t> in </a:t>
            </a:r>
            <a:r>
              <a:rPr lang="cs-CZ" altLang="cs-CZ" sz="1800" dirty="0" err="1" smtClean="0"/>
              <a:t>anthropology</a:t>
            </a:r>
            <a:r>
              <a:rPr lang="cs-CZ" altLang="cs-CZ" sz="1800" dirty="0" smtClean="0"/>
              <a:t> and sociology, 1(2), 169-186.</a:t>
            </a:r>
          </a:p>
        </p:txBody>
      </p:sp>
      <p:pic>
        <p:nvPicPr>
          <p:cNvPr id="4" name="Picture 4" descr="inovac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304107" cy="6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Anonymita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68400"/>
            <a:ext cx="8002587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i="1" smtClean="0"/>
              <a:t>„You Don't Know Me“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„pseudonymita“, neidentifikovatelnost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smtClean="0"/>
              <a:t>Záleží na konkrétním kyberprostoru (diskuzní fórum, SNS, blog)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39750" y="3141663"/>
            <a:ext cx="8229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cs-CZ" smtClean="0"/>
              <a:t>Neviditelnost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539750" y="4076700"/>
            <a:ext cx="82296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cs-CZ" altLang="cs-CZ" sz="2800" smtClean="0"/>
              <a:t>„</a:t>
            </a:r>
            <a:r>
              <a:rPr lang="cs-CZ" altLang="cs-CZ" sz="2800" i="1" smtClean="0"/>
              <a:t>You Can't See Me</a:t>
            </a:r>
            <a:r>
              <a:rPr lang="cs-CZ" altLang="cs-CZ" sz="2800" smtClean="0"/>
              <a:t>“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smtClean="0"/>
              <a:t>Pokud nepřispíváme k obsahu internetu, nejsme tam „vidět“ – nikdo neví, na jaké stránky chodíme, co čteme…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smtClean="0"/>
              <a:t>Fyzická neviditelnost – absence audiovizuálních vodítek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0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Asynchronicita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„</a:t>
            </a:r>
            <a:r>
              <a:rPr lang="cs-CZ" altLang="cs-CZ" sz="2800" i="1" smtClean="0"/>
              <a:t>See You Later“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Synchronní a asynchronní komunikace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Možnost promyslet odpověď, odložit reakci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smtClean="0"/>
              <a:t>Možnost „nevidět“ bezprostřední reakci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684213" y="34385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cs-CZ" smtClean="0"/>
              <a:t>Minimalizování autorit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457200" y="4624388"/>
            <a:ext cx="82296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cs-CZ" sz="2800" i="1" smtClean="0"/>
              <a:t>„We're Equals“</a:t>
            </a:r>
          </a:p>
          <a:p>
            <a:pPr>
              <a:defRPr/>
            </a:pPr>
            <a:r>
              <a:rPr lang="cs-CZ" altLang="cs-CZ" sz="2800" smtClean="0"/>
              <a:t>Neznáme status ostatních komunikujících</a:t>
            </a:r>
          </a:p>
          <a:p>
            <a:pPr>
              <a:defRPr/>
            </a:pPr>
            <a:r>
              <a:rPr lang="cs-CZ" altLang="cs-CZ" sz="2800" smtClean="0"/>
              <a:t>Na internetu jsme si všichni rovni – „demokracie internetu“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Disociace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18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smtClean="0"/>
              <a:t>„It's Just a Game“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smtClean="0"/>
              <a:t>Oddělování online a offline světa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smtClean="0"/>
              <a:t>Internet x </a:t>
            </a:r>
            <a:r>
              <a:rPr lang="cs-CZ" altLang="cs-CZ" sz="2400" smtClean="0">
                <a:solidFill>
                  <a:schemeClr val="hlink"/>
                </a:solidFill>
              </a:rPr>
              <a:t>realita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673100" y="2492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cs-CZ" smtClean="0"/>
              <a:t>Solipsistické introjekce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468313" y="3789363"/>
            <a:ext cx="8229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s-CZ" altLang="cs-CZ" sz="2400" i="1" smtClean="0"/>
              <a:t>„It's All in My Head“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smtClean="0"/>
              <a:t>Absence audiovizuálních vodítek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smtClean="0"/>
              <a:t>	 + textová komunikace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smtClean="0"/>
              <a:t>	→ lidé, se kterými komunikujeme online, žijí jakoby v nás, stávají se postavami v našem vnitřním světě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smtClean="0"/>
              <a:t>pokud se bavíme s někým, kdo takto „žije v nás“, proč bychom před ním své chování nějak kontrolovali?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Disinhibice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4163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Anonymita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Neviditelnost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err="1" smtClean="0"/>
              <a:t>Asynchronicita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Solipsistické introjekce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err="1" smtClean="0"/>
              <a:t>Disociativní</a:t>
            </a:r>
            <a:r>
              <a:rPr lang="cs-CZ" altLang="cs-CZ" sz="2800" dirty="0" smtClean="0"/>
              <a:t> imaginace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Minimalizace autorit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/>
              <a:t>→ bezpečný prostor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 smtClean="0">
                <a:sym typeface="Wingdings" pitchFamily="2" charset="2"/>
              </a:rPr>
              <a:t> svoboda jednat, jak chceme</a:t>
            </a: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20938"/>
            <a:ext cx="3313112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4019</TotalTime>
  <Words>2523</Words>
  <Application>Microsoft Office PowerPoint</Application>
  <PresentationFormat>Předvádění na obrazovce (4:3)</PresentationFormat>
  <Paragraphs>369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Štěrbina</vt:lpstr>
      <vt:lpstr>Online komunikace  Virtuální identita</vt:lpstr>
      <vt:lpstr>Komunikace na internetu</vt:lpstr>
      <vt:lpstr>Neverbální CMC</vt:lpstr>
      <vt:lpstr>Rysy internetového prostředí  (Suler, 2004)</vt:lpstr>
      <vt:lpstr>Disinhibice</vt:lpstr>
      <vt:lpstr>Anonymita</vt:lpstr>
      <vt:lpstr>Asynchronicita</vt:lpstr>
      <vt:lpstr>Disociace</vt:lpstr>
      <vt:lpstr>Disinhibice</vt:lpstr>
      <vt:lpstr>Anonymita</vt:lpstr>
      <vt:lpstr>Toxic disinhibition</vt:lpstr>
      <vt:lpstr>Prezentace aplikace PowerPoint</vt:lpstr>
      <vt:lpstr>Ale to nestačí</vt:lpstr>
      <vt:lpstr>A teď se posuneme jinam</vt:lpstr>
      <vt:lpstr>Identita</vt:lpstr>
      <vt:lpstr>True self</vt:lpstr>
      <vt:lpstr>Experiment 1</vt:lpstr>
      <vt:lpstr>Prezentace aplikace PowerPoint</vt:lpstr>
      <vt:lpstr>Experiment 3</vt:lpstr>
      <vt:lpstr>Identita</vt:lpstr>
      <vt:lpstr>Virtuální identita</vt:lpstr>
      <vt:lpstr>Erik Erikson – psychosociální vývoj</vt:lpstr>
      <vt:lpstr>James E. Marcia – teorie statusů identity</vt:lpstr>
      <vt:lpstr>Statusy identity a internet (Subrahmanyam &amp; Šmahel, 2011)</vt:lpstr>
      <vt:lpstr>Statusy identity a internet II.</vt:lpstr>
      <vt:lpstr>Prostředky online sebeprezentace</vt:lpstr>
      <vt:lpstr>Experimentování s virtuální identitou</vt:lpstr>
      <vt:lpstr>Elisheva Gross (2004)</vt:lpstr>
      <vt:lpstr>Výsledky</vt:lpstr>
      <vt:lpstr>Výsledky II.</vt:lpstr>
      <vt:lpstr>Valkenburg, Schouten &amp; Peter (2005)</vt:lpstr>
      <vt:lpstr>Metoda</vt:lpstr>
      <vt:lpstr>Proměnné</vt:lpstr>
      <vt:lpstr>Kódování sebeprezentace (otevřené otázky)</vt:lpstr>
      <vt:lpstr>Výsledky</vt:lpstr>
      <vt:lpstr>Motivy experimentování</vt:lpstr>
      <vt:lpstr>Výsledky</vt:lpstr>
      <vt:lpstr>Valkenburg &amp; Peter (2008)</vt:lpstr>
      <vt:lpstr>Sociální kompetence – možný směr</vt:lpstr>
      <vt:lpstr>Sebepojetí – možný směr</vt:lpstr>
      <vt:lpstr>Další proměnné</vt:lpstr>
      <vt:lpstr>Model</vt:lpstr>
      <vt:lpstr>Metoda</vt:lpstr>
      <vt:lpstr>Proměnné</vt:lpstr>
      <vt:lpstr>Proměnné II.</vt:lpstr>
      <vt:lpstr>Proměnné III.</vt:lpstr>
      <vt:lpstr>Výsledky</vt:lpstr>
      <vt:lpstr>Analýza</vt:lpstr>
      <vt:lpstr>Závěrem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Experimentování s virtuální identitou</dc:title>
  <dc:creator>aghata</dc:creator>
  <cp:lastModifiedBy>Lenka Dědková</cp:lastModifiedBy>
  <cp:revision>326</cp:revision>
  <dcterms:created xsi:type="dcterms:W3CDTF">2011-03-22T18:15:07Z</dcterms:created>
  <dcterms:modified xsi:type="dcterms:W3CDTF">2015-10-07T14:19:59Z</dcterms:modified>
</cp:coreProperties>
</file>