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359" r:id="rId2"/>
    <p:sldId id="358" r:id="rId3"/>
    <p:sldId id="293" r:id="rId4"/>
    <p:sldId id="365" r:id="rId5"/>
    <p:sldId id="351" r:id="rId6"/>
    <p:sldId id="352" r:id="rId7"/>
    <p:sldId id="366" r:id="rId8"/>
    <p:sldId id="363" r:id="rId9"/>
    <p:sldId id="364" r:id="rId10"/>
    <p:sldId id="361" r:id="rId11"/>
    <p:sldId id="369" r:id="rId12"/>
    <p:sldId id="370" r:id="rId13"/>
    <p:sldId id="373" r:id="rId14"/>
    <p:sldId id="372" r:id="rId15"/>
    <p:sldId id="296" r:id="rId16"/>
    <p:sldId id="327" r:id="rId17"/>
    <p:sldId id="328" r:id="rId18"/>
    <p:sldId id="356" r:id="rId19"/>
    <p:sldId id="330" r:id="rId20"/>
    <p:sldId id="295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75" r:id="rId29"/>
    <p:sldId id="314" r:id="rId30"/>
    <p:sldId id="287" r:id="rId31"/>
    <p:sldId id="389" r:id="rId32"/>
    <p:sldId id="390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55" r:id="rId41"/>
    <p:sldId id="357" r:id="rId42"/>
    <p:sldId id="349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  <a:srgbClr val="FF3300"/>
    <a:srgbClr val="BC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4660"/>
  </p:normalViewPr>
  <p:slideViewPr>
    <p:cSldViewPr>
      <p:cViewPr varScale="1">
        <p:scale>
          <a:sx n="108" d="100"/>
          <a:sy n="108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09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3209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3210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1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211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3211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1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2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3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4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5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6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17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7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8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9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0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1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2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3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3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4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24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24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224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3225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32251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32252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32253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9061B5F-CCFF-4D18-930C-E4A1D848A31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295E0-A13F-41A8-B474-3534B39786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0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3F08D-8503-45B2-8AA4-FFA8998BBE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078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07A71BF6-2478-44D9-8144-36F97B66C6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766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7E6B04D5-B146-4E4A-AA30-505704316D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37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A8105-A4E6-4E4A-AE51-F73177A51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84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61CE6-EB6E-4A6D-8C73-90558F2D7D1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450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34418-0721-4867-9275-49B4D971B5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71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6CB3E-6628-4009-9FB7-094FFFFAC8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39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4B0B3-D49C-471C-8BBA-FB2F601800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107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21010-C9E0-4585-8567-76D5535354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503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22A5-EE82-4AFC-B09B-36451218E8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92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08525-9F39-412B-B991-BC9D84D076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79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3107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3107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7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08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108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3109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09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0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1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2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3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4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15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5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6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7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8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19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0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1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1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2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122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22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3122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3122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3122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3122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724695E8-88F9-41C5-814F-6946C6B19CF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122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Online přátelství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ZUR387</a:t>
            </a:r>
          </a:p>
          <a:p>
            <a:r>
              <a:rPr lang="cs-CZ" altLang="cs-CZ" dirty="0" smtClean="0"/>
              <a:t>2015</a:t>
            </a:r>
            <a:endParaRPr lang="cs-CZ" altLang="cs-CZ" dirty="0" smtClean="0"/>
          </a:p>
          <a:p>
            <a:r>
              <a:rPr lang="cs-CZ" altLang="cs-CZ" dirty="0" smtClean="0"/>
              <a:t>Lenka </a:t>
            </a:r>
            <a:r>
              <a:rPr lang="cs-CZ" altLang="cs-CZ" dirty="0"/>
              <a:t>Dědková</a:t>
            </a:r>
          </a:p>
        </p:txBody>
      </p:sp>
      <p:pic>
        <p:nvPicPr>
          <p:cNvPr id="134150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404813"/>
            <a:ext cx="555148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37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Rheingold (in Joinson, 2007): na internetu je možné navázat smysluplné vztahy </a:t>
            </a:r>
            <a:r>
              <a:rPr lang="cs-CZ" altLang="cs-CZ" i="1"/>
              <a:t>právě díky</a:t>
            </a:r>
            <a:r>
              <a:rPr lang="cs-CZ" altLang="cs-CZ"/>
              <a:t> jeho omezením a nikoliv </a:t>
            </a:r>
            <a:r>
              <a:rPr lang="cs-CZ" altLang="cs-CZ" i="1"/>
              <a:t>navzdory</a:t>
            </a:r>
            <a:r>
              <a:rPr lang="cs-CZ" altLang="cs-CZ"/>
              <a:t> těmto omezením </a:t>
            </a:r>
          </a:p>
          <a:p>
            <a:endParaRPr lang="cs-CZ" altLang="cs-CZ"/>
          </a:p>
          <a:p>
            <a:r>
              <a:rPr lang="cs-CZ" altLang="cs-CZ"/>
              <a:t>Pokud by se prostřednictvím CMC utvářet vztahy nedaly, lidé by je ostatně neutvářeli…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často lidé tvoří online vztahy</a:t>
            </a:r>
          </a:p>
        </p:txBody>
      </p:sp>
      <p:sp>
        <p:nvSpPr>
          <p:cNvPr id="146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700213"/>
            <a:ext cx="8540750" cy="4498975"/>
          </a:xfrm>
        </p:spPr>
        <p:txBody>
          <a:bodyPr/>
          <a:lstStyle/>
          <a:p>
            <a:r>
              <a:rPr lang="cs-CZ" altLang="cs-CZ" sz="2800" dirty="0" err="1"/>
              <a:t>Parks</a:t>
            </a:r>
            <a:r>
              <a:rPr lang="cs-CZ" altLang="cs-CZ" sz="2800" dirty="0"/>
              <a:t> a </a:t>
            </a:r>
            <a:r>
              <a:rPr lang="cs-CZ" altLang="cs-CZ" sz="2800" dirty="0" err="1"/>
              <a:t>Floyd</a:t>
            </a:r>
            <a:r>
              <a:rPr lang="cs-CZ" altLang="cs-CZ" sz="2800" dirty="0"/>
              <a:t> (1996) - </a:t>
            </a:r>
            <a:r>
              <a:rPr lang="cs-CZ" altLang="cs-CZ" sz="2800" dirty="0" smtClean="0"/>
              <a:t>diskusní </a:t>
            </a:r>
            <a:r>
              <a:rPr lang="cs-CZ" altLang="cs-CZ" sz="2800" dirty="0"/>
              <a:t>fóra</a:t>
            </a:r>
            <a:r>
              <a:rPr lang="cs-CZ" altLang="cs-CZ" sz="2800" dirty="0" smtClean="0"/>
              <a:t>:</a:t>
            </a:r>
          </a:p>
          <a:p>
            <a:pPr lvl="1"/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60,7</a:t>
            </a:r>
            <a:r>
              <a:rPr lang="cs-CZ" altLang="cs-CZ" sz="2400" dirty="0"/>
              <a:t> 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%</a:t>
            </a:r>
            <a:r>
              <a:rPr lang="cs-CZ" altLang="cs-CZ" sz="2400" dirty="0"/>
              <a:t> našlo na internetu přítele, z toho 41 % přátelství „blízkých“ a 26 % romantických vztahů</a:t>
            </a:r>
          </a:p>
          <a:p>
            <a:r>
              <a:rPr lang="cs-CZ" altLang="cs-CZ" sz="2800" dirty="0" err="1"/>
              <a:t>Utz</a:t>
            </a:r>
            <a:r>
              <a:rPr lang="cs-CZ" altLang="cs-CZ" sz="2800" dirty="0"/>
              <a:t> (2000) - </a:t>
            </a:r>
            <a:r>
              <a:rPr lang="cs-CZ" altLang="cs-CZ" sz="2800" dirty="0" err="1"/>
              <a:t>MUDy</a:t>
            </a:r>
            <a:r>
              <a:rPr lang="cs-CZ" altLang="cs-CZ" sz="2800" dirty="0"/>
              <a:t> (textově založená hra více hráčů</a:t>
            </a:r>
            <a:r>
              <a:rPr lang="cs-CZ" altLang="cs-CZ" sz="2800" dirty="0" smtClean="0"/>
              <a:t>):</a:t>
            </a:r>
          </a:p>
          <a:p>
            <a:pPr lvl="1"/>
            <a:r>
              <a:rPr lang="cs-CZ" altLang="cs-CZ" sz="2400" dirty="0" smtClean="0"/>
              <a:t> 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73,6 % </a:t>
            </a:r>
            <a:r>
              <a:rPr lang="cs-CZ" altLang="cs-CZ" sz="2400" dirty="0"/>
              <a:t>našlo na internetu přítele</a:t>
            </a:r>
          </a:p>
          <a:p>
            <a:r>
              <a:rPr lang="cs-CZ" altLang="cs-CZ" sz="2800" dirty="0" err="1"/>
              <a:t>Parks</a:t>
            </a:r>
            <a:r>
              <a:rPr lang="cs-CZ" altLang="cs-CZ" sz="2800" dirty="0"/>
              <a:t> a </a:t>
            </a:r>
            <a:r>
              <a:rPr lang="cs-CZ" altLang="cs-CZ" sz="2800" dirty="0" err="1"/>
              <a:t>Roberts</a:t>
            </a:r>
            <a:r>
              <a:rPr lang="cs-CZ" altLang="cs-CZ" sz="2800" dirty="0"/>
              <a:t> (1998) - MOO (další textová hra</a:t>
            </a:r>
            <a:r>
              <a:rPr lang="cs-CZ" altLang="cs-CZ" sz="2800" dirty="0" smtClean="0"/>
              <a:t>):</a:t>
            </a:r>
          </a:p>
          <a:p>
            <a:pPr lvl="1"/>
            <a:r>
              <a:rPr lang="cs-CZ" altLang="cs-CZ" sz="2400" dirty="0" smtClean="0">
                <a:solidFill>
                  <a:schemeClr val="tx2">
                    <a:lumMod val="50000"/>
                  </a:schemeClr>
                </a:solidFill>
              </a:rPr>
              <a:t>93,6 </a:t>
            </a:r>
            <a:r>
              <a:rPr lang="cs-CZ" altLang="cs-CZ" sz="2400" dirty="0">
                <a:solidFill>
                  <a:schemeClr val="tx2">
                    <a:lumMod val="50000"/>
                  </a:schemeClr>
                </a:solidFill>
              </a:rPr>
              <a:t>%</a:t>
            </a: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Jak často lidé tvoří online vztahy</a:t>
            </a:r>
            <a:r>
              <a:rPr lang="cs-CZ" altLang="cs-CZ"/>
              <a:t> II.</a:t>
            </a:r>
            <a:br>
              <a:rPr lang="cs-CZ" altLang="cs-CZ"/>
            </a:br>
            <a:r>
              <a:rPr lang="cs-CZ" altLang="cs-CZ"/>
              <a:t>(YISS, 2008)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446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 err="1"/>
              <a:t>National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survey</a:t>
            </a:r>
            <a:r>
              <a:rPr lang="cs-CZ" altLang="cs-CZ" sz="2800" dirty="0"/>
              <a:t> US: </a:t>
            </a:r>
            <a:r>
              <a:rPr lang="cs-CZ" altLang="cs-CZ" sz="2800" dirty="0">
                <a:solidFill>
                  <a:schemeClr val="accent1"/>
                </a:solidFill>
              </a:rPr>
              <a:t>25 % </a:t>
            </a:r>
            <a:r>
              <a:rPr lang="cs-CZ" altLang="cs-CZ" sz="2800" dirty="0"/>
              <a:t>dětí (10-17 let) příležitostné online přátelství, 14 % blízké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Většina s vrstevníky (70 %) a </a:t>
            </a:r>
            <a:r>
              <a:rPr lang="cs-CZ" altLang="cs-CZ" sz="2400" dirty="0">
                <a:solidFill>
                  <a:schemeClr val="accent1"/>
                </a:solidFill>
              </a:rPr>
              <a:t>lidmi opačného pohlaví</a:t>
            </a:r>
            <a:r>
              <a:rPr lang="cs-CZ" altLang="cs-CZ" sz="2400" dirty="0"/>
              <a:t> (71 %)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Dívky</a:t>
            </a:r>
            <a:r>
              <a:rPr lang="cs-CZ" altLang="cs-CZ" sz="2400" dirty="0"/>
              <a:t> utvářejí online přátelství častěji (29 % x 23 %) a </a:t>
            </a:r>
            <a:r>
              <a:rPr lang="cs-CZ" altLang="cs-CZ" sz="2400" dirty="0">
                <a:solidFill>
                  <a:schemeClr val="accent1"/>
                </a:solidFill>
              </a:rPr>
              <a:t>častěji je hodnotí jako „blízké“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59 % z chatu, 30 % IM, 5 % hry, 6 % jinak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accent1"/>
                </a:solidFill>
              </a:rPr>
              <a:t>Pouze 2 % mají negativní zkušenost</a:t>
            </a:r>
            <a:r>
              <a:rPr lang="cs-CZ" altLang="cs-CZ" sz="2400" dirty="0"/>
              <a:t> s online přátelstvím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přátelství častěji navazují starší adolescenti a lidé s konflikty v rodině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Jak často lidé tvoří online vztahy</a:t>
            </a:r>
            <a:r>
              <a:rPr lang="cs-CZ" altLang="cs-CZ"/>
              <a:t> II.</a:t>
            </a:r>
            <a:br>
              <a:rPr lang="cs-CZ" altLang="cs-CZ"/>
            </a:br>
            <a:r>
              <a:rPr lang="cs-CZ" altLang="cs-CZ"/>
              <a:t>(EUKO II, 2010)</a:t>
            </a:r>
          </a:p>
        </p:txBody>
      </p:sp>
      <p:sp>
        <p:nvSpPr>
          <p:cNvPr id="150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3816350" cy="4498975"/>
          </a:xfrm>
        </p:spPr>
        <p:txBody>
          <a:bodyPr/>
          <a:lstStyle/>
          <a:p>
            <a:r>
              <a:rPr lang="cs-CZ" altLang="cs-CZ"/>
              <a:t>Komunikace na internetu s neznámými lidmi</a:t>
            </a:r>
          </a:p>
          <a:p>
            <a:r>
              <a:rPr lang="cs-CZ" altLang="cs-CZ"/>
              <a:t>Setkání s neznámými z internetu v realitě</a:t>
            </a:r>
          </a:p>
        </p:txBody>
      </p:sp>
      <p:pic>
        <p:nvPicPr>
          <p:cNvPr id="150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392612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2875" y="1431925"/>
          <a:ext cx="8893175" cy="542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18" name="Graf" r:id="rId3" imgW="4667098" imgH="2847839" progId="Excel.Chart.8">
                  <p:embed/>
                </p:oleObj>
              </mc:Choice>
              <mc:Fallback>
                <p:oleObj name="Graf" r:id="rId3" imgW="4667098" imgH="2847839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1431925"/>
                        <a:ext cx="8893175" cy="5426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7" name="Rectangle 3"/>
          <p:cNvSpPr>
            <a:spLocks noGrp="1" noRo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altLang="cs-CZ" sz="4000"/>
              <a:t>EUKO II, Česká republika:</a:t>
            </a:r>
            <a:br>
              <a:rPr lang="cs-CZ" altLang="cs-CZ" sz="4000"/>
            </a:br>
            <a:r>
              <a:rPr lang="cs-CZ" altLang="cs-CZ" sz="3200"/>
              <a:t>46% dětí komunikuje s neznámými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 kým komunikujeme online </a:t>
            </a:r>
            <a:br>
              <a:rPr lang="cs-CZ" altLang="cs-CZ" sz="4000"/>
            </a:br>
            <a:r>
              <a:rPr lang="cs-CZ" altLang="cs-CZ" sz="4000"/>
              <a:t>(Gross, 2004)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Deníkové záznamy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Jak se adolescenti baví online?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Většina online komunikace adolescentů je soukromá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 cizími lidmi se nejvíce potkávají na veřejných místech (diskuzní fóra, chaty)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84 %</a:t>
            </a:r>
            <a:r>
              <a:rPr lang="cs-CZ" altLang="cs-CZ" sz="2000"/>
              <a:t> používání IM (které teenageři používají nejčastěji) je s lidmi z RL, typicky navíc </a:t>
            </a:r>
            <a:r>
              <a:rPr lang="cs-CZ" altLang="cs-CZ" sz="2000">
                <a:solidFill>
                  <a:schemeClr val="accent1"/>
                </a:solidFill>
              </a:rPr>
              <a:t>s </a:t>
            </a:r>
            <a:r>
              <a:rPr lang="cs-CZ" altLang="cs-CZ" sz="2000" i="1">
                <a:solidFill>
                  <a:schemeClr val="accent1"/>
                </a:solidFill>
              </a:rPr>
              <a:t>blízkými</a:t>
            </a:r>
            <a:r>
              <a:rPr lang="cs-CZ" altLang="cs-CZ" sz="2000">
                <a:solidFill>
                  <a:schemeClr val="accent1"/>
                </a:solidFill>
              </a:rPr>
              <a:t> lidmi</a:t>
            </a:r>
            <a:r>
              <a:rPr lang="cs-CZ" altLang="cs-CZ" sz="2000"/>
              <a:t> (82 % kamarádi nebo nejlepší kamarádi)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Důvody IM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nejčastěji pobavit se s kamarády a zabít nudu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Nejčastější témata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ostatní kamarádi, drby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Komunikace s cizími lidmi</a:t>
            </a:r>
            <a:br>
              <a:rPr lang="cs-CZ" altLang="cs-CZ" sz="4000"/>
            </a:br>
            <a:r>
              <a:rPr lang="cs-CZ" altLang="cs-CZ" sz="2800"/>
              <a:t>Wolak, Finkelhor </a:t>
            </a:r>
            <a:r>
              <a:rPr lang="en-US" altLang="cs-CZ" sz="2800"/>
              <a:t>&amp;</a:t>
            </a:r>
            <a:r>
              <a:rPr lang="cs-CZ" altLang="cs-CZ" sz="2800"/>
              <a:t> Mitchell (2008)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700213"/>
            <a:ext cx="8229600" cy="4967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Častá obava z komunikace s cizími lidmi je </a:t>
            </a:r>
            <a:r>
              <a:rPr lang="cs-CZ" altLang="cs-CZ" sz="2400">
                <a:solidFill>
                  <a:schemeClr val="accent1"/>
                </a:solidFill>
              </a:rPr>
              <a:t>sexuální obtěžování</a:t>
            </a:r>
            <a:r>
              <a:rPr lang="cs-CZ" altLang="cs-CZ" sz="2400"/>
              <a:t>, které - pokud přejde do RL - může mít velmi závažné dopady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Adolescenti 10-17 let (</a:t>
            </a:r>
            <a:r>
              <a:rPr lang="cs-CZ" altLang="cs-CZ" sz="2400" i="1"/>
              <a:t>N</a:t>
            </a:r>
            <a:r>
              <a:rPr lang="cs-CZ" altLang="cs-CZ" sz="2400"/>
              <a:t>=1501)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S kým se baví online – jak dobře dané lidi znají 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3 skupiny: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Opatrní – jen RL známí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Zprostředkovaní přáteli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Neomezení – ti dále dělení na high – low risk podle počtu potenciálně rizikových aktivit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accent1"/>
                </a:solidFill>
              </a:rPr>
              <a:t>Agresivní sexuální obtěžování online</a:t>
            </a:r>
            <a:r>
              <a:rPr lang="cs-CZ" altLang="cs-CZ" sz="2400"/>
              <a:t> – nevyžádané sex.návrhy zahrnující pokus o setkání nebo skutečné setkání 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Potenciálně rizikové aktivity</a:t>
            </a:r>
            <a:br>
              <a:rPr lang="cs-CZ" altLang="cs-CZ" sz="4000"/>
            </a:br>
            <a:r>
              <a:rPr lang="cs-CZ" altLang="cs-CZ" sz="4000"/>
              <a:t> </a:t>
            </a:r>
            <a:r>
              <a:rPr lang="cs-CZ" altLang="cs-CZ" sz="2800"/>
              <a:t>Wolak, Finkelhor </a:t>
            </a:r>
            <a:r>
              <a:rPr lang="en-US" altLang="cs-CZ" sz="2800"/>
              <a:t>&amp;</a:t>
            </a:r>
            <a:r>
              <a:rPr lang="cs-CZ" altLang="cs-CZ" sz="2800"/>
              <a:t> Mitchell (2008)</a:t>
            </a:r>
          </a:p>
        </p:txBody>
      </p:sp>
      <p:sp>
        <p:nvSpPr>
          <p:cNvPr id="901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552" y="1844824"/>
            <a:ext cx="8302823" cy="42543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Interakce online s neznámými lidmi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Zveřejňování osobních informací nebo fotografií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Zasílání fotografie neznámým lidem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 seznamu přátel lidé, které nezná osobně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Psaní hrubých nebo urážlivých komentářů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Stahování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Vědomé navštěvování „X-</a:t>
            </a:r>
            <a:r>
              <a:rPr lang="cs-CZ" altLang="cs-CZ" sz="2800" dirty="0" err="1"/>
              <a:t>rated</a:t>
            </a:r>
            <a:r>
              <a:rPr lang="cs-CZ" altLang="cs-CZ" sz="2800" dirty="0"/>
              <a:t>“ stránek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Obtěžování nebo ztrapňování </a:t>
            </a:r>
            <a:r>
              <a:rPr lang="cs-CZ" altLang="cs-CZ" sz="2800" dirty="0" err="1"/>
              <a:t>lidí,na</a:t>
            </a:r>
            <a:r>
              <a:rPr lang="cs-CZ" altLang="cs-CZ" sz="2800" dirty="0"/>
              <a:t> které je naštvaný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Bavení se o sexu s neznámými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63" name="Rectangle 3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Výsledky</a:t>
            </a:r>
            <a:br>
              <a:rPr lang="cs-CZ" altLang="cs-CZ" sz="4000"/>
            </a:br>
            <a:r>
              <a:rPr lang="cs-CZ" altLang="cs-CZ" sz="4000"/>
              <a:t> </a:t>
            </a:r>
            <a:r>
              <a:rPr lang="cs-CZ" altLang="cs-CZ" sz="2800"/>
              <a:t>Wolak, Finkelhor </a:t>
            </a:r>
            <a:r>
              <a:rPr lang="en-US" altLang="cs-CZ" sz="2800"/>
              <a:t>&amp;</a:t>
            </a:r>
            <a:r>
              <a:rPr lang="cs-CZ" altLang="cs-CZ" sz="2800"/>
              <a:t> Mitchell (2008)</a:t>
            </a:r>
          </a:p>
        </p:txBody>
      </p:sp>
      <p:graphicFrame>
        <p:nvGraphicFramePr>
          <p:cNvPr id="120873" name="Group 41"/>
          <p:cNvGraphicFramePr>
            <a:graphicFrameLocks noGrp="1"/>
          </p:cNvGraphicFramePr>
          <p:nvPr>
            <p:ph idx="1"/>
          </p:nvPr>
        </p:nvGraphicFramePr>
        <p:xfrm>
          <a:off x="457200" y="2327275"/>
          <a:ext cx="8229600" cy="3843275"/>
        </p:xfrm>
        <a:graphic>
          <a:graphicData uri="http://schemas.openxmlformats.org/drawingml/2006/table">
            <a:tbl>
              <a:tblPr/>
              <a:tblGrid>
                <a:gridCol w="3970338"/>
                <a:gridCol w="1516062"/>
                <a:gridCol w="2743200"/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Sexuální návrhy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Neomezení - high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Neomezení - low risk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Zprostředkovaní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Opatrní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charset="0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 sz="4000"/>
              <a:t>Výsledky II.</a:t>
            </a:r>
            <a:br>
              <a:rPr lang="cs-CZ" altLang="cs-CZ" sz="4000"/>
            </a:br>
            <a:r>
              <a:rPr lang="cs-CZ" altLang="cs-CZ" sz="4000"/>
              <a:t> </a:t>
            </a:r>
            <a:r>
              <a:rPr lang="cs-CZ" altLang="cs-CZ" sz="2800"/>
              <a:t>Wolak, Finkelhor </a:t>
            </a:r>
            <a:r>
              <a:rPr lang="en-US" altLang="cs-CZ" sz="2800"/>
              <a:t>&amp;</a:t>
            </a:r>
            <a:r>
              <a:rPr lang="cs-CZ" altLang="cs-CZ" sz="2800"/>
              <a:t> Mitchell (2008)</a:t>
            </a:r>
          </a:p>
        </p:txBody>
      </p:sp>
      <p:sp>
        <p:nvSpPr>
          <p:cNvPr id="921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773238"/>
            <a:ext cx="8229600" cy="4616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Porovnávání skupin komunikátorů 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>
                <a:solidFill>
                  <a:schemeClr val="accent1"/>
                </a:solidFill>
              </a:rPr>
              <a:t>High</a:t>
            </a:r>
            <a:r>
              <a:rPr lang="cs-CZ" altLang="cs-CZ" sz="2800" dirty="0">
                <a:solidFill>
                  <a:schemeClr val="accent1"/>
                </a:solidFill>
              </a:rPr>
              <a:t> risk</a:t>
            </a:r>
            <a:r>
              <a:rPr lang="cs-CZ" altLang="cs-CZ" sz="2800" dirty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častěji teenageři (</a:t>
            </a:r>
            <a:r>
              <a:rPr lang="cs-CZ" altLang="cs-CZ" sz="2400" dirty="0" smtClean="0"/>
              <a:t>13-17 x 10-12)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více používají internet a zapojují se do interaktivních aktivit online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častěji jsou oběťmi </a:t>
            </a:r>
            <a:r>
              <a:rPr lang="cs-CZ" altLang="cs-CZ" sz="2400" dirty="0" err="1"/>
              <a:t>offline</a:t>
            </a:r>
            <a:r>
              <a:rPr lang="cs-CZ" altLang="cs-CZ" sz="2400" dirty="0"/>
              <a:t> obtěžování (rvaček, šikany)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mají vyšší míru </a:t>
            </a:r>
            <a:r>
              <a:rPr lang="cs-CZ" altLang="cs-CZ" sz="2400" dirty="0" err="1"/>
              <a:t>depresivity</a:t>
            </a:r>
            <a:endParaRPr lang="cs-CZ" altLang="cs-CZ" sz="2400" dirty="0"/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Obavy z komunikace s cizími lidmi jako takové, nejsou nutné, většina adolescentů komunikuje online s minimem rizik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 altLang="cs-CZ"/>
              <a:t>Vztahy na internetu</a:t>
            </a:r>
          </a:p>
        </p:txBody>
      </p:sp>
      <p:sp>
        <p:nvSpPr>
          <p:cNvPr id="133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628775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Virtuální vztahy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vzniklé a udržované na internetu (možná migrace do RL)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Vztahy z RL udržované na internetu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 smtClean="0"/>
              <a:t>Přátelské 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Partnerské 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Sexuální vztahy</a:t>
            </a:r>
            <a:endParaRPr lang="cs-CZ" altLang="cs-CZ" dirty="0"/>
          </a:p>
        </p:txBody>
      </p:sp>
      <p:pic>
        <p:nvPicPr>
          <p:cNvPr id="133124" name="Picture 4" descr="kscn2491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789363"/>
            <a:ext cx="3240088" cy="293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Kdo komunikuje online s neznámými lidmi </a:t>
            </a:r>
          </a:p>
        </p:txBody>
      </p:sp>
      <p:sp>
        <p:nvSpPr>
          <p:cNvPr id="552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557338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Gross (2004) – adolescenti, kteří se daný den </a:t>
            </a:r>
            <a:r>
              <a:rPr lang="cs-CZ" altLang="cs-CZ" sz="2400">
                <a:solidFill>
                  <a:schemeClr val="accent1"/>
                </a:solidFill>
              </a:rPr>
              <a:t>cítili osamělí nebo úzkostní</a:t>
            </a:r>
            <a:r>
              <a:rPr lang="cs-CZ" altLang="cs-CZ" sz="2400"/>
              <a:t>, ten den častěji komunikovali online s lidmi, které dobře neznali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Ybarra, Alexander a Mitchell (2005) –Youth Internet Safety Survey (N = 1501, 10-17 let)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Adolescenti se symptomy deprese častěji komunikují online s cizími lidmi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80 % s výraznými depresivními symptomy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62 % se středními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53 % s mírnými nebo žádnými</a:t>
            </a:r>
          </a:p>
          <a:p>
            <a:pPr>
              <a:lnSpc>
                <a:spcPct val="80000"/>
              </a:lnSpc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accent1"/>
                </a:solidFill>
              </a:rPr>
              <a:t>Není to kauzalita!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Depresivita </a:t>
            </a:r>
            <a:r>
              <a:rPr lang="cs-CZ" altLang="cs-CZ" sz="2000">
                <a:solidFill>
                  <a:schemeClr val="accent1"/>
                </a:solidFill>
                <a:sym typeface="Wingdings" pitchFamily="2" charset="2"/>
              </a:rPr>
              <a:t> komunikace?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Komunikace </a:t>
            </a:r>
            <a:r>
              <a:rPr lang="cs-CZ" altLang="cs-CZ" sz="2000">
                <a:solidFill>
                  <a:schemeClr val="accent1"/>
                </a:solidFill>
                <a:sym typeface="Wingdings" pitchFamily="2" charset="2"/>
              </a:rPr>
              <a:t> depresivita?</a:t>
            </a:r>
            <a:endParaRPr lang="cs-CZ" altLang="cs-CZ" sz="2000">
              <a:solidFill>
                <a:schemeClr val="accent1"/>
              </a:solidFill>
            </a:endParaRP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724400"/>
            <a:ext cx="2376487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Elisheva Gross (2009)</a:t>
            </a:r>
          </a:p>
        </p:txBody>
      </p:sp>
      <p:sp>
        <p:nvSpPr>
          <p:cNvPr id="583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844675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Cíl – zjistit bezprostřední dopad online komunikace s neznámým člověkem (zjistit kauzalitu)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solidFill>
                  <a:schemeClr val="accent1"/>
                </a:solidFill>
              </a:rPr>
              <a:t>Experiment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Základní lidská potřeba – náležet (</a:t>
            </a:r>
            <a:r>
              <a:rPr lang="cs-CZ" altLang="cs-CZ" sz="2800" dirty="0" err="1"/>
              <a:t>belonging</a:t>
            </a:r>
            <a:r>
              <a:rPr lang="cs-CZ" alt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Ohrožení této potřeby – exkluze (vyčlenění), odmítnutí → „poplach“ ve formě sníženého sebevědomí → potřeba navrátit rovnováhu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00200"/>
            <a:ext cx="8640763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Účastníci – dva nezávislé výběry mladších a starších adolescentů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Mladší: </a:t>
            </a:r>
            <a:r>
              <a:rPr lang="cs-CZ" altLang="cs-CZ" sz="2400" i="1"/>
              <a:t>N</a:t>
            </a:r>
            <a:r>
              <a:rPr lang="cs-CZ" altLang="cs-CZ" sz="2400"/>
              <a:t> = 50, 27 (54 %) dívky, 11-15 let (</a:t>
            </a:r>
            <a:r>
              <a:rPr lang="cs-CZ" altLang="cs-CZ" sz="2400" i="1"/>
              <a:t>M</a:t>
            </a:r>
            <a:r>
              <a:rPr lang="cs-CZ" altLang="cs-CZ" sz="2400"/>
              <a:t>=12.5, </a:t>
            </a:r>
            <a:r>
              <a:rPr lang="cs-CZ" altLang="cs-CZ" sz="2400" i="1"/>
              <a:t>SD</a:t>
            </a:r>
            <a:r>
              <a:rPr lang="cs-CZ" altLang="cs-CZ" sz="2400"/>
              <a:t>=1.2)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Starší: </a:t>
            </a:r>
            <a:r>
              <a:rPr lang="cs-CZ" altLang="cs-CZ" sz="2400" i="1"/>
              <a:t>N =</a:t>
            </a:r>
            <a:r>
              <a:rPr lang="cs-CZ" altLang="cs-CZ" sz="2400"/>
              <a:t> 60, 32 (53 %) dívky, 18-23 let (</a:t>
            </a:r>
            <a:r>
              <a:rPr lang="cs-CZ" altLang="cs-CZ" sz="2400" i="1"/>
              <a:t>M</a:t>
            </a:r>
            <a:r>
              <a:rPr lang="cs-CZ" altLang="cs-CZ" sz="2400"/>
              <a:t>=18.4, </a:t>
            </a:r>
            <a:r>
              <a:rPr lang="cs-CZ" altLang="cs-CZ" sz="2400" i="1"/>
              <a:t>SD</a:t>
            </a:r>
            <a:r>
              <a:rPr lang="cs-CZ" altLang="cs-CZ" sz="2400"/>
              <a:t>=0.9)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800"/>
              <a:t>Alespoň 3 dny před experimentem vyplnili účastníci dotazník s demografickými otázkami, používání internetu, psychologické přizpůsobení (osamělost, self-esteem, sociální úzkostnost)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Postup II.</a:t>
            </a:r>
          </a:p>
        </p:txBody>
      </p:sp>
      <p:sp>
        <p:nvSpPr>
          <p:cNvPr id="604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557338"/>
            <a:ext cx="8229600" cy="50403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Před experimentem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Měření: aktuální sebevědomí, “How are you feeling about yourself right now“, škála od „terrible“ (-7) k „terrific“ (+7)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Náhodné rozřazení do 2 verzí Cyberball navozujících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a) inkluzi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b) exkluzi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Poté znovu sebevědomí a otázky, nakolik cítí každou z 21 emocí ze seznamu (1-5 škála); 6 subškál: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vztahová</a:t>
            </a:r>
            <a:r>
              <a:rPr lang="cs-CZ" altLang="cs-CZ" sz="2000"/>
              <a:t> (“accepted,” “respected,” “valued“, .82)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33CC33"/>
                </a:solidFill>
              </a:rPr>
              <a:t>kompetence</a:t>
            </a:r>
            <a:r>
              <a:rPr lang="cs-CZ" altLang="cs-CZ" sz="2000"/>
              <a:t> (“smart,” “confident”;   .69)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dysforie</a:t>
            </a:r>
            <a:r>
              <a:rPr lang="cs-CZ" altLang="cs-CZ" sz="2000"/>
              <a:t> (“down,” “upset,” “depressed,” “stupid”;   .92)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zahanbení</a:t>
            </a:r>
            <a:r>
              <a:rPr lang="cs-CZ" altLang="cs-CZ" sz="2000"/>
              <a:t> (“ashamed,” “betrayed,” “embarrassed”;   .81)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zlost</a:t>
            </a:r>
            <a:r>
              <a:rPr lang="cs-CZ" altLang="cs-CZ" sz="2000"/>
              <a:t> (“frustrated,” “irritated,” “hostile,” “angry,” “mad”;   .91)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6600"/>
                </a:solidFill>
              </a:rPr>
              <a:t>úzkost</a:t>
            </a:r>
            <a:r>
              <a:rPr lang="cs-CZ" altLang="cs-CZ" sz="2000"/>
              <a:t> (“nervous,” “stressed,” “tense,” “relaxed” [RC];  .70)</a:t>
            </a:r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56792"/>
            <a:ext cx="4404320" cy="328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549275"/>
            <a:ext cx="8229600" cy="2663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Poté náhodné přiřazení k 12min aktivitě na počítači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Tetris (samostatná hra)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IM komunikace s neznámým vrstevníkem opačného pohlaví (s kým měli mluvit o čemkoliv s výjimkou experimentu a zachovat anonymitu)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Nakonec znovu měření sebevědomí a emocí</a:t>
            </a:r>
          </a:p>
        </p:txBody>
      </p:sp>
      <p:grpSp>
        <p:nvGrpSpPr>
          <p:cNvPr id="61497" name="Group 57"/>
          <p:cNvGrpSpPr>
            <a:grpSpLocks/>
          </p:cNvGrpSpPr>
          <p:nvPr/>
        </p:nvGrpSpPr>
        <p:grpSpPr bwMode="auto">
          <a:xfrm>
            <a:off x="539750" y="3357563"/>
            <a:ext cx="8137525" cy="3101975"/>
            <a:chOff x="204" y="1979"/>
            <a:chExt cx="5126" cy="1954"/>
          </a:xfrm>
        </p:grpSpPr>
        <p:grpSp>
          <p:nvGrpSpPr>
            <p:cNvPr id="61443" name="Group 3"/>
            <p:cNvGrpSpPr>
              <a:grpSpLocks/>
            </p:cNvGrpSpPr>
            <p:nvPr/>
          </p:nvGrpSpPr>
          <p:grpSpPr bwMode="auto">
            <a:xfrm>
              <a:off x="567" y="2478"/>
              <a:ext cx="771" cy="770"/>
              <a:chOff x="158" y="2479"/>
              <a:chExt cx="771" cy="770"/>
            </a:xfrm>
          </p:grpSpPr>
          <p:sp>
            <p:nvSpPr>
              <p:cNvPr id="61444" name="Oval 4"/>
              <p:cNvSpPr>
                <a:spLocks noChangeArrowheads="1"/>
              </p:cNvSpPr>
              <p:nvPr/>
            </p:nvSpPr>
            <p:spPr bwMode="auto">
              <a:xfrm>
                <a:off x="158" y="2479"/>
                <a:ext cx="771" cy="7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5" name="AutoShape 5"/>
              <p:cNvSpPr>
                <a:spLocks noChangeArrowheads="1"/>
              </p:cNvSpPr>
              <p:nvPr/>
            </p:nvSpPr>
            <p:spPr bwMode="auto">
              <a:xfrm>
                <a:off x="384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6" name="AutoShape 6"/>
              <p:cNvSpPr>
                <a:spLocks noChangeArrowheads="1"/>
              </p:cNvSpPr>
              <p:nvPr/>
            </p:nvSpPr>
            <p:spPr bwMode="auto">
              <a:xfrm>
                <a:off x="566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7" name="AutoShape 7"/>
              <p:cNvSpPr>
                <a:spLocks noChangeArrowheads="1"/>
              </p:cNvSpPr>
              <p:nvPr/>
            </p:nvSpPr>
            <p:spPr bwMode="auto">
              <a:xfrm>
                <a:off x="248" y="288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8" name="AutoShape 8"/>
              <p:cNvSpPr>
                <a:spLocks noChangeArrowheads="1"/>
              </p:cNvSpPr>
              <p:nvPr/>
            </p:nvSpPr>
            <p:spPr bwMode="auto">
              <a:xfrm>
                <a:off x="611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49" name="AutoShape 9"/>
              <p:cNvSpPr>
                <a:spLocks noChangeArrowheads="1"/>
              </p:cNvSpPr>
              <p:nvPr/>
            </p:nvSpPr>
            <p:spPr bwMode="auto">
              <a:xfrm>
                <a:off x="429" y="2751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0" name="AutoShape 10"/>
              <p:cNvSpPr>
                <a:spLocks noChangeArrowheads="1"/>
              </p:cNvSpPr>
              <p:nvPr/>
            </p:nvSpPr>
            <p:spPr bwMode="auto">
              <a:xfrm>
                <a:off x="203" y="26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1" name="AutoShape 11"/>
              <p:cNvSpPr>
                <a:spLocks noChangeArrowheads="1"/>
              </p:cNvSpPr>
              <p:nvPr/>
            </p:nvSpPr>
            <p:spPr bwMode="auto">
              <a:xfrm>
                <a:off x="430" y="297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2" name="AutoShape 12"/>
              <p:cNvSpPr>
                <a:spLocks noChangeArrowheads="1"/>
              </p:cNvSpPr>
              <p:nvPr/>
            </p:nvSpPr>
            <p:spPr bwMode="auto">
              <a:xfrm>
                <a:off x="56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53" name="Group 13"/>
            <p:cNvGrpSpPr>
              <a:grpSpLocks/>
            </p:cNvGrpSpPr>
            <p:nvPr/>
          </p:nvGrpSpPr>
          <p:grpSpPr bwMode="auto">
            <a:xfrm>
              <a:off x="1745" y="1979"/>
              <a:ext cx="681" cy="861"/>
              <a:chOff x="1247" y="1979"/>
              <a:chExt cx="681" cy="861"/>
            </a:xfrm>
          </p:grpSpPr>
          <p:sp>
            <p:nvSpPr>
              <p:cNvPr id="61454" name="Oval 14"/>
              <p:cNvSpPr>
                <a:spLocks noChangeArrowheads="1"/>
              </p:cNvSpPr>
              <p:nvPr/>
            </p:nvSpPr>
            <p:spPr bwMode="auto">
              <a:xfrm>
                <a:off x="1247" y="2251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5" name="AutoShape 15"/>
              <p:cNvSpPr>
                <a:spLocks noChangeArrowheads="1"/>
              </p:cNvSpPr>
              <p:nvPr/>
            </p:nvSpPr>
            <p:spPr bwMode="auto">
              <a:xfrm>
                <a:off x="1338" y="2478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6" name="AutoShape 16"/>
              <p:cNvSpPr>
                <a:spLocks noChangeArrowheads="1"/>
              </p:cNvSpPr>
              <p:nvPr/>
            </p:nvSpPr>
            <p:spPr bwMode="auto">
              <a:xfrm>
                <a:off x="1565" y="25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7" name="AutoShape 17"/>
              <p:cNvSpPr>
                <a:spLocks noChangeArrowheads="1"/>
              </p:cNvSpPr>
              <p:nvPr/>
            </p:nvSpPr>
            <p:spPr bwMode="auto">
              <a:xfrm>
                <a:off x="1565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8" name="AutoShape 18"/>
              <p:cNvSpPr>
                <a:spLocks noChangeArrowheads="1"/>
              </p:cNvSpPr>
              <p:nvPr/>
            </p:nvSpPr>
            <p:spPr bwMode="auto">
              <a:xfrm>
                <a:off x="1383" y="229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59" name="Text Box 19"/>
              <p:cNvSpPr txBox="1">
                <a:spLocks noChangeArrowheads="1"/>
              </p:cNvSpPr>
              <p:nvPr/>
            </p:nvSpPr>
            <p:spPr bwMode="auto">
              <a:xfrm>
                <a:off x="1429" y="1979"/>
                <a:ext cx="49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IN</a:t>
                </a:r>
              </a:p>
            </p:txBody>
          </p:sp>
        </p:grpSp>
        <p:grpSp>
          <p:nvGrpSpPr>
            <p:cNvPr id="61460" name="Group 20"/>
            <p:cNvGrpSpPr>
              <a:grpSpLocks/>
            </p:cNvGrpSpPr>
            <p:nvPr/>
          </p:nvGrpSpPr>
          <p:grpSpPr bwMode="auto">
            <a:xfrm>
              <a:off x="1700" y="3067"/>
              <a:ext cx="680" cy="821"/>
              <a:chOff x="1202" y="3067"/>
              <a:chExt cx="680" cy="821"/>
            </a:xfrm>
          </p:grpSpPr>
          <p:sp>
            <p:nvSpPr>
              <p:cNvPr id="61461" name="Oval 21"/>
              <p:cNvSpPr>
                <a:spLocks noChangeArrowheads="1"/>
              </p:cNvSpPr>
              <p:nvPr/>
            </p:nvSpPr>
            <p:spPr bwMode="auto">
              <a:xfrm>
                <a:off x="1202" y="3067"/>
                <a:ext cx="680" cy="58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2" name="AutoShape 22"/>
              <p:cNvSpPr>
                <a:spLocks noChangeArrowheads="1"/>
              </p:cNvSpPr>
              <p:nvPr/>
            </p:nvSpPr>
            <p:spPr bwMode="auto">
              <a:xfrm>
                <a:off x="1293" y="329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3" name="AutoShape 23"/>
              <p:cNvSpPr>
                <a:spLocks noChangeArrowheads="1"/>
              </p:cNvSpPr>
              <p:nvPr/>
            </p:nvSpPr>
            <p:spPr bwMode="auto">
              <a:xfrm>
                <a:off x="1520" y="333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4" name="AutoShape 24"/>
              <p:cNvSpPr>
                <a:spLocks noChangeArrowheads="1"/>
              </p:cNvSpPr>
              <p:nvPr/>
            </p:nvSpPr>
            <p:spPr bwMode="auto">
              <a:xfrm>
                <a:off x="1520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5" name="AutoShape 25"/>
              <p:cNvSpPr>
                <a:spLocks noChangeArrowheads="1"/>
              </p:cNvSpPr>
              <p:nvPr/>
            </p:nvSpPr>
            <p:spPr bwMode="auto">
              <a:xfrm>
                <a:off x="1338" y="3112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6" name="Text Box 26"/>
              <p:cNvSpPr txBox="1">
                <a:spLocks noChangeArrowheads="1"/>
              </p:cNvSpPr>
              <p:nvPr/>
            </p:nvSpPr>
            <p:spPr bwMode="auto">
              <a:xfrm>
                <a:off x="1383" y="3657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b="1">
                    <a:latin typeface="Arial" charset="0"/>
                  </a:rPr>
                  <a:t>EX</a:t>
                </a:r>
              </a:p>
            </p:txBody>
          </p:sp>
        </p:grpSp>
        <p:grpSp>
          <p:nvGrpSpPr>
            <p:cNvPr id="61467" name="Group 27"/>
            <p:cNvGrpSpPr>
              <a:grpSpLocks/>
            </p:cNvGrpSpPr>
            <p:nvPr/>
          </p:nvGrpSpPr>
          <p:grpSpPr bwMode="auto">
            <a:xfrm>
              <a:off x="2971" y="2024"/>
              <a:ext cx="499" cy="862"/>
              <a:chOff x="2381" y="2024"/>
              <a:chExt cx="499" cy="862"/>
            </a:xfrm>
          </p:grpSpPr>
          <p:sp>
            <p:nvSpPr>
              <p:cNvPr id="61468" name="Oval 28"/>
              <p:cNvSpPr>
                <a:spLocks noChangeArrowheads="1"/>
              </p:cNvSpPr>
              <p:nvPr/>
            </p:nvSpPr>
            <p:spPr bwMode="auto">
              <a:xfrm>
                <a:off x="2381" y="2024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69" name="AutoShape 29"/>
              <p:cNvSpPr>
                <a:spLocks noChangeArrowheads="1"/>
              </p:cNvSpPr>
              <p:nvPr/>
            </p:nvSpPr>
            <p:spPr bwMode="auto">
              <a:xfrm>
                <a:off x="2426" y="2069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0" name="AutoShape 30"/>
              <p:cNvSpPr>
                <a:spLocks noChangeArrowheads="1"/>
              </p:cNvSpPr>
              <p:nvPr/>
            </p:nvSpPr>
            <p:spPr bwMode="auto">
              <a:xfrm>
                <a:off x="2608" y="2160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1" name="Oval 31"/>
              <p:cNvSpPr>
                <a:spLocks noChangeArrowheads="1"/>
              </p:cNvSpPr>
              <p:nvPr/>
            </p:nvSpPr>
            <p:spPr bwMode="auto">
              <a:xfrm>
                <a:off x="2381" y="2479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2" name="AutoShape 32"/>
              <p:cNvSpPr>
                <a:spLocks noChangeArrowheads="1"/>
              </p:cNvSpPr>
              <p:nvPr/>
            </p:nvSpPr>
            <p:spPr bwMode="auto">
              <a:xfrm>
                <a:off x="2426" y="252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3" name="AutoShape 33"/>
              <p:cNvSpPr>
                <a:spLocks noChangeArrowheads="1"/>
              </p:cNvSpPr>
              <p:nvPr/>
            </p:nvSpPr>
            <p:spPr bwMode="auto">
              <a:xfrm>
                <a:off x="2608" y="2615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1474" name="Group 34"/>
            <p:cNvGrpSpPr>
              <a:grpSpLocks/>
            </p:cNvGrpSpPr>
            <p:nvPr/>
          </p:nvGrpSpPr>
          <p:grpSpPr bwMode="auto">
            <a:xfrm>
              <a:off x="2971" y="2976"/>
              <a:ext cx="499" cy="950"/>
              <a:chOff x="2381" y="2978"/>
              <a:chExt cx="499" cy="950"/>
            </a:xfrm>
          </p:grpSpPr>
          <p:sp>
            <p:nvSpPr>
              <p:cNvPr id="61475" name="Oval 35"/>
              <p:cNvSpPr>
                <a:spLocks noChangeArrowheads="1"/>
              </p:cNvSpPr>
              <p:nvPr/>
            </p:nvSpPr>
            <p:spPr bwMode="auto">
              <a:xfrm>
                <a:off x="2381" y="2978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6" name="AutoShape 36"/>
              <p:cNvSpPr>
                <a:spLocks noChangeArrowheads="1"/>
              </p:cNvSpPr>
              <p:nvPr/>
            </p:nvSpPr>
            <p:spPr bwMode="auto">
              <a:xfrm>
                <a:off x="2426" y="3023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7" name="AutoShape 37"/>
              <p:cNvSpPr>
                <a:spLocks noChangeArrowheads="1"/>
              </p:cNvSpPr>
              <p:nvPr/>
            </p:nvSpPr>
            <p:spPr bwMode="auto">
              <a:xfrm>
                <a:off x="2608" y="3114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8" name="Oval 38"/>
              <p:cNvSpPr>
                <a:spLocks noChangeArrowheads="1"/>
              </p:cNvSpPr>
              <p:nvPr/>
            </p:nvSpPr>
            <p:spPr bwMode="auto">
              <a:xfrm>
                <a:off x="2381" y="3521"/>
                <a:ext cx="499" cy="4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79" name="AutoShape 39"/>
              <p:cNvSpPr>
                <a:spLocks noChangeArrowheads="1"/>
              </p:cNvSpPr>
              <p:nvPr/>
            </p:nvSpPr>
            <p:spPr bwMode="auto">
              <a:xfrm>
                <a:off x="2426" y="3566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1480" name="AutoShape 40"/>
              <p:cNvSpPr>
                <a:spLocks noChangeArrowheads="1"/>
              </p:cNvSpPr>
              <p:nvPr/>
            </p:nvSpPr>
            <p:spPr bwMode="auto">
              <a:xfrm>
                <a:off x="2608" y="3657"/>
                <a:ext cx="227" cy="227"/>
              </a:xfrm>
              <a:prstGeom prst="smileyFace">
                <a:avLst>
                  <a:gd name="adj" fmla="val 465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3605" y="2024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2" name="Text Box 42"/>
            <p:cNvSpPr txBox="1">
              <a:spLocks noChangeArrowheads="1"/>
            </p:cNvSpPr>
            <p:nvPr/>
          </p:nvSpPr>
          <p:spPr bwMode="auto">
            <a:xfrm>
              <a:off x="3606" y="3067"/>
              <a:ext cx="172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Tetris</a:t>
              </a:r>
            </a:p>
            <a:p>
              <a:pPr>
                <a:spcBef>
                  <a:spcPct val="50000"/>
                </a:spcBef>
              </a:pPr>
              <a:endParaRPr lang="cs-CZ" altLang="cs-CZ" sz="2000" b="1">
                <a:latin typeface="Arial" charset="0"/>
              </a:endParaRPr>
            </a:p>
            <a:p>
              <a:pPr>
                <a:spcBef>
                  <a:spcPct val="50000"/>
                </a:spcBef>
              </a:pPr>
              <a:r>
                <a:rPr lang="cs-CZ" altLang="cs-CZ" sz="2000" b="1">
                  <a:latin typeface="Arial" charset="0"/>
                </a:rPr>
                <a:t>IM komunikace</a:t>
              </a:r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flipV="1">
              <a:off x="1473" y="2750"/>
              <a:ext cx="31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4" name="Line 44"/>
            <p:cNvSpPr>
              <a:spLocks noChangeShapeType="1"/>
            </p:cNvSpPr>
            <p:nvPr/>
          </p:nvSpPr>
          <p:spPr bwMode="auto">
            <a:xfrm>
              <a:off x="1473" y="2886"/>
              <a:ext cx="22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5" name="Line 45"/>
            <p:cNvSpPr>
              <a:spLocks noChangeShapeType="1"/>
            </p:cNvSpPr>
            <p:nvPr/>
          </p:nvSpPr>
          <p:spPr bwMode="auto">
            <a:xfrm flipV="1">
              <a:off x="2472" y="2387"/>
              <a:ext cx="317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2472" y="2523"/>
              <a:ext cx="317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7" name="Line 47"/>
            <p:cNvSpPr>
              <a:spLocks noChangeShapeType="1"/>
            </p:cNvSpPr>
            <p:nvPr/>
          </p:nvSpPr>
          <p:spPr bwMode="auto">
            <a:xfrm flipV="1">
              <a:off x="2472" y="3294"/>
              <a:ext cx="36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8" name="Line 48"/>
            <p:cNvSpPr>
              <a:spLocks noChangeShapeType="1"/>
            </p:cNvSpPr>
            <p:nvPr/>
          </p:nvSpPr>
          <p:spPr bwMode="auto">
            <a:xfrm>
              <a:off x="2472" y="3385"/>
              <a:ext cx="31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489" name="Text Box 49"/>
            <p:cNvSpPr txBox="1">
              <a:spLocks noChangeArrowheads="1"/>
            </p:cNvSpPr>
            <p:nvPr/>
          </p:nvSpPr>
          <p:spPr bwMode="auto">
            <a:xfrm>
              <a:off x="204" y="2704"/>
              <a:ext cx="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400" b="1">
                  <a:solidFill>
                    <a:srgbClr val="FF33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>
              <a:off x="2577" y="242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1" name="Rectangle 51"/>
            <p:cNvSpPr>
              <a:spLocks noChangeArrowheads="1"/>
            </p:cNvSpPr>
            <p:nvPr/>
          </p:nvSpPr>
          <p:spPr bwMode="auto">
            <a:xfrm>
              <a:off x="1307" y="275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2" name="Rectangle 52"/>
            <p:cNvSpPr>
              <a:spLocks noChangeArrowheads="1"/>
            </p:cNvSpPr>
            <p:nvPr/>
          </p:nvSpPr>
          <p:spPr bwMode="auto">
            <a:xfrm>
              <a:off x="2577" y="3335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3" name="Rectangle 53"/>
            <p:cNvSpPr>
              <a:spLocks noChangeArrowheads="1"/>
            </p:cNvSpPr>
            <p:nvPr/>
          </p:nvSpPr>
          <p:spPr bwMode="auto">
            <a:xfrm>
              <a:off x="4891" y="2110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4" name="Rectangle 54"/>
            <p:cNvSpPr>
              <a:spLocks noChangeArrowheads="1"/>
            </p:cNvSpPr>
            <p:nvPr/>
          </p:nvSpPr>
          <p:spPr bwMode="auto">
            <a:xfrm>
              <a:off x="4921" y="260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5" name="Rectangle 55"/>
            <p:cNvSpPr>
              <a:spLocks noChangeArrowheads="1"/>
            </p:cNvSpPr>
            <p:nvPr/>
          </p:nvSpPr>
          <p:spPr bwMode="auto">
            <a:xfrm>
              <a:off x="4936" y="3154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61496" name="Rectangle 56"/>
            <p:cNvSpPr>
              <a:spLocks noChangeArrowheads="1"/>
            </p:cNvSpPr>
            <p:nvPr/>
          </p:nvSpPr>
          <p:spPr bwMode="auto">
            <a:xfrm>
              <a:off x="4981" y="3702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cs-CZ" altLang="cs-CZ" b="1">
                  <a:solidFill>
                    <a:srgbClr val="FF0000"/>
                  </a:solidFill>
                  <a:latin typeface="Arial" charset="0"/>
                </a:rPr>
                <a:t>X</a:t>
              </a:r>
            </a:p>
          </p:txBody>
        </p:sp>
      </p:grpSp>
      <p:sp>
        <p:nvSpPr>
          <p:cNvPr id="61499" name="Line 59"/>
          <p:cNvSpPr>
            <a:spLocks noChangeShapeType="1"/>
          </p:cNvSpPr>
          <p:nvPr/>
        </p:nvSpPr>
        <p:spPr bwMode="auto">
          <a:xfrm flipV="1">
            <a:off x="611188" y="5013325"/>
            <a:ext cx="730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0" name="Text Box 60"/>
          <p:cNvSpPr txBox="1">
            <a:spLocks noChangeArrowheads="1"/>
          </p:cNvSpPr>
          <p:nvPr/>
        </p:nvSpPr>
        <p:spPr bwMode="auto">
          <a:xfrm>
            <a:off x="179388" y="6021388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/>
              <a:t>měření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</a:t>
            </a:r>
          </a:p>
        </p:txBody>
      </p:sp>
      <p:sp>
        <p:nvSpPr>
          <p:cNvPr id="624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Porovnání po hraní cyberball</a:t>
            </a:r>
          </a:p>
          <a:p>
            <a:r>
              <a:rPr lang="cs-CZ" altLang="cs-CZ"/>
              <a:t>Skupina EXKLUZE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nižší</a:t>
            </a:r>
            <a:r>
              <a:rPr lang="cs-CZ" altLang="cs-CZ"/>
              <a:t> vztahová škála, sebevědomí</a:t>
            </a:r>
          </a:p>
          <a:p>
            <a:pPr lvl="1"/>
            <a:r>
              <a:rPr lang="cs-CZ" altLang="cs-CZ">
                <a:solidFill>
                  <a:schemeClr val="accent1"/>
                </a:solidFill>
              </a:rPr>
              <a:t>vyšší</a:t>
            </a:r>
            <a:r>
              <a:rPr lang="cs-CZ" altLang="cs-CZ"/>
              <a:t> dysforie, zahanbení, vztek</a:t>
            </a:r>
          </a:p>
          <a:p>
            <a:pPr lvl="1"/>
            <a:r>
              <a:rPr lang="cs-CZ" altLang="cs-CZ"/>
              <a:t>(úzkost a kompetence ns.)</a:t>
            </a:r>
          </a:p>
          <a:p>
            <a:pPr lvl="1"/>
            <a:r>
              <a:rPr lang="cs-CZ" altLang="cs-CZ"/>
              <a:t>Žádné rozdíly podle věku a pohlaví</a:t>
            </a:r>
          </a:p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 II.</a:t>
            </a:r>
          </a:p>
        </p:txBody>
      </p:sp>
      <p:sp>
        <p:nvSpPr>
          <p:cNvPr id="634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Porovnání po další aktivitě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EX účastníci s IM komunikací: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vyšší zlepšení ve vztahové škále a sebevědomí než ti, co hráli Tetris</a:t>
            </a:r>
          </a:p>
          <a:p>
            <a:pPr lvl="1">
              <a:lnSpc>
                <a:spcPct val="90000"/>
              </a:lnSpc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Vliv věku na daný vztah je ns., i když věk obecně souvisel s výší self-esteemu a starší adolescenti vykazují vyšší zlepšení než mladší</a:t>
            </a:r>
          </a:p>
          <a:p>
            <a:pPr>
              <a:lnSpc>
                <a:spcPct val="90000"/>
              </a:lnSpc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Vliv na negativní afekty (dysforie, zahanbení, vztek) – ne tak jasné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interakce věku -  starší adolescenti EX s IM komunikací udávali větší zlepšení negativních afektů než s Tetris, ale mladší žádný rozdíl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Diskuze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844675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solidFill>
                  <a:schemeClr val="accent1"/>
                </a:solidFill>
              </a:rPr>
              <a:t>Krátkodobá online komunikace může zvýšit aktuální sebevědomí a snížit negativní pocity poté, co došlo k jejich ohrožení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Zároveň a v analýze kontrolovali osamělost, sociální úzkostnost a sebevědomí - pozitivní dopady online komunikace u všech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Snížení negativních afektů ovšem u všech ne 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možné důvody – jen krátká IM komunikace (12 min), u starších ale 2x rychlejší (více „výměn“ textu) – u mladších tak mohla stačit jen na posílení základního pocitu „belonging“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  <p:sp>
        <p:nvSpPr>
          <p:cNvPr id="2" name="Obdélník 1"/>
          <p:cNvSpPr/>
          <p:nvPr/>
        </p:nvSpPr>
        <p:spPr>
          <a:xfrm>
            <a:off x="3419872" y="4797152"/>
            <a:ext cx="5400600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Ale – nevíme, jak by v podobném srovnání dopadla komunikace </a:t>
            </a:r>
            <a:r>
              <a:rPr lang="cs-CZ" dirty="0" err="1" smtClean="0">
                <a:solidFill>
                  <a:schemeClr val="bg1"/>
                </a:solidFill>
              </a:rPr>
              <a:t>FtF</a:t>
            </a:r>
            <a:endParaRPr lang="cs-CZ" dirty="0" smtClean="0">
              <a:solidFill>
                <a:schemeClr val="bg1"/>
              </a:solidFill>
            </a:endParaRP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(nechápejme výsledky jako absolutní výhru CMC)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Kvalita </a:t>
            </a:r>
            <a:r>
              <a:rPr lang="cs-CZ" altLang="cs-CZ" dirty="0" smtClean="0"/>
              <a:t>(online) </a:t>
            </a:r>
            <a:r>
              <a:rPr lang="cs-CZ" altLang="cs-CZ" dirty="0"/>
              <a:t>vztahů</a:t>
            </a:r>
          </a:p>
        </p:txBody>
      </p:sp>
      <p:sp>
        <p:nvSpPr>
          <p:cNvPr id="1525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00200"/>
            <a:ext cx="854075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Dvě základní hypotézy ve výzkumu: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Displacement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Online vztahy zabírají čas a jsou povrchní, proto ve výsledku snižují kvalitu stávajících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Vzpomeňte si na začátek prezentace</a:t>
            </a:r>
          </a:p>
          <a:p>
            <a:pPr>
              <a:lnSpc>
                <a:spcPct val="80000"/>
              </a:lnSpc>
            </a:pPr>
            <a:r>
              <a:rPr lang="cs-CZ" altLang="cs-CZ" sz="2800" dirty="0" err="1"/>
              <a:t>Stimulation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hypothesis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ICT podporuje komunikaci i mezi stávajícími přáteli – poskytuje další prostor, kde se daný vztah může rozvíjet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Výzkum podporuje více tuto hypotézu, avšak platí pro existující vztahy; u online vztahů s neznámými výsledky nekonzistentní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Kvalita online vztahů</a:t>
            </a:r>
            <a:br>
              <a:rPr lang="cs-CZ" altLang="cs-CZ" sz="4000"/>
            </a:br>
            <a:r>
              <a:rPr lang="cs-CZ" altLang="cs-CZ" sz="2800"/>
              <a:t>Mesch &amp; Talmud (2006)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r>
              <a:rPr lang="cs-CZ" altLang="cs-CZ" sz="2800"/>
              <a:t>987 adolescentů (</a:t>
            </a:r>
            <a:r>
              <a:rPr lang="cs-CZ" altLang="cs-CZ" sz="2800" i="1"/>
              <a:t>M</a:t>
            </a:r>
            <a:r>
              <a:rPr lang="cs-CZ" altLang="cs-CZ" sz="2800"/>
              <a:t> = 15.5 let) </a:t>
            </a:r>
          </a:p>
          <a:p>
            <a:r>
              <a:rPr lang="cs-CZ" altLang="cs-CZ" sz="2800"/>
              <a:t>Porovnání online a RL přátelství:</a:t>
            </a:r>
          </a:p>
          <a:p>
            <a:pPr lvl="1"/>
            <a:r>
              <a:rPr lang="cs-CZ" altLang="cs-CZ" sz="2400"/>
              <a:t>s online přáteli se </a:t>
            </a:r>
            <a:r>
              <a:rPr lang="cs-CZ" altLang="cs-CZ" sz="2400">
                <a:solidFill>
                  <a:schemeClr val="accent1"/>
                </a:solidFill>
              </a:rPr>
              <a:t>znají kratší dobu</a:t>
            </a:r>
            <a:r>
              <a:rPr lang="cs-CZ" altLang="cs-CZ" sz="2400"/>
              <a:t>, sdílejí </a:t>
            </a:r>
            <a:r>
              <a:rPr lang="cs-CZ" altLang="cs-CZ" sz="2400">
                <a:solidFill>
                  <a:schemeClr val="accent1"/>
                </a:solidFill>
              </a:rPr>
              <a:t>méně společných aktivit</a:t>
            </a:r>
            <a:r>
              <a:rPr lang="cs-CZ" altLang="cs-CZ" sz="2400"/>
              <a:t>, mají </a:t>
            </a:r>
            <a:r>
              <a:rPr lang="cs-CZ" altLang="cs-CZ" sz="2400">
                <a:solidFill>
                  <a:schemeClr val="accent1"/>
                </a:solidFill>
              </a:rPr>
              <a:t>méně diskuzí o různých tématech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1"/>
                </a:solidFill>
              </a:rPr>
              <a:t>méně osobní</a:t>
            </a:r>
            <a:r>
              <a:rPr lang="cs-CZ" altLang="cs-CZ" sz="2400"/>
              <a:t> témata; často s online přáteli sdílejí specifické téma nebo koníčka</a:t>
            </a:r>
          </a:p>
          <a:p>
            <a:pPr lvl="1"/>
            <a:r>
              <a:rPr lang="cs-CZ" altLang="cs-CZ" sz="2400"/>
              <a:t>Celkově respondenti vnímali online přátelství jako méně blízká než FtF</a:t>
            </a:r>
          </a:p>
          <a:p>
            <a:endParaRPr lang="cs-CZ" altLang="cs-CZ" sz="2800"/>
          </a:p>
          <a:p>
            <a:r>
              <a:rPr lang="cs-CZ" altLang="cs-CZ" sz="2800">
                <a:solidFill>
                  <a:schemeClr val="accent1"/>
                </a:solidFill>
              </a:rPr>
              <a:t>Online vztahy mají jiný charakter než offline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Komunikace na internetu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484313"/>
            <a:ext cx="8540750" cy="51831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S rozšiřováním PC a internetu debata o dopadech CMC a vztahů utvářených na internetu: 2 zákl. přístupy </a:t>
            </a:r>
            <a:r>
              <a:rPr lang="cs-CZ" altLang="cs-CZ" sz="1400"/>
              <a:t>(viz Parks </a:t>
            </a:r>
            <a:r>
              <a:rPr lang="en-US" altLang="cs-CZ" sz="1400"/>
              <a:t>&amp;</a:t>
            </a:r>
            <a:r>
              <a:rPr lang="cs-CZ" altLang="cs-CZ" sz="1400"/>
              <a:t> Floyd, 1996)</a:t>
            </a:r>
          </a:p>
          <a:p>
            <a:pPr>
              <a:lnSpc>
                <a:spcPct val="80000"/>
              </a:lnSpc>
            </a:pPr>
            <a:endParaRPr lang="en-US" altLang="cs-CZ" sz="1400"/>
          </a:p>
          <a:p>
            <a:pPr lvl="1">
              <a:lnSpc>
                <a:spcPct val="80000"/>
              </a:lnSpc>
            </a:pPr>
            <a:r>
              <a:rPr lang="cs-CZ" altLang="cs-CZ" sz="2400" i="1">
                <a:solidFill>
                  <a:schemeClr val="accent1"/>
                </a:solidFill>
              </a:rPr>
              <a:t>Lost perspective</a:t>
            </a:r>
            <a:r>
              <a:rPr lang="cs-CZ" altLang="cs-CZ" sz="2400"/>
              <a:t> - negativní náhled - omezující charakteristiky internetu nedovolují utváření kvalitních vztahů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Důsledkem jsou povrchní vztahy, způsobující v konečném důsledku nárůst osamělosti, pokles well-beingu</a:t>
            </a:r>
          </a:p>
          <a:p>
            <a:pPr lvl="2">
              <a:lnSpc>
                <a:spcPct val="80000"/>
              </a:lnSpc>
            </a:pPr>
            <a:r>
              <a:rPr lang="cs-CZ" altLang="cs-CZ" sz="2000" i="1"/>
              <a:t>social presence theory, social context cues theory, reduced social cues theory, cues filtered out approach, media richness theory</a:t>
            </a:r>
            <a:endParaRPr lang="cs-CZ" altLang="cs-CZ" sz="2000"/>
          </a:p>
          <a:p>
            <a:pPr lvl="2">
              <a:lnSpc>
                <a:spcPct val="80000"/>
              </a:lnSpc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400" i="1">
                <a:solidFill>
                  <a:schemeClr val="accent1"/>
                </a:solidFill>
              </a:rPr>
              <a:t>Liberated perspective</a:t>
            </a:r>
            <a:r>
              <a:rPr lang="cs-CZ" altLang="cs-CZ" sz="2400"/>
              <a:t> – pozitivní náhled - omezení se dají překonat</a:t>
            </a:r>
          </a:p>
          <a:p>
            <a:pPr lvl="2">
              <a:lnSpc>
                <a:spcPct val="80000"/>
              </a:lnSpc>
            </a:pPr>
            <a:r>
              <a:rPr lang="cs-CZ" altLang="cs-CZ" sz="2000" i="1"/>
              <a:t>social information processing theory – SIP</a:t>
            </a:r>
            <a:r>
              <a:rPr lang="cs-CZ" altLang="cs-CZ" sz="2000"/>
              <a:t>), </a:t>
            </a:r>
            <a:r>
              <a:rPr lang="cs-CZ" altLang="cs-CZ" sz="2000" i="1"/>
              <a:t>hyperpersonální efekt komunikace</a:t>
            </a:r>
            <a:r>
              <a:rPr lang="cs-CZ" altLang="cs-CZ" sz="2000"/>
              <a:t> (Walther), model SIDE (</a:t>
            </a:r>
            <a:r>
              <a:rPr lang="cs-CZ" altLang="cs-CZ" sz="2000" i="1"/>
              <a:t>social identification/deindividuation theory)</a:t>
            </a:r>
            <a:r>
              <a:rPr lang="cs-CZ" altLang="cs-CZ" sz="2000"/>
              <a:t> (Spears </a:t>
            </a:r>
            <a:r>
              <a:rPr lang="en-US" altLang="cs-CZ" sz="2000"/>
              <a:t>&amp;</a:t>
            </a:r>
            <a:r>
              <a:rPr lang="cs-CZ" altLang="cs-CZ" sz="2000"/>
              <a:t> Lea)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Kvalita online vztahů</a:t>
            </a:r>
            <a:br>
              <a:rPr lang="cs-CZ" altLang="cs-CZ" sz="4000"/>
            </a:br>
            <a:r>
              <a:rPr lang="cs-CZ" altLang="cs-CZ" sz="2800"/>
              <a:t>Chan &amp; Cheng (2004)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700213"/>
            <a:ext cx="8540750" cy="4498975"/>
          </a:xfrm>
        </p:spPr>
        <p:txBody>
          <a:bodyPr/>
          <a:lstStyle/>
          <a:p>
            <a:r>
              <a:rPr lang="cs-CZ" altLang="cs-CZ"/>
              <a:t>porovnání kvalit online a RL přátelství </a:t>
            </a:r>
            <a:r>
              <a:rPr lang="cs-CZ" altLang="cs-CZ">
                <a:solidFill>
                  <a:schemeClr val="accent1"/>
                </a:solidFill>
              </a:rPr>
              <a:t>v průběhu času</a:t>
            </a:r>
          </a:p>
          <a:p>
            <a:pPr lvl="1"/>
            <a:r>
              <a:rPr lang="cs-CZ" altLang="cs-CZ"/>
              <a:t>zpočátku RL přátelství - větší vzájemná závislost, šíře a hloubka komunikace, pochopení a závazek než vztahy internetové </a:t>
            </a:r>
          </a:p>
          <a:p>
            <a:pPr lvl="1"/>
            <a:r>
              <a:rPr lang="cs-CZ" altLang="cs-CZ"/>
              <a:t>po roce minimální rozdíly </a:t>
            </a:r>
            <a:r>
              <a:rPr lang="cs-CZ" altLang="cs-CZ">
                <a:latin typeface="Arial" charset="0"/>
              </a:rPr>
              <a:t>→ podpora Waltherovy hypotézy, že online přátelství jen potřebují více času</a:t>
            </a:r>
          </a:p>
          <a:p>
            <a:pPr lvl="2">
              <a:buFont typeface="Arial" charset="0"/>
              <a:buNone/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online vztahů</a:t>
            </a:r>
            <a:br>
              <a:rPr lang="cs-CZ" altLang="cs-CZ" sz="3200" smtClean="0"/>
            </a:br>
            <a:r>
              <a:rPr lang="nl-NL" altLang="cs-CZ" sz="2000" smtClean="0"/>
              <a:t>Anthenunis, Valkenburg, &amp; Peter (2012</a:t>
            </a:r>
            <a:r>
              <a:rPr lang="cs-CZ" altLang="cs-CZ" sz="2000" smtClean="0"/>
              <a:t>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8172450" cy="4824413"/>
          </a:xfrm>
        </p:spPr>
        <p:txBody>
          <a:bodyPr/>
          <a:lstStyle/>
          <a:p>
            <a:pPr eaLnBrk="1" hangingPunct="1"/>
            <a:r>
              <a:rPr lang="en-US" altLang="cs-CZ" sz="2500" dirty="0" smtClean="0"/>
              <a:t>N = 2,188, M age 22.95, </a:t>
            </a:r>
            <a:r>
              <a:rPr lang="en-US" altLang="cs-CZ" sz="2500" dirty="0" err="1" smtClean="0"/>
              <a:t>Hyves</a:t>
            </a:r>
            <a:r>
              <a:rPr lang="en-US" altLang="cs-CZ" sz="2500" dirty="0" smtClean="0"/>
              <a:t> SNS</a:t>
            </a:r>
          </a:p>
          <a:p>
            <a:pPr eaLnBrk="1" hangingPunct="1"/>
            <a:r>
              <a:rPr lang="cs-CZ" altLang="cs-CZ" sz="2500" dirty="0" smtClean="0"/>
              <a:t>3 typy vztahů:</a:t>
            </a:r>
          </a:p>
          <a:p>
            <a:pPr lvl="1" eaLnBrk="1" hangingPunct="1"/>
            <a:r>
              <a:rPr lang="cs-CZ" altLang="cs-CZ" sz="2800" dirty="0" smtClean="0"/>
              <a:t>se začátkem i pokračováním jen online </a:t>
            </a:r>
          </a:p>
          <a:p>
            <a:pPr lvl="1" eaLnBrk="1" hangingPunct="1"/>
            <a:r>
              <a:rPr lang="cs-CZ" altLang="cs-CZ" sz="2800" dirty="0" smtClean="0"/>
              <a:t>se začátkem online, ale přechodem do RL  </a:t>
            </a:r>
          </a:p>
          <a:p>
            <a:pPr lvl="1" eaLnBrk="1" hangingPunct="1"/>
            <a:r>
              <a:rPr lang="cs-CZ" altLang="cs-CZ" sz="2800" dirty="0" smtClean="0"/>
              <a:t>se začátkem v RL, ale využíváním </a:t>
            </a:r>
            <a:r>
              <a:rPr lang="cs-CZ" altLang="cs-CZ" sz="2800" dirty="0" err="1" smtClean="0"/>
              <a:t>netu</a:t>
            </a:r>
            <a:endParaRPr lang="cs-CZ" altLang="cs-CZ" sz="2800" dirty="0" smtClean="0"/>
          </a:p>
          <a:p>
            <a:pPr lvl="1" eaLnBrk="1" hangingPunct="1"/>
            <a:endParaRPr lang="cs-CZ" altLang="cs-CZ" sz="1000" dirty="0" smtClean="0"/>
          </a:p>
          <a:p>
            <a:pPr eaLnBrk="1" hangingPunct="1"/>
            <a:r>
              <a:rPr lang="cs-CZ" altLang="cs-CZ" sz="2500" dirty="0" smtClean="0">
                <a:solidFill>
                  <a:schemeClr val="tx2"/>
                </a:solidFill>
              </a:rPr>
              <a:t>Trvání vztahu</a:t>
            </a:r>
            <a:r>
              <a:rPr lang="cs-CZ" altLang="cs-CZ" sz="2500" dirty="0" smtClean="0"/>
              <a:t>: s délkou se kvalita vylepšuje, </a:t>
            </a:r>
            <a:r>
              <a:rPr lang="cs-CZ" altLang="cs-CZ" sz="2500" dirty="0" err="1" smtClean="0"/>
              <a:t>mixed</a:t>
            </a:r>
            <a:r>
              <a:rPr lang="cs-CZ" altLang="cs-CZ" sz="2500" dirty="0" smtClean="0"/>
              <a:t>-mode jsou po čase srovnatelné s RL, ale online vztahy jsou i po dvou letech kvalitní méně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39552" y="2822914"/>
            <a:ext cx="1152525" cy="3168650"/>
          </a:xfrm>
          <a:prstGeom prst="downArrow">
            <a:avLst>
              <a:gd name="adj1" fmla="val 50000"/>
              <a:gd name="adj2" fmla="val 68733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chemeClr val="bg1">
                    <a:lumMod val="75000"/>
                  </a:schemeClr>
                </a:solidFill>
              </a:rPr>
              <a:t>Kvalita vztahů</a:t>
            </a:r>
          </a:p>
        </p:txBody>
      </p:sp>
    </p:spTree>
    <p:extLst>
      <p:ext uri="{BB962C8B-B14F-4D97-AF65-F5344CB8AC3E}">
        <p14:creationId xmlns:p14="http://schemas.microsoft.com/office/powerpoint/2010/main" val="36285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nimBg="1"/>
      <p:bldP spid="7578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Kvalita vztahů </a:t>
            </a:r>
            <a:r>
              <a:rPr lang="cs-CZ" altLang="cs-CZ" sz="3200" smtClean="0">
                <a:sym typeface="Wingdings" pitchFamily="2" charset="2"/>
              </a:rPr>
              <a:t> dopady</a:t>
            </a:r>
            <a:r>
              <a:rPr lang="cs-CZ" altLang="cs-CZ" smtClean="0">
                <a:sym typeface="Wingdings" pitchFamily="2" charset="2"/>
              </a:rPr>
              <a:t/>
            </a:r>
            <a:br>
              <a:rPr lang="cs-CZ" altLang="cs-CZ" smtClean="0">
                <a:sym typeface="Wingdings" pitchFamily="2" charset="2"/>
              </a:rPr>
            </a:br>
            <a:r>
              <a:rPr lang="cs-CZ" altLang="cs-CZ" sz="2400" smtClean="0">
                <a:sym typeface="Wingdings" pitchFamily="2" charset="2"/>
              </a:rPr>
              <a:t>Bessière a kol. (2008)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500" dirty="0" err="1" smtClean="0"/>
              <a:t>Longitudinál</a:t>
            </a:r>
            <a:endParaRPr lang="cs-CZ" altLang="cs-CZ" sz="2500" dirty="0" smtClean="0"/>
          </a:p>
          <a:p>
            <a:pPr eaLnBrk="1" hangingPunct="1"/>
            <a:r>
              <a:rPr lang="cs-CZ" altLang="cs-CZ" sz="2500" dirty="0" smtClean="0"/>
              <a:t>Míra </a:t>
            </a:r>
            <a:r>
              <a:rPr lang="cs-CZ" altLang="cs-CZ" sz="2500" dirty="0" err="1" smtClean="0"/>
              <a:t>depresivity</a:t>
            </a:r>
            <a:r>
              <a:rPr lang="cs-CZ" altLang="cs-CZ" sz="2500" dirty="0" smtClean="0"/>
              <a:t> se při užívání internetu k hledání nových přátel zvyšuje </a:t>
            </a:r>
          </a:p>
          <a:p>
            <a:pPr eaLnBrk="1" hangingPunct="1"/>
            <a:r>
              <a:rPr lang="cs-CZ" altLang="cs-CZ" sz="2500" dirty="0" smtClean="0"/>
              <a:t>Ale! Vztah závisí </a:t>
            </a:r>
            <a:r>
              <a:rPr lang="cs-CZ" altLang="cs-CZ" sz="2500" dirty="0" smtClean="0">
                <a:solidFill>
                  <a:schemeClr val="accent1"/>
                </a:solidFill>
              </a:rPr>
              <a:t>na míře sociální opory</a:t>
            </a:r>
            <a:r>
              <a:rPr lang="cs-CZ" altLang="cs-CZ" sz="2500" dirty="0" smtClean="0"/>
              <a:t>:</a:t>
            </a:r>
          </a:p>
          <a:p>
            <a:pPr lvl="1" eaLnBrk="1" hangingPunct="1"/>
            <a:r>
              <a:rPr lang="cs-CZ" altLang="cs-CZ" sz="2100" dirty="0" smtClean="0"/>
              <a:t>Ti s vyšší SO jsou depresivnější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replacement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</a:p>
          <a:p>
            <a:pPr lvl="1" eaLnBrk="1" hangingPunct="1"/>
            <a:r>
              <a:rPr lang="cs-CZ" altLang="cs-CZ" sz="2100" dirty="0" smtClean="0"/>
              <a:t>Těm s malou SO se </a:t>
            </a:r>
            <a:r>
              <a:rPr lang="cs-CZ" altLang="cs-CZ" sz="2100" dirty="0" err="1" smtClean="0"/>
              <a:t>depresivita</a:t>
            </a:r>
            <a:r>
              <a:rPr lang="cs-CZ" altLang="cs-CZ" sz="2100" dirty="0" smtClean="0"/>
              <a:t> nezměnila</a:t>
            </a:r>
          </a:p>
          <a:p>
            <a:pPr lvl="1" eaLnBrk="1" hangingPunct="1"/>
            <a:r>
              <a:rPr lang="cs-CZ" altLang="cs-CZ" sz="2100" dirty="0" smtClean="0"/>
              <a:t>Ti s velmi nízkou SO byli depresivní méně (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stimulation</a:t>
            </a:r>
            <a:r>
              <a:rPr lang="cs-CZ" altLang="cs-CZ" sz="2100" dirty="0" smtClean="0">
                <a:solidFill>
                  <a:schemeClr val="tx2"/>
                </a:solidFill>
              </a:rPr>
              <a:t> </a:t>
            </a:r>
            <a:r>
              <a:rPr lang="cs-CZ" altLang="cs-CZ" sz="2100" dirty="0" err="1" smtClean="0">
                <a:solidFill>
                  <a:schemeClr val="tx2"/>
                </a:solidFill>
              </a:rPr>
              <a:t>hypothesis</a:t>
            </a:r>
            <a:r>
              <a:rPr lang="cs-CZ" altLang="cs-CZ" sz="2100" dirty="0" smtClean="0"/>
              <a:t>)</a:t>
            </a:r>
            <a:endParaRPr lang="cs-CZ" altLang="cs-CZ" sz="21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611560" y="5085184"/>
            <a:ext cx="79208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3200" dirty="0">
                <a:solidFill>
                  <a:schemeClr val="bg1"/>
                </a:solidFill>
              </a:rPr>
              <a:t>Dopady interakce závisí na kontextu</a:t>
            </a:r>
            <a:r>
              <a:rPr lang="cs-CZ" altLang="cs-CZ" sz="3200" dirty="0" smtClean="0">
                <a:solidFill>
                  <a:schemeClr val="bg1"/>
                </a:solidFill>
              </a:rPr>
              <a:t>!</a:t>
            </a:r>
            <a:endParaRPr lang="cs-CZ" altLang="cs-C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Utváření online vztahů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628775"/>
            <a:ext cx="8540750" cy="4498975"/>
          </a:xfrm>
        </p:spPr>
        <p:txBody>
          <a:bodyPr/>
          <a:lstStyle/>
          <a:p>
            <a:r>
              <a:rPr lang="cs-CZ" altLang="cs-CZ"/>
              <a:t>Dvě základní hypotézy ve výzkumu:</a:t>
            </a:r>
          </a:p>
          <a:p>
            <a:endParaRPr lang="cs-CZ" altLang="cs-CZ"/>
          </a:p>
          <a:p>
            <a:r>
              <a:rPr lang="cs-CZ" altLang="cs-CZ"/>
              <a:t>Rich get richer</a:t>
            </a:r>
          </a:p>
          <a:p>
            <a:pPr lvl="1"/>
            <a:r>
              <a:rPr lang="cs-CZ" altLang="cs-CZ"/>
              <a:t>Více vztahů na internetu budou utvářet ti, kdo mají dostatečné sociální dovednosti </a:t>
            </a:r>
          </a:p>
          <a:p>
            <a:r>
              <a:rPr lang="cs-CZ" altLang="cs-CZ"/>
              <a:t>Social compensation </a:t>
            </a:r>
          </a:p>
          <a:p>
            <a:pPr lvl="1"/>
            <a:r>
              <a:rPr lang="cs-CZ" altLang="cs-CZ"/>
              <a:t>Více vztahů na internetu budou vytvářet ti, kdo jsou v RL osamělejší, sociálně úzkostní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</a:t>
            </a:r>
          </a:p>
        </p:txBody>
      </p:sp>
      <p:sp>
        <p:nvSpPr>
          <p:cNvPr id="1617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cs-CZ"/>
              <a:t>Peter, Valkenburg &amp; Schouten (2005)</a:t>
            </a:r>
          </a:p>
          <a:p>
            <a:endParaRPr lang="cs-CZ" altLang="cs-CZ"/>
          </a:p>
        </p:txBody>
      </p:sp>
      <p:pic>
        <p:nvPicPr>
          <p:cNvPr id="161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3425"/>
            <a:ext cx="9144000" cy="339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Metoda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600 adolescentů, 9-18 let (</a:t>
            </a:r>
            <a:r>
              <a:rPr lang="cs-CZ" altLang="cs-CZ" sz="2800" i="1"/>
              <a:t>M</a:t>
            </a:r>
            <a:r>
              <a:rPr lang="cs-CZ" altLang="cs-CZ" sz="2800"/>
              <a:t> = 13, </a:t>
            </a:r>
            <a:r>
              <a:rPr lang="cs-CZ" altLang="cs-CZ" sz="2800" i="1"/>
              <a:t>SD</a:t>
            </a:r>
            <a:r>
              <a:rPr lang="cs-CZ" altLang="cs-CZ" sz="2800"/>
              <a:t> = 1.98), Nizozemí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Škála introverze – 10 položek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Ti, co někdy použili chat nebo IM (</a:t>
            </a:r>
            <a:r>
              <a:rPr lang="cs-CZ" altLang="cs-CZ" sz="2800" i="1"/>
              <a:t>n</a:t>
            </a:r>
            <a:r>
              <a:rPr lang="cs-CZ" altLang="cs-CZ" sz="2800"/>
              <a:t> = 493, 82 %) – sebeodhalování, potřeba sociální kompenzace, frekvence online komunikace, online přátelství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Frekvence komunikace – (1-4) od méně než jednou denně – každodenně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Online přátelství – zda mají díky online komunikaci nějakého blízkého kamaráda (ne, jednoho, víc)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Proměnné</a:t>
            </a:r>
          </a:p>
        </p:txBody>
      </p:sp>
      <p:sp>
        <p:nvSpPr>
          <p:cNvPr id="163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Sebeodhalování</a:t>
            </a:r>
          </a:p>
          <a:p>
            <a:r>
              <a:rPr lang="cs-CZ" altLang="cs-CZ" sz="2800"/>
              <a:t>4 položky o tématech, o kterých adolescenti na internetu mluví</a:t>
            </a:r>
          </a:p>
          <a:p>
            <a:pPr lvl="1"/>
            <a:r>
              <a:rPr lang="cs-CZ" altLang="cs-CZ" sz="2400"/>
              <a:t>Romantická láska, tajemství, zamilování se a randění</a:t>
            </a:r>
          </a:p>
          <a:p>
            <a:r>
              <a:rPr lang="cs-CZ" altLang="cs-CZ" sz="2800"/>
              <a:t>Sociální kompenzace</a:t>
            </a:r>
          </a:p>
          <a:p>
            <a:r>
              <a:rPr lang="cs-CZ" altLang="cs-CZ" sz="2800"/>
              <a:t>3 položky – jak často komunikují online, protože..</a:t>
            </a:r>
          </a:p>
          <a:p>
            <a:pPr lvl="1"/>
            <a:r>
              <a:rPr lang="cs-CZ" altLang="cs-CZ" sz="2400"/>
              <a:t>they can talk more comfortably</a:t>
            </a:r>
          </a:p>
          <a:p>
            <a:pPr lvl="1"/>
            <a:r>
              <a:rPr lang="cs-CZ" altLang="cs-CZ" sz="2400"/>
              <a:t>they dare to say more</a:t>
            </a:r>
          </a:p>
          <a:p>
            <a:pPr lvl="1"/>
            <a:r>
              <a:rPr lang="cs-CZ" altLang="cs-CZ" sz="2400"/>
              <a:t>they feel less shy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Výsledky</a:t>
            </a:r>
          </a:p>
        </p:txBody>
      </p:sp>
      <p:sp>
        <p:nvSpPr>
          <p:cNvPr id="1648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Původní model neseděl dobře na data</a:t>
            </a:r>
          </a:p>
          <a:p>
            <a:r>
              <a:rPr lang="cs-CZ" altLang="cs-CZ" dirty="0"/>
              <a:t>Další analýza – model fit se zlepší přidáním cesty od sociální kompenzace k </a:t>
            </a:r>
            <a:r>
              <a:rPr lang="cs-CZ" altLang="cs-CZ" dirty="0" smtClean="0"/>
              <a:t>sebeodhalování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540750" cy="1143000"/>
          </a:xfrm>
        </p:spPr>
        <p:txBody>
          <a:bodyPr/>
          <a:lstStyle/>
          <a:p>
            <a:r>
              <a:rPr lang="cs-CZ" altLang="cs-CZ" dirty="0"/>
              <a:t>Finální model</a:t>
            </a:r>
          </a:p>
        </p:txBody>
      </p:sp>
      <p:pic>
        <p:nvPicPr>
          <p:cNvPr id="1658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68760"/>
            <a:ext cx="9274175" cy="4325937"/>
          </a:xfrm>
          <a:noFill/>
          <a:ln/>
        </p:spPr>
      </p:pic>
      <p:sp>
        <p:nvSpPr>
          <p:cNvPr id="165892" name="AutoShape 4"/>
          <p:cNvSpPr>
            <a:spLocks noChangeArrowheads="1"/>
          </p:cNvSpPr>
          <p:nvPr/>
        </p:nvSpPr>
        <p:spPr bwMode="auto">
          <a:xfrm>
            <a:off x="1476375" y="2349500"/>
            <a:ext cx="504825" cy="431800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893" name="AutoShape 5"/>
          <p:cNvSpPr>
            <a:spLocks noChangeArrowheads="1"/>
          </p:cNvSpPr>
          <p:nvPr/>
        </p:nvSpPr>
        <p:spPr bwMode="auto">
          <a:xfrm>
            <a:off x="1835150" y="2924175"/>
            <a:ext cx="504825" cy="431800"/>
          </a:xfrm>
          <a:prstGeom prst="flowChartConnector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894" name="Oval 6"/>
          <p:cNvSpPr>
            <a:spLocks noChangeArrowheads="1"/>
          </p:cNvSpPr>
          <p:nvPr/>
        </p:nvSpPr>
        <p:spPr bwMode="auto">
          <a:xfrm>
            <a:off x="2700338" y="3286125"/>
            <a:ext cx="504825" cy="503238"/>
          </a:xfrm>
          <a:prstGeom prst="ellipse">
            <a:avLst/>
          </a:prstGeom>
          <a:noFill/>
          <a:ln w="381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331640" y="5991671"/>
            <a:ext cx="648028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Výsledný model vysvětluje 14 % ZP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7199852" y="758669"/>
            <a:ext cx="1224136" cy="2026378"/>
            <a:chOff x="7056276" y="754922"/>
            <a:chExt cx="1224136" cy="2026378"/>
          </a:xfrm>
        </p:grpSpPr>
        <p:sp>
          <p:nvSpPr>
            <p:cNvPr id="11" name="Obdélník 10"/>
            <p:cNvSpPr/>
            <p:nvPr/>
          </p:nvSpPr>
          <p:spPr>
            <a:xfrm>
              <a:off x="7056276" y="754922"/>
              <a:ext cx="122413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se šipkou 11"/>
            <p:cNvCxnSpPr>
              <a:stCxn id="11" idx="2"/>
            </p:cNvCxnSpPr>
            <p:nvPr/>
          </p:nvCxnSpPr>
          <p:spPr>
            <a:xfrm>
              <a:off x="7668344" y="1330986"/>
              <a:ext cx="432048" cy="14503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bdélník 19"/>
          <p:cNvSpPr/>
          <p:nvPr/>
        </p:nvSpPr>
        <p:spPr>
          <a:xfrm>
            <a:off x="4680012" y="1113697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>
            <a:stCxn id="20" idx="2"/>
          </p:cNvCxnSpPr>
          <p:nvPr/>
        </p:nvCxnSpPr>
        <p:spPr>
          <a:xfrm>
            <a:off x="5292080" y="1689761"/>
            <a:ext cx="2448272" cy="10915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/>
        </p:nvSpPr>
        <p:spPr>
          <a:xfrm>
            <a:off x="4283968" y="4509120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" name="Přímá spojnice se šipkou 23"/>
          <p:cNvCxnSpPr/>
          <p:nvPr/>
        </p:nvCxnSpPr>
        <p:spPr>
          <a:xfrm flipV="1">
            <a:off x="5508104" y="3355975"/>
            <a:ext cx="1870905" cy="14411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>
          <a:xfrm>
            <a:off x="7843157" y="3644007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/>
          <p:nvPr/>
        </p:nvCxnSpPr>
        <p:spPr>
          <a:xfrm flipH="1" flipV="1">
            <a:off x="8280412" y="3355975"/>
            <a:ext cx="174813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5140667" y="3206882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6364803" y="3206882"/>
            <a:ext cx="996273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6154873" y="4220071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se šipkou 32"/>
          <p:cNvCxnSpPr>
            <a:stCxn id="32" idx="0"/>
          </p:cNvCxnSpPr>
          <p:nvPr/>
        </p:nvCxnSpPr>
        <p:spPr>
          <a:xfrm flipV="1">
            <a:off x="6766941" y="3355975"/>
            <a:ext cx="973411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3851920" y="2342786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nice se šipkou 35"/>
          <p:cNvCxnSpPr>
            <a:stCxn id="35" idx="3"/>
          </p:cNvCxnSpPr>
          <p:nvPr/>
        </p:nvCxnSpPr>
        <p:spPr>
          <a:xfrm>
            <a:off x="5076056" y="2630818"/>
            <a:ext cx="2285020" cy="2933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6154873" y="1324520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0" name="Přímá spojnice se šipkou 49"/>
          <p:cNvCxnSpPr>
            <a:stCxn id="49" idx="2"/>
          </p:cNvCxnSpPr>
          <p:nvPr/>
        </p:nvCxnSpPr>
        <p:spPr>
          <a:xfrm>
            <a:off x="6766941" y="1900584"/>
            <a:ext cx="1189435" cy="1018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23" grpId="0" animBg="1"/>
      <p:bldP spid="26" grpId="0" animBg="1"/>
      <p:bldP spid="29" grpId="0" animBg="1"/>
      <p:bldP spid="32" grpId="0" animBg="1"/>
      <p:bldP spid="35" grpId="0" animBg="1"/>
      <p:bldP spid="4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Rich get richer VS. social compensation 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Obě hypotézy mají své opodstatnění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Lidé s dobrými sociálními dovednostmi je využívají k seznamování i na internetu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Nesmělí lidé preferují online komunikaci, protože je pro ně snazší než komunikace v RL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Avšak celkově – stejně jako v RL – na internetu více vztahů utvářejí lidé, kteří nejsou sociálně úzkostní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Lost perspective</a:t>
            </a:r>
          </a:p>
        </p:txBody>
      </p:sp>
      <p:sp>
        <p:nvSpPr>
          <p:cNvPr id="141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Výzkumy podporující </a:t>
            </a:r>
            <a:r>
              <a:rPr lang="cs-CZ" altLang="cs-CZ" sz="2800" i="1"/>
              <a:t>lost perspective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Kraut et al. (1998) – HomeNet Study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Longitudinál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Druhá vlna: používání internetu v domácnosti zvyšuje osamělost a depresivitu a snižuje sociální okruh lidí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Velká kritika výzkumu: pro respondenty nová technologie, která mohla být zpočátku na obtíž, žádná kontrolní skupina, měření sociálního okruhu jako okruhu lidí z RL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Nie </a:t>
            </a:r>
            <a:r>
              <a:rPr lang="en-US" altLang="cs-CZ" sz="2800"/>
              <a:t>&amp;</a:t>
            </a:r>
            <a:r>
              <a:rPr lang="cs-CZ" altLang="cs-CZ" sz="2800"/>
              <a:t> Erbring (2000)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používání internetu zabírá čas, který pak netrávíme s rodinou a přáteli</a:t>
            </a:r>
          </a:p>
          <a:p>
            <a:pPr lvl="1">
              <a:lnSpc>
                <a:spcPct val="80000"/>
              </a:lnSpc>
            </a:pPr>
            <a:endParaRPr lang="en-US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Shrnutí</a:t>
            </a:r>
          </a:p>
        </p:txBody>
      </p:sp>
      <p:sp>
        <p:nvSpPr>
          <p:cNvPr id="1187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412776"/>
            <a:ext cx="8229600" cy="3814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Internet sám o sobě nezpůsobuje osamělost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I krátkodobá online komunikace může mít pozitivní efekt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Pokud komunikujeme opatrně, vyhneme se rizikům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Při utváření dojmů dávat pozor na podíl vlastní fantazie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Možné sebereflexe</a:t>
            </a:r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Popište svého virtuálního kamaráda – jak jste se seznámili, porovnejte kvalitu vztahu s RL přáteli…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Popište svůj profil na SNS (jaké údaje jsou uvedeny..) a zamyslete se, jaký obraz o sobě vytváříte a komu je cílen (např. jak volíte fotografie, které zveřejňujete; jaké píšete statusy, jaké odkazy…)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Zkuste vytvořit profil smyšlené postavě a zeptejte se kamarádů, jak na ně daný člověk působí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Jak na vás působí (sebe)prezentace ostatních na internetu (na SNS, seznamkách…) 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…</a:t>
            </a:r>
          </a:p>
        </p:txBody>
      </p:sp>
      <p:pic>
        <p:nvPicPr>
          <p:cNvPr id="122884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513" y="527367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916113"/>
            <a:ext cx="8229600" cy="41767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cs-CZ" sz="1400" dirty="0" err="1" smtClean="0"/>
              <a:t>Anthenunis</a:t>
            </a:r>
            <a:r>
              <a:rPr lang="en-US" altLang="cs-CZ" sz="1400" dirty="0" smtClean="0"/>
              <a:t>, M. L., </a:t>
            </a:r>
            <a:r>
              <a:rPr lang="en-US" altLang="cs-CZ" sz="1400" dirty="0" err="1" smtClean="0"/>
              <a:t>Valkenburg</a:t>
            </a:r>
            <a:r>
              <a:rPr lang="en-US" altLang="cs-CZ" sz="1400" dirty="0" smtClean="0"/>
              <a:t>, P. M., &amp; Peter, J. (2012). The quality of online, offline, and mixed-mode friendships among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users of a social networking site. </a:t>
            </a:r>
            <a:r>
              <a:rPr lang="en-US" altLang="cs-CZ" sz="1400" dirty="0" err="1" smtClean="0"/>
              <a:t>Cyberpsychology</a:t>
            </a:r>
            <a:r>
              <a:rPr lang="en-US" altLang="cs-CZ" sz="1400" dirty="0" smtClean="0"/>
              <a:t>: Journal of Psychosocial Research on Cyberspace, 6(3), article 6.</a:t>
            </a:r>
            <a:endParaRPr lang="cs-CZ" altLang="cs-CZ" sz="1400" dirty="0" smtClean="0"/>
          </a:p>
          <a:p>
            <a:pPr>
              <a:lnSpc>
                <a:spcPct val="80000"/>
              </a:lnSpc>
            </a:pPr>
            <a:r>
              <a:rPr lang="cs-CZ" altLang="cs-CZ" sz="1400" dirty="0" smtClean="0"/>
              <a:t>Gross</a:t>
            </a:r>
            <a:r>
              <a:rPr lang="cs-CZ" altLang="cs-CZ" sz="1400" dirty="0"/>
              <a:t>, E. F. (2009). </a:t>
            </a:r>
            <a:r>
              <a:rPr lang="cs-CZ" altLang="cs-CZ" sz="1400" dirty="0" err="1"/>
              <a:t>Logging</a:t>
            </a:r>
            <a:r>
              <a:rPr lang="cs-CZ" altLang="cs-CZ" sz="1400" dirty="0"/>
              <a:t> on, </a:t>
            </a:r>
            <a:r>
              <a:rPr lang="cs-CZ" altLang="cs-CZ" sz="1400" dirty="0" err="1"/>
              <a:t>bouncing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back</a:t>
            </a:r>
            <a:r>
              <a:rPr lang="cs-CZ" altLang="cs-CZ" sz="1400" dirty="0"/>
              <a:t>: </a:t>
            </a:r>
            <a:r>
              <a:rPr lang="cs-CZ" altLang="cs-CZ" sz="1400" dirty="0" err="1"/>
              <a:t>An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experimental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investigation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communication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following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social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exclusion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</a:t>
            </a:r>
            <a:r>
              <a:rPr lang="cs-CZ" altLang="cs-CZ" sz="1400" dirty="0"/>
              <a:t>, </a:t>
            </a:r>
            <a:r>
              <a:rPr lang="cs-CZ" altLang="cs-CZ" sz="1400" i="1" dirty="0"/>
              <a:t>45</a:t>
            </a:r>
            <a:r>
              <a:rPr lang="cs-CZ" altLang="cs-CZ" sz="1400" dirty="0"/>
              <a:t>, 1787–1793.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Gross, E. (2004). Adolescent Internet use: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we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expect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what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teens</a:t>
            </a:r>
            <a:r>
              <a:rPr lang="cs-CZ" altLang="cs-CZ" sz="1400" dirty="0"/>
              <a:t> report. </a:t>
            </a:r>
            <a:r>
              <a:rPr lang="cs-CZ" altLang="cs-CZ" sz="1400" i="1" dirty="0" err="1"/>
              <a:t>Applied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Developmental</a:t>
            </a:r>
            <a:r>
              <a:rPr lang="cs-CZ" altLang="cs-CZ" sz="1400" i="1" dirty="0"/>
              <a:t> Psychology 25</a:t>
            </a:r>
            <a:r>
              <a:rPr lang="cs-CZ" altLang="cs-CZ" sz="1400" dirty="0"/>
              <a:t>, 633–649.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Livingstone</a:t>
            </a:r>
            <a:r>
              <a:rPr lang="cs-CZ" altLang="cs-CZ" sz="1400" dirty="0"/>
              <a:t>, S., </a:t>
            </a:r>
            <a:r>
              <a:rPr lang="cs-CZ" altLang="cs-CZ" sz="1400" dirty="0" err="1"/>
              <a:t>Haddon</a:t>
            </a:r>
            <a:r>
              <a:rPr lang="cs-CZ" altLang="cs-CZ" sz="1400" dirty="0"/>
              <a:t>, L., </a:t>
            </a:r>
            <a:r>
              <a:rPr lang="cs-CZ" altLang="cs-CZ" sz="1400" dirty="0" err="1"/>
              <a:t>Görzig</a:t>
            </a:r>
            <a:r>
              <a:rPr lang="cs-CZ" altLang="cs-CZ" sz="1400" dirty="0"/>
              <a:t>, A., and </a:t>
            </a:r>
            <a:r>
              <a:rPr lang="cs-CZ" altLang="cs-CZ" sz="1400" dirty="0" err="1"/>
              <a:t>Ólafsson</a:t>
            </a:r>
            <a:r>
              <a:rPr lang="cs-CZ" altLang="cs-CZ" sz="1400" dirty="0"/>
              <a:t>, K. (2011). </a:t>
            </a:r>
            <a:r>
              <a:rPr lang="cs-CZ" altLang="cs-CZ" sz="1400" i="1" dirty="0" err="1"/>
              <a:t>Risks</a:t>
            </a:r>
            <a:r>
              <a:rPr lang="cs-CZ" altLang="cs-CZ" sz="1400" i="1" dirty="0"/>
              <a:t> and </a:t>
            </a:r>
            <a:r>
              <a:rPr lang="cs-CZ" altLang="cs-CZ" sz="1400" i="1" dirty="0" err="1"/>
              <a:t>safety</a:t>
            </a:r>
            <a:r>
              <a:rPr lang="cs-CZ" altLang="cs-CZ" sz="1400" i="1" dirty="0"/>
              <a:t> on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internet: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perspective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European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children</a:t>
            </a:r>
            <a:r>
              <a:rPr lang="cs-CZ" altLang="cs-CZ" sz="1400" dirty="0"/>
              <a:t>. </a:t>
            </a:r>
            <a:r>
              <a:rPr lang="cs-CZ" altLang="cs-CZ" sz="1400" i="1" dirty="0"/>
              <a:t>Full </a:t>
            </a:r>
            <a:r>
              <a:rPr lang="cs-CZ" altLang="cs-CZ" sz="1400" i="1" dirty="0" err="1"/>
              <a:t>Findings</a:t>
            </a:r>
            <a:r>
              <a:rPr lang="cs-CZ" altLang="cs-CZ" sz="1400" i="1" dirty="0"/>
              <a:t>. </a:t>
            </a:r>
            <a:r>
              <a:rPr lang="cs-CZ" altLang="cs-CZ" sz="1400" dirty="0"/>
              <a:t>LSE, London: EU </a:t>
            </a:r>
            <a:r>
              <a:rPr lang="cs-CZ" altLang="cs-CZ" sz="1400" dirty="0" err="1"/>
              <a:t>Kids</a:t>
            </a:r>
            <a:r>
              <a:rPr lang="cs-CZ" altLang="cs-CZ" sz="1400" dirty="0"/>
              <a:t> Online.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Lobe, B., Livingstone, S., </a:t>
            </a:r>
            <a:r>
              <a:rPr lang="en-US" altLang="cs-CZ" sz="1400" dirty="0" err="1"/>
              <a:t>Ólafsson</a:t>
            </a:r>
            <a:r>
              <a:rPr lang="en-US" altLang="cs-CZ" sz="1400" dirty="0"/>
              <a:t>, K. and </a:t>
            </a:r>
            <a:r>
              <a:rPr lang="en-US" altLang="cs-CZ" sz="1400" dirty="0" err="1"/>
              <a:t>Vodeb</a:t>
            </a:r>
            <a:r>
              <a:rPr lang="en-US" altLang="cs-CZ" sz="1400" dirty="0"/>
              <a:t>, H. (2011) Cross-national comparison of risks and safety on the internet:</a:t>
            </a:r>
            <a:r>
              <a:rPr lang="cs-CZ" altLang="cs-CZ" sz="1400" dirty="0"/>
              <a:t> </a:t>
            </a:r>
            <a:r>
              <a:rPr lang="en-US" altLang="cs-CZ" sz="1400" dirty="0"/>
              <a:t>Initial analysis from the EU Kids Online survey of European children, London: EU Kids Online, LSE.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en-US" altLang="cs-CZ" sz="1400" dirty="0"/>
              <a:t>McKenna, K.Y.A., Green, A.S. &amp; Gleason, M.E.J. (2002). Relationship Formation on the Internet: What’s the Big Attraction? </a:t>
            </a:r>
            <a:r>
              <a:rPr lang="en-US" altLang="cs-CZ" sz="1400" i="1" dirty="0"/>
              <a:t>Journal of Social Issues</a:t>
            </a:r>
            <a:r>
              <a:rPr lang="en-US" altLang="cs-CZ" sz="1400" dirty="0"/>
              <a:t>, 58 (1), 9-31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cs-CZ" sz="1400" dirty="0"/>
              <a:t>Peter, J., </a:t>
            </a:r>
            <a:r>
              <a:rPr lang="en-US" altLang="cs-CZ" sz="1400" dirty="0" err="1"/>
              <a:t>Valkenburg</a:t>
            </a:r>
            <a:r>
              <a:rPr lang="en-US" altLang="cs-CZ" sz="1400" dirty="0"/>
              <a:t>, P.M. &amp; Schouten, A.P. (2005). Developing a Model of Adolescent Friendship Formation on the Internet. </a:t>
            </a:r>
            <a:r>
              <a:rPr lang="en-US" altLang="cs-CZ" sz="1400" i="1" dirty="0" err="1"/>
              <a:t>CyberPsychology</a:t>
            </a:r>
            <a:r>
              <a:rPr lang="en-US" altLang="cs-CZ" sz="1400" i="1" dirty="0"/>
              <a:t> &amp; Behavior</a:t>
            </a:r>
            <a:r>
              <a:rPr lang="en-US" altLang="cs-CZ" sz="1400" dirty="0"/>
              <a:t>, 8 (5), 423-430</a:t>
            </a:r>
            <a:r>
              <a:rPr lang="cs-CZ" altLang="cs-CZ" sz="1400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Subrahmanyam</a:t>
            </a:r>
            <a:r>
              <a:rPr lang="cs-CZ" altLang="cs-CZ" sz="1400" dirty="0"/>
              <a:t>, K., </a:t>
            </a:r>
            <a:r>
              <a:rPr lang="en-US" altLang="cs-CZ" sz="1400" dirty="0"/>
              <a:t>&amp;</a:t>
            </a:r>
            <a:r>
              <a:rPr lang="cs-CZ" altLang="cs-CZ" sz="1400" dirty="0"/>
              <a:t> Šmahel, D. (2011). </a:t>
            </a:r>
            <a:r>
              <a:rPr lang="cs-CZ" altLang="cs-CZ" sz="1400" i="1" dirty="0"/>
              <a:t>Digital </a:t>
            </a:r>
            <a:r>
              <a:rPr lang="cs-CZ" altLang="cs-CZ" sz="1400" i="1" dirty="0" err="1"/>
              <a:t>Youth</a:t>
            </a:r>
            <a:r>
              <a:rPr lang="cs-CZ" altLang="cs-CZ" sz="1400" i="1" dirty="0"/>
              <a:t>: </a:t>
            </a:r>
            <a:r>
              <a:rPr lang="cs-CZ" altLang="cs-CZ" sz="1400" i="1" dirty="0" err="1"/>
              <a:t>The</a:t>
            </a:r>
            <a:r>
              <a:rPr lang="cs-CZ" altLang="cs-CZ" sz="1400" i="1" dirty="0"/>
              <a:t> Role </a:t>
            </a:r>
            <a:r>
              <a:rPr lang="cs-CZ" altLang="cs-CZ" sz="1400" i="1" dirty="0" err="1"/>
              <a:t>of</a:t>
            </a:r>
            <a:r>
              <a:rPr lang="cs-CZ" altLang="cs-CZ" sz="1400" i="1" dirty="0"/>
              <a:t> Media in </a:t>
            </a:r>
            <a:r>
              <a:rPr lang="cs-CZ" altLang="cs-CZ" sz="1400" i="1" dirty="0" err="1"/>
              <a:t>Development</a:t>
            </a:r>
            <a:r>
              <a:rPr lang="cs-CZ" altLang="cs-CZ" sz="1400" i="1" dirty="0"/>
              <a:t>.</a:t>
            </a:r>
            <a:r>
              <a:rPr lang="cs-CZ" altLang="cs-CZ" sz="1400" dirty="0"/>
              <a:t> New York : </a:t>
            </a:r>
            <a:r>
              <a:rPr lang="cs-CZ" altLang="cs-CZ" sz="1400" dirty="0" err="1"/>
              <a:t>Springer</a:t>
            </a:r>
            <a:r>
              <a:rPr lang="cs-CZ" altLang="cs-CZ" sz="1400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cs-CZ" sz="1400" dirty="0" err="1"/>
              <a:t>Valkenburg</a:t>
            </a:r>
            <a:r>
              <a:rPr lang="en-US" altLang="cs-CZ" sz="1400" dirty="0"/>
              <a:t>, P. M.,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Schouten</a:t>
            </a:r>
            <a:r>
              <a:rPr lang="cs-CZ" altLang="cs-CZ" sz="1400" dirty="0"/>
              <a:t>, A.P.,</a:t>
            </a:r>
            <a:r>
              <a:rPr lang="en-US" altLang="cs-CZ" sz="1400" dirty="0"/>
              <a:t> &amp; Peter, J. (200</a:t>
            </a:r>
            <a:r>
              <a:rPr lang="cs-CZ" altLang="cs-CZ" sz="1400" dirty="0"/>
              <a:t>5</a:t>
            </a:r>
            <a:r>
              <a:rPr lang="en-US" altLang="cs-CZ" sz="1400" dirty="0"/>
              <a:t>). </a:t>
            </a:r>
            <a:r>
              <a:rPr lang="cs-CZ" altLang="cs-CZ" sz="1400" dirty="0" err="1"/>
              <a:t>Adolescents</a:t>
            </a:r>
            <a:r>
              <a:rPr lang="cs-CZ" altLang="cs-CZ" sz="1400" dirty="0"/>
              <a:t>’ identity </a:t>
            </a:r>
            <a:r>
              <a:rPr lang="cs-CZ" altLang="cs-CZ" sz="1400" dirty="0" err="1"/>
              <a:t>experiments</a:t>
            </a:r>
            <a:r>
              <a:rPr lang="cs-CZ" altLang="cs-CZ" sz="1400" dirty="0"/>
              <a:t> on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internet. </a:t>
            </a:r>
            <a:r>
              <a:rPr lang="cs-CZ" altLang="cs-CZ" sz="1400" i="1" dirty="0"/>
              <a:t>New Media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Society, 7</a:t>
            </a:r>
            <a:r>
              <a:rPr lang="cs-CZ" altLang="cs-CZ" sz="1400" dirty="0"/>
              <a:t>(3), 383–402.</a:t>
            </a:r>
          </a:p>
          <a:p>
            <a:pPr>
              <a:lnSpc>
                <a:spcPct val="80000"/>
              </a:lnSpc>
            </a:pPr>
            <a:r>
              <a:rPr lang="cs-CZ" altLang="cs-CZ" sz="1400" dirty="0" err="1"/>
              <a:t>Wolak</a:t>
            </a:r>
            <a:r>
              <a:rPr lang="cs-CZ" altLang="cs-CZ" sz="1400" dirty="0"/>
              <a:t>, J., </a:t>
            </a:r>
            <a:r>
              <a:rPr lang="cs-CZ" altLang="cs-CZ" sz="1400" dirty="0" err="1"/>
              <a:t>Finkelhor</a:t>
            </a:r>
            <a:r>
              <a:rPr lang="cs-CZ" altLang="cs-CZ" sz="1400" dirty="0"/>
              <a:t>, D., </a:t>
            </a:r>
            <a:r>
              <a:rPr lang="en-US" altLang="cs-CZ" sz="1400" dirty="0"/>
              <a:t>&amp;</a:t>
            </a:r>
            <a:r>
              <a:rPr lang="cs-CZ" altLang="cs-CZ" sz="1400" dirty="0"/>
              <a:t> </a:t>
            </a:r>
            <a:r>
              <a:rPr lang="cs-CZ" altLang="cs-CZ" sz="1400" dirty="0" err="1"/>
              <a:t>Mitchell</a:t>
            </a:r>
            <a:r>
              <a:rPr lang="cs-CZ" altLang="cs-CZ" sz="1400" dirty="0"/>
              <a:t>, K. (2008). </a:t>
            </a:r>
            <a:r>
              <a:rPr lang="cs-CZ" altLang="cs-CZ" sz="1400" dirty="0" err="1"/>
              <a:t>Is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Talking</a:t>
            </a:r>
            <a:r>
              <a:rPr lang="cs-CZ" altLang="cs-CZ" sz="1400" dirty="0"/>
              <a:t> Online to </a:t>
            </a:r>
            <a:r>
              <a:rPr lang="cs-CZ" altLang="cs-CZ" sz="1400" dirty="0" err="1"/>
              <a:t>Unknown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People</a:t>
            </a:r>
            <a:r>
              <a:rPr lang="cs-CZ" altLang="cs-CZ" sz="1400" dirty="0"/>
              <a:t> </a:t>
            </a:r>
            <a:r>
              <a:rPr lang="cs-CZ" altLang="cs-CZ" sz="1400" dirty="0" err="1"/>
              <a:t>Always</a:t>
            </a:r>
            <a:r>
              <a:rPr lang="cs-CZ" altLang="cs-CZ" sz="1400" dirty="0"/>
              <a:t> Risky? </a:t>
            </a:r>
            <a:r>
              <a:rPr lang="cs-CZ" altLang="cs-CZ" sz="1400" dirty="0" err="1"/>
              <a:t>Distinguishing</a:t>
            </a:r>
            <a:r>
              <a:rPr lang="cs-CZ" altLang="cs-CZ" sz="1400" dirty="0"/>
              <a:t> Online </a:t>
            </a:r>
            <a:r>
              <a:rPr lang="cs-CZ" altLang="cs-CZ" sz="1400" dirty="0" err="1"/>
              <a:t>Interaction</a:t>
            </a:r>
            <a:r>
              <a:rPr lang="cs-CZ" altLang="cs-CZ" sz="1400" dirty="0"/>
              <a:t> </a:t>
            </a:r>
            <a:r>
              <a:rPr lang="cs-CZ" altLang="cs-CZ" sz="1400" dirty="0" err="1"/>
              <a:t>Styles</a:t>
            </a:r>
            <a:r>
              <a:rPr lang="cs-CZ" altLang="cs-CZ" sz="1400" dirty="0"/>
              <a:t> in a </a:t>
            </a:r>
            <a:r>
              <a:rPr lang="cs-CZ" altLang="cs-CZ" sz="1400" dirty="0" err="1"/>
              <a:t>National</a:t>
            </a:r>
            <a:r>
              <a:rPr lang="cs-CZ" altLang="cs-CZ" sz="1400" dirty="0"/>
              <a:t> Sample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Youth</a:t>
            </a:r>
            <a:r>
              <a:rPr lang="cs-CZ" altLang="cs-CZ" sz="1400" dirty="0"/>
              <a:t> Internet </a:t>
            </a:r>
            <a:r>
              <a:rPr lang="cs-CZ" altLang="cs-CZ" sz="1400" dirty="0" err="1"/>
              <a:t>Users</a:t>
            </a:r>
            <a:r>
              <a:rPr lang="cs-CZ" altLang="cs-CZ" sz="1400" dirty="0"/>
              <a:t>. </a:t>
            </a:r>
            <a:r>
              <a:rPr lang="cs-CZ" altLang="cs-CZ" sz="1400" i="1" dirty="0" err="1"/>
              <a:t>Cyberpsychology</a:t>
            </a:r>
            <a:r>
              <a:rPr lang="cs-CZ" altLang="cs-CZ" sz="1400" i="1" dirty="0"/>
              <a:t> </a:t>
            </a:r>
            <a:r>
              <a:rPr lang="en-US" altLang="cs-CZ" sz="1400" i="1" dirty="0"/>
              <a:t>&amp;</a:t>
            </a:r>
            <a:r>
              <a:rPr lang="cs-CZ" altLang="cs-CZ" sz="1400" i="1" dirty="0"/>
              <a:t> </a:t>
            </a:r>
            <a:r>
              <a:rPr lang="cs-CZ" altLang="cs-CZ" sz="1400" i="1" dirty="0" err="1"/>
              <a:t>Behavior</a:t>
            </a:r>
            <a:r>
              <a:rPr lang="cs-CZ" altLang="cs-CZ" sz="1400" i="1" dirty="0"/>
              <a:t>, 11</a:t>
            </a:r>
            <a:r>
              <a:rPr lang="cs-CZ" altLang="cs-CZ" sz="1400" dirty="0"/>
              <a:t>(3).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Omezuje trávení času na internetu offline vztahy s rodinou?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16113"/>
            <a:ext cx="8540750" cy="4498975"/>
          </a:xfrm>
        </p:spPr>
        <p:txBody>
          <a:bodyPr/>
          <a:lstStyle/>
          <a:p>
            <a:r>
              <a:rPr lang="cs-CZ" altLang="cs-CZ" sz="2800" dirty="0" err="1"/>
              <a:t>Mesch</a:t>
            </a:r>
            <a:r>
              <a:rPr lang="cs-CZ" altLang="cs-CZ" sz="2800" dirty="0"/>
              <a:t> (2003)</a:t>
            </a:r>
          </a:p>
          <a:p>
            <a:pPr lvl="1"/>
            <a:r>
              <a:rPr lang="cs-CZ" altLang="cs-CZ" sz="2400" dirty="0"/>
              <a:t>1000 domácností s alespoň jedním adolescentem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úrovni blízkosti mezi členy rodiny </a:t>
            </a:r>
            <a:r>
              <a:rPr lang="cs-CZ" altLang="cs-CZ" sz="2400" dirty="0"/>
              <a:t>u domácnosti s připojením a bez něj</a:t>
            </a:r>
          </a:p>
          <a:p>
            <a:pPr lvl="1"/>
            <a:r>
              <a:rPr lang="cs-CZ" altLang="cs-CZ" sz="2400" dirty="0">
                <a:solidFill>
                  <a:schemeClr val="accent1"/>
                </a:solidFill>
              </a:rPr>
              <a:t>Žádný rozdíl v množství času</a:t>
            </a:r>
            <a:r>
              <a:rPr lang="cs-CZ" altLang="cs-CZ" sz="2400" dirty="0"/>
              <a:t> tráveného s rodinou v domácnostech s připojením a bez něj</a:t>
            </a:r>
          </a:p>
          <a:p>
            <a:pPr lvl="1"/>
            <a:endParaRPr lang="cs-CZ" altLang="cs-CZ" sz="2400" dirty="0"/>
          </a:p>
          <a:p>
            <a:r>
              <a:rPr lang="cs-CZ" altLang="cs-CZ" sz="2800" dirty="0"/>
              <a:t>Čas, který </a:t>
            </a:r>
            <a:r>
              <a:rPr lang="cs-CZ" altLang="cs-CZ" sz="2800" dirty="0" smtClean="0"/>
              <a:t>lidé </a:t>
            </a:r>
            <a:r>
              <a:rPr lang="cs-CZ" altLang="cs-CZ" sz="2800" dirty="0"/>
              <a:t>tráví na internetu by bez něj pravděpodobně stejně netrávili s rodinou a přáteli (ale např. sledováním TV,…)</a:t>
            </a:r>
          </a:p>
          <a:p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468313" y="6237288"/>
            <a:ext cx="8137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>
                <a:latin typeface="Arial" charset="0"/>
              </a:rPr>
              <a:t>(WIP)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altLang="cs-CZ" sz="2200" b="1">
                <a:latin typeface="Arial" charset="0"/>
              </a:rPr>
              <a:t>Množství času trávené společně se členy domácnosti tváří v tvář</a:t>
            </a:r>
          </a:p>
          <a:p>
            <a:pPr algn="ctr"/>
            <a:r>
              <a:rPr lang="cs-CZ" altLang="cs-CZ" sz="2200">
                <a:latin typeface="Arial" charset="0"/>
              </a:rPr>
              <a:t>srovnání doby před a po připojení k internetu (ČR)</a:t>
            </a:r>
          </a:p>
        </p:txBody>
      </p:sp>
      <p:graphicFrame>
        <p:nvGraphicFramePr>
          <p:cNvPr id="115716" name="Object 4"/>
          <p:cNvGraphicFramePr>
            <a:graphicFrameLocks noGrp="1" noChangeAspect="1"/>
          </p:cNvGraphicFramePr>
          <p:nvPr>
            <p:ph/>
          </p:nvPr>
        </p:nvGraphicFramePr>
        <p:xfrm>
          <a:off x="468313" y="1052513"/>
          <a:ext cx="8229600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7" name="Graf" r:id="rId3" imgW="4667138" imgH="3114764" progId="Excel.Chart.8">
                  <p:embed/>
                </p:oleObj>
              </mc:Choice>
              <mc:Fallback>
                <p:oleObj name="Graf" r:id="rId3" imgW="4667138" imgH="311476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052513"/>
                        <a:ext cx="8229600" cy="5256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Liberated perspective</a:t>
            </a: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Social information processing theory</a:t>
            </a:r>
          </a:p>
          <a:p>
            <a:endParaRPr lang="cs-CZ" altLang="cs-CZ"/>
          </a:p>
          <a:p>
            <a:r>
              <a:rPr lang="cs-CZ" altLang="cs-CZ"/>
              <a:t>Hyperpersonální efekt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Social information processing theory  (J.B. Walther)</a:t>
            </a:r>
          </a:p>
        </p:txBody>
      </p:sp>
      <p:sp>
        <p:nvSpPr>
          <p:cNvPr id="139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060575"/>
            <a:ext cx="8540750" cy="44989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Lidé mají </a:t>
            </a:r>
            <a:r>
              <a:rPr lang="cs-CZ" altLang="cs-CZ" sz="2400">
                <a:solidFill>
                  <a:schemeClr val="accent1"/>
                </a:solidFill>
              </a:rPr>
              <a:t>přirozenou tendenci utvářet vztahy</a:t>
            </a:r>
            <a:r>
              <a:rPr lang="cs-CZ" altLang="cs-CZ" sz="2400"/>
              <a:t>, proto se omezení daná internetovým prostředí </a:t>
            </a:r>
            <a:r>
              <a:rPr lang="cs-CZ" altLang="cs-CZ" sz="2400">
                <a:solidFill>
                  <a:schemeClr val="accent1"/>
                </a:solidFill>
              </a:rPr>
              <a:t>naučí překonat</a:t>
            </a:r>
            <a:r>
              <a:rPr lang="cs-CZ" altLang="cs-CZ" sz="2400"/>
              <a:t> a vztahy v něm budou utvářet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K překonání omezení potřebují </a:t>
            </a:r>
            <a:r>
              <a:rPr lang="cs-CZ" altLang="cs-CZ" sz="2400">
                <a:solidFill>
                  <a:schemeClr val="accent1"/>
                </a:solidFill>
              </a:rPr>
              <a:t>čas</a:t>
            </a:r>
            <a:r>
              <a:rPr lang="cs-CZ" altLang="cs-CZ" sz="2400"/>
              <a:t> (vztahy se na internetu vyvíjejí zpočátku pomaleji)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Zprostředkování stejné informace je v CMC potřeba cca 4x více času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Při testování své teorie si Walther všiml, že komunikace na internetu je často dynamičtější, s vyšším sebeodhalováním a sociální podporou než v RL → SIP podceňuje pozitivní efekty této komunikace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→ koncept hyperpersonální komunikace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cs-CZ" altLang="cs-CZ"/>
              <a:t>Hyperpersonální efekt</a:t>
            </a:r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r>
              <a:rPr lang="cs-CZ" altLang="cs-CZ" sz="2800"/>
              <a:t>Faktory komunikace</a:t>
            </a:r>
          </a:p>
          <a:p>
            <a:pPr lvl="1"/>
            <a:r>
              <a:rPr lang="cs-CZ" altLang="cs-CZ" sz="2400">
                <a:solidFill>
                  <a:schemeClr val="accent1"/>
                </a:solidFill>
              </a:rPr>
              <a:t>faktory média</a:t>
            </a:r>
            <a:r>
              <a:rPr lang="cs-CZ" altLang="cs-CZ" sz="2400"/>
              <a:t> – omezená audiovizuální vodítka, textová komunikace</a:t>
            </a:r>
          </a:p>
          <a:p>
            <a:pPr lvl="1"/>
            <a:r>
              <a:rPr lang="cs-CZ" altLang="cs-CZ" sz="2400">
                <a:solidFill>
                  <a:schemeClr val="accent1"/>
                </a:solidFill>
              </a:rPr>
              <a:t>faktory na straně odesílatele zprávy</a:t>
            </a:r>
            <a:r>
              <a:rPr lang="cs-CZ" altLang="cs-CZ" sz="2400"/>
              <a:t> – kontrola sebeprezentace</a:t>
            </a:r>
          </a:p>
          <a:p>
            <a:pPr lvl="1"/>
            <a:r>
              <a:rPr lang="cs-CZ" altLang="cs-CZ" sz="2400">
                <a:solidFill>
                  <a:schemeClr val="accent1"/>
                </a:solidFill>
              </a:rPr>
              <a:t>faktory na straně příjemce</a:t>
            </a:r>
            <a:r>
              <a:rPr lang="cs-CZ" altLang="cs-CZ" sz="2400"/>
              <a:t> – zveličování informací </a:t>
            </a:r>
          </a:p>
          <a:p>
            <a:pPr lvl="2"/>
            <a:r>
              <a:rPr lang="cs-CZ" altLang="cs-CZ" sz="2000"/>
              <a:t>omezená možnost zprostředkovat neverbální a kontextové signály → jakákoliv část sociální informace, která „projde“, je příjemcem zveličena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400">
                <a:solidFill>
                  <a:schemeClr val="accent1"/>
                </a:solidFill>
              </a:rPr>
              <a:t>+ zpětnovazební mechanismy</a:t>
            </a:r>
          </a:p>
          <a:p>
            <a:r>
              <a:rPr lang="cs-CZ" altLang="cs-CZ" sz="2800"/>
              <a:t>Díky tomu dochází k idealizaci komunikačních partnerů a pozitivnější komunikaci než v 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10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FFF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FFFFAA"/>
      </a:accent5>
      <a:accent6>
        <a:srgbClr val="6E8704"/>
      </a:accent6>
      <a:hlink>
        <a:srgbClr val="FFCC00"/>
      </a:hlink>
      <a:folHlink>
        <a:srgbClr val="CCCC00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10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FFFF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FFFF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3292</TotalTime>
  <Words>2594</Words>
  <Application>Microsoft Office PowerPoint</Application>
  <PresentationFormat>Předvádění na obrazovce (4:3)</PresentationFormat>
  <Paragraphs>313</Paragraphs>
  <Slides>42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4" baseType="lpstr">
      <vt:lpstr>Kompas</vt:lpstr>
      <vt:lpstr>Graf</vt:lpstr>
      <vt:lpstr>Online přátelství</vt:lpstr>
      <vt:lpstr>Vztahy na internetu</vt:lpstr>
      <vt:lpstr>Komunikace na internetu</vt:lpstr>
      <vt:lpstr>Lost perspective</vt:lpstr>
      <vt:lpstr>Omezuje trávení času na internetu offline vztahy s rodinou?</vt:lpstr>
      <vt:lpstr>Prezentace aplikace PowerPoint</vt:lpstr>
      <vt:lpstr>Liberated perspective</vt:lpstr>
      <vt:lpstr>Social information processing theory  (J.B. Walther)</vt:lpstr>
      <vt:lpstr>Hyperpersonální efekt</vt:lpstr>
      <vt:lpstr>Prezentace aplikace PowerPoint</vt:lpstr>
      <vt:lpstr>Jak často lidé tvoří online vztahy</vt:lpstr>
      <vt:lpstr>Jak často lidé tvoří online vztahy II. (YISS, 2008)</vt:lpstr>
      <vt:lpstr>Jak často lidé tvoří online vztahy II. (EUKO II, 2010)</vt:lpstr>
      <vt:lpstr>EUKO II, Česká republika: 46% dětí komunikuje s neznámými</vt:lpstr>
      <vt:lpstr>S kým komunikujeme online  (Gross, 2004)</vt:lpstr>
      <vt:lpstr>Komunikace s cizími lidmi Wolak, Finkelhor &amp; Mitchell (2008)</vt:lpstr>
      <vt:lpstr>Potenciálně rizikové aktivity  Wolak, Finkelhor &amp; Mitchell (2008)</vt:lpstr>
      <vt:lpstr>Výsledky  Wolak, Finkelhor &amp; Mitchell (2008)</vt:lpstr>
      <vt:lpstr>Výsledky II.  Wolak, Finkelhor &amp; Mitchell (2008)</vt:lpstr>
      <vt:lpstr>Kdo komunikuje online s neznámými lidmi </vt:lpstr>
      <vt:lpstr>Elisheva Gross (2009)</vt:lpstr>
      <vt:lpstr>Postup</vt:lpstr>
      <vt:lpstr>Postup II.</vt:lpstr>
      <vt:lpstr>Prezentace aplikace PowerPoint</vt:lpstr>
      <vt:lpstr>Výsledky</vt:lpstr>
      <vt:lpstr>Výsledky II.</vt:lpstr>
      <vt:lpstr>Diskuze</vt:lpstr>
      <vt:lpstr>Kvalita (online) vztahů</vt:lpstr>
      <vt:lpstr>Kvalita online vztahů Mesch &amp; Talmud (2006)</vt:lpstr>
      <vt:lpstr>Kvalita online vztahů Chan &amp; Cheng (2004)</vt:lpstr>
      <vt:lpstr>Kvalita online vztahů Anthenunis, Valkenburg, &amp; Peter (2012)</vt:lpstr>
      <vt:lpstr>Kvalita vztahů  dopady Bessière a kol. (2008)</vt:lpstr>
      <vt:lpstr>Utváření online vztahů</vt:lpstr>
      <vt:lpstr>Rich get richer VS. social compensation</vt:lpstr>
      <vt:lpstr>Metoda</vt:lpstr>
      <vt:lpstr>Proměnné</vt:lpstr>
      <vt:lpstr>Výsledky</vt:lpstr>
      <vt:lpstr>Finální model</vt:lpstr>
      <vt:lpstr>Rich get richer VS. social compensation </vt:lpstr>
      <vt:lpstr>Shrnutí</vt:lpstr>
      <vt:lpstr>Možné sebereflexe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na internetu</dc:title>
  <dc:creator>aghata</dc:creator>
  <cp:lastModifiedBy>Lenka Dědková</cp:lastModifiedBy>
  <cp:revision>190</cp:revision>
  <dcterms:created xsi:type="dcterms:W3CDTF">2011-03-12T09:30:23Z</dcterms:created>
  <dcterms:modified xsi:type="dcterms:W3CDTF">2015-10-14T13:03:02Z</dcterms:modified>
</cp:coreProperties>
</file>