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4"/>
  </p:notesMasterIdLst>
  <p:handoutMasterIdLst>
    <p:handoutMasterId r:id="rId45"/>
  </p:handoutMasterIdLst>
  <p:sldIdLst>
    <p:sldId id="256" r:id="rId2"/>
    <p:sldId id="435" r:id="rId3"/>
    <p:sldId id="436" r:id="rId4"/>
    <p:sldId id="437" r:id="rId5"/>
    <p:sldId id="438" r:id="rId6"/>
    <p:sldId id="439" r:id="rId7"/>
    <p:sldId id="451" r:id="rId8"/>
    <p:sldId id="452" r:id="rId9"/>
    <p:sldId id="453" r:id="rId10"/>
    <p:sldId id="440" r:id="rId11"/>
    <p:sldId id="441" r:id="rId12"/>
    <p:sldId id="442" r:id="rId13"/>
    <p:sldId id="450" r:id="rId14"/>
    <p:sldId id="448" r:id="rId15"/>
    <p:sldId id="449" r:id="rId16"/>
    <p:sldId id="447" r:id="rId17"/>
    <p:sldId id="454" r:id="rId18"/>
    <p:sldId id="426" r:id="rId19"/>
    <p:sldId id="298" r:id="rId20"/>
    <p:sldId id="456" r:id="rId21"/>
    <p:sldId id="392" r:id="rId22"/>
    <p:sldId id="425" r:id="rId23"/>
    <p:sldId id="401" r:id="rId24"/>
    <p:sldId id="462" r:id="rId25"/>
    <p:sldId id="463" r:id="rId26"/>
    <p:sldId id="415" r:id="rId27"/>
    <p:sldId id="460" r:id="rId28"/>
    <p:sldId id="457" r:id="rId29"/>
    <p:sldId id="427" r:id="rId30"/>
    <p:sldId id="381" r:id="rId31"/>
    <p:sldId id="380" r:id="rId32"/>
    <p:sldId id="459" r:id="rId33"/>
    <p:sldId id="434" r:id="rId34"/>
    <p:sldId id="357" r:id="rId35"/>
    <p:sldId id="358" r:id="rId36"/>
    <p:sldId id="359" r:id="rId37"/>
    <p:sldId id="360" r:id="rId38"/>
    <p:sldId id="367" r:id="rId39"/>
    <p:sldId id="461" r:id="rId40"/>
    <p:sldId id="465" r:id="rId41"/>
    <p:sldId id="423" r:id="rId42"/>
    <p:sldId id="257" r:id="rId43"/>
  </p:sldIdLst>
  <p:sldSz cx="9144000" cy="6858000" type="screen4x3"/>
  <p:notesSz cx="7010400" cy="9296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6942" autoAdjust="0"/>
  </p:normalViewPr>
  <p:slideViewPr>
    <p:cSldViewPr>
      <p:cViewPr>
        <p:scale>
          <a:sx n="75" d="100"/>
          <a:sy n="75" d="100"/>
        </p:scale>
        <p:origin x="-197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81C34-CDF3-4091-BDB0-4C96C367ED4B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</dgm:pt>
    <dgm:pt modelId="{6AFE88A5-0EDD-4798-B2FE-9C4663FB72C1}">
      <dgm:prSet phldrT="[Text]" custT="1"/>
      <dgm:spPr/>
      <dgm:t>
        <a:bodyPr/>
        <a:lstStyle/>
        <a:p>
          <a:r>
            <a:rPr lang="cs-CZ" sz="1800" b="1" dirty="0" smtClean="0"/>
            <a:t>Děti a dospívající</a:t>
          </a:r>
          <a:endParaRPr lang="cs-CZ" sz="1800" b="1" dirty="0"/>
        </a:p>
      </dgm:t>
    </dgm:pt>
    <dgm:pt modelId="{FA717E60-0D00-45E1-8455-685C32F5DBB4}" type="parTrans" cxnId="{26148938-ED8E-428B-9F35-4BB753D54F28}">
      <dgm:prSet/>
      <dgm:spPr/>
      <dgm:t>
        <a:bodyPr/>
        <a:lstStyle/>
        <a:p>
          <a:endParaRPr lang="cs-CZ"/>
        </a:p>
      </dgm:t>
    </dgm:pt>
    <dgm:pt modelId="{AA740EE4-F5B3-4D93-A18A-FC0521618121}" type="sibTrans" cxnId="{26148938-ED8E-428B-9F35-4BB753D54F28}">
      <dgm:prSet/>
      <dgm:spPr/>
      <dgm:t>
        <a:bodyPr/>
        <a:lstStyle/>
        <a:p>
          <a:endParaRPr lang="cs-CZ"/>
        </a:p>
      </dgm:t>
    </dgm:pt>
    <dgm:pt modelId="{E27F7FAA-43B6-4632-AFB9-6B640E375811}">
      <dgm:prSet phldrT="[Text]"/>
      <dgm:spPr/>
      <dgm:t>
        <a:bodyPr/>
        <a:lstStyle/>
        <a:p>
          <a:pPr algn="l"/>
          <a:r>
            <a:rPr lang="cs-CZ" dirty="0" smtClean="0"/>
            <a:t>&gt; Komunikují</a:t>
          </a:r>
        </a:p>
        <a:p>
          <a:pPr algn="l"/>
          <a:r>
            <a:rPr lang="cs-CZ" dirty="0" smtClean="0"/>
            <a:t>&gt; Surfují</a:t>
          </a:r>
        </a:p>
        <a:p>
          <a:pPr algn="l"/>
          <a:r>
            <a:rPr lang="cs-CZ" dirty="0" smtClean="0"/>
            <a:t>&gt; Hrají</a:t>
          </a:r>
          <a:endParaRPr lang="cs-CZ" dirty="0"/>
        </a:p>
      </dgm:t>
    </dgm:pt>
    <dgm:pt modelId="{AE2395CA-A415-4A79-ACE8-5C0E188548B0}" type="parTrans" cxnId="{4E910475-560E-4C8A-94B0-794D4B258E67}">
      <dgm:prSet/>
      <dgm:spPr/>
      <dgm:t>
        <a:bodyPr/>
        <a:lstStyle/>
        <a:p>
          <a:endParaRPr lang="cs-CZ"/>
        </a:p>
      </dgm:t>
    </dgm:pt>
    <dgm:pt modelId="{645BDC4B-870C-46A1-8130-BC147B00A5FC}" type="sibTrans" cxnId="{4E910475-560E-4C8A-94B0-794D4B258E67}">
      <dgm:prSet/>
      <dgm:spPr/>
      <dgm:t>
        <a:bodyPr/>
        <a:lstStyle/>
        <a:p>
          <a:endParaRPr lang="cs-CZ"/>
        </a:p>
      </dgm:t>
    </dgm:pt>
    <dgm:pt modelId="{7C1A83D0-18C6-4EE7-B40F-E90070A67B9B}">
      <dgm:prSet phldrT="[Text]"/>
      <dgm:spPr/>
      <dgm:t>
        <a:bodyPr/>
        <a:lstStyle/>
        <a:p>
          <a:pPr algn="l"/>
          <a:r>
            <a:rPr lang="cs-CZ" altLang="cs-CZ" dirty="0" smtClean="0"/>
            <a:t>&gt; </a:t>
          </a:r>
          <a:r>
            <a:rPr lang="cs-CZ" altLang="cs-CZ" dirty="0" err="1" smtClean="0"/>
            <a:t>Kyberšikana</a:t>
          </a:r>
          <a:endParaRPr lang="cs-CZ" altLang="cs-CZ" dirty="0" smtClean="0"/>
        </a:p>
        <a:p>
          <a:pPr algn="l"/>
          <a:r>
            <a:rPr lang="cs-CZ" altLang="cs-CZ" dirty="0" smtClean="0"/>
            <a:t>&gt; Sdílení osobních informací</a:t>
          </a:r>
        </a:p>
        <a:p>
          <a:pPr algn="l"/>
          <a:r>
            <a:rPr lang="cs-CZ" altLang="cs-CZ" dirty="0" smtClean="0"/>
            <a:t>&gt; </a:t>
          </a:r>
          <a:r>
            <a:rPr lang="cs-CZ" altLang="cs-CZ" dirty="0" err="1" smtClean="0"/>
            <a:t>Phishing</a:t>
          </a:r>
          <a:r>
            <a:rPr lang="cs-CZ" altLang="cs-CZ" dirty="0" smtClean="0"/>
            <a:t> – na SNS, v online hrách</a:t>
          </a:r>
        </a:p>
        <a:p>
          <a:pPr algn="l"/>
          <a:r>
            <a:rPr lang="cs-CZ" altLang="cs-CZ" dirty="0" smtClean="0"/>
            <a:t>&gt; Sexuální, nenávistné, násilné obsahy</a:t>
          </a:r>
        </a:p>
        <a:p>
          <a:pPr algn="l"/>
          <a:r>
            <a:rPr lang="cs-CZ" altLang="cs-CZ" dirty="0" smtClean="0"/>
            <a:t>&gt; Důvěryhodnost informací na internetu (školní úkoly)</a:t>
          </a:r>
          <a:endParaRPr lang="cs-CZ" dirty="0"/>
        </a:p>
      </dgm:t>
    </dgm:pt>
    <dgm:pt modelId="{D7D76A62-C188-4535-9C7F-88DEB42896D5}" type="parTrans" cxnId="{8C1F9E3B-3295-4314-AEF6-1E86864DB517}">
      <dgm:prSet/>
      <dgm:spPr/>
      <dgm:t>
        <a:bodyPr/>
        <a:lstStyle/>
        <a:p>
          <a:endParaRPr lang="cs-CZ"/>
        </a:p>
      </dgm:t>
    </dgm:pt>
    <dgm:pt modelId="{59889B22-04D8-42C9-9F7D-FA6F10C16981}" type="sibTrans" cxnId="{8C1F9E3B-3295-4314-AEF6-1E86864DB517}">
      <dgm:prSet/>
      <dgm:spPr/>
      <dgm:t>
        <a:bodyPr/>
        <a:lstStyle/>
        <a:p>
          <a:endParaRPr lang="cs-CZ"/>
        </a:p>
      </dgm:t>
    </dgm:pt>
    <dgm:pt modelId="{DB10366F-60EE-4CA9-93A5-6A6BD7859482}" type="pres">
      <dgm:prSet presAssocID="{2D481C34-CDF3-4091-BDB0-4C96C367ED4B}" presName="CompostProcess" presStyleCnt="0">
        <dgm:presLayoutVars>
          <dgm:dir/>
          <dgm:resizeHandles val="exact"/>
        </dgm:presLayoutVars>
      </dgm:prSet>
      <dgm:spPr/>
    </dgm:pt>
    <dgm:pt modelId="{AF47C394-486D-482C-AE59-060D5F6FA1C9}" type="pres">
      <dgm:prSet presAssocID="{2D481C34-CDF3-4091-BDB0-4C96C367ED4B}" presName="arrow" presStyleLbl="bgShp" presStyleIdx="0" presStyleCnt="1" custLinFactNeighborX="7615" custLinFactNeighborY="2174"/>
      <dgm:spPr/>
    </dgm:pt>
    <dgm:pt modelId="{A56D7640-BF7B-464C-A213-E94DD31E58DA}" type="pres">
      <dgm:prSet presAssocID="{2D481C34-CDF3-4091-BDB0-4C96C367ED4B}" presName="linearProcess" presStyleCnt="0"/>
      <dgm:spPr/>
    </dgm:pt>
    <dgm:pt modelId="{B3E52995-A673-4A02-9438-D7A2122615A6}" type="pres">
      <dgm:prSet presAssocID="{6AFE88A5-0EDD-4798-B2FE-9C4663FB72C1}" presName="textNode" presStyleLbl="node1" presStyleIdx="0" presStyleCnt="3" custScaleX="805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FD484-8B0B-48B6-85C4-21692EA9A662}" type="pres">
      <dgm:prSet presAssocID="{AA740EE4-F5B3-4D93-A18A-FC0521618121}" presName="sibTrans" presStyleCnt="0"/>
      <dgm:spPr/>
    </dgm:pt>
    <dgm:pt modelId="{4BE8DB0D-71C4-47D3-B954-00689E369305}" type="pres">
      <dgm:prSet presAssocID="{E27F7FAA-43B6-4632-AFB9-6B640E375811}" presName="textNode" presStyleLbl="node1" presStyleIdx="1" presStyleCnt="3" custScaleX="6289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02E0F1-377D-48D8-94F7-13173BA687A2}" type="pres">
      <dgm:prSet presAssocID="{645BDC4B-870C-46A1-8130-BC147B00A5FC}" presName="sibTrans" presStyleCnt="0"/>
      <dgm:spPr/>
    </dgm:pt>
    <dgm:pt modelId="{FED8D926-7CD1-4D9B-81C7-B3AE5CE4A88F}" type="pres">
      <dgm:prSet presAssocID="{7C1A83D0-18C6-4EE7-B40F-E90070A67B9B}" presName="textNode" presStyleLbl="node1" presStyleIdx="2" presStyleCnt="3" custScaleY="179058" custLinFactNeighborX="5297" custLinFactNeighborY="-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1F9E3B-3295-4314-AEF6-1E86864DB517}" srcId="{2D481C34-CDF3-4091-BDB0-4C96C367ED4B}" destId="{7C1A83D0-18C6-4EE7-B40F-E90070A67B9B}" srcOrd="2" destOrd="0" parTransId="{D7D76A62-C188-4535-9C7F-88DEB42896D5}" sibTransId="{59889B22-04D8-42C9-9F7D-FA6F10C16981}"/>
    <dgm:cxn modelId="{4E910475-560E-4C8A-94B0-794D4B258E67}" srcId="{2D481C34-CDF3-4091-BDB0-4C96C367ED4B}" destId="{E27F7FAA-43B6-4632-AFB9-6B640E375811}" srcOrd="1" destOrd="0" parTransId="{AE2395CA-A415-4A79-ACE8-5C0E188548B0}" sibTransId="{645BDC4B-870C-46A1-8130-BC147B00A5FC}"/>
    <dgm:cxn modelId="{00981761-6B74-43F0-8BB3-E80CDB5490F6}" type="presOf" srcId="{2D481C34-CDF3-4091-BDB0-4C96C367ED4B}" destId="{DB10366F-60EE-4CA9-93A5-6A6BD7859482}" srcOrd="0" destOrd="0" presId="urn:microsoft.com/office/officeart/2005/8/layout/hProcess9"/>
    <dgm:cxn modelId="{699DD6A7-6BA5-444E-A820-4D77B8D284AC}" type="presOf" srcId="{7C1A83D0-18C6-4EE7-B40F-E90070A67B9B}" destId="{FED8D926-7CD1-4D9B-81C7-B3AE5CE4A88F}" srcOrd="0" destOrd="0" presId="urn:microsoft.com/office/officeart/2005/8/layout/hProcess9"/>
    <dgm:cxn modelId="{43F76C78-AF6C-496A-8893-08B59C87BBF6}" type="presOf" srcId="{E27F7FAA-43B6-4632-AFB9-6B640E375811}" destId="{4BE8DB0D-71C4-47D3-B954-00689E369305}" srcOrd="0" destOrd="0" presId="urn:microsoft.com/office/officeart/2005/8/layout/hProcess9"/>
    <dgm:cxn modelId="{26148938-ED8E-428B-9F35-4BB753D54F28}" srcId="{2D481C34-CDF3-4091-BDB0-4C96C367ED4B}" destId="{6AFE88A5-0EDD-4798-B2FE-9C4663FB72C1}" srcOrd="0" destOrd="0" parTransId="{FA717E60-0D00-45E1-8455-685C32F5DBB4}" sibTransId="{AA740EE4-F5B3-4D93-A18A-FC0521618121}"/>
    <dgm:cxn modelId="{8E1CE5F3-02C3-43B2-80D9-77160968A878}" type="presOf" srcId="{6AFE88A5-0EDD-4798-B2FE-9C4663FB72C1}" destId="{B3E52995-A673-4A02-9438-D7A2122615A6}" srcOrd="0" destOrd="0" presId="urn:microsoft.com/office/officeart/2005/8/layout/hProcess9"/>
    <dgm:cxn modelId="{95D3DD88-4E4C-4C7A-A28A-B6DE1C64FB65}" type="presParOf" srcId="{DB10366F-60EE-4CA9-93A5-6A6BD7859482}" destId="{AF47C394-486D-482C-AE59-060D5F6FA1C9}" srcOrd="0" destOrd="0" presId="urn:microsoft.com/office/officeart/2005/8/layout/hProcess9"/>
    <dgm:cxn modelId="{56582B1C-5B48-4980-8DF0-A82CC730BC1B}" type="presParOf" srcId="{DB10366F-60EE-4CA9-93A5-6A6BD7859482}" destId="{A56D7640-BF7B-464C-A213-E94DD31E58DA}" srcOrd="1" destOrd="0" presId="urn:microsoft.com/office/officeart/2005/8/layout/hProcess9"/>
    <dgm:cxn modelId="{A9FA24B2-17E7-4E39-B61A-BDD943C0AAFD}" type="presParOf" srcId="{A56D7640-BF7B-464C-A213-E94DD31E58DA}" destId="{B3E52995-A673-4A02-9438-D7A2122615A6}" srcOrd="0" destOrd="0" presId="urn:microsoft.com/office/officeart/2005/8/layout/hProcess9"/>
    <dgm:cxn modelId="{52A9257C-87F7-48DF-9050-AC7072A3F29C}" type="presParOf" srcId="{A56D7640-BF7B-464C-A213-E94DD31E58DA}" destId="{339FD484-8B0B-48B6-85C4-21692EA9A662}" srcOrd="1" destOrd="0" presId="urn:microsoft.com/office/officeart/2005/8/layout/hProcess9"/>
    <dgm:cxn modelId="{F401DA72-0B7C-4D13-BB03-06F7111E06A1}" type="presParOf" srcId="{A56D7640-BF7B-464C-A213-E94DD31E58DA}" destId="{4BE8DB0D-71C4-47D3-B954-00689E369305}" srcOrd="2" destOrd="0" presId="urn:microsoft.com/office/officeart/2005/8/layout/hProcess9"/>
    <dgm:cxn modelId="{2875443D-2E96-47AC-B613-6170D8B81F9F}" type="presParOf" srcId="{A56D7640-BF7B-464C-A213-E94DD31E58DA}" destId="{8202E0F1-377D-48D8-94F7-13173BA687A2}" srcOrd="3" destOrd="0" presId="urn:microsoft.com/office/officeart/2005/8/layout/hProcess9"/>
    <dgm:cxn modelId="{F98592FF-3E42-4066-8212-094D82233581}" type="presParOf" srcId="{A56D7640-BF7B-464C-A213-E94DD31E58DA}" destId="{FED8D926-7CD1-4D9B-81C7-B3AE5CE4A8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81C34-CDF3-4091-BDB0-4C96C367ED4B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</dgm:pt>
    <dgm:pt modelId="{6AFE88A5-0EDD-4798-B2FE-9C4663FB72C1}">
      <dgm:prSet phldrT="[Text]" custT="1"/>
      <dgm:spPr/>
      <dgm:t>
        <a:bodyPr/>
        <a:lstStyle/>
        <a:p>
          <a:r>
            <a:rPr lang="cs-CZ" sz="1800" b="1" dirty="0" smtClean="0"/>
            <a:t>Dospělí</a:t>
          </a:r>
          <a:endParaRPr lang="cs-CZ" sz="1800" b="1" dirty="0"/>
        </a:p>
      </dgm:t>
    </dgm:pt>
    <dgm:pt modelId="{FA717E60-0D00-45E1-8455-685C32F5DBB4}" type="parTrans" cxnId="{26148938-ED8E-428B-9F35-4BB753D54F28}">
      <dgm:prSet/>
      <dgm:spPr/>
      <dgm:t>
        <a:bodyPr/>
        <a:lstStyle/>
        <a:p>
          <a:endParaRPr lang="cs-CZ"/>
        </a:p>
      </dgm:t>
    </dgm:pt>
    <dgm:pt modelId="{AA740EE4-F5B3-4D93-A18A-FC0521618121}" type="sibTrans" cxnId="{26148938-ED8E-428B-9F35-4BB753D54F28}">
      <dgm:prSet/>
      <dgm:spPr/>
      <dgm:t>
        <a:bodyPr/>
        <a:lstStyle/>
        <a:p>
          <a:endParaRPr lang="cs-CZ"/>
        </a:p>
      </dgm:t>
    </dgm:pt>
    <dgm:pt modelId="{E27F7FAA-43B6-4632-AFB9-6B640E375811}">
      <dgm:prSet phldrT="[Text]"/>
      <dgm:spPr/>
      <dgm:t>
        <a:bodyPr/>
        <a:lstStyle/>
        <a:p>
          <a:pPr algn="l"/>
          <a:r>
            <a:rPr lang="cs-CZ" dirty="0" smtClean="0"/>
            <a:t>&gt; Hledají informace</a:t>
          </a:r>
        </a:p>
        <a:p>
          <a:pPr algn="l"/>
          <a:r>
            <a:rPr lang="cs-CZ" dirty="0" smtClean="0"/>
            <a:t>&gt; Využívaní online      bankovnictví</a:t>
          </a:r>
        </a:p>
        <a:p>
          <a:pPr algn="l"/>
          <a:r>
            <a:rPr lang="cs-CZ" dirty="0" smtClean="0"/>
            <a:t>&gt; Nakupují</a:t>
          </a:r>
          <a:endParaRPr lang="cs-CZ" dirty="0"/>
        </a:p>
      </dgm:t>
    </dgm:pt>
    <dgm:pt modelId="{AE2395CA-A415-4A79-ACE8-5C0E188548B0}" type="parTrans" cxnId="{4E910475-560E-4C8A-94B0-794D4B258E67}">
      <dgm:prSet/>
      <dgm:spPr/>
      <dgm:t>
        <a:bodyPr/>
        <a:lstStyle/>
        <a:p>
          <a:endParaRPr lang="cs-CZ"/>
        </a:p>
      </dgm:t>
    </dgm:pt>
    <dgm:pt modelId="{645BDC4B-870C-46A1-8130-BC147B00A5FC}" type="sibTrans" cxnId="{4E910475-560E-4C8A-94B0-794D4B258E67}">
      <dgm:prSet/>
      <dgm:spPr/>
      <dgm:t>
        <a:bodyPr/>
        <a:lstStyle/>
        <a:p>
          <a:endParaRPr lang="cs-CZ"/>
        </a:p>
      </dgm:t>
    </dgm:pt>
    <dgm:pt modelId="{7C1A83D0-18C6-4EE7-B40F-E90070A67B9B}">
      <dgm:prSet phldrT="[Text]"/>
      <dgm:spPr/>
      <dgm:t>
        <a:bodyPr/>
        <a:lstStyle/>
        <a:p>
          <a:pPr algn="l"/>
          <a:r>
            <a:rPr lang="cs-CZ" altLang="cs-CZ" dirty="0" smtClean="0"/>
            <a:t>&gt; Online podvody</a:t>
          </a:r>
        </a:p>
        <a:p>
          <a:pPr algn="l"/>
          <a:r>
            <a:rPr lang="cs-CZ" altLang="cs-CZ" dirty="0" smtClean="0"/>
            <a:t>&gt; </a:t>
          </a:r>
          <a:r>
            <a:rPr lang="cs-CZ" altLang="cs-CZ" dirty="0" err="1" smtClean="0"/>
            <a:t>Phishing</a:t>
          </a:r>
          <a:r>
            <a:rPr lang="cs-CZ" altLang="cs-CZ" dirty="0" smtClean="0"/>
            <a:t> – banky </a:t>
          </a:r>
        </a:p>
        <a:p>
          <a:pPr algn="l"/>
          <a:r>
            <a:rPr lang="cs-CZ" altLang="cs-CZ" dirty="0" smtClean="0"/>
            <a:t>&gt; Důvěryhodnost informací na internetu</a:t>
          </a:r>
          <a:endParaRPr lang="cs-CZ" dirty="0"/>
        </a:p>
      </dgm:t>
    </dgm:pt>
    <dgm:pt modelId="{D7D76A62-C188-4535-9C7F-88DEB42896D5}" type="parTrans" cxnId="{8C1F9E3B-3295-4314-AEF6-1E86864DB517}">
      <dgm:prSet/>
      <dgm:spPr/>
      <dgm:t>
        <a:bodyPr/>
        <a:lstStyle/>
        <a:p>
          <a:endParaRPr lang="cs-CZ"/>
        </a:p>
      </dgm:t>
    </dgm:pt>
    <dgm:pt modelId="{59889B22-04D8-42C9-9F7D-FA6F10C16981}" type="sibTrans" cxnId="{8C1F9E3B-3295-4314-AEF6-1E86864DB517}">
      <dgm:prSet/>
      <dgm:spPr/>
      <dgm:t>
        <a:bodyPr/>
        <a:lstStyle/>
        <a:p>
          <a:endParaRPr lang="cs-CZ"/>
        </a:p>
      </dgm:t>
    </dgm:pt>
    <dgm:pt modelId="{DB10366F-60EE-4CA9-93A5-6A6BD7859482}" type="pres">
      <dgm:prSet presAssocID="{2D481C34-CDF3-4091-BDB0-4C96C367ED4B}" presName="CompostProcess" presStyleCnt="0">
        <dgm:presLayoutVars>
          <dgm:dir/>
          <dgm:resizeHandles val="exact"/>
        </dgm:presLayoutVars>
      </dgm:prSet>
      <dgm:spPr/>
    </dgm:pt>
    <dgm:pt modelId="{AF47C394-486D-482C-AE59-060D5F6FA1C9}" type="pres">
      <dgm:prSet presAssocID="{2D481C34-CDF3-4091-BDB0-4C96C367ED4B}" presName="arrow" presStyleLbl="bgShp" presStyleIdx="0" presStyleCnt="1" custLinFactNeighborX="7615" custLinFactNeighborY="2174"/>
      <dgm:spPr/>
    </dgm:pt>
    <dgm:pt modelId="{A56D7640-BF7B-464C-A213-E94DD31E58DA}" type="pres">
      <dgm:prSet presAssocID="{2D481C34-CDF3-4091-BDB0-4C96C367ED4B}" presName="linearProcess" presStyleCnt="0"/>
      <dgm:spPr/>
    </dgm:pt>
    <dgm:pt modelId="{B3E52995-A673-4A02-9438-D7A2122615A6}" type="pres">
      <dgm:prSet presAssocID="{6AFE88A5-0EDD-4798-B2FE-9C4663FB72C1}" presName="textNode" presStyleLbl="node1" presStyleIdx="0" presStyleCnt="3" custScaleX="678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FD484-8B0B-48B6-85C4-21692EA9A662}" type="pres">
      <dgm:prSet presAssocID="{AA740EE4-F5B3-4D93-A18A-FC0521618121}" presName="sibTrans" presStyleCnt="0"/>
      <dgm:spPr/>
    </dgm:pt>
    <dgm:pt modelId="{4BE8DB0D-71C4-47D3-B954-00689E369305}" type="pres">
      <dgm:prSet presAssocID="{E27F7FAA-43B6-4632-AFB9-6B640E375811}" presName="textNode" presStyleLbl="node1" presStyleIdx="1" presStyleCnt="3" custScaleX="869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02E0F1-377D-48D8-94F7-13173BA687A2}" type="pres">
      <dgm:prSet presAssocID="{645BDC4B-870C-46A1-8130-BC147B00A5FC}" presName="sibTrans" presStyleCnt="0"/>
      <dgm:spPr/>
    </dgm:pt>
    <dgm:pt modelId="{FED8D926-7CD1-4D9B-81C7-B3AE5CE4A88F}" type="pres">
      <dgm:prSet presAssocID="{7C1A83D0-18C6-4EE7-B40F-E90070A67B9B}" presName="textNode" presStyleLbl="node1" presStyleIdx="2" presStyleCnt="3" custScaleY="107052" custLinFactNeighborX="5297" custLinFactNeighborY="-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C3CECC-5D2E-4833-9D7A-97C57D9FF5B0}" type="presOf" srcId="{E27F7FAA-43B6-4632-AFB9-6B640E375811}" destId="{4BE8DB0D-71C4-47D3-B954-00689E369305}" srcOrd="0" destOrd="0" presId="urn:microsoft.com/office/officeart/2005/8/layout/hProcess9"/>
    <dgm:cxn modelId="{466F57B1-601B-4EB7-ADAB-A761F59FAA6C}" type="presOf" srcId="{6AFE88A5-0EDD-4798-B2FE-9C4663FB72C1}" destId="{B3E52995-A673-4A02-9438-D7A2122615A6}" srcOrd="0" destOrd="0" presId="urn:microsoft.com/office/officeart/2005/8/layout/hProcess9"/>
    <dgm:cxn modelId="{8C1F9E3B-3295-4314-AEF6-1E86864DB517}" srcId="{2D481C34-CDF3-4091-BDB0-4C96C367ED4B}" destId="{7C1A83D0-18C6-4EE7-B40F-E90070A67B9B}" srcOrd="2" destOrd="0" parTransId="{D7D76A62-C188-4535-9C7F-88DEB42896D5}" sibTransId="{59889B22-04D8-42C9-9F7D-FA6F10C16981}"/>
    <dgm:cxn modelId="{4E910475-560E-4C8A-94B0-794D4B258E67}" srcId="{2D481C34-CDF3-4091-BDB0-4C96C367ED4B}" destId="{E27F7FAA-43B6-4632-AFB9-6B640E375811}" srcOrd="1" destOrd="0" parTransId="{AE2395CA-A415-4A79-ACE8-5C0E188548B0}" sibTransId="{645BDC4B-870C-46A1-8130-BC147B00A5FC}"/>
    <dgm:cxn modelId="{C7E7549E-551D-4DF4-893C-7A6F5E65A1B6}" type="presOf" srcId="{7C1A83D0-18C6-4EE7-B40F-E90070A67B9B}" destId="{FED8D926-7CD1-4D9B-81C7-B3AE5CE4A88F}" srcOrd="0" destOrd="0" presId="urn:microsoft.com/office/officeart/2005/8/layout/hProcess9"/>
    <dgm:cxn modelId="{31498D3B-41CB-4BA0-B639-899E62D7C182}" type="presOf" srcId="{2D481C34-CDF3-4091-BDB0-4C96C367ED4B}" destId="{DB10366F-60EE-4CA9-93A5-6A6BD7859482}" srcOrd="0" destOrd="0" presId="urn:microsoft.com/office/officeart/2005/8/layout/hProcess9"/>
    <dgm:cxn modelId="{26148938-ED8E-428B-9F35-4BB753D54F28}" srcId="{2D481C34-CDF3-4091-BDB0-4C96C367ED4B}" destId="{6AFE88A5-0EDD-4798-B2FE-9C4663FB72C1}" srcOrd="0" destOrd="0" parTransId="{FA717E60-0D00-45E1-8455-685C32F5DBB4}" sibTransId="{AA740EE4-F5B3-4D93-A18A-FC0521618121}"/>
    <dgm:cxn modelId="{A42058F0-9661-4E5B-BA53-6A0D3107891B}" type="presParOf" srcId="{DB10366F-60EE-4CA9-93A5-6A6BD7859482}" destId="{AF47C394-486D-482C-AE59-060D5F6FA1C9}" srcOrd="0" destOrd="0" presId="urn:microsoft.com/office/officeart/2005/8/layout/hProcess9"/>
    <dgm:cxn modelId="{6E9A0D34-6325-419A-AA4A-660B75087A5B}" type="presParOf" srcId="{DB10366F-60EE-4CA9-93A5-6A6BD7859482}" destId="{A56D7640-BF7B-464C-A213-E94DD31E58DA}" srcOrd="1" destOrd="0" presId="urn:microsoft.com/office/officeart/2005/8/layout/hProcess9"/>
    <dgm:cxn modelId="{B7291C81-C3CF-4530-87C6-3EE7DDEC5DE9}" type="presParOf" srcId="{A56D7640-BF7B-464C-A213-E94DD31E58DA}" destId="{B3E52995-A673-4A02-9438-D7A2122615A6}" srcOrd="0" destOrd="0" presId="urn:microsoft.com/office/officeart/2005/8/layout/hProcess9"/>
    <dgm:cxn modelId="{E00DF047-E3F1-4548-8DE2-2CBACFC7B0E6}" type="presParOf" srcId="{A56D7640-BF7B-464C-A213-E94DD31E58DA}" destId="{339FD484-8B0B-48B6-85C4-21692EA9A662}" srcOrd="1" destOrd="0" presId="urn:microsoft.com/office/officeart/2005/8/layout/hProcess9"/>
    <dgm:cxn modelId="{CC1C989E-223E-4D62-B9C4-E287FD19A960}" type="presParOf" srcId="{A56D7640-BF7B-464C-A213-E94DD31E58DA}" destId="{4BE8DB0D-71C4-47D3-B954-00689E369305}" srcOrd="2" destOrd="0" presId="urn:microsoft.com/office/officeart/2005/8/layout/hProcess9"/>
    <dgm:cxn modelId="{E19D9CAC-CD03-455E-AF59-1E6ACD8AD60B}" type="presParOf" srcId="{A56D7640-BF7B-464C-A213-E94DD31E58DA}" destId="{8202E0F1-377D-48D8-94F7-13173BA687A2}" srcOrd="3" destOrd="0" presId="urn:microsoft.com/office/officeart/2005/8/layout/hProcess9"/>
    <dgm:cxn modelId="{7F763CEC-9655-467A-AA9A-EA01F69D5191}" type="presParOf" srcId="{A56D7640-BF7B-464C-A213-E94DD31E58DA}" destId="{FED8D926-7CD1-4D9B-81C7-B3AE5CE4A8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81C34-CDF3-4091-BDB0-4C96C367ED4B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</dgm:pt>
    <dgm:pt modelId="{6AFE88A5-0EDD-4798-B2FE-9C4663FB72C1}">
      <dgm:prSet phldrT="[Text]" custT="1"/>
      <dgm:spPr/>
      <dgm:t>
        <a:bodyPr/>
        <a:lstStyle/>
        <a:p>
          <a:r>
            <a:rPr lang="cs-CZ" sz="1800" b="1" dirty="0" smtClean="0"/>
            <a:t>Senioři</a:t>
          </a:r>
          <a:endParaRPr lang="cs-CZ" sz="1800" b="1" dirty="0"/>
        </a:p>
      </dgm:t>
    </dgm:pt>
    <dgm:pt modelId="{FA717E60-0D00-45E1-8455-685C32F5DBB4}" type="parTrans" cxnId="{26148938-ED8E-428B-9F35-4BB753D54F28}">
      <dgm:prSet/>
      <dgm:spPr/>
      <dgm:t>
        <a:bodyPr/>
        <a:lstStyle/>
        <a:p>
          <a:endParaRPr lang="cs-CZ"/>
        </a:p>
      </dgm:t>
    </dgm:pt>
    <dgm:pt modelId="{AA740EE4-F5B3-4D93-A18A-FC0521618121}" type="sibTrans" cxnId="{26148938-ED8E-428B-9F35-4BB753D54F28}">
      <dgm:prSet/>
      <dgm:spPr/>
      <dgm:t>
        <a:bodyPr/>
        <a:lstStyle/>
        <a:p>
          <a:endParaRPr lang="cs-CZ"/>
        </a:p>
      </dgm:t>
    </dgm:pt>
    <dgm:pt modelId="{E27F7FAA-43B6-4632-AFB9-6B640E375811}">
      <dgm:prSet phldrT="[Text]"/>
      <dgm:spPr/>
      <dgm:t>
        <a:bodyPr/>
        <a:lstStyle/>
        <a:p>
          <a:pPr algn="l"/>
          <a:r>
            <a:rPr lang="cs-CZ" dirty="0" smtClean="0"/>
            <a:t>&gt; Seznamují se s internetem</a:t>
          </a:r>
          <a:endParaRPr lang="cs-CZ" dirty="0"/>
        </a:p>
      </dgm:t>
    </dgm:pt>
    <dgm:pt modelId="{AE2395CA-A415-4A79-ACE8-5C0E188548B0}" type="parTrans" cxnId="{4E910475-560E-4C8A-94B0-794D4B258E67}">
      <dgm:prSet/>
      <dgm:spPr/>
      <dgm:t>
        <a:bodyPr/>
        <a:lstStyle/>
        <a:p>
          <a:endParaRPr lang="cs-CZ"/>
        </a:p>
      </dgm:t>
    </dgm:pt>
    <dgm:pt modelId="{645BDC4B-870C-46A1-8130-BC147B00A5FC}" type="sibTrans" cxnId="{4E910475-560E-4C8A-94B0-794D4B258E67}">
      <dgm:prSet/>
      <dgm:spPr/>
      <dgm:t>
        <a:bodyPr/>
        <a:lstStyle/>
        <a:p>
          <a:endParaRPr lang="cs-CZ"/>
        </a:p>
      </dgm:t>
    </dgm:pt>
    <dgm:pt modelId="{7C1A83D0-18C6-4EE7-B40F-E90070A67B9B}">
      <dgm:prSet phldrT="[Text]"/>
      <dgm:spPr/>
      <dgm:t>
        <a:bodyPr/>
        <a:lstStyle/>
        <a:p>
          <a:pPr algn="l"/>
          <a:r>
            <a:rPr lang="cs-CZ" altLang="cs-CZ" dirty="0" smtClean="0"/>
            <a:t>&gt; Počítačové viry, instalace zbytečných programů, </a:t>
          </a:r>
          <a:r>
            <a:rPr lang="cs-CZ" altLang="cs-CZ" dirty="0" err="1" smtClean="0"/>
            <a:t>hoaxy</a:t>
          </a:r>
          <a:r>
            <a:rPr lang="cs-CZ" altLang="cs-CZ" dirty="0" smtClean="0"/>
            <a:t>, podvody</a:t>
          </a:r>
        </a:p>
        <a:p>
          <a:pPr algn="l"/>
          <a:r>
            <a:rPr lang="cs-CZ" altLang="cs-CZ" dirty="0" smtClean="0"/>
            <a:t>&gt; Sdílení osobních informací</a:t>
          </a:r>
        </a:p>
        <a:p>
          <a:pPr algn="l"/>
          <a:r>
            <a:rPr lang="cs-CZ" altLang="cs-CZ" dirty="0" smtClean="0"/>
            <a:t>&gt; Důvěryhodnost informací na internetu (např. o zdravotních problémech)</a:t>
          </a:r>
        </a:p>
      </dgm:t>
    </dgm:pt>
    <dgm:pt modelId="{D7D76A62-C188-4535-9C7F-88DEB42896D5}" type="parTrans" cxnId="{8C1F9E3B-3295-4314-AEF6-1E86864DB517}">
      <dgm:prSet/>
      <dgm:spPr/>
      <dgm:t>
        <a:bodyPr/>
        <a:lstStyle/>
        <a:p>
          <a:endParaRPr lang="cs-CZ"/>
        </a:p>
      </dgm:t>
    </dgm:pt>
    <dgm:pt modelId="{59889B22-04D8-42C9-9F7D-FA6F10C16981}" type="sibTrans" cxnId="{8C1F9E3B-3295-4314-AEF6-1E86864DB517}">
      <dgm:prSet/>
      <dgm:spPr/>
      <dgm:t>
        <a:bodyPr/>
        <a:lstStyle/>
        <a:p>
          <a:endParaRPr lang="cs-CZ"/>
        </a:p>
      </dgm:t>
    </dgm:pt>
    <dgm:pt modelId="{DB10366F-60EE-4CA9-93A5-6A6BD7859482}" type="pres">
      <dgm:prSet presAssocID="{2D481C34-CDF3-4091-BDB0-4C96C367ED4B}" presName="CompostProcess" presStyleCnt="0">
        <dgm:presLayoutVars>
          <dgm:dir/>
          <dgm:resizeHandles val="exact"/>
        </dgm:presLayoutVars>
      </dgm:prSet>
      <dgm:spPr/>
    </dgm:pt>
    <dgm:pt modelId="{AF47C394-486D-482C-AE59-060D5F6FA1C9}" type="pres">
      <dgm:prSet presAssocID="{2D481C34-CDF3-4091-BDB0-4C96C367ED4B}" presName="arrow" presStyleLbl="bgShp" presStyleIdx="0" presStyleCnt="1" custLinFactNeighborX="7615" custLinFactNeighborY="2174"/>
      <dgm:spPr/>
    </dgm:pt>
    <dgm:pt modelId="{A56D7640-BF7B-464C-A213-E94DD31E58DA}" type="pres">
      <dgm:prSet presAssocID="{2D481C34-CDF3-4091-BDB0-4C96C367ED4B}" presName="linearProcess" presStyleCnt="0"/>
      <dgm:spPr/>
    </dgm:pt>
    <dgm:pt modelId="{B3E52995-A673-4A02-9438-D7A2122615A6}" type="pres">
      <dgm:prSet presAssocID="{6AFE88A5-0EDD-4798-B2FE-9C4663FB72C1}" presName="textNode" presStyleLbl="node1" presStyleIdx="0" presStyleCnt="3" custScaleX="805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FD484-8B0B-48B6-85C4-21692EA9A662}" type="pres">
      <dgm:prSet presAssocID="{AA740EE4-F5B3-4D93-A18A-FC0521618121}" presName="sibTrans" presStyleCnt="0"/>
      <dgm:spPr/>
    </dgm:pt>
    <dgm:pt modelId="{4BE8DB0D-71C4-47D3-B954-00689E369305}" type="pres">
      <dgm:prSet presAssocID="{E27F7FAA-43B6-4632-AFB9-6B640E375811}" presName="textNode" presStyleLbl="node1" presStyleIdx="1" presStyleCnt="3" custScaleX="678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02E0F1-377D-48D8-94F7-13173BA687A2}" type="pres">
      <dgm:prSet presAssocID="{645BDC4B-870C-46A1-8130-BC147B00A5FC}" presName="sibTrans" presStyleCnt="0"/>
      <dgm:spPr/>
    </dgm:pt>
    <dgm:pt modelId="{FED8D926-7CD1-4D9B-81C7-B3AE5CE4A88F}" type="pres">
      <dgm:prSet presAssocID="{7C1A83D0-18C6-4EE7-B40F-E90070A67B9B}" presName="textNode" presStyleLbl="node1" presStyleIdx="2" presStyleCnt="3" custScaleY="163829" custLinFactNeighborX="5297" custLinFactNeighborY="-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1B395D-8638-4CAF-AE78-57A3B02975C6}" type="presOf" srcId="{E27F7FAA-43B6-4632-AFB9-6B640E375811}" destId="{4BE8DB0D-71C4-47D3-B954-00689E369305}" srcOrd="0" destOrd="0" presId="urn:microsoft.com/office/officeart/2005/8/layout/hProcess9"/>
    <dgm:cxn modelId="{4E910475-560E-4C8A-94B0-794D4B258E67}" srcId="{2D481C34-CDF3-4091-BDB0-4C96C367ED4B}" destId="{E27F7FAA-43B6-4632-AFB9-6B640E375811}" srcOrd="1" destOrd="0" parTransId="{AE2395CA-A415-4A79-ACE8-5C0E188548B0}" sibTransId="{645BDC4B-870C-46A1-8130-BC147B00A5FC}"/>
    <dgm:cxn modelId="{37D39936-6334-4215-9FB2-49BC87BCD228}" type="presOf" srcId="{2D481C34-CDF3-4091-BDB0-4C96C367ED4B}" destId="{DB10366F-60EE-4CA9-93A5-6A6BD7859482}" srcOrd="0" destOrd="0" presId="urn:microsoft.com/office/officeart/2005/8/layout/hProcess9"/>
    <dgm:cxn modelId="{5FE07045-BBED-40DF-9F7D-47AA12944AF5}" type="presOf" srcId="{7C1A83D0-18C6-4EE7-B40F-E90070A67B9B}" destId="{FED8D926-7CD1-4D9B-81C7-B3AE5CE4A88F}" srcOrd="0" destOrd="0" presId="urn:microsoft.com/office/officeart/2005/8/layout/hProcess9"/>
    <dgm:cxn modelId="{26148938-ED8E-428B-9F35-4BB753D54F28}" srcId="{2D481C34-CDF3-4091-BDB0-4C96C367ED4B}" destId="{6AFE88A5-0EDD-4798-B2FE-9C4663FB72C1}" srcOrd="0" destOrd="0" parTransId="{FA717E60-0D00-45E1-8455-685C32F5DBB4}" sibTransId="{AA740EE4-F5B3-4D93-A18A-FC0521618121}"/>
    <dgm:cxn modelId="{8C1F9E3B-3295-4314-AEF6-1E86864DB517}" srcId="{2D481C34-CDF3-4091-BDB0-4C96C367ED4B}" destId="{7C1A83D0-18C6-4EE7-B40F-E90070A67B9B}" srcOrd="2" destOrd="0" parTransId="{D7D76A62-C188-4535-9C7F-88DEB42896D5}" sibTransId="{59889B22-04D8-42C9-9F7D-FA6F10C16981}"/>
    <dgm:cxn modelId="{3F744E17-1122-4A57-8E32-227566015B7D}" type="presOf" srcId="{6AFE88A5-0EDD-4798-B2FE-9C4663FB72C1}" destId="{B3E52995-A673-4A02-9438-D7A2122615A6}" srcOrd="0" destOrd="0" presId="urn:microsoft.com/office/officeart/2005/8/layout/hProcess9"/>
    <dgm:cxn modelId="{EA17C4F9-09FC-484F-BF59-00B3DAA0844D}" type="presParOf" srcId="{DB10366F-60EE-4CA9-93A5-6A6BD7859482}" destId="{AF47C394-486D-482C-AE59-060D5F6FA1C9}" srcOrd="0" destOrd="0" presId="urn:microsoft.com/office/officeart/2005/8/layout/hProcess9"/>
    <dgm:cxn modelId="{5F102361-40F6-4DF5-8E54-929923ABA1BD}" type="presParOf" srcId="{DB10366F-60EE-4CA9-93A5-6A6BD7859482}" destId="{A56D7640-BF7B-464C-A213-E94DD31E58DA}" srcOrd="1" destOrd="0" presId="urn:microsoft.com/office/officeart/2005/8/layout/hProcess9"/>
    <dgm:cxn modelId="{245810E4-1186-4B94-B450-1C43CED18AEF}" type="presParOf" srcId="{A56D7640-BF7B-464C-A213-E94DD31E58DA}" destId="{B3E52995-A673-4A02-9438-D7A2122615A6}" srcOrd="0" destOrd="0" presId="urn:microsoft.com/office/officeart/2005/8/layout/hProcess9"/>
    <dgm:cxn modelId="{070B65B1-753D-48D7-A15E-2870D70BFA55}" type="presParOf" srcId="{A56D7640-BF7B-464C-A213-E94DD31E58DA}" destId="{339FD484-8B0B-48B6-85C4-21692EA9A662}" srcOrd="1" destOrd="0" presId="urn:microsoft.com/office/officeart/2005/8/layout/hProcess9"/>
    <dgm:cxn modelId="{8C11B5EF-BC20-4080-A698-89E7762F9089}" type="presParOf" srcId="{A56D7640-BF7B-464C-A213-E94DD31E58DA}" destId="{4BE8DB0D-71C4-47D3-B954-00689E369305}" srcOrd="2" destOrd="0" presId="urn:microsoft.com/office/officeart/2005/8/layout/hProcess9"/>
    <dgm:cxn modelId="{0F36564A-6B1F-478C-92C5-E563DFB75F53}" type="presParOf" srcId="{A56D7640-BF7B-464C-A213-E94DD31E58DA}" destId="{8202E0F1-377D-48D8-94F7-13173BA687A2}" srcOrd="3" destOrd="0" presId="urn:microsoft.com/office/officeart/2005/8/layout/hProcess9"/>
    <dgm:cxn modelId="{CD22E48F-4507-4BF9-8AA4-E0A8E8BF18C7}" type="presParOf" srcId="{A56D7640-BF7B-464C-A213-E94DD31E58DA}" destId="{FED8D926-7CD1-4D9B-81C7-B3AE5CE4A8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C394-486D-482C-AE59-060D5F6FA1C9}">
      <dsp:nvSpPr>
        <dsp:cNvPr id="0" name=""/>
        <dsp:cNvSpPr/>
      </dsp:nvSpPr>
      <dsp:spPr>
        <a:xfrm>
          <a:off x="942332" y="0"/>
          <a:ext cx="5732461" cy="350008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E52995-A673-4A02-9438-D7A2122615A6}">
      <dsp:nvSpPr>
        <dsp:cNvPr id="0" name=""/>
        <dsp:cNvSpPr/>
      </dsp:nvSpPr>
      <dsp:spPr>
        <a:xfrm>
          <a:off x="422612" y="1050025"/>
          <a:ext cx="1864165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Děti a dospívající</a:t>
          </a:r>
          <a:endParaRPr lang="cs-CZ" sz="1800" b="1" kern="1200" dirty="0"/>
        </a:p>
      </dsp:txBody>
      <dsp:txXfrm>
        <a:off x="490956" y="1118369"/>
        <a:ext cx="1727477" cy="1263346"/>
      </dsp:txXfrm>
    </dsp:sp>
    <dsp:sp modelId="{4BE8DB0D-71C4-47D3-B954-00689E369305}">
      <dsp:nvSpPr>
        <dsp:cNvPr id="0" name=""/>
        <dsp:cNvSpPr/>
      </dsp:nvSpPr>
      <dsp:spPr>
        <a:xfrm>
          <a:off x="2419650" y="1050025"/>
          <a:ext cx="1455271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&gt; Komunikují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&gt; Surfují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&gt; Hrají</a:t>
          </a:r>
          <a:endParaRPr lang="cs-CZ" sz="1300" kern="1200" dirty="0"/>
        </a:p>
      </dsp:txBody>
      <dsp:txXfrm>
        <a:off x="2487994" y="1118369"/>
        <a:ext cx="1318583" cy="1263346"/>
      </dsp:txXfrm>
    </dsp:sp>
    <dsp:sp modelId="{FED8D926-7CD1-4D9B-81C7-B3AE5CE4A88F}">
      <dsp:nvSpPr>
        <dsp:cNvPr id="0" name=""/>
        <dsp:cNvSpPr/>
      </dsp:nvSpPr>
      <dsp:spPr>
        <a:xfrm>
          <a:off x="4014833" y="489157"/>
          <a:ext cx="2313664" cy="250687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</a:t>
          </a:r>
          <a:r>
            <a:rPr lang="cs-CZ" altLang="cs-CZ" sz="1300" kern="1200" dirty="0" err="1" smtClean="0"/>
            <a:t>Kyberšikana</a:t>
          </a:r>
          <a:endParaRPr lang="cs-CZ" altLang="cs-CZ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Sdílení osobních informací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</a:t>
          </a:r>
          <a:r>
            <a:rPr lang="cs-CZ" altLang="cs-CZ" sz="1300" kern="1200" dirty="0" err="1" smtClean="0"/>
            <a:t>Phishing</a:t>
          </a:r>
          <a:r>
            <a:rPr lang="cs-CZ" altLang="cs-CZ" sz="1300" kern="1200" dirty="0" smtClean="0"/>
            <a:t> – na SNS, v online hrách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Sexuální, nenávistné, násilné obsahy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Důvěryhodnost informací na internetu (školní úkoly)</a:t>
          </a:r>
          <a:endParaRPr lang="cs-CZ" sz="1300" kern="1200" dirty="0"/>
        </a:p>
      </dsp:txBody>
      <dsp:txXfrm>
        <a:off x="4127777" y="602101"/>
        <a:ext cx="2087776" cy="2280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C394-486D-482C-AE59-060D5F6FA1C9}">
      <dsp:nvSpPr>
        <dsp:cNvPr id="0" name=""/>
        <dsp:cNvSpPr/>
      </dsp:nvSpPr>
      <dsp:spPr>
        <a:xfrm>
          <a:off x="942332" y="0"/>
          <a:ext cx="5732461" cy="350008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E52995-A673-4A02-9438-D7A2122615A6}">
      <dsp:nvSpPr>
        <dsp:cNvPr id="0" name=""/>
        <dsp:cNvSpPr/>
      </dsp:nvSpPr>
      <dsp:spPr>
        <a:xfrm>
          <a:off x="480161" y="1050025"/>
          <a:ext cx="1471832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Dospělí</a:t>
          </a:r>
          <a:endParaRPr lang="cs-CZ" sz="1800" b="1" kern="1200" dirty="0"/>
        </a:p>
      </dsp:txBody>
      <dsp:txXfrm>
        <a:off x="548505" y="1118369"/>
        <a:ext cx="1335144" cy="1263346"/>
      </dsp:txXfrm>
    </dsp:sp>
    <dsp:sp modelId="{4BE8DB0D-71C4-47D3-B954-00689E369305}">
      <dsp:nvSpPr>
        <dsp:cNvPr id="0" name=""/>
        <dsp:cNvSpPr/>
      </dsp:nvSpPr>
      <dsp:spPr>
        <a:xfrm>
          <a:off x="2079268" y="1050025"/>
          <a:ext cx="1886618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&gt; Hledají informace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&gt; Využívaní online      bankovnictví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&gt; Nakupují</a:t>
          </a:r>
          <a:endParaRPr lang="cs-CZ" sz="1300" kern="1200" dirty="0"/>
        </a:p>
      </dsp:txBody>
      <dsp:txXfrm>
        <a:off x="2147612" y="1118369"/>
        <a:ext cx="1749930" cy="1263346"/>
      </dsp:txXfrm>
    </dsp:sp>
    <dsp:sp modelId="{FED8D926-7CD1-4D9B-81C7-B3AE5CE4A88F}">
      <dsp:nvSpPr>
        <dsp:cNvPr id="0" name=""/>
        <dsp:cNvSpPr/>
      </dsp:nvSpPr>
      <dsp:spPr>
        <a:xfrm>
          <a:off x="4099903" y="993212"/>
          <a:ext cx="2170748" cy="149876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Online podvody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</a:t>
          </a:r>
          <a:r>
            <a:rPr lang="cs-CZ" altLang="cs-CZ" sz="1300" kern="1200" dirty="0" err="1" smtClean="0"/>
            <a:t>Phishing</a:t>
          </a:r>
          <a:r>
            <a:rPr lang="cs-CZ" altLang="cs-CZ" sz="1300" kern="1200" dirty="0" smtClean="0"/>
            <a:t> – banky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Důvěryhodnost informací na internetu</a:t>
          </a:r>
          <a:endParaRPr lang="cs-CZ" sz="1300" kern="1200" dirty="0"/>
        </a:p>
      </dsp:txBody>
      <dsp:txXfrm>
        <a:off x="4173067" y="1066376"/>
        <a:ext cx="2024420" cy="1352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C394-486D-482C-AE59-060D5F6FA1C9}">
      <dsp:nvSpPr>
        <dsp:cNvPr id="0" name=""/>
        <dsp:cNvSpPr/>
      </dsp:nvSpPr>
      <dsp:spPr>
        <a:xfrm>
          <a:off x="942332" y="0"/>
          <a:ext cx="5732461" cy="350008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E52995-A673-4A02-9438-D7A2122615A6}">
      <dsp:nvSpPr>
        <dsp:cNvPr id="0" name=""/>
        <dsp:cNvSpPr/>
      </dsp:nvSpPr>
      <dsp:spPr>
        <a:xfrm>
          <a:off x="474246" y="1050025"/>
          <a:ext cx="1749015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Senioři</a:t>
          </a:r>
          <a:endParaRPr lang="cs-CZ" sz="1800" b="1" kern="1200" dirty="0"/>
        </a:p>
      </dsp:txBody>
      <dsp:txXfrm>
        <a:off x="542590" y="1118369"/>
        <a:ext cx="1612327" cy="1263346"/>
      </dsp:txXfrm>
    </dsp:sp>
    <dsp:sp modelId="{4BE8DB0D-71C4-47D3-B954-00689E369305}">
      <dsp:nvSpPr>
        <dsp:cNvPr id="0" name=""/>
        <dsp:cNvSpPr/>
      </dsp:nvSpPr>
      <dsp:spPr>
        <a:xfrm>
          <a:off x="2353664" y="1050025"/>
          <a:ext cx="1472092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&gt; Seznamují se s internetem</a:t>
          </a:r>
          <a:endParaRPr lang="cs-CZ" sz="1300" kern="1200" dirty="0"/>
        </a:p>
      </dsp:txBody>
      <dsp:txXfrm>
        <a:off x="2422008" y="1118369"/>
        <a:ext cx="1335404" cy="1263346"/>
      </dsp:txXfrm>
    </dsp:sp>
    <dsp:sp modelId="{FED8D926-7CD1-4D9B-81C7-B3AE5CE4A88F}">
      <dsp:nvSpPr>
        <dsp:cNvPr id="0" name=""/>
        <dsp:cNvSpPr/>
      </dsp:nvSpPr>
      <dsp:spPr>
        <a:xfrm>
          <a:off x="3963068" y="595763"/>
          <a:ext cx="2313664" cy="22936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Počítačové viry, instalace zbytečných programů, </a:t>
          </a:r>
          <a:r>
            <a:rPr lang="cs-CZ" altLang="cs-CZ" sz="1300" kern="1200" dirty="0" err="1" smtClean="0"/>
            <a:t>hoaxy</a:t>
          </a:r>
          <a:r>
            <a:rPr lang="cs-CZ" altLang="cs-CZ" sz="1300" kern="1200" dirty="0" smtClean="0"/>
            <a:t>, podvody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Sdílení osobních informací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300" kern="1200" dirty="0" smtClean="0"/>
            <a:t>&gt; Důvěryhodnost informací na internetu (např. o zdravotních problémech)</a:t>
          </a:r>
        </a:p>
      </dsp:txBody>
      <dsp:txXfrm>
        <a:off x="4075035" y="707730"/>
        <a:ext cx="2089730" cy="206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9C107D-0FB3-4F35-ABE4-241D8EA0CB0E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DE8D75-AF02-4D40-87BA-880F0DBE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3501CB-07A5-4084-96BE-26DA03A8E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9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1BEC41-EC98-42B1-A54C-97CF01B242AA}" type="slidenum">
              <a:rPr lang="cs-CZ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736AD-E8C5-4C81-80B4-820FB9050896}" type="slidenum">
              <a:rPr lang="cs-CZ" altLang="cs-CZ" smtClean="0"/>
              <a:pPr eaLnBrk="1" hangingPunct="1"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ECDBF-7A2B-4E49-AF4E-AD78B8197C6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4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D44C-3F64-4714-9E9E-B3C3439C89E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5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038B-A5E8-4D79-9C30-45BD4976F78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655-839E-4068-8F72-E6DF02D97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0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B0A9-916B-45EC-91E7-EA27D76CB4B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47DAB-A994-4083-9FB5-1695549BDE5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7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FDF8-1A23-4A02-B454-B1C2473BE98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1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CBBC-A3B0-4FFD-BB02-70397A72779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4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0CE8-0290-459C-A5E4-0C8E9E96732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4BD3-82AA-473C-9ECB-0D862A43F20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4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AE02-1CF9-4E22-A157-F8597B0953F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76C71-4E02-4373-9123-E6827455300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A5702D-FC79-4BE3-8D57-5FFC337CE8E8}" type="slidenum">
              <a:rPr lang="cs-CZ" alt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e.ac.uk/media@lse/research/EUKidsOnline/Home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787/5kgcjf71pl28-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2751138"/>
            <a:ext cx="7200800" cy="1470025"/>
          </a:xfrm>
        </p:spPr>
        <p:txBody>
          <a:bodyPr/>
          <a:lstStyle/>
          <a:p>
            <a:pPr eaLnBrk="1" hangingPunct="1"/>
            <a:r>
              <a:rPr lang="cs-CZ" altLang="cs-CZ" sz="4800" dirty="0" smtClean="0"/>
              <a:t>Rizika a příležitosti internetu - úvod</a:t>
            </a:r>
            <a:endParaRPr lang="en-US" altLang="cs-CZ" sz="4800" dirty="0" smtClean="0">
              <a:cs typeface="Arial" charset="0"/>
            </a:endParaRPr>
          </a:p>
        </p:txBody>
      </p:sp>
      <p:pic>
        <p:nvPicPr>
          <p:cNvPr id="3075" name="Picture 4" descr="inovace-logo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797425"/>
            <a:ext cx="5551487" cy="1584325"/>
          </a:xfr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2663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Lenka </a:t>
            </a:r>
            <a:r>
              <a:rPr lang="cs-CZ" altLang="cs-CZ" sz="1800" dirty="0"/>
              <a:t>Dědková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/>
              <a:t>ZUR 387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smtClean="0"/>
              <a:t>2015</a:t>
            </a: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018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3203848" y="3212976"/>
            <a:ext cx="5688632" cy="33123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Stejné role můžeme mít i v oblasti samotných rizik: můžeme být pasivnější a pouze číst či sledovat závadné obsahy, můžeme se aktivně účastnit nějaké interakce s další osobou a můžeme také sami rizikové chování iniciovat.    </a:t>
            </a:r>
          </a:p>
        </p:txBody>
      </p:sp>
    </p:spTree>
    <p:extLst>
      <p:ext uri="{BB962C8B-B14F-4D97-AF65-F5344CB8AC3E}">
        <p14:creationId xmlns:p14="http://schemas.microsoft.com/office/powerpoint/2010/main" val="37219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234934" y="1484784"/>
            <a:ext cx="5201162" cy="30963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Nezapomeňme, že nemusíme být „jenom“ obětí, svědkem, ale také „pachatelem“ či „spolupachatelem“. </a:t>
            </a:r>
          </a:p>
          <a:p>
            <a:pPr algn="ctr"/>
            <a:endParaRPr lang="cs-CZ" sz="2000" dirty="0">
              <a:solidFill>
                <a:srgbClr val="000000"/>
              </a:solidFill>
            </a:endParaRPr>
          </a:p>
          <a:p>
            <a:pPr algn="ctr"/>
            <a:r>
              <a:rPr lang="cs-CZ" sz="2000" dirty="0">
                <a:solidFill>
                  <a:srgbClr val="000000"/>
                </a:solidFill>
              </a:rPr>
              <a:t>A to často i nevědomě.</a:t>
            </a: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rizik - EUKO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643192" cy="3456236"/>
          </a:xfrm>
        </p:spPr>
        <p:txBody>
          <a:bodyPr>
            <a:normAutofit/>
          </a:bodyPr>
          <a:lstStyle/>
          <a:p>
            <a:r>
              <a:rPr lang="cs-CZ" sz="2800" dirty="0"/>
              <a:t>Negativní nebo pozitivní zkušenosti jsou důsledkem interakce mezi motivacemi chování a rolí </a:t>
            </a:r>
            <a:r>
              <a:rPr lang="cs-CZ" sz="2800" dirty="0" smtClean="0"/>
              <a:t>(dítěte)</a:t>
            </a:r>
            <a:endParaRPr lang="cs-CZ" sz="2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248472" cy="32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AutoShape 8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2848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  <p:sp>
        <p:nvSpPr>
          <p:cNvPr id="93190" name="AutoShape 6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411413" y="5229225"/>
            <a:ext cx="2089150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1691358" y="3861048"/>
            <a:ext cx="2520280" cy="84534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EUKO II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83394" y="4518025"/>
            <a:ext cx="2464869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483393" y="5229225"/>
            <a:ext cx="2464869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948264" y="4518025"/>
            <a:ext cx="2016350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8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10104"/>
              </p:ext>
            </p:extLst>
          </p:nvPr>
        </p:nvGraphicFramePr>
        <p:xfrm>
          <a:off x="22920" y="68096"/>
          <a:ext cx="9036496" cy="6408368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/>
                <a:gridCol w="3689295"/>
                <a:gridCol w="4019054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Context </a:t>
                      </a:r>
                      <a:r>
                        <a:rPr lang="en-US" sz="1200" dirty="0">
                          <a:effectLst/>
                        </a:rPr>
                        <a:t>of development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Communication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</a:tr>
              <a:tr h="129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</a:t>
                      </a:r>
                      <a:r>
                        <a:rPr lang="en-US" sz="1100" kern="1200" dirty="0">
                          <a:effectLst/>
                        </a:rPr>
                        <a:t>- Peers &amp; friendship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Vulgar </a:t>
                      </a:r>
                      <a:r>
                        <a:rPr lang="en-US" sz="1100" dirty="0">
                          <a:effectLst/>
                        </a:rPr>
                        <a:t>content shared with peers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Viruses automatically sending spam emails or viruses to friends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Hate</a:t>
                      </a:r>
                      <a:r>
                        <a:rPr lang="en-US" sz="1100" dirty="0">
                          <a:effectLst/>
                        </a:rPr>
                        <a:t>, vulgar and nasty messages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by peers or strangers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Creating fake SNS profile about somebody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Exclusion from a group in games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Being killed or cursed in games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Hacked SNS or game profile by peers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96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- </a:t>
                      </a:r>
                      <a:r>
                        <a:rPr lang="cs-CZ" sz="1100" kern="1200" dirty="0" smtClean="0">
                          <a:effectLst/>
                        </a:rPr>
                        <a:t>Ro</a:t>
                      </a:r>
                      <a:r>
                        <a:rPr lang="en-US" sz="1100" kern="1200" dirty="0" smtClean="0">
                          <a:effectLst/>
                        </a:rPr>
                        <a:t>mantic relationships</a:t>
                      </a:r>
                      <a:endParaRPr lang="cs-CZ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Advertisements for dating sites (including sexual or vulgar content)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fake romantic relationships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sexual pictures of previous partner as “revenge”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attractive pictures to attract peers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online strangers for dating purposes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Relationships - </a:t>
                      </a:r>
                      <a:endParaRPr lang="cs-CZ" sz="1100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Parents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Seeing inappropriate content without parents’ permission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Parent-child conflicts because of the Internet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force child to be offline because of addiction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Posting rude or vulgar comments about parents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64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School 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Untrue information from the Internet used for school assignments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School problems because of technology (i.e., viruses, slow internet)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Offensive comments about  teachers or creating fake profiles of teachers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problems after being online too much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133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Sexuality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Commercials with sexual content (Youtube, games, web, pop-ups, e-mail)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Pornographic material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Sexual pictures or videos on the web (Ask, Chatroulette)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Watching live pornography 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Viruses put pornography on computers or SNS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 communication, requests,  and comments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with sexual content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Intentional publishing of sexual pictures to attract peers in order to get likes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Shared revenge porn or virtual sex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3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41945"/>
              </p:ext>
            </p:extLst>
          </p:nvPr>
        </p:nvGraphicFramePr>
        <p:xfrm>
          <a:off x="22920" y="68096"/>
          <a:ext cx="9036496" cy="5953192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/>
                <a:gridCol w="3689295"/>
                <a:gridCol w="4019054"/>
              </a:tblGrid>
              <a:tr h="7587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Context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of development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Communication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</a:tr>
              <a:tr h="22487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Identity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Pop-ups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 webpages asking for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Viruses automatically sending e-mails, or posting stuff or messages on Facebook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Stolen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sharing virtual identity (e-mail, SNS profile, avatar)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Hacked or hijacked account and posting untrue or private information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Pretending to be someone else (e.g., celebrities, known people, not existing people)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Lying about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personal data (e.g., address, phone number, photos, etc.) or too many private details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Requests for personal information from strangers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Meeting online strangers offline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18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Health &amp; well-being (included addiction)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Overuse or addiction problems, including headaches, reduced eating, reduced sleeping, losing friends, eye problems 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Seeing pro-anorexia web sites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Preoccupation by nasty/sexual videos or gaming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Emotional problems after bullying or bothering contact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Losing contact with reality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74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Morality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content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Illegal activities, like downloading programs, movies, and music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Videos with violence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Finding untrue or false information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Commercials telling you to buy, download, or win something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Vulgar, nasty, hate websites, images, videos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messages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illegal materials (e.g., programs, movies, music) in P2P networks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Fake e-mails telling you that you can win something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 e-mails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4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21481" y="188640"/>
            <a:ext cx="8229600" cy="1008410"/>
          </a:xfrm>
        </p:spPr>
        <p:txBody>
          <a:bodyPr/>
          <a:lstStyle/>
          <a:p>
            <a:r>
              <a:rPr lang="cs-CZ" altLang="cs-CZ" sz="3600" dirty="0" smtClean="0"/>
              <a:t>Klasifikace rizik dle OECD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875"/>
            <a:ext cx="922178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bdélník 3"/>
          <p:cNvSpPr>
            <a:spLocks noChangeArrowheads="1"/>
          </p:cNvSpPr>
          <p:nvPr/>
        </p:nvSpPr>
        <p:spPr bwMode="auto">
          <a:xfrm>
            <a:off x="179388" y="6092825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dirty="0" smtClean="0"/>
              <a:t>The </a:t>
            </a:r>
            <a:r>
              <a:rPr lang="en-US" altLang="cs-CZ" sz="1800" dirty="0"/>
              <a:t>Protection of Children Online:</a:t>
            </a:r>
            <a:r>
              <a:rPr lang="cs-CZ" altLang="cs-CZ" sz="1800" dirty="0"/>
              <a:t> </a:t>
            </a:r>
            <a:r>
              <a:rPr lang="en-US" altLang="cs-CZ" sz="1800" dirty="0"/>
              <a:t>Risks Faced by Children Online and Policies to Protect</a:t>
            </a:r>
            <a:r>
              <a:rPr lang="cs-CZ" altLang="cs-CZ" sz="1800" dirty="0"/>
              <a:t> </a:t>
            </a:r>
            <a:r>
              <a:rPr lang="en-US" altLang="cs-CZ" sz="1800" dirty="0"/>
              <a:t>Them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(</a:t>
            </a:r>
            <a:r>
              <a:rPr lang="en-US" sz="1800" i="1" dirty="0" err="1"/>
              <a:t>Organisation</a:t>
            </a:r>
            <a:r>
              <a:rPr lang="en-US" sz="1800" i="1" dirty="0"/>
              <a:t> for Economic Co-operation and Development</a:t>
            </a:r>
            <a:r>
              <a:rPr lang="cs-CZ" altLang="cs-CZ" sz="1800" dirty="0" smtClean="0"/>
              <a:t>,</a:t>
            </a:r>
            <a:r>
              <a:rPr lang="en-US" altLang="cs-CZ" sz="1800" dirty="0" smtClean="0"/>
              <a:t> </a:t>
            </a:r>
            <a:r>
              <a:rPr lang="en-US" altLang="cs-CZ" sz="1800" dirty="0"/>
              <a:t>2011</a:t>
            </a:r>
            <a:r>
              <a:rPr lang="en-US" altLang="cs-CZ" sz="1800" dirty="0" smtClean="0"/>
              <a:t>)</a:t>
            </a: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776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Pojetí online rizik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16832"/>
            <a:ext cx="8082160" cy="4184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Online riziko: </a:t>
            </a:r>
            <a:r>
              <a:rPr lang="cs-CZ" altLang="cs-CZ" sz="1400" dirty="0" smtClean="0"/>
              <a:t>v digitálním prostoru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Příbuzné termíny: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rizikové chování: </a:t>
            </a:r>
            <a:r>
              <a:rPr lang="cs-CZ" altLang="cs-CZ" sz="1400" dirty="0" smtClean="0"/>
              <a:t>nežádoucí fenomén ohrožující zdraví, pozitivní vývoj, před kterým je potřeba chránit (</a:t>
            </a:r>
            <a:r>
              <a:rPr lang="cs-CZ" altLang="cs-CZ" sz="1400" dirty="0" err="1" smtClean="0"/>
              <a:t>Jessor</a:t>
            </a:r>
            <a:r>
              <a:rPr lang="cs-CZ" altLang="cs-CZ" sz="1400" dirty="0" smtClean="0"/>
              <a:t> &amp; </a:t>
            </a:r>
            <a:r>
              <a:rPr lang="cs-CZ" altLang="cs-CZ" sz="1400" dirty="0" err="1" smtClean="0"/>
              <a:t>Jessor</a:t>
            </a:r>
            <a:r>
              <a:rPr lang="cs-CZ" altLang="cs-CZ" sz="1400" dirty="0" smtClean="0"/>
              <a:t>, 1977)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problémové chování: </a:t>
            </a:r>
            <a:r>
              <a:rPr lang="cs-CZ" altLang="cs-CZ" sz="1400" dirty="0" smtClean="0"/>
              <a:t>porušení uzákoněných a sociálních norem, které doprovázeno sankcemi (</a:t>
            </a:r>
            <a:r>
              <a:rPr lang="cs-CZ" altLang="cs-CZ" sz="1400" dirty="0" err="1" smtClean="0"/>
              <a:t>Jessor</a:t>
            </a:r>
            <a:r>
              <a:rPr lang="cs-CZ" altLang="cs-CZ" sz="1400" dirty="0" smtClean="0"/>
              <a:t> &amp; </a:t>
            </a:r>
            <a:r>
              <a:rPr lang="cs-CZ" altLang="cs-CZ" sz="1400" dirty="0" err="1" smtClean="0"/>
              <a:t>Jessor</a:t>
            </a:r>
            <a:r>
              <a:rPr lang="cs-CZ" altLang="cs-CZ" sz="1400" dirty="0" smtClean="0"/>
              <a:t>, 1977)</a:t>
            </a:r>
            <a:endParaRPr lang="en-US" altLang="cs-CZ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a</a:t>
            </a:r>
            <a:r>
              <a:rPr lang="en-US" altLang="cs-CZ" sz="2100" dirty="0" err="1" smtClean="0"/>
              <a:t>ntisoci</a:t>
            </a:r>
            <a:r>
              <a:rPr lang="cs-CZ" altLang="cs-CZ" sz="2100" dirty="0" err="1" smtClean="0"/>
              <a:t>ální</a:t>
            </a:r>
            <a:r>
              <a:rPr lang="cs-CZ" altLang="cs-CZ" sz="2100" dirty="0" smtClean="0"/>
              <a:t> chování: </a:t>
            </a:r>
            <a:r>
              <a:rPr lang="cs-CZ" altLang="cs-CZ" sz="1400" dirty="0" smtClean="0"/>
              <a:t>vývojově dysfunkční chování (delikvence, agrese, vandalismus) (Beranová, Ježek, &amp; Širůček, 2011)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100" dirty="0" err="1" smtClean="0"/>
              <a:t>Riskuj</a:t>
            </a:r>
            <a:r>
              <a:rPr lang="cs-CZ" altLang="cs-CZ" sz="2100" dirty="0" err="1" smtClean="0"/>
              <a:t>ící</a:t>
            </a:r>
            <a:r>
              <a:rPr lang="cs-CZ" altLang="cs-CZ" sz="2100" dirty="0" smtClean="0"/>
              <a:t> chování - „risk-</a:t>
            </a:r>
            <a:r>
              <a:rPr lang="cs-CZ" altLang="cs-CZ" sz="2100" dirty="0" err="1" smtClean="0"/>
              <a:t>taking</a:t>
            </a:r>
            <a:r>
              <a:rPr lang="cs-CZ" altLang="cs-CZ" sz="2100" dirty="0" smtClean="0"/>
              <a:t> </a:t>
            </a:r>
            <a:r>
              <a:rPr lang="cs-CZ" altLang="cs-CZ" sz="2100" dirty="0" err="1" smtClean="0"/>
              <a:t>behavior</a:t>
            </a:r>
            <a:r>
              <a:rPr lang="cs-CZ" altLang="cs-CZ" sz="2100" dirty="0" smtClean="0"/>
              <a:t>“: </a:t>
            </a:r>
            <a:r>
              <a:rPr lang="cs-CZ" altLang="cs-CZ" sz="1400" dirty="0" smtClean="0"/>
              <a:t>účast na takovém chování, které může mít neblahé důsledky a které současně může přinášet nějaké zisky (</a:t>
            </a:r>
            <a:r>
              <a:rPr lang="cs-CZ" altLang="cs-CZ" sz="1400" dirty="0" err="1" smtClean="0"/>
              <a:t>Gullone</a:t>
            </a:r>
            <a:r>
              <a:rPr lang="cs-CZ" altLang="cs-CZ" sz="1400" dirty="0" smtClean="0"/>
              <a:t> &amp; More, 2000)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Riziko a újma (EU </a:t>
            </a:r>
            <a:r>
              <a:rPr lang="cs-CZ" altLang="cs-CZ" sz="2400" dirty="0" err="1" smtClean="0"/>
              <a:t>Kids</a:t>
            </a:r>
            <a:r>
              <a:rPr lang="cs-CZ" altLang="cs-CZ" sz="2400" dirty="0" smtClean="0"/>
              <a:t> Online)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Co je rizikové?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jich mnoho, skoro vždy něco někam nepasuje</a:t>
            </a:r>
          </a:p>
          <a:p>
            <a:r>
              <a:rPr lang="cs-CZ" dirty="0" smtClean="0"/>
              <a:t>Rychlý vývoj internetu i zařízení, prostřednictvím jichž se k němu připojujeme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53136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4578330"/>
            <a:ext cx="3024336" cy="216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4679652"/>
            <a:ext cx="25199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0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640"/>
            <a:ext cx="7313612" cy="1143000"/>
          </a:xfrm>
        </p:spPr>
        <p:txBody>
          <a:bodyPr/>
          <a:lstStyle/>
          <a:p>
            <a:r>
              <a:rPr lang="cs-CZ" dirty="0"/>
              <a:t>Riziko x újma</a:t>
            </a: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623" y="1544637"/>
            <a:ext cx="8453437" cy="4778375"/>
          </a:xfrm>
          <a:noFill/>
          <a:ln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2263" y="6308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EUKO II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84663" y="3933825"/>
            <a:ext cx="4391025" cy="13684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Setkání s možným rizikem ještě</a:t>
            </a:r>
          </a:p>
          <a:p>
            <a:pPr algn="ctr"/>
            <a:r>
              <a:rPr lang="cs-CZ" sz="2400"/>
              <a:t> neznamená faktickou újmu</a:t>
            </a:r>
          </a:p>
        </p:txBody>
      </p:sp>
    </p:spTree>
    <p:extLst>
      <p:ext uri="{BB962C8B-B14F-4D97-AF65-F5344CB8AC3E}">
        <p14:creationId xmlns:p14="http://schemas.microsoft.com/office/powerpoint/2010/main" val="26913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 smtClean="0"/>
              <a:t>EUKO II </a:t>
            </a:r>
            <a:r>
              <a:rPr lang="cs-CZ" altLang="cs-CZ" sz="2000" dirty="0" smtClean="0"/>
              <a:t>(</a:t>
            </a:r>
            <a:r>
              <a:rPr lang="cs-CZ" altLang="cs-CZ" sz="2000" dirty="0" smtClean="0">
                <a:hlinkClick r:id="rId2"/>
              </a:rPr>
              <a:t>http://www.lse.ac.uk/</a:t>
            </a:r>
            <a:r>
              <a:rPr lang="cs-CZ" altLang="cs-CZ" sz="2000" dirty="0" err="1" smtClean="0">
                <a:hlinkClick r:id="rId2"/>
              </a:rPr>
              <a:t>media@lse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research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EUKidsOnline</a:t>
            </a:r>
            <a:r>
              <a:rPr lang="cs-CZ" altLang="cs-CZ" sz="2000" dirty="0" smtClean="0">
                <a:hlinkClick r:id="rId2"/>
              </a:rPr>
              <a:t>/Home.aspx</a:t>
            </a:r>
            <a:r>
              <a:rPr lang="cs-CZ" altLang="cs-CZ" sz="2000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Cíl: vytvořit výzkum zaměřený na děti a kontext, srovnatelný napříč státy, zabývající se zkušenostmi dětí s online riziky</a:t>
            </a:r>
          </a:p>
          <a:p>
            <a:pPr eaLnBrk="1" hangingPunct="1"/>
            <a:r>
              <a:rPr lang="cs-CZ" altLang="cs-CZ" sz="2800" dirty="0" err="1" smtClean="0"/>
              <a:t>ftf</a:t>
            </a:r>
            <a:r>
              <a:rPr lang="cs-CZ" altLang="cs-CZ" sz="2800" dirty="0" smtClean="0"/>
              <a:t> šetření dětí (9-16 let) používajících internet a jejich rodičů ve 25 zemích</a:t>
            </a:r>
          </a:p>
          <a:p>
            <a:pPr eaLnBrk="1" hangingPunct="1"/>
            <a:r>
              <a:rPr lang="cs-CZ" altLang="cs-CZ" sz="2800" dirty="0" smtClean="0"/>
              <a:t>25 142 dětí plus jejich rodiče, 2010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84213" y="68263"/>
            <a:ext cx="7786687" cy="768449"/>
          </a:xfrm>
        </p:spPr>
        <p:txBody>
          <a:bodyPr/>
          <a:lstStyle/>
          <a:p>
            <a:r>
              <a:rPr lang="cs-CZ" altLang="cs-CZ" sz="3200" dirty="0" smtClean="0"/>
              <a:t>Implicitní provázanost rizik a příležitostí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69963"/>
            <a:ext cx="7993063" cy="5557837"/>
          </a:xfrm>
          <a:noFill/>
        </p:spPr>
      </p:pic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179388" y="6496050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 smtClean="0"/>
              <a:t>Risks </a:t>
            </a:r>
            <a:r>
              <a:rPr lang="en-GB" altLang="cs-CZ" sz="1800" i="1" dirty="0"/>
              <a:t>and safety on the internet: The perspective of European children</a:t>
            </a:r>
            <a:r>
              <a:rPr lang="cs-CZ" altLang="cs-CZ" sz="1800" dirty="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3338"/>
            <a:ext cx="9402763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71800" y="2960948"/>
            <a:ext cx="3672408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2000" dirty="0" smtClean="0"/>
              <a:t>Internetová populace (EUKO) neznamená obecnou populaci!</a:t>
            </a:r>
          </a:p>
          <a:p>
            <a:pPr algn="ctr"/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8913"/>
            <a:ext cx="3246438" cy="6480175"/>
          </a:xfrm>
          <a:noFill/>
          <a:ln/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3413125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124075" y="357346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KYBERŠIKANA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6877050" y="4076700"/>
            <a:ext cx="1944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SETKÁNÍ S NEZNÁMÝMI LIDMI Z NETU</a:t>
            </a:r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6948488" y="2060575"/>
            <a:ext cx="865187" cy="287338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2124075" y="2205038"/>
            <a:ext cx="865188" cy="287337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5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336232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60350"/>
            <a:ext cx="2914650" cy="6210300"/>
          </a:xfrm>
          <a:noFill/>
          <a:ln/>
        </p:spPr>
      </p:pic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6588125" y="1052513"/>
            <a:ext cx="865188" cy="287337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2411413" y="1341438"/>
            <a:ext cx="865187" cy="287337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484438" y="2060575"/>
            <a:ext cx="187325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SEXUÁLNĚ EXPLICITNÍ MATERIÁLY</a:t>
            </a:r>
          </a:p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r>
              <a:rPr lang="cs-CZ" altLang="cs-CZ"/>
              <a:t>SEXTING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588125" y="3500438"/>
            <a:ext cx="2087563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ZNEUŽITÍ DAT</a:t>
            </a:r>
          </a:p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r>
              <a:rPr lang="cs-CZ" altLang="cs-CZ"/>
              <a:t>POTENCIÁLNĚ ŠKODLIVÝ OBSAH </a:t>
            </a:r>
          </a:p>
        </p:txBody>
      </p:sp>
    </p:spTree>
    <p:extLst>
      <p:ext uri="{BB962C8B-B14F-4D97-AF65-F5344CB8AC3E}">
        <p14:creationId xmlns:p14="http://schemas.microsoft.com/office/powerpoint/2010/main" val="39979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rizika v EU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Stránky z potenciálně škodlivým obsahem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Nenávistné stránky – setkalo se s nimi 12 % dětí (11-16 let)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Pro-</a:t>
            </a:r>
            <a:r>
              <a:rPr lang="cs-CZ" altLang="cs-CZ" sz="2000" dirty="0" err="1" smtClean="0"/>
              <a:t>ana</a:t>
            </a:r>
            <a:r>
              <a:rPr lang="cs-CZ" altLang="cs-CZ" sz="2000" dirty="0" smtClean="0"/>
              <a:t> stránky – 10 % dětí, 20 % z dívek 14-16 let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Stránky o sebepoškozování – 7 %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Drogová fóra – 7 %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Stránky o sebevraždách – 5 %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 smtClean="0"/>
              <a:t>Zneužití osobních dat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„ukradení“ identity (někdo použil jejich heslo nebo se za ně vydával) – 7 % (11-16)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Zneužití osobních informací – 4 %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Finanční podvody – 1 %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Rozdíly dívky x chlapci - rizika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8"/>
            <a:ext cx="7582297" cy="49235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Chlapci častěji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hledají útočné či násilné obsahy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přistupují k pornografickým obsahům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setkávají se s někým z internetu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dávají lidem osobní informace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Dívky častěji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mají nepříjemné pocity z útočných, násilných a pornografických obsahů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chatují s cizími lidmi na internetu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dostávají nechtěné </a:t>
            </a:r>
            <a:r>
              <a:rPr lang="cs-CZ" altLang="cs-CZ" sz="2000" dirty="0" err="1"/>
              <a:t>sex.komentáře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jsou po nich požadovány osobní informace, ale dávají je méně často</a:t>
            </a:r>
          </a:p>
          <a:p>
            <a:pPr lvl="1">
              <a:lnSpc>
                <a:spcPct val="80000"/>
              </a:lnSpc>
            </a:pPr>
            <a:endParaRPr lang="cs-CZ" altLang="cs-CZ" sz="2000" dirty="0"/>
          </a:p>
          <a:p>
            <a:pPr lvl="1"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Chlapci i dívky jsou stejně ohroženi </a:t>
            </a:r>
            <a:r>
              <a:rPr lang="cs-CZ" altLang="cs-CZ" sz="2400" dirty="0" err="1"/>
              <a:t>kyberšikanou</a:t>
            </a:r>
            <a:r>
              <a:rPr lang="cs-CZ" altLang="cs-CZ" sz="2400" dirty="0"/>
              <a:t> a obtěžováním</a:t>
            </a:r>
          </a:p>
        </p:txBody>
      </p:sp>
    </p:spTree>
    <p:extLst>
      <p:ext uri="{BB962C8B-B14F-4D97-AF65-F5344CB8AC3E}">
        <p14:creationId xmlns:p14="http://schemas.microsoft.com/office/powerpoint/2010/main" val="1042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Riziko, újma a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nás na rizicích zajímá?</a:t>
            </a:r>
          </a:p>
          <a:p>
            <a:endParaRPr lang="cs-CZ" dirty="0"/>
          </a:p>
          <a:p>
            <a:pPr lvl="1"/>
            <a:r>
              <a:rPr lang="cs-CZ" dirty="0" smtClean="0"/>
              <a:t>Ti, kteří se s nimi setkávají x ti, kteří ne</a:t>
            </a:r>
          </a:p>
          <a:p>
            <a:pPr lvl="1"/>
            <a:r>
              <a:rPr lang="cs-CZ" dirty="0" smtClean="0"/>
              <a:t>Ti, kteří po setkání s rizikem zažívají újmu x ti, kteří ne</a:t>
            </a:r>
          </a:p>
          <a:p>
            <a:pPr lvl="1"/>
            <a:r>
              <a:rPr lang="cs-CZ" dirty="0" smtClean="0"/>
              <a:t>K čemu setkání s rizikem (a újmou) vede?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48" y="2636912"/>
            <a:ext cx="194421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Predispozice</a:t>
            </a:r>
          </a:p>
          <a:p>
            <a:r>
              <a:rPr lang="cs-CZ" dirty="0" smtClean="0"/>
              <a:t>- Osobnostní </a:t>
            </a:r>
          </a:p>
          <a:p>
            <a:r>
              <a:rPr lang="cs-CZ" dirty="0" smtClean="0"/>
              <a:t>- Situační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48" y="3717032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 smtClean="0"/>
              <a:t>Resilience</a:t>
            </a:r>
            <a:endParaRPr lang="cs-CZ" dirty="0" smtClean="0"/>
          </a:p>
          <a:p>
            <a:r>
              <a:rPr lang="cs-CZ" dirty="0" err="1" smtClean="0"/>
              <a:t>Coping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6648" y="4725144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Dopady</a:t>
            </a:r>
          </a:p>
        </p:txBody>
      </p:sp>
    </p:spTree>
    <p:extLst>
      <p:ext uri="{BB962C8B-B14F-4D97-AF65-F5344CB8AC3E}">
        <p14:creationId xmlns:p14="http://schemas.microsoft.com/office/powerpoint/2010/main" val="25574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188913"/>
            <a:ext cx="8086353" cy="935831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Jaké faktory ovlivňují výskyt online rizik?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8325"/>
            <a:ext cx="70802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5"/>
          <p:cNvSpPr txBox="1">
            <a:spLocks noChangeArrowheads="1"/>
          </p:cNvSpPr>
          <p:nvPr/>
        </p:nvSpPr>
        <p:spPr bwMode="auto">
          <a:xfrm>
            <a:off x="179388" y="6311900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Zdroj: </a:t>
            </a:r>
            <a:r>
              <a:rPr lang="en-GB" altLang="cs-CZ" sz="1800" i="1"/>
              <a:t>Risks and safety on the internet: The perspective of European children</a:t>
            </a:r>
            <a:r>
              <a:rPr lang="cs-CZ" altLang="cs-CZ" sz="180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co se můžeme na internetu bát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sebe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 své vlastnictví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 ostatní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4" name="Zaoblený obdélník 3"/>
          <p:cNvSpPr/>
          <p:nvPr/>
        </p:nvSpPr>
        <p:spPr>
          <a:xfrm>
            <a:off x="2011363" y="2492375"/>
            <a:ext cx="3249612" cy="720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své zdraví, svoji psychickou pohodu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014538" y="4076700"/>
            <a:ext cx="3249612" cy="865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peníze, majetek, osobní údaje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011363" y="5661025"/>
            <a:ext cx="3249612" cy="936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jejich zdraví, jejich psychickou pohodu, jejich vlastnictví</a:t>
            </a:r>
          </a:p>
        </p:txBody>
      </p:sp>
    </p:spTree>
    <p:extLst>
      <p:ext uri="{BB962C8B-B14F-4D97-AF65-F5344CB8AC3E}">
        <p14:creationId xmlns:p14="http://schemas.microsoft.com/office/powerpoint/2010/main" val="20920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6632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Prediktory online rizik</a:t>
            </a:r>
            <a:endParaRPr lang="cs-CZ" altLang="cs-CZ" b="1" u="sng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798321" cy="48250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Věk (vyšší)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Pohlaví (chlapci/dívky)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Vzdělání rodičů, Socioekonomický status (nižší)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Osobnostní rysy: </a:t>
            </a:r>
            <a:r>
              <a:rPr lang="cs-CZ" altLang="cs-CZ" sz="2400" dirty="0" err="1" smtClean="0"/>
              <a:t>sensation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seeking</a:t>
            </a:r>
            <a:r>
              <a:rPr lang="cs-CZ" altLang="cs-CZ" sz="2400" dirty="0" smtClean="0"/>
              <a:t>, nižší sebevědomí (</a:t>
            </a:r>
            <a:r>
              <a:rPr lang="cs-CZ" altLang="cs-CZ" sz="2400" dirty="0" err="1" smtClean="0"/>
              <a:t>self-esteem</a:t>
            </a:r>
            <a:r>
              <a:rPr lang="cs-CZ" altLang="cs-CZ" sz="2400" dirty="0" smtClean="0"/>
              <a:t>), psychické potíže, problémové chování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Způsoby používání internetu: vyšší množství používání internetu, rozsah online aktivit, digitální schopnosti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350"/>
            <a:ext cx="8388424" cy="920750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Vztah mezi online riziky a používáním internetu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cs typeface="Arial" charset="0"/>
              </a:rPr>
              <a:t>112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46958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138"/>
            <a:ext cx="46958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ovéPole 8"/>
          <p:cNvSpPr txBox="1">
            <a:spLocks noChangeArrowheads="1"/>
          </p:cNvSpPr>
          <p:nvPr/>
        </p:nvSpPr>
        <p:spPr bwMode="auto">
          <a:xfrm>
            <a:off x="179388" y="6410325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 smtClean="0"/>
              <a:t>Risks </a:t>
            </a:r>
            <a:r>
              <a:rPr lang="en-GB" altLang="cs-CZ" sz="1800" i="1" dirty="0"/>
              <a:t>and safety on the internet: The perspective of European children</a:t>
            </a:r>
            <a:r>
              <a:rPr lang="cs-CZ" altLang="cs-CZ" sz="1800" dirty="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Aktivity na internetu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313612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Aktivity na internetu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Používání internetu má jisté stupně (data z UK, 9-19let) – „ žebřík příležitostí“ </a:t>
            </a:r>
            <a:r>
              <a:rPr lang="cs-CZ" altLang="cs-CZ" sz="1800" smtClean="0"/>
              <a:t>(Kalmus, Pruulmann-Vergenfeldt, Runnel, &amp; Siibak, 2009; Livingstone &amp; Helsper, 2007)</a:t>
            </a:r>
          </a:p>
          <a:p>
            <a:pPr eaLnBrk="1" hangingPunct="1"/>
            <a:r>
              <a:rPr lang="cs-CZ" altLang="cs-CZ" smtClean="0"/>
              <a:t>V různých zemích ovšem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   mohou být rozdíly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Stupeň 1 - začátečníci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Vyhledávání informací</a:t>
            </a:r>
          </a:p>
          <a:p>
            <a:pPr eaLnBrk="1" hangingPunct="1"/>
            <a:r>
              <a:rPr lang="cs-CZ" altLang="cs-CZ" smtClean="0"/>
              <a:t>zahrnuje 1-2 aktivity online, nejčastěji vyhledávání informací do školy a hraní her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22463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499623" cy="13716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Stupeň 2 - Středně pokročilí uživatelé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Vyhledávání informací, zábava a komunikace – kolem 3-5 aktivit</a:t>
            </a:r>
          </a:p>
          <a:p>
            <a:pPr eaLnBrk="1" hangingPunct="1"/>
            <a:r>
              <a:rPr lang="cs-CZ" altLang="cs-CZ" smtClean="0"/>
              <a:t>K prvním dvěma aktivitám se přidává email, sledování videí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2177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Stupeň 3 - široce zaměření“ uživatelé“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Přidává se IM, stahování hudby; pokračuje vyhledávání informací, rozšiřují se aktivity zahrnující kontakt s vrstevníky – především SNS</a:t>
            </a:r>
          </a:p>
          <a:p>
            <a:pPr eaLnBrk="1" hangingPunct="1"/>
            <a:r>
              <a:rPr lang="cs-CZ" altLang="cs-CZ" smtClean="0"/>
              <a:t>Časté je i sledování zpráv online</a:t>
            </a:r>
          </a:p>
          <a:p>
            <a:pPr eaLnBrk="1" hangingPunct="1"/>
            <a:r>
              <a:rPr lang="cs-CZ" altLang="cs-CZ" smtClean="0"/>
              <a:t>6 – 9 aktivit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581525"/>
            <a:ext cx="1854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Stupeň 4 – „all-rounders“ – všestranní uživatelé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Hraní her – multiplayer, stahování hudby, filmů, publikování fotografií, vzkazy v diskuzních fórech, používání webkamery</a:t>
            </a:r>
          </a:p>
          <a:p>
            <a:pPr eaLnBrk="1" hangingPunct="1"/>
            <a:r>
              <a:rPr lang="cs-CZ" altLang="cs-CZ" smtClean="0"/>
              <a:t>Aktivity, které většinou spadají pod „conduct“ – aktivně spoluvytváří obsah na internetu</a:t>
            </a:r>
          </a:p>
          <a:p>
            <a:pPr eaLnBrk="1" hangingPunct="1"/>
            <a:r>
              <a:rPr lang="cs-CZ" altLang="cs-CZ" smtClean="0"/>
              <a:t>10 a více aktivit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84763"/>
            <a:ext cx="2657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Stupeň 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13 a více aktivit</a:t>
            </a:r>
          </a:p>
          <a:p>
            <a:pPr eaLnBrk="1" hangingPunct="1">
              <a:defRPr/>
            </a:pPr>
            <a:r>
              <a:rPr lang="cs-CZ" altLang="cs-CZ" dirty="0" smtClean="0"/>
              <a:t>Zahrnují chatování, používání stránek na sdílení souborů, vytváření postav, virtuální světy, psaní blogu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2505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" y="28228"/>
            <a:ext cx="3987800" cy="6858000"/>
          </a:xfrm>
          <a:noFill/>
          <a:ln/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4140200" y="1773238"/>
            <a:ext cx="47529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Faktor 1 - Komunikace: </a:t>
            </a:r>
            <a:r>
              <a:rPr lang="cs-CZ" altLang="cs-CZ"/>
              <a:t>SNS, IM, emaily – společný rys – jsou převážně komunikační nebo úzce spojené s komunikací s přáteli (videoklipy, hudba)</a:t>
            </a:r>
          </a:p>
          <a:p>
            <a:endParaRPr lang="cs-CZ" altLang="cs-CZ"/>
          </a:p>
          <a:p>
            <a:r>
              <a:rPr lang="cs-CZ" altLang="cs-CZ" b="1"/>
              <a:t>Faktor 2 - Kreativita: </a:t>
            </a:r>
            <a:r>
              <a:rPr lang="cs-CZ" altLang="cs-CZ"/>
              <a:t>blog, zprávy, chaty, webkamera, sdílení souborů - vyžadují určitou kreativitu </a:t>
            </a:r>
          </a:p>
          <a:p>
            <a:endParaRPr lang="cs-CZ" altLang="cs-CZ"/>
          </a:p>
          <a:p>
            <a:r>
              <a:rPr lang="cs-CZ" altLang="cs-CZ" b="1"/>
              <a:t>Faktor 3 - Hraní: </a:t>
            </a:r>
            <a:r>
              <a:rPr lang="cs-CZ" altLang="cs-CZ"/>
              <a:t>hraní a příbuzné aktivity (avatar, virtuální světy) </a:t>
            </a:r>
          </a:p>
          <a:p>
            <a:endParaRPr lang="cs-CZ" altLang="cs-CZ"/>
          </a:p>
          <a:p>
            <a:r>
              <a:rPr lang="cs-CZ" altLang="cs-CZ" b="1"/>
              <a:t>Faktor 4 – Vzdělávání: </a:t>
            </a:r>
            <a:r>
              <a:rPr lang="cs-CZ" altLang="cs-CZ"/>
              <a:t>školní práce, čtení/sledování zpráv</a:t>
            </a:r>
            <a:endParaRPr lang="cs-CZ" altLang="cs-CZ" b="1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211638" y="260350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Faktorová analýza online aktivit</a:t>
            </a:r>
          </a:p>
        </p:txBody>
      </p:sp>
    </p:spTree>
    <p:extLst>
      <p:ext uri="{BB962C8B-B14F-4D97-AF65-F5344CB8AC3E}">
        <p14:creationId xmlns:p14="http://schemas.microsoft.com/office/powerpoint/2010/main" val="3533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co se můžeme na internetu bát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sebe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4" name="Zaoblený obdélník 3"/>
          <p:cNvSpPr/>
          <p:nvPr/>
        </p:nvSpPr>
        <p:spPr>
          <a:xfrm>
            <a:off x="2011363" y="2492375"/>
            <a:ext cx="3249612" cy="720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své zdraví, svoji psychickou pohodu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867400" y="1628775"/>
            <a:ext cx="3025775" cy="4104481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 err="1">
                <a:solidFill>
                  <a:srgbClr val="000000"/>
                </a:solidFill>
              </a:rPr>
              <a:t>Kyberšikana</a:t>
            </a:r>
            <a:r>
              <a:rPr lang="cs-CZ" dirty="0">
                <a:solidFill>
                  <a:srgbClr val="000000"/>
                </a:solidFill>
              </a:rPr>
              <a:t>/online obtěžování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Interakce s neznámými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 err="1">
                <a:solidFill>
                  <a:srgbClr val="000000"/>
                </a:solidFill>
              </a:rPr>
              <a:t>Kyberstalking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Zdravotní problémy spojené s dlouhodobým používáním PC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Závadný (nepříjemný) obsah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Závislost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Metodologické potíže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Používání internetu</a:t>
            </a:r>
          </a:p>
          <a:p>
            <a:pPr lvl="1"/>
            <a:r>
              <a:rPr lang="cs-CZ" dirty="0" smtClean="0"/>
              <a:t>Frekvence, doba</a:t>
            </a:r>
          </a:p>
          <a:p>
            <a:pPr lvl="1"/>
            <a:r>
              <a:rPr lang="cs-CZ" dirty="0" smtClean="0"/>
              <a:t>Místo</a:t>
            </a:r>
          </a:p>
          <a:p>
            <a:pPr lvl="1"/>
            <a:r>
              <a:rPr lang="cs-CZ" dirty="0" smtClean="0"/>
              <a:t>Aktivity, způsob používání stejné věci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dirty="0" smtClean="0"/>
              <a:t>Na internetu existují rizika, ale i příležitosti</a:t>
            </a:r>
          </a:p>
          <a:p>
            <a:pPr eaLnBrk="1" hangingPunct="1"/>
            <a:r>
              <a:rPr lang="cs-CZ" altLang="cs-CZ" dirty="0" smtClean="0"/>
              <a:t>Tím, že se s nimi setkáváme, se s nimi zároveň učíme zacházet a předcházet dalším podobným zkušenostem</a:t>
            </a:r>
          </a:p>
          <a:p>
            <a:pPr eaLnBrk="1" hangingPunct="1"/>
            <a:r>
              <a:rPr lang="cs-CZ" altLang="cs-CZ" dirty="0" smtClean="0"/>
              <a:t>Množství rizik je provázáno se způsobem používání internetu</a:t>
            </a:r>
          </a:p>
          <a:p>
            <a:pPr eaLnBrk="1" hangingPunct="1"/>
            <a:r>
              <a:rPr lang="cs-CZ" altLang="cs-CZ" dirty="0" smtClean="0"/>
              <a:t>Omezování a zakazování internetu problém s riziky neřeší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424862" cy="482399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Douglas, M., &amp; </a:t>
            </a:r>
            <a:r>
              <a:rPr lang="en-US" altLang="cs-CZ" sz="1400" dirty="0" err="1" smtClean="0"/>
              <a:t>Wildavsky</a:t>
            </a:r>
            <a:r>
              <a:rPr lang="en-US" altLang="cs-CZ" sz="1400" dirty="0" smtClean="0"/>
              <a:t>. A. (1982). Risk and culture. Berkeley: University of California Press.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Guan</a:t>
            </a:r>
            <a:r>
              <a:rPr lang="cs-CZ" altLang="cs-CZ" sz="1400" dirty="0" smtClean="0"/>
              <a:t>, S.A.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Subrahmanyam</a:t>
            </a:r>
            <a:r>
              <a:rPr lang="cs-CZ" altLang="cs-CZ" sz="1400" dirty="0" smtClean="0">
                <a:cs typeface="Arial" charset="0"/>
              </a:rPr>
              <a:t>, K. (2009) </a:t>
            </a:r>
            <a:r>
              <a:rPr lang="cs-CZ" altLang="cs-CZ" sz="1400" dirty="0" err="1" smtClean="0"/>
              <a:t>Youth</a:t>
            </a:r>
            <a:r>
              <a:rPr lang="cs-CZ" altLang="cs-CZ" sz="1400" dirty="0" smtClean="0"/>
              <a:t> Internet use: </a:t>
            </a:r>
            <a:r>
              <a:rPr lang="cs-CZ" altLang="cs-CZ" sz="1400" dirty="0" err="1" smtClean="0"/>
              <a:t>risks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opportunities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Current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Opinion</a:t>
            </a:r>
            <a:r>
              <a:rPr lang="cs-CZ" altLang="cs-CZ" sz="1400" i="1" dirty="0" smtClean="0"/>
              <a:t> in Psychiatry, 22</a:t>
            </a:r>
            <a:r>
              <a:rPr lang="cs-CZ" altLang="cs-CZ" sz="1400" dirty="0" smtClean="0"/>
              <a:t>, 351–356.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Hasebrink</a:t>
            </a:r>
            <a:r>
              <a:rPr lang="cs-CZ" altLang="cs-CZ" sz="1400" dirty="0" smtClean="0"/>
              <a:t>, U., </a:t>
            </a:r>
            <a:r>
              <a:rPr lang="cs-CZ" altLang="cs-CZ" sz="1400" dirty="0" err="1" smtClean="0"/>
              <a:t>Görzig</a:t>
            </a:r>
            <a:r>
              <a:rPr lang="cs-CZ" altLang="cs-CZ" sz="1400" dirty="0" smtClean="0"/>
              <a:t>, A., </a:t>
            </a:r>
            <a:r>
              <a:rPr lang="cs-CZ" altLang="cs-CZ" sz="1400" dirty="0" err="1" smtClean="0"/>
              <a:t>Haddon</a:t>
            </a:r>
            <a:r>
              <a:rPr lang="cs-CZ" altLang="cs-CZ" sz="1400" dirty="0" smtClean="0"/>
              <a:t>, L., Kalmus, V. and </a:t>
            </a:r>
            <a:r>
              <a:rPr lang="cs-CZ" altLang="cs-CZ" sz="1400" dirty="0" err="1" smtClean="0"/>
              <a:t>Livingstone</a:t>
            </a:r>
            <a:r>
              <a:rPr lang="cs-CZ" altLang="cs-CZ" sz="1400" dirty="0" smtClean="0"/>
              <a:t>, S. (2011) </a:t>
            </a:r>
            <a:r>
              <a:rPr lang="cs-CZ" altLang="cs-CZ" sz="1400" i="1" dirty="0" err="1" smtClean="0"/>
              <a:t>Patterns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risk and </a:t>
            </a:r>
            <a:r>
              <a:rPr lang="cs-CZ" altLang="cs-CZ" sz="1400" i="1" dirty="0" err="1" smtClean="0"/>
              <a:t>safety</a:t>
            </a:r>
            <a:r>
              <a:rPr lang="cs-CZ" altLang="cs-CZ" sz="1400" i="1" dirty="0" smtClean="0"/>
              <a:t> online. In-</a:t>
            </a:r>
            <a:r>
              <a:rPr lang="cs-CZ" altLang="cs-CZ" sz="1400" i="1" dirty="0" err="1" smtClean="0"/>
              <a:t>depth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analyses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from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the</a:t>
            </a:r>
            <a:r>
              <a:rPr lang="cs-CZ" altLang="cs-CZ" sz="1400" i="1" dirty="0" smtClean="0"/>
              <a:t> 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 </a:t>
            </a:r>
            <a:r>
              <a:rPr lang="cs-CZ" altLang="cs-CZ" sz="1400" i="1" dirty="0" err="1" smtClean="0"/>
              <a:t>survey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9-16 </a:t>
            </a:r>
            <a:r>
              <a:rPr lang="cs-CZ" altLang="cs-CZ" sz="1400" i="1" dirty="0" err="1" smtClean="0"/>
              <a:t>year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olds</a:t>
            </a:r>
            <a:r>
              <a:rPr lang="cs-CZ" altLang="cs-CZ" sz="1400" i="1" dirty="0" smtClean="0"/>
              <a:t> and </a:t>
            </a:r>
            <a:r>
              <a:rPr lang="cs-CZ" altLang="cs-CZ" sz="1400" i="1" dirty="0" err="1" smtClean="0"/>
              <a:t>their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parents</a:t>
            </a:r>
            <a:r>
              <a:rPr lang="cs-CZ" altLang="cs-CZ" sz="1400" i="1" dirty="0" smtClean="0"/>
              <a:t> in 25 </a:t>
            </a:r>
            <a:r>
              <a:rPr lang="cs-CZ" altLang="cs-CZ" sz="1400" i="1" dirty="0" err="1" smtClean="0"/>
              <a:t>countries</a:t>
            </a:r>
            <a:r>
              <a:rPr lang="cs-CZ" altLang="cs-CZ" sz="1400" i="1" dirty="0" smtClean="0"/>
              <a:t>. </a:t>
            </a:r>
            <a:r>
              <a:rPr lang="cs-CZ" altLang="cs-CZ" sz="1400" dirty="0" smtClean="0"/>
              <a:t>LSE,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Hasebrink</a:t>
            </a:r>
            <a:r>
              <a:rPr lang="cs-CZ" altLang="cs-CZ" sz="1400" dirty="0" smtClean="0"/>
              <a:t>, U., </a:t>
            </a:r>
            <a:r>
              <a:rPr lang="cs-CZ" altLang="cs-CZ" sz="1400" dirty="0" err="1" smtClean="0"/>
              <a:t>Livingstone</a:t>
            </a:r>
            <a:r>
              <a:rPr lang="cs-CZ" altLang="cs-CZ" sz="1400" dirty="0" smtClean="0"/>
              <a:t>, S., </a:t>
            </a:r>
            <a:r>
              <a:rPr lang="cs-CZ" altLang="cs-CZ" sz="1400" dirty="0" err="1" smtClean="0"/>
              <a:t>Haddon</a:t>
            </a:r>
            <a:r>
              <a:rPr lang="cs-CZ" altLang="cs-CZ" sz="1400" dirty="0" smtClean="0"/>
              <a:t>, L. (2008) </a:t>
            </a:r>
            <a:r>
              <a:rPr lang="cs-CZ" altLang="cs-CZ" sz="1400" i="1" dirty="0" err="1" smtClean="0"/>
              <a:t>Comparing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children’s</a:t>
            </a:r>
            <a:r>
              <a:rPr lang="cs-CZ" altLang="cs-CZ" sz="1400" i="1" dirty="0" smtClean="0"/>
              <a:t> online </a:t>
            </a:r>
            <a:r>
              <a:rPr lang="cs-CZ" altLang="cs-CZ" sz="1400" i="1" dirty="0" err="1" smtClean="0"/>
              <a:t>opportunities</a:t>
            </a:r>
            <a:r>
              <a:rPr lang="cs-CZ" altLang="cs-CZ" sz="1400" i="1" dirty="0" smtClean="0"/>
              <a:t> and </a:t>
            </a:r>
            <a:r>
              <a:rPr lang="cs-CZ" altLang="cs-CZ" sz="1400" i="1" dirty="0" err="1" smtClean="0"/>
              <a:t>risks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across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Europe</a:t>
            </a:r>
            <a:r>
              <a:rPr lang="cs-CZ" altLang="cs-CZ" sz="1400" i="1" dirty="0" smtClean="0"/>
              <a:t>: </a:t>
            </a:r>
            <a:r>
              <a:rPr lang="cs-CZ" altLang="cs-CZ" sz="1400" i="1" dirty="0" err="1" smtClean="0"/>
              <a:t>Cross-national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comparisons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for</a:t>
            </a:r>
            <a:r>
              <a:rPr lang="cs-CZ" altLang="cs-CZ" sz="1400" i="1" dirty="0" smtClean="0"/>
              <a:t> 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</a:t>
            </a:r>
            <a:r>
              <a:rPr lang="cs-CZ" altLang="cs-CZ" sz="1400" dirty="0" smtClean="0"/>
              <a:t>.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 (</a:t>
            </a:r>
            <a:r>
              <a:rPr lang="cs-CZ" altLang="cs-CZ" sz="1400" dirty="0" err="1" smtClean="0"/>
              <a:t>Deliverable</a:t>
            </a:r>
            <a:r>
              <a:rPr lang="cs-CZ" altLang="cs-CZ" sz="1400" dirty="0" smtClean="0"/>
              <a:t> D3.2).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Livingstone</a:t>
            </a:r>
            <a:r>
              <a:rPr lang="cs-CZ" altLang="cs-CZ" sz="1400" dirty="0" smtClean="0"/>
              <a:t>, S.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en-US" altLang="cs-CZ" sz="1400" dirty="0" smtClean="0"/>
              <a:t> Haddon</a:t>
            </a:r>
            <a:r>
              <a:rPr lang="cs-CZ" altLang="cs-CZ" sz="1400" dirty="0" smtClean="0"/>
              <a:t>, L. (2009). </a:t>
            </a:r>
            <a:r>
              <a:rPr lang="cs-CZ" altLang="cs-CZ" sz="1400" i="1" dirty="0" smtClean="0"/>
              <a:t>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Online: </a:t>
            </a:r>
            <a:r>
              <a:rPr lang="cs-CZ" altLang="cs-CZ" sz="1400" i="1" dirty="0" err="1" smtClean="0"/>
              <a:t>Final</a:t>
            </a:r>
            <a:r>
              <a:rPr lang="cs-CZ" altLang="cs-CZ" sz="1400" i="1" dirty="0" smtClean="0"/>
              <a:t> report</a:t>
            </a:r>
            <a:r>
              <a:rPr lang="cs-CZ" altLang="cs-CZ" sz="1400" dirty="0" smtClean="0"/>
              <a:t>. LSE,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Lobe, B., Livingstone, S., </a:t>
            </a:r>
            <a:r>
              <a:rPr lang="en-US" altLang="cs-CZ" sz="1400" dirty="0" err="1" smtClean="0"/>
              <a:t>Ólafsson</a:t>
            </a:r>
            <a:r>
              <a:rPr lang="en-US" altLang="cs-CZ" sz="1400" dirty="0" smtClean="0"/>
              <a:t>, K. and </a:t>
            </a:r>
            <a:r>
              <a:rPr lang="en-US" altLang="cs-CZ" sz="1400" dirty="0" err="1" smtClean="0"/>
              <a:t>Vodeb</a:t>
            </a:r>
            <a:r>
              <a:rPr lang="en-US" altLang="cs-CZ" sz="1400" dirty="0" smtClean="0"/>
              <a:t>, H. (2011) Cross-national comparison of risks and safety on the internet: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Initial analysis from the EU Kids Online survey of European children, London: EU Kids Online, LSE.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OECD (2011), “The Protection of Children Online: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Risks Faced by Children Online and Policies to Protect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Them”, OECD Digital Economy Papers, No. 179, OECD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Publishing.</a:t>
            </a:r>
            <a:r>
              <a:rPr lang="cs-CZ" altLang="cs-CZ" sz="1400" dirty="0" smtClean="0"/>
              <a:t> </a:t>
            </a:r>
            <a:r>
              <a:rPr lang="en-US" altLang="cs-CZ" sz="1400" dirty="0" smtClean="0">
                <a:hlinkClick r:id="rId2"/>
              </a:rPr>
              <a:t>http://dx.doi.org/10.1787/5kgcjf71pl28-en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err="1"/>
              <a:t>Smahel</a:t>
            </a:r>
            <a:r>
              <a:rPr lang="en-US" sz="1400" dirty="0"/>
              <a:t>, D., Wright, M. F., &amp; </a:t>
            </a:r>
            <a:r>
              <a:rPr lang="en-US" sz="1400" dirty="0" err="1"/>
              <a:t>Cernikova</a:t>
            </a:r>
            <a:r>
              <a:rPr lang="en-US" sz="1400" dirty="0"/>
              <a:t>, M. (2014, in press). Classification of online problematic situations in the context of youths’ development. </a:t>
            </a:r>
            <a:r>
              <a:rPr lang="en-US" sz="1400" i="1" dirty="0"/>
              <a:t>Communications: European Journal of Communication Research.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Valkenburg</a:t>
            </a:r>
            <a:r>
              <a:rPr lang="cs-CZ" altLang="cs-CZ" sz="1400" dirty="0" smtClean="0"/>
              <a:t>, P.M.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Soeters</a:t>
            </a:r>
            <a:r>
              <a:rPr lang="cs-CZ" altLang="cs-CZ" sz="1400" dirty="0" smtClean="0">
                <a:cs typeface="Arial" charset="0"/>
              </a:rPr>
              <a:t>, K.E. (2001). </a:t>
            </a:r>
            <a:r>
              <a:rPr lang="cs-CZ" altLang="cs-CZ" sz="1400" dirty="0" err="1" smtClean="0"/>
              <a:t>Children's</a:t>
            </a:r>
            <a:r>
              <a:rPr lang="cs-CZ" altLang="cs-CZ" sz="1400" dirty="0" smtClean="0"/>
              <a:t> Positive and Negative </a:t>
            </a:r>
            <a:r>
              <a:rPr lang="cs-CZ" altLang="cs-CZ" sz="1400" dirty="0" err="1" smtClean="0"/>
              <a:t>Experiences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With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the</a:t>
            </a:r>
            <a:r>
              <a:rPr lang="cs-CZ" altLang="cs-CZ" sz="1400" dirty="0" smtClean="0"/>
              <a:t> Internet: </a:t>
            </a:r>
            <a:r>
              <a:rPr lang="cs-CZ" altLang="cs-CZ" sz="1400" dirty="0" err="1" smtClean="0"/>
              <a:t>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Exploratory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Survey</a:t>
            </a:r>
            <a:r>
              <a:rPr lang="cs-CZ" altLang="cs-CZ" sz="1400" dirty="0" smtClean="0"/>
              <a:t>.</a:t>
            </a:r>
            <a:r>
              <a:rPr lang="cs-CZ" altLang="cs-CZ" sz="1400" b="1" dirty="0" smtClean="0"/>
              <a:t> </a:t>
            </a:r>
            <a:r>
              <a:rPr lang="cs-CZ" altLang="cs-CZ" sz="1400" i="1" dirty="0" err="1" smtClean="0"/>
              <a:t>Communication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Research</a:t>
            </a:r>
            <a:r>
              <a:rPr lang="cs-CZ" altLang="cs-CZ" sz="1400" i="1" dirty="0" smtClean="0"/>
              <a:t>, 28</a:t>
            </a:r>
            <a:r>
              <a:rPr lang="cs-CZ" altLang="cs-CZ" sz="1400" dirty="0" smtClean="0"/>
              <a:t>, 652-675.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co se můžeme na internetu bát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 své vlastnictví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2014538" y="4076700"/>
            <a:ext cx="3249612" cy="865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peníze, majetek, osobní údaje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867400" y="2276873"/>
            <a:ext cx="3025775" cy="3600400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Počítač: </a:t>
            </a:r>
            <a:r>
              <a:rPr lang="cs-CZ" dirty="0" err="1">
                <a:solidFill>
                  <a:srgbClr val="000000"/>
                </a:solidFill>
              </a:rPr>
              <a:t>Malware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Peníze: podvodné emaily, </a:t>
            </a:r>
            <a:r>
              <a:rPr lang="cs-CZ" dirty="0" err="1">
                <a:solidFill>
                  <a:srgbClr val="000000"/>
                </a:solidFill>
              </a:rPr>
              <a:t>phishing</a:t>
            </a:r>
            <a:r>
              <a:rPr lang="cs-CZ" dirty="0">
                <a:solidFill>
                  <a:srgbClr val="000000"/>
                </a:solidFill>
              </a:rPr>
              <a:t>, pochybné loterie/výhry, nedůvěryhodné </a:t>
            </a:r>
            <a:r>
              <a:rPr lang="cs-CZ" dirty="0" err="1">
                <a:solidFill>
                  <a:srgbClr val="000000"/>
                </a:solidFill>
              </a:rPr>
              <a:t>eshopy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Krádeže identity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Porušování autorských práv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(Skrytý) marketing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Spamy</a:t>
            </a:r>
          </a:p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co se můžeme na internetu bát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 ostatní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6" name="Zaoblený obdélník 5"/>
          <p:cNvSpPr/>
          <p:nvPr/>
        </p:nvSpPr>
        <p:spPr>
          <a:xfrm>
            <a:off x="2011363" y="5661025"/>
            <a:ext cx="3249612" cy="936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jejich zdraví, jejich psychickou pohodu, jejich vlastnictví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867400" y="4581128"/>
            <a:ext cx="3025775" cy="2016200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Můžeme být svědky výše uvedených chování, která ohrožují někoho jiného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Různí lidé čelí různým rizikům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28775"/>
            <a:ext cx="731361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i="1" dirty="0" smtClean="0"/>
              <a:t>Uvědomit si, kdo je ohrožený a čím – závisí na tom, co kdo na internetu dělá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i="1" dirty="0" smtClean="0"/>
          </a:p>
        </p:txBody>
      </p:sp>
      <p:pic>
        <p:nvPicPr>
          <p:cNvPr id="24578" name="Picture 2" descr="http://www.nacch.com/_Media/chf-cartoon-kid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8925"/>
            <a:ext cx="8136904" cy="13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9002922"/>
              </p:ext>
            </p:extLst>
          </p:nvPr>
        </p:nvGraphicFramePr>
        <p:xfrm>
          <a:off x="1284312" y="2017147"/>
          <a:ext cx="6744072" cy="350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082" name="Picture 2" descr="http://idata.over-blog.com/3/23/47/72/post-i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022">
            <a:off x="3619375" y="3059538"/>
            <a:ext cx="1567780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quizsoup.com/images/orange/postit-profil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707">
            <a:off x="5358553" y="2414840"/>
            <a:ext cx="2852013" cy="28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Různí lidé čelí různým rizikům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28775"/>
            <a:ext cx="731361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i="1" dirty="0" smtClean="0"/>
              <a:t>Uvědomit si, kdo je ohrožený a čím – závisí na tom, co kdo na internetu dělá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i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4388905"/>
              </p:ext>
            </p:extLst>
          </p:nvPr>
        </p:nvGraphicFramePr>
        <p:xfrm>
          <a:off x="1284312" y="2017147"/>
          <a:ext cx="6744072" cy="350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1936"/>
            <a:ext cx="4305473" cy="21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data.over-blog.com/3/23/47/72/post-i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646">
            <a:off x="3430279" y="2894146"/>
            <a:ext cx="1660034" cy="16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quizsoup.com/images/orange/postit-profil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165">
            <a:off x="5358553" y="2414840"/>
            <a:ext cx="2852013" cy="28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1128"/>
            <a:ext cx="299246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Různí lidé čelí různým rizikům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28775"/>
            <a:ext cx="731361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i="1" dirty="0" smtClean="0"/>
              <a:t>Uvědomit si, kdo je ohrožený a čím – závisí na tom, co kdo na internetu dělá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i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7803856"/>
              </p:ext>
            </p:extLst>
          </p:nvPr>
        </p:nvGraphicFramePr>
        <p:xfrm>
          <a:off x="1284312" y="2017147"/>
          <a:ext cx="6744072" cy="350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://quizsoup.com/images/orange/postit-profil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707">
            <a:off x="5238777" y="2414841"/>
            <a:ext cx="2852013" cy="28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data.over-blog.com/3/23/47/72/post-i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599">
            <a:off x="3570867" y="2938444"/>
            <a:ext cx="1569161" cy="15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6554</TotalTime>
  <Words>2309</Words>
  <Application>Microsoft Office PowerPoint</Application>
  <PresentationFormat>Předvádění na obrazovce (4:3)</PresentationFormat>
  <Paragraphs>347</Paragraphs>
  <Slides>42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Zatmění</vt:lpstr>
      <vt:lpstr>Rizika a příležitosti internetu - úvod</vt:lpstr>
      <vt:lpstr>Klasifikace rizik</vt:lpstr>
      <vt:lpstr>O co se můžeme na internetu bát</vt:lpstr>
      <vt:lpstr>O co se můžeme na internetu bát</vt:lpstr>
      <vt:lpstr>O co se můžeme na internetu bát</vt:lpstr>
      <vt:lpstr>O co se můžeme na internetu bát</vt:lpstr>
      <vt:lpstr>Různí lidé čelí různým rizikům</vt:lpstr>
      <vt:lpstr>Různí lidé čelí různým rizikům</vt:lpstr>
      <vt:lpstr>Různí lidé čelí různým rizikům</vt:lpstr>
      <vt:lpstr>Naše role v dění na internetu</vt:lpstr>
      <vt:lpstr>Naše role v dění na internetu</vt:lpstr>
      <vt:lpstr>Naše role v dění na internetu</vt:lpstr>
      <vt:lpstr>Model rizik - EUKO</vt:lpstr>
      <vt:lpstr>Prezentace aplikace PowerPoint</vt:lpstr>
      <vt:lpstr>Prezentace aplikace PowerPoint</vt:lpstr>
      <vt:lpstr>Prezentace aplikace PowerPoint</vt:lpstr>
      <vt:lpstr>Prezentace aplikace PowerPoint</vt:lpstr>
      <vt:lpstr>Klasifikace rizik dle OECD</vt:lpstr>
      <vt:lpstr>Pojetí online rizik</vt:lpstr>
      <vt:lpstr>Riziko x újma</vt:lpstr>
      <vt:lpstr>EUKO II (http://www.lse.ac.uk/media@lse/research/EUKidsOnline/Home.aspx)</vt:lpstr>
      <vt:lpstr>Implicitní provázanost rizik a příležitostí</vt:lpstr>
      <vt:lpstr>Prezentace aplikace PowerPoint</vt:lpstr>
      <vt:lpstr>Prezentace aplikace PowerPoint</vt:lpstr>
      <vt:lpstr>Prezentace aplikace PowerPoint</vt:lpstr>
      <vt:lpstr>Další rizika v EU</vt:lpstr>
      <vt:lpstr>Rozdíly dívky x chlapci - rizika</vt:lpstr>
      <vt:lpstr>Riziko, újma a …</vt:lpstr>
      <vt:lpstr>Jaké faktory ovlivňují výskyt online rizik?</vt:lpstr>
      <vt:lpstr>Prediktory online rizik</vt:lpstr>
      <vt:lpstr>Vztah mezi online riziky a používáním internetu</vt:lpstr>
      <vt:lpstr>Aktivity na internetu</vt:lpstr>
      <vt:lpstr>Aktivity na internetu</vt:lpstr>
      <vt:lpstr>Stupeň 1 - začátečníci</vt:lpstr>
      <vt:lpstr>Stupeň 2 - Středně pokročilí uživatelé</vt:lpstr>
      <vt:lpstr>Stupeň 3 - široce zaměření“ uživatelé“</vt:lpstr>
      <vt:lpstr>Stupeň 4 – „all-rounders“ – všestranní uživatelé</vt:lpstr>
      <vt:lpstr>Stupeň 5</vt:lpstr>
      <vt:lpstr>Prezentace aplikace PowerPoint</vt:lpstr>
      <vt:lpstr>Metodologické potíže</vt:lpstr>
      <vt:lpstr>Závěrem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&amp; Opportunities</dc:title>
  <dc:creator>Lenka</dc:creator>
  <cp:lastModifiedBy>Lenka Dědková</cp:lastModifiedBy>
  <cp:revision>229</cp:revision>
  <dcterms:created xsi:type="dcterms:W3CDTF">2011-08-29T08:17:17Z</dcterms:created>
  <dcterms:modified xsi:type="dcterms:W3CDTF">2015-09-30T14:14:37Z</dcterms:modified>
</cp:coreProperties>
</file>