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1"/>
  </p:notesMasterIdLst>
  <p:sldIdLst>
    <p:sldId id="256" r:id="rId2"/>
    <p:sldId id="561" r:id="rId3"/>
    <p:sldId id="530" r:id="rId4"/>
    <p:sldId id="548" r:id="rId5"/>
    <p:sldId id="447" r:id="rId6"/>
    <p:sldId id="549" r:id="rId7"/>
    <p:sldId id="450" r:id="rId8"/>
    <p:sldId id="562" r:id="rId9"/>
    <p:sldId id="563" r:id="rId10"/>
    <p:sldId id="564" r:id="rId11"/>
    <p:sldId id="468" r:id="rId12"/>
    <p:sldId id="456" r:id="rId13"/>
    <p:sldId id="410" r:id="rId14"/>
    <p:sldId id="409" r:id="rId15"/>
    <p:sldId id="519" r:id="rId16"/>
    <p:sldId id="412" r:id="rId17"/>
    <p:sldId id="462" r:id="rId18"/>
    <p:sldId id="463" r:id="rId19"/>
    <p:sldId id="550" r:id="rId20"/>
    <p:sldId id="552" r:id="rId21"/>
    <p:sldId id="553" r:id="rId22"/>
    <p:sldId id="554" r:id="rId23"/>
    <p:sldId id="557" r:id="rId24"/>
    <p:sldId id="555" r:id="rId25"/>
    <p:sldId id="260" r:id="rId26"/>
    <p:sldId id="556" r:id="rId27"/>
    <p:sldId id="490" r:id="rId28"/>
    <p:sldId id="491" r:id="rId29"/>
    <p:sldId id="492" r:id="rId30"/>
    <p:sldId id="493" r:id="rId31"/>
    <p:sldId id="495" r:id="rId32"/>
    <p:sldId id="494" r:id="rId33"/>
    <p:sldId id="496" r:id="rId34"/>
    <p:sldId id="497" r:id="rId35"/>
    <p:sldId id="545" r:id="rId36"/>
    <p:sldId id="531" r:id="rId37"/>
    <p:sldId id="565" r:id="rId38"/>
    <p:sldId id="532" r:id="rId39"/>
    <p:sldId id="534" r:id="rId40"/>
    <p:sldId id="535" r:id="rId41"/>
    <p:sldId id="538" r:id="rId42"/>
    <p:sldId id="566" r:id="rId43"/>
    <p:sldId id="536" r:id="rId44"/>
    <p:sldId id="500" r:id="rId45"/>
    <p:sldId id="501" r:id="rId46"/>
    <p:sldId id="502" r:id="rId47"/>
    <p:sldId id="503" r:id="rId48"/>
    <p:sldId id="570" r:id="rId49"/>
    <p:sldId id="571" r:id="rId50"/>
    <p:sldId id="558" r:id="rId51"/>
    <p:sldId id="568" r:id="rId52"/>
    <p:sldId id="521" r:id="rId53"/>
    <p:sldId id="506" r:id="rId54"/>
    <p:sldId id="507" r:id="rId55"/>
    <p:sldId id="508" r:id="rId56"/>
    <p:sldId id="431" r:id="rId57"/>
    <p:sldId id="524" r:id="rId58"/>
    <p:sldId id="390" r:id="rId59"/>
    <p:sldId id="527" r:id="rId60"/>
    <p:sldId id="528" r:id="rId61"/>
    <p:sldId id="529" r:id="rId62"/>
    <p:sldId id="510" r:id="rId63"/>
    <p:sldId id="511" r:id="rId64"/>
    <p:sldId id="512" r:id="rId65"/>
    <p:sldId id="385" r:id="rId66"/>
    <p:sldId id="432" r:id="rId67"/>
    <p:sldId id="398" r:id="rId68"/>
    <p:sldId id="399" r:id="rId69"/>
    <p:sldId id="514" r:id="rId70"/>
    <p:sldId id="515" r:id="rId71"/>
    <p:sldId id="438" r:id="rId72"/>
    <p:sldId id="439" r:id="rId73"/>
    <p:sldId id="442" r:id="rId74"/>
    <p:sldId id="443" r:id="rId75"/>
    <p:sldId id="444" r:id="rId76"/>
    <p:sldId id="445" r:id="rId77"/>
    <p:sldId id="369" r:id="rId78"/>
    <p:sldId id="525" r:id="rId79"/>
    <p:sldId id="257" r:id="rId8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0" autoAdjust="0"/>
    <p:restoredTop sz="99482" autoAdjust="0"/>
  </p:normalViewPr>
  <p:slideViewPr>
    <p:cSldViewPr>
      <p:cViewPr>
        <p:scale>
          <a:sx n="100" d="100"/>
          <a:sy n="100" d="100"/>
        </p:scale>
        <p:origin x="-342"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cs-CZ" altLang="cs-CZ"/>
          </a:p>
        </p:txBody>
      </p:sp>
      <p:sp>
        <p:nvSpPr>
          <p:cNvPr id="249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cs-CZ" altLang="cs-CZ"/>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9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249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cs-CZ" altLang="cs-CZ"/>
          </a:p>
        </p:txBody>
      </p:sp>
      <p:sp>
        <p:nvSpPr>
          <p:cNvPr id="249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BE074B53-8ACC-4427-9C95-80B373B00F66}" type="slidenum">
              <a:rPr lang="cs-CZ" altLang="cs-CZ"/>
              <a:pPr>
                <a:defRPr/>
              </a:pPr>
              <a:t>‹#›</a:t>
            </a:fld>
            <a:endParaRPr lang="cs-CZ" altLang="cs-CZ"/>
          </a:p>
        </p:txBody>
      </p:sp>
    </p:spTree>
    <p:extLst>
      <p:ext uri="{BB962C8B-B14F-4D97-AF65-F5344CB8AC3E}">
        <p14:creationId xmlns:p14="http://schemas.microsoft.com/office/powerpoint/2010/main" val="407744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A9FBC87-59AF-48E1-9CAD-2FC3B73724E7}" type="slidenum">
              <a:rPr lang="cs-CZ" altLang="cs-CZ">
                <a:latin typeface="Arial" charset="0"/>
              </a:rPr>
              <a:pPr eaLnBrk="1" hangingPunct="1"/>
              <a:t>32</a:t>
            </a:fld>
            <a:endParaRPr lang="cs-CZ" altLang="cs-CZ">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cs-CZ" altLang="cs-CZ" smtClean="0">
                <a:latin typeface="Arial" charset="0"/>
                <a:cs typeface="Arial" charset="0"/>
              </a:rPr>
              <a:t>Cesta od používání SNS k tónu zpětné vazby vede přes frekvenci reakcí – protože z předchozích výzkumů (o online dating) se ukázalo, že lidé často na základě reakcí ostatních upravují svůj profil – tudíž předpoklad, že čím více zpětných vazeb na profil získají, tím více ho budou moci upravit tak, aby reakce byly pozitivní</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14407"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cs-CZ" altLang="cs-CZ" noProof="0" smtClean="0"/>
              <a:t>Klepnutím lze upravit styl předlohy nadpisů.</a:t>
            </a:r>
          </a:p>
        </p:txBody>
      </p:sp>
      <p:sp>
        <p:nvSpPr>
          <p:cNvPr id="3144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altLang="cs-CZ" noProof="0" smtClean="0"/>
              <a:t>Klepnutím lze upravit styl předlohy podnadpisů.</a:t>
            </a:r>
          </a:p>
        </p:txBody>
      </p:sp>
      <p:sp>
        <p:nvSpPr>
          <p:cNvPr id="41" name="Rectangle 41"/>
          <p:cNvSpPr>
            <a:spLocks noGrp="1" noChangeArrowheads="1"/>
          </p:cNvSpPr>
          <p:nvPr>
            <p:ph type="dt" sz="quarter" idx="10"/>
          </p:nvPr>
        </p:nvSpPr>
        <p:spPr/>
        <p:txBody>
          <a:bodyPr/>
          <a:lstStyle>
            <a:lvl1pPr>
              <a:defRPr smtClean="0"/>
            </a:lvl1pPr>
          </a:lstStyle>
          <a:p>
            <a:pPr>
              <a:defRPr/>
            </a:pPr>
            <a:endParaRPr lang="cs-CZ" altLang="cs-CZ"/>
          </a:p>
        </p:txBody>
      </p:sp>
      <p:sp>
        <p:nvSpPr>
          <p:cNvPr id="42" name="Rectangle 42"/>
          <p:cNvSpPr>
            <a:spLocks noGrp="1" noChangeArrowheads="1"/>
          </p:cNvSpPr>
          <p:nvPr>
            <p:ph type="ftr" sz="quarter" idx="11"/>
          </p:nvPr>
        </p:nvSpPr>
        <p:spPr/>
        <p:txBody>
          <a:bodyPr/>
          <a:lstStyle>
            <a:lvl1pPr>
              <a:defRPr smtClean="0"/>
            </a:lvl1pPr>
          </a:lstStyle>
          <a:p>
            <a:pPr>
              <a:defRPr/>
            </a:pPr>
            <a:endParaRPr lang="cs-CZ" altLang="cs-CZ"/>
          </a:p>
        </p:txBody>
      </p:sp>
      <p:sp>
        <p:nvSpPr>
          <p:cNvPr id="43" name="Rectangle 43"/>
          <p:cNvSpPr>
            <a:spLocks noGrp="1" noChangeArrowheads="1"/>
          </p:cNvSpPr>
          <p:nvPr>
            <p:ph type="sldNum" sz="quarter" idx="12"/>
          </p:nvPr>
        </p:nvSpPr>
        <p:spPr/>
        <p:txBody>
          <a:bodyPr/>
          <a:lstStyle>
            <a:lvl1pPr>
              <a:defRPr smtClean="0"/>
            </a:lvl1pPr>
          </a:lstStyle>
          <a:p>
            <a:pPr>
              <a:defRPr/>
            </a:pPr>
            <a:fld id="{F319DC19-2390-4814-B3C0-364868B5B606}" type="slidenum">
              <a:rPr lang="cs-CZ" altLang="cs-CZ"/>
              <a:pPr>
                <a:defRPr/>
              </a:pPr>
              <a:t>‹#›</a:t>
            </a:fld>
            <a:endParaRPr lang="cs-CZ" altLang="cs-CZ"/>
          </a:p>
        </p:txBody>
      </p:sp>
    </p:spTree>
    <p:extLst>
      <p:ext uri="{BB962C8B-B14F-4D97-AF65-F5344CB8AC3E}">
        <p14:creationId xmlns:p14="http://schemas.microsoft.com/office/powerpoint/2010/main" val="166621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2"/>
          <p:cNvSpPr>
            <a:spLocks noGrp="1" noChangeArrowheads="1"/>
          </p:cNvSpPr>
          <p:nvPr>
            <p:ph type="sldNum" sz="quarter" idx="12"/>
          </p:nvPr>
        </p:nvSpPr>
        <p:spPr>
          <a:ln/>
        </p:spPr>
        <p:txBody>
          <a:bodyPr/>
          <a:lstStyle>
            <a:lvl1pPr>
              <a:defRPr/>
            </a:lvl1pPr>
          </a:lstStyle>
          <a:p>
            <a:pPr>
              <a:defRPr/>
            </a:pPr>
            <a:fld id="{86851BCB-B912-4DEE-BA9B-AFDD74F67917}" type="slidenum">
              <a:rPr lang="cs-CZ" altLang="cs-CZ"/>
              <a:pPr>
                <a:defRPr/>
              </a:pPr>
              <a:t>‹#›</a:t>
            </a:fld>
            <a:endParaRPr lang="cs-CZ" altLang="cs-CZ"/>
          </a:p>
        </p:txBody>
      </p:sp>
    </p:spTree>
    <p:extLst>
      <p:ext uri="{BB962C8B-B14F-4D97-AF65-F5344CB8AC3E}">
        <p14:creationId xmlns:p14="http://schemas.microsoft.com/office/powerpoint/2010/main" val="274834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2"/>
          <p:cNvSpPr>
            <a:spLocks noGrp="1" noChangeArrowheads="1"/>
          </p:cNvSpPr>
          <p:nvPr>
            <p:ph type="sldNum" sz="quarter" idx="12"/>
          </p:nvPr>
        </p:nvSpPr>
        <p:spPr>
          <a:ln/>
        </p:spPr>
        <p:txBody>
          <a:bodyPr/>
          <a:lstStyle>
            <a:lvl1pPr>
              <a:defRPr/>
            </a:lvl1pPr>
          </a:lstStyle>
          <a:p>
            <a:pPr>
              <a:defRPr/>
            </a:pPr>
            <a:fld id="{2AFF79B0-6F0F-4928-83C5-AE26AA691C8D}" type="slidenum">
              <a:rPr lang="cs-CZ" altLang="cs-CZ"/>
              <a:pPr>
                <a:defRPr/>
              </a:pPr>
              <a:t>‹#›</a:t>
            </a:fld>
            <a:endParaRPr lang="cs-CZ" altLang="cs-CZ"/>
          </a:p>
        </p:txBody>
      </p:sp>
    </p:spTree>
    <p:extLst>
      <p:ext uri="{BB962C8B-B14F-4D97-AF65-F5344CB8AC3E}">
        <p14:creationId xmlns:p14="http://schemas.microsoft.com/office/powerpoint/2010/main" val="288568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2"/>
          <p:cNvSpPr>
            <a:spLocks noGrp="1" noChangeArrowheads="1"/>
          </p:cNvSpPr>
          <p:nvPr>
            <p:ph type="sldNum" sz="quarter" idx="12"/>
          </p:nvPr>
        </p:nvSpPr>
        <p:spPr>
          <a:ln/>
        </p:spPr>
        <p:txBody>
          <a:bodyPr/>
          <a:lstStyle>
            <a:lvl1pPr>
              <a:defRPr/>
            </a:lvl1pPr>
          </a:lstStyle>
          <a:p>
            <a:pPr>
              <a:defRPr/>
            </a:pPr>
            <a:fld id="{48C900F2-9153-46F2-97E8-1AB0A8E07715}" type="slidenum">
              <a:rPr lang="cs-CZ" altLang="cs-CZ"/>
              <a:pPr>
                <a:defRPr/>
              </a:pPr>
              <a:t>‹#›</a:t>
            </a:fld>
            <a:endParaRPr lang="cs-CZ" altLang="cs-CZ"/>
          </a:p>
        </p:txBody>
      </p:sp>
    </p:spTree>
    <p:extLst>
      <p:ext uri="{BB962C8B-B14F-4D97-AF65-F5344CB8AC3E}">
        <p14:creationId xmlns:p14="http://schemas.microsoft.com/office/powerpoint/2010/main" val="47960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2"/>
          <p:cNvSpPr>
            <a:spLocks noGrp="1" noChangeArrowheads="1"/>
          </p:cNvSpPr>
          <p:nvPr>
            <p:ph type="sldNum" sz="quarter" idx="12"/>
          </p:nvPr>
        </p:nvSpPr>
        <p:spPr>
          <a:ln/>
        </p:spPr>
        <p:txBody>
          <a:bodyPr/>
          <a:lstStyle>
            <a:lvl1pPr>
              <a:defRPr/>
            </a:lvl1pPr>
          </a:lstStyle>
          <a:p>
            <a:pPr>
              <a:defRPr/>
            </a:pPr>
            <a:fld id="{B108C4B0-20AC-4588-94FB-C30D14112137}" type="slidenum">
              <a:rPr lang="cs-CZ" altLang="cs-CZ"/>
              <a:pPr>
                <a:defRPr/>
              </a:pPr>
              <a:t>‹#›</a:t>
            </a:fld>
            <a:endParaRPr lang="cs-CZ" altLang="cs-CZ"/>
          </a:p>
        </p:txBody>
      </p:sp>
    </p:spTree>
    <p:extLst>
      <p:ext uri="{BB962C8B-B14F-4D97-AF65-F5344CB8AC3E}">
        <p14:creationId xmlns:p14="http://schemas.microsoft.com/office/powerpoint/2010/main" val="126435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2"/>
          <p:cNvSpPr>
            <a:spLocks noGrp="1" noChangeArrowheads="1"/>
          </p:cNvSpPr>
          <p:nvPr>
            <p:ph type="sldNum" sz="quarter" idx="12"/>
          </p:nvPr>
        </p:nvSpPr>
        <p:spPr>
          <a:ln/>
        </p:spPr>
        <p:txBody>
          <a:bodyPr/>
          <a:lstStyle>
            <a:lvl1pPr>
              <a:defRPr/>
            </a:lvl1pPr>
          </a:lstStyle>
          <a:p>
            <a:pPr>
              <a:defRPr/>
            </a:pPr>
            <a:fld id="{C71D365C-C1E8-4F8E-BE63-6866B0B70C7A}" type="slidenum">
              <a:rPr lang="cs-CZ" altLang="cs-CZ"/>
              <a:pPr>
                <a:defRPr/>
              </a:pPr>
              <a:t>‹#›</a:t>
            </a:fld>
            <a:endParaRPr lang="cs-CZ" altLang="cs-CZ"/>
          </a:p>
        </p:txBody>
      </p:sp>
    </p:spTree>
    <p:extLst>
      <p:ext uri="{BB962C8B-B14F-4D97-AF65-F5344CB8AC3E}">
        <p14:creationId xmlns:p14="http://schemas.microsoft.com/office/powerpoint/2010/main" val="399791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42"/>
          <p:cNvSpPr>
            <a:spLocks noGrp="1" noChangeArrowheads="1"/>
          </p:cNvSpPr>
          <p:nvPr>
            <p:ph type="sldNum" sz="quarter" idx="12"/>
          </p:nvPr>
        </p:nvSpPr>
        <p:spPr>
          <a:ln/>
        </p:spPr>
        <p:txBody>
          <a:bodyPr/>
          <a:lstStyle>
            <a:lvl1pPr>
              <a:defRPr/>
            </a:lvl1pPr>
          </a:lstStyle>
          <a:p>
            <a:pPr>
              <a:defRPr/>
            </a:pPr>
            <a:fld id="{7862CEE6-4DFE-429A-85F4-6CE955856F83}" type="slidenum">
              <a:rPr lang="cs-CZ" altLang="cs-CZ"/>
              <a:pPr>
                <a:defRPr/>
              </a:pPr>
              <a:t>‹#›</a:t>
            </a:fld>
            <a:endParaRPr lang="cs-CZ" altLang="cs-CZ"/>
          </a:p>
        </p:txBody>
      </p:sp>
    </p:spTree>
    <p:extLst>
      <p:ext uri="{BB962C8B-B14F-4D97-AF65-F5344CB8AC3E}">
        <p14:creationId xmlns:p14="http://schemas.microsoft.com/office/powerpoint/2010/main" val="343809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42"/>
          <p:cNvSpPr>
            <a:spLocks noGrp="1" noChangeArrowheads="1"/>
          </p:cNvSpPr>
          <p:nvPr>
            <p:ph type="sldNum" sz="quarter" idx="12"/>
          </p:nvPr>
        </p:nvSpPr>
        <p:spPr>
          <a:ln/>
        </p:spPr>
        <p:txBody>
          <a:bodyPr/>
          <a:lstStyle>
            <a:lvl1pPr>
              <a:defRPr/>
            </a:lvl1pPr>
          </a:lstStyle>
          <a:p>
            <a:pPr>
              <a:defRPr/>
            </a:pPr>
            <a:fld id="{EC57F8A6-B24E-43F6-A13B-6BA52759C1C0}" type="slidenum">
              <a:rPr lang="cs-CZ" altLang="cs-CZ"/>
              <a:pPr>
                <a:defRPr/>
              </a:pPr>
              <a:t>‹#›</a:t>
            </a:fld>
            <a:endParaRPr lang="cs-CZ" altLang="cs-CZ"/>
          </a:p>
        </p:txBody>
      </p:sp>
    </p:spTree>
    <p:extLst>
      <p:ext uri="{BB962C8B-B14F-4D97-AF65-F5344CB8AC3E}">
        <p14:creationId xmlns:p14="http://schemas.microsoft.com/office/powerpoint/2010/main" val="29691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42"/>
          <p:cNvSpPr>
            <a:spLocks noGrp="1" noChangeArrowheads="1"/>
          </p:cNvSpPr>
          <p:nvPr>
            <p:ph type="sldNum" sz="quarter" idx="12"/>
          </p:nvPr>
        </p:nvSpPr>
        <p:spPr>
          <a:ln/>
        </p:spPr>
        <p:txBody>
          <a:bodyPr/>
          <a:lstStyle>
            <a:lvl1pPr>
              <a:defRPr/>
            </a:lvl1pPr>
          </a:lstStyle>
          <a:p>
            <a:pPr>
              <a:defRPr/>
            </a:pPr>
            <a:fld id="{BEDF9900-9046-4BD2-B236-DFE5694CCCF7}" type="slidenum">
              <a:rPr lang="cs-CZ" altLang="cs-CZ"/>
              <a:pPr>
                <a:defRPr/>
              </a:pPr>
              <a:t>‹#›</a:t>
            </a:fld>
            <a:endParaRPr lang="cs-CZ" altLang="cs-CZ"/>
          </a:p>
        </p:txBody>
      </p:sp>
    </p:spTree>
    <p:extLst>
      <p:ext uri="{BB962C8B-B14F-4D97-AF65-F5344CB8AC3E}">
        <p14:creationId xmlns:p14="http://schemas.microsoft.com/office/powerpoint/2010/main" val="95018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2"/>
          <p:cNvSpPr>
            <a:spLocks noGrp="1" noChangeArrowheads="1"/>
          </p:cNvSpPr>
          <p:nvPr>
            <p:ph type="sldNum" sz="quarter" idx="12"/>
          </p:nvPr>
        </p:nvSpPr>
        <p:spPr>
          <a:ln/>
        </p:spPr>
        <p:txBody>
          <a:bodyPr/>
          <a:lstStyle>
            <a:lvl1pPr>
              <a:defRPr/>
            </a:lvl1pPr>
          </a:lstStyle>
          <a:p>
            <a:pPr>
              <a:defRPr/>
            </a:pPr>
            <a:fld id="{A56CA152-362D-43EE-BCB5-F4E053A88C17}" type="slidenum">
              <a:rPr lang="cs-CZ" altLang="cs-CZ"/>
              <a:pPr>
                <a:defRPr/>
              </a:pPr>
              <a:t>‹#›</a:t>
            </a:fld>
            <a:endParaRPr lang="cs-CZ" altLang="cs-CZ"/>
          </a:p>
        </p:txBody>
      </p:sp>
    </p:spTree>
    <p:extLst>
      <p:ext uri="{BB962C8B-B14F-4D97-AF65-F5344CB8AC3E}">
        <p14:creationId xmlns:p14="http://schemas.microsoft.com/office/powerpoint/2010/main" val="3598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0"/>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1"/>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2"/>
          <p:cNvSpPr>
            <a:spLocks noGrp="1" noChangeArrowheads="1"/>
          </p:cNvSpPr>
          <p:nvPr>
            <p:ph type="sldNum" sz="quarter" idx="12"/>
          </p:nvPr>
        </p:nvSpPr>
        <p:spPr>
          <a:ln/>
        </p:spPr>
        <p:txBody>
          <a:bodyPr/>
          <a:lstStyle>
            <a:lvl1pPr>
              <a:defRPr/>
            </a:lvl1pPr>
          </a:lstStyle>
          <a:p>
            <a:pPr>
              <a:defRPr/>
            </a:pPr>
            <a:fld id="{2A4CC848-7284-40FD-B81B-2B46FD54E423}" type="slidenum">
              <a:rPr lang="cs-CZ" altLang="cs-CZ"/>
              <a:pPr>
                <a:defRPr/>
              </a:pPr>
              <a:t>‹#›</a:t>
            </a:fld>
            <a:endParaRPr lang="cs-CZ" altLang="cs-CZ"/>
          </a:p>
        </p:txBody>
      </p:sp>
    </p:spTree>
    <p:extLst>
      <p:ext uri="{BB962C8B-B14F-4D97-AF65-F5344CB8AC3E}">
        <p14:creationId xmlns:p14="http://schemas.microsoft.com/office/powerpoint/2010/main" val="216335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23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13347"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48"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49"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grpSp>
          <p:nvGrpSpPr>
            <p:cNvPr id="1035" name="Group 6"/>
            <p:cNvGrpSpPr>
              <a:grpSpLocks/>
            </p:cNvGrpSpPr>
            <p:nvPr/>
          </p:nvGrpSpPr>
          <p:grpSpPr bwMode="auto">
            <a:xfrm>
              <a:off x="288" y="0"/>
              <a:ext cx="5098" cy="4316"/>
              <a:chOff x="288" y="0"/>
              <a:chExt cx="5098" cy="4316"/>
            </a:xfrm>
          </p:grpSpPr>
          <p:sp>
            <p:nvSpPr>
              <p:cNvPr id="313351"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2"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3"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4"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5"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6"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7"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8"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59"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60"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61"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62"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63"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grpSp>
        <p:sp>
          <p:nvSpPr>
            <p:cNvPr id="313364"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65"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313366"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1039"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0"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13369"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cs typeface="Arial" pitchFamily="34" charset="0"/>
              </a:endParaRPr>
            </a:p>
          </p:txBody>
        </p:sp>
        <p:sp>
          <p:nvSpPr>
            <p:cNvPr id="1042"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3"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13383"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cs-CZ" altLang="cs-CZ" smtClean="0"/>
              <a:t>Klepnutím lze upravit styl předlohy nadpisů.</a:t>
            </a:r>
          </a:p>
        </p:txBody>
      </p:sp>
      <p:sp>
        <p:nvSpPr>
          <p:cNvPr id="313384"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cs typeface="Arial" pitchFamily="34" charset="0"/>
              </a:defRPr>
            </a:lvl1pPr>
          </a:lstStyle>
          <a:p>
            <a:pPr>
              <a:defRPr/>
            </a:pPr>
            <a:endParaRPr lang="cs-CZ" altLang="cs-CZ"/>
          </a:p>
        </p:txBody>
      </p:sp>
      <p:sp>
        <p:nvSpPr>
          <p:cNvPr id="313385"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cs typeface="Arial" pitchFamily="34" charset="0"/>
              </a:defRPr>
            </a:lvl1pPr>
          </a:lstStyle>
          <a:p>
            <a:pPr>
              <a:defRPr/>
            </a:pPr>
            <a:endParaRPr lang="cs-CZ" altLang="cs-CZ"/>
          </a:p>
        </p:txBody>
      </p:sp>
      <p:sp>
        <p:nvSpPr>
          <p:cNvPr id="313386"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cs typeface="Arial" pitchFamily="34" charset="0"/>
              </a:defRPr>
            </a:lvl1pPr>
          </a:lstStyle>
          <a:p>
            <a:pPr>
              <a:defRPr/>
            </a:pPr>
            <a:fld id="{F8844333-9E4D-466C-826D-4FEAE3507C43}" type="slidenum">
              <a:rPr lang="cs-CZ" altLang="cs-CZ"/>
              <a:pPr>
                <a:defRPr/>
              </a:pPr>
              <a:t>‹#›</a:t>
            </a:fld>
            <a:endParaRPr lang="cs-CZ" altLang="cs-CZ"/>
          </a:p>
        </p:txBody>
      </p:sp>
      <p:sp>
        <p:nvSpPr>
          <p:cNvPr id="31338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newsroom.fb.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vincos.it/world-map-of-social-network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ocialbakers.com/facebook-statistics/czech-republi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lupa.cz/clanky/cesko-a-socialni-site-v-cislec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sych.wustl.edu/robertwilson/Category.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s-cz.facebook.com/about/privacy/your-info#public-inf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deactivate.php" TargetMode="External"/><Relationship Id="rId2" Type="http://schemas.openxmlformats.org/officeDocument/2006/relationships/hyperlink" Target="https://www.facebook.com/help/delete_accou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IwBzVKOrDn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precti.cz/emo-pravidla/"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0" y="-458788"/>
            <a:ext cx="9144000" cy="766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1476375" y="1768475"/>
            <a:ext cx="7239000" cy="1444625"/>
          </a:xfrm>
        </p:spPr>
        <p:txBody>
          <a:bodyPr/>
          <a:lstStyle/>
          <a:p>
            <a:pPr algn="r" eaLnBrk="1" hangingPunct="1">
              <a:defRPr/>
            </a:pPr>
            <a:r>
              <a:rPr lang="cs-CZ" altLang="cs-CZ" sz="6000" b="1" smtClean="0">
                <a:solidFill>
                  <a:srgbClr val="000000"/>
                </a:solidFill>
                <a:effectLst>
                  <a:outerShdw blurRad="38100" dist="38100" dir="2700000" algn="tl">
                    <a:srgbClr val="FFFFFF"/>
                  </a:outerShdw>
                </a:effectLst>
              </a:rPr>
              <a:t>Sociální sítě, blogy,</a:t>
            </a:r>
            <a:br>
              <a:rPr lang="cs-CZ" altLang="cs-CZ" sz="6000" b="1" smtClean="0">
                <a:solidFill>
                  <a:srgbClr val="000000"/>
                </a:solidFill>
                <a:effectLst>
                  <a:outerShdw blurRad="38100" dist="38100" dir="2700000" algn="tl">
                    <a:srgbClr val="FFFFFF"/>
                  </a:outerShdw>
                </a:effectLst>
              </a:rPr>
            </a:br>
            <a:r>
              <a:rPr lang="cs-CZ" altLang="cs-CZ" sz="6000" b="1" smtClean="0">
                <a:solidFill>
                  <a:srgbClr val="000000"/>
                </a:solidFill>
                <a:effectLst>
                  <a:outerShdw blurRad="38100" dist="38100" dir="2700000" algn="tl">
                    <a:srgbClr val="FFFFFF"/>
                  </a:outerShdw>
                </a:effectLst>
              </a:rPr>
              <a:t>rizikové komunity</a:t>
            </a:r>
          </a:p>
        </p:txBody>
      </p:sp>
      <p:sp>
        <p:nvSpPr>
          <p:cNvPr id="2051" name="Rectangle 3"/>
          <p:cNvSpPr>
            <a:spLocks noGrp="1" noChangeArrowheads="1"/>
          </p:cNvSpPr>
          <p:nvPr>
            <p:ph type="subTitle" idx="1"/>
          </p:nvPr>
        </p:nvSpPr>
        <p:spPr>
          <a:xfrm>
            <a:off x="1476375" y="3429000"/>
            <a:ext cx="7239000" cy="1752600"/>
          </a:xfrm>
        </p:spPr>
        <p:txBody>
          <a:bodyPr/>
          <a:lstStyle/>
          <a:p>
            <a:pPr algn="r" eaLnBrk="1" hangingPunct="1">
              <a:defRPr/>
            </a:pPr>
            <a:r>
              <a:rPr lang="cs-CZ" altLang="cs-CZ" sz="2700" b="1" dirty="0" smtClean="0">
                <a:solidFill>
                  <a:srgbClr val="000000"/>
                </a:solidFill>
                <a:effectLst>
                  <a:outerShdw blurRad="38100" dist="38100" dir="2700000" algn="tl">
                    <a:srgbClr val="FFFFFF"/>
                  </a:outerShdw>
                </a:effectLst>
              </a:rPr>
              <a:t>ZUR 387</a:t>
            </a:r>
          </a:p>
          <a:p>
            <a:pPr algn="r" eaLnBrk="1" hangingPunct="1">
              <a:defRPr/>
            </a:pPr>
            <a:r>
              <a:rPr lang="cs-CZ" altLang="cs-CZ" sz="2700" b="1" dirty="0" smtClean="0">
                <a:solidFill>
                  <a:srgbClr val="000000"/>
                </a:solidFill>
                <a:effectLst>
                  <a:outerShdw blurRad="38100" dist="38100" dir="2700000" algn="tl">
                    <a:srgbClr val="FFFFFF"/>
                  </a:outerShdw>
                </a:effectLst>
              </a:rPr>
              <a:t>Lenka </a:t>
            </a:r>
            <a:r>
              <a:rPr lang="cs-CZ" altLang="cs-CZ" sz="2700" b="1" dirty="0" smtClean="0">
                <a:solidFill>
                  <a:srgbClr val="000000"/>
                </a:solidFill>
                <a:effectLst>
                  <a:outerShdw blurRad="38100" dist="38100" dir="2700000" algn="tl">
                    <a:srgbClr val="FFFFFF"/>
                  </a:outerShdw>
                </a:effectLst>
              </a:rPr>
              <a:t>Dědková</a:t>
            </a:r>
            <a:endParaRPr lang="cs-CZ" altLang="cs-CZ" sz="2700" b="1" dirty="0" smtClean="0">
              <a:solidFill>
                <a:srgbClr val="000000"/>
              </a:solidFill>
              <a:effectLst>
                <a:outerShdw blurRad="38100" dist="38100" dir="2700000" algn="tl">
                  <a:srgbClr val="FFFFFF"/>
                </a:outerShdw>
              </a:effectLst>
            </a:endParaRPr>
          </a:p>
        </p:txBody>
      </p:sp>
      <p:pic>
        <p:nvPicPr>
          <p:cNvPr id="3077" name="Picture 4" descr="inovac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151438"/>
            <a:ext cx="597535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endParaRPr lang="cs-CZ" altLang="cs-CZ" sz="4000" dirty="0" smtClean="0"/>
          </a:p>
        </p:txBody>
      </p:sp>
      <p:sp>
        <p:nvSpPr>
          <p:cNvPr id="205827" name="Rectangle 3"/>
          <p:cNvSpPr>
            <a:spLocks noGrp="1" noChangeArrowheads="1"/>
          </p:cNvSpPr>
          <p:nvPr>
            <p:ph type="body" idx="1"/>
          </p:nvPr>
        </p:nvSpPr>
        <p:spPr>
          <a:xfrm>
            <a:off x="457200" y="1600200"/>
            <a:ext cx="8229600" cy="4781550"/>
          </a:xfrm>
        </p:spPr>
        <p:txBody>
          <a:bodyPr/>
          <a:lstStyle/>
          <a:p>
            <a:pPr eaLnBrk="1" hangingPunct="1">
              <a:lnSpc>
                <a:spcPct val="80000"/>
              </a:lnSpc>
              <a:defRPr/>
            </a:pPr>
            <a:r>
              <a:rPr lang="cs-CZ" altLang="cs-CZ" sz="2800" dirty="0" smtClean="0"/>
              <a:t>Viz článek: </a:t>
            </a:r>
          </a:p>
          <a:p>
            <a:pPr lvl="1" eaLnBrk="1" hangingPunct="1">
              <a:lnSpc>
                <a:spcPct val="80000"/>
              </a:lnSpc>
              <a:defRPr/>
            </a:pPr>
            <a:r>
              <a:rPr lang="cs-CZ" altLang="cs-CZ" sz="2400" dirty="0" err="1" smtClean="0"/>
              <a:t>boyd</a:t>
            </a:r>
            <a:r>
              <a:rPr lang="cs-CZ" altLang="cs-CZ" sz="2400" dirty="0" smtClean="0"/>
              <a:t>, </a:t>
            </a:r>
            <a:r>
              <a:rPr lang="cs-CZ" altLang="cs-CZ" sz="2400" dirty="0" err="1" smtClean="0"/>
              <a:t>d.m</a:t>
            </a:r>
            <a:r>
              <a:rPr lang="cs-CZ" altLang="cs-CZ" sz="2400" dirty="0" smtClean="0"/>
              <a:t>., </a:t>
            </a:r>
            <a:r>
              <a:rPr lang="cs-CZ" altLang="cs-CZ" sz="2400" dirty="0" err="1" smtClean="0"/>
              <a:t>Ellison</a:t>
            </a:r>
            <a:r>
              <a:rPr lang="cs-CZ" altLang="cs-CZ" sz="2400" dirty="0" smtClean="0"/>
              <a:t>, N.B. (2008). </a:t>
            </a:r>
            <a:r>
              <a:rPr lang="cs-CZ" altLang="cs-CZ" sz="2400" dirty="0" err="1" smtClean="0"/>
              <a:t>Social</a:t>
            </a:r>
            <a:r>
              <a:rPr lang="cs-CZ" altLang="cs-CZ" sz="2400" dirty="0" smtClean="0"/>
              <a:t> Network </a:t>
            </a:r>
            <a:r>
              <a:rPr lang="cs-CZ" altLang="cs-CZ" sz="2400" dirty="0" err="1" smtClean="0"/>
              <a:t>Sites</a:t>
            </a:r>
            <a:r>
              <a:rPr lang="cs-CZ" altLang="cs-CZ" sz="2400" dirty="0" smtClean="0"/>
              <a:t>: </a:t>
            </a:r>
            <a:r>
              <a:rPr lang="cs-CZ" altLang="cs-CZ" sz="2400" dirty="0" err="1" smtClean="0"/>
              <a:t>Definition</a:t>
            </a:r>
            <a:r>
              <a:rPr lang="cs-CZ" altLang="cs-CZ" sz="2400" dirty="0" smtClean="0"/>
              <a:t>, </a:t>
            </a:r>
            <a:r>
              <a:rPr lang="cs-CZ" altLang="cs-CZ" sz="2400" dirty="0" err="1" smtClean="0"/>
              <a:t>History</a:t>
            </a:r>
            <a:r>
              <a:rPr lang="cs-CZ" altLang="cs-CZ" sz="2400" dirty="0" smtClean="0"/>
              <a:t>, and </a:t>
            </a:r>
            <a:r>
              <a:rPr lang="cs-CZ" altLang="cs-CZ" sz="2400" dirty="0" err="1" smtClean="0"/>
              <a:t>Scholarship</a:t>
            </a:r>
            <a:r>
              <a:rPr lang="cs-CZ" altLang="cs-CZ" sz="2400" dirty="0" smtClean="0"/>
              <a:t>. </a:t>
            </a:r>
            <a:r>
              <a:rPr lang="cs-CZ" altLang="cs-CZ" sz="2400" i="1" dirty="0" err="1" smtClean="0"/>
              <a:t>Journal</a:t>
            </a:r>
            <a:r>
              <a:rPr lang="cs-CZ" altLang="cs-CZ" sz="2400" i="1" dirty="0" smtClean="0"/>
              <a:t> </a:t>
            </a:r>
            <a:r>
              <a:rPr lang="cs-CZ" altLang="cs-CZ" sz="2400" i="1" dirty="0" err="1" smtClean="0"/>
              <a:t>of</a:t>
            </a:r>
            <a:r>
              <a:rPr lang="cs-CZ" altLang="cs-CZ" sz="2400" i="1" dirty="0" smtClean="0"/>
              <a:t> </a:t>
            </a:r>
            <a:r>
              <a:rPr lang="cs-CZ" altLang="cs-CZ" sz="2400" i="1" dirty="0" err="1" smtClean="0"/>
              <a:t>Computer-Mediated</a:t>
            </a:r>
            <a:r>
              <a:rPr lang="cs-CZ" altLang="cs-CZ" sz="2400" i="1" dirty="0" smtClean="0"/>
              <a:t> </a:t>
            </a:r>
            <a:r>
              <a:rPr lang="cs-CZ" altLang="cs-CZ" sz="2400" i="1" dirty="0" err="1" smtClean="0"/>
              <a:t>Communication</a:t>
            </a:r>
            <a:r>
              <a:rPr lang="cs-CZ" altLang="cs-CZ" sz="2400" i="1" dirty="0" smtClean="0"/>
              <a:t>, 13,</a:t>
            </a:r>
            <a:r>
              <a:rPr lang="cs-CZ" altLang="cs-CZ" sz="2400" dirty="0" smtClean="0"/>
              <a:t> 210–230.</a:t>
            </a:r>
            <a:endParaRPr lang="cs-CZ" altLang="cs-CZ" sz="2300" dirty="0" smtClean="0"/>
          </a:p>
          <a:p>
            <a:pPr eaLnBrk="1" hangingPunct="1">
              <a:lnSpc>
                <a:spcPct val="80000"/>
              </a:lnSpc>
              <a:defRPr/>
            </a:pPr>
            <a:endParaRPr lang="cs-CZ" altLang="cs-CZ" sz="2800" dirty="0" smtClean="0"/>
          </a:p>
          <a:p>
            <a:pPr eaLnBrk="1" hangingPunct="1">
              <a:lnSpc>
                <a:spcPct val="80000"/>
              </a:lnSpc>
              <a:defRPr/>
            </a:pPr>
            <a:r>
              <a:rPr lang="cs-CZ" altLang="cs-CZ" sz="2800" dirty="0" smtClean="0"/>
              <a:t>1997 </a:t>
            </a:r>
            <a:r>
              <a:rPr lang="cs-CZ" altLang="cs-CZ" sz="2800" dirty="0" smtClean="0"/>
              <a:t>– </a:t>
            </a:r>
            <a:r>
              <a:rPr lang="cs-CZ" altLang="cs-CZ" sz="2800" dirty="0" smtClean="0"/>
              <a:t>Sixdegrees.com</a:t>
            </a:r>
          </a:p>
          <a:p>
            <a:pPr eaLnBrk="1" hangingPunct="1">
              <a:lnSpc>
                <a:spcPct val="80000"/>
              </a:lnSpc>
              <a:defRPr/>
            </a:pPr>
            <a:r>
              <a:rPr lang="cs-CZ" altLang="cs-CZ" sz="2800" dirty="0" smtClean="0"/>
              <a:t>2001 - Ryze.com</a:t>
            </a:r>
          </a:p>
          <a:p>
            <a:pPr eaLnBrk="1" hangingPunct="1">
              <a:lnSpc>
                <a:spcPct val="80000"/>
              </a:lnSpc>
              <a:defRPr/>
            </a:pPr>
            <a:r>
              <a:rPr lang="cs-CZ" altLang="cs-CZ" sz="2800" dirty="0" smtClean="0"/>
              <a:t>2002 – </a:t>
            </a:r>
            <a:r>
              <a:rPr lang="cs-CZ" altLang="cs-CZ" sz="2800" dirty="0" err="1" smtClean="0"/>
              <a:t>Friendster</a:t>
            </a:r>
            <a:endParaRPr lang="cs-CZ" altLang="cs-CZ" sz="2800" dirty="0" smtClean="0"/>
          </a:p>
          <a:p>
            <a:pPr eaLnBrk="1" hangingPunct="1">
              <a:lnSpc>
                <a:spcPct val="80000"/>
              </a:lnSpc>
              <a:defRPr/>
            </a:pPr>
            <a:r>
              <a:rPr lang="cs-CZ" altLang="cs-CZ" sz="2800" dirty="0" smtClean="0"/>
              <a:t>2003 - </a:t>
            </a:r>
            <a:r>
              <a:rPr lang="cs-CZ" altLang="cs-CZ" sz="2800" dirty="0" err="1" smtClean="0">
                <a:solidFill>
                  <a:srgbClr val="FFCC00"/>
                </a:solidFill>
              </a:rPr>
              <a:t>MySpace</a:t>
            </a:r>
            <a:endParaRPr lang="cs-CZ" altLang="cs-CZ" sz="2800" dirty="0" smtClean="0">
              <a:solidFill>
                <a:srgbClr val="FFCC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5" y="0"/>
            <a:ext cx="36861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227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idx="1"/>
          </p:nvPr>
        </p:nvSpPr>
        <p:spPr>
          <a:xfrm>
            <a:off x="395288" y="333375"/>
            <a:ext cx="8229600" cy="4824413"/>
          </a:xfrm>
        </p:spPr>
        <p:txBody>
          <a:bodyPr/>
          <a:lstStyle/>
          <a:p>
            <a:pPr eaLnBrk="1" hangingPunct="1">
              <a:lnSpc>
                <a:spcPct val="80000"/>
              </a:lnSpc>
              <a:defRPr/>
            </a:pPr>
            <a:r>
              <a:rPr lang="cs-CZ" altLang="cs-CZ" sz="2600" dirty="0" smtClean="0"/>
              <a:t>2005 – </a:t>
            </a:r>
            <a:r>
              <a:rPr lang="cs-CZ" altLang="cs-CZ" sz="2600" dirty="0" err="1" smtClean="0"/>
              <a:t>MySpace</a:t>
            </a:r>
            <a:r>
              <a:rPr lang="cs-CZ" altLang="cs-CZ" sz="2600" dirty="0" smtClean="0"/>
              <a:t> změnil majitele, masová reklama – bezpečnostní problémy, aféry se </a:t>
            </a:r>
            <a:r>
              <a:rPr lang="cs-CZ" altLang="cs-CZ" sz="2600" dirty="0" err="1" smtClean="0"/>
              <a:t>sex.predátory</a:t>
            </a:r>
            <a:r>
              <a:rPr lang="cs-CZ" altLang="cs-CZ" sz="2600" dirty="0" smtClean="0"/>
              <a:t> online (přehnané), morální panika</a:t>
            </a:r>
          </a:p>
          <a:p>
            <a:pPr eaLnBrk="1" hangingPunct="1">
              <a:lnSpc>
                <a:spcPct val="80000"/>
              </a:lnSpc>
              <a:defRPr/>
            </a:pPr>
            <a:r>
              <a:rPr lang="cs-CZ" altLang="cs-CZ" sz="2600" dirty="0" smtClean="0"/>
              <a:t>Od roku 2008 postupně ztrácí uživatele (byla první masově rozšířená </a:t>
            </a:r>
            <a:r>
              <a:rPr lang="cs-CZ" altLang="cs-CZ" sz="2600" dirty="0" smtClean="0"/>
              <a:t>SNS)</a:t>
            </a:r>
            <a:endParaRPr lang="cs-CZ" altLang="cs-CZ" sz="2600" dirty="0" smtClean="0"/>
          </a:p>
          <a:p>
            <a:pPr eaLnBrk="1" hangingPunct="1">
              <a:lnSpc>
                <a:spcPct val="80000"/>
              </a:lnSpc>
              <a:defRPr/>
            </a:pPr>
            <a:r>
              <a:rPr lang="cs-CZ" altLang="cs-CZ" sz="2600" dirty="0" smtClean="0">
                <a:solidFill>
                  <a:srgbClr val="FFCC00"/>
                </a:solidFill>
              </a:rPr>
              <a:t>Červen 2011 prodána za </a:t>
            </a:r>
            <a:r>
              <a:rPr lang="cs-CZ" altLang="cs-CZ" sz="2800" dirty="0" smtClean="0">
                <a:solidFill>
                  <a:srgbClr val="FFCC00"/>
                </a:solidFill>
              </a:rPr>
              <a:t>$</a:t>
            </a:r>
            <a:r>
              <a:rPr lang="cs-CZ" altLang="cs-CZ" sz="2600" dirty="0" smtClean="0">
                <a:solidFill>
                  <a:srgbClr val="FFCC00"/>
                </a:solidFill>
              </a:rPr>
              <a:t>35 mil. (rok 2005 </a:t>
            </a:r>
            <a:r>
              <a:rPr lang="cs-CZ" altLang="cs-CZ" sz="2800" dirty="0" smtClean="0">
                <a:solidFill>
                  <a:srgbClr val="FFCC00"/>
                </a:solidFill>
              </a:rPr>
              <a:t>$580)</a:t>
            </a:r>
          </a:p>
          <a:p>
            <a:pPr eaLnBrk="1" hangingPunct="1">
              <a:lnSpc>
                <a:spcPct val="80000"/>
              </a:lnSpc>
              <a:defRPr/>
            </a:pPr>
            <a:r>
              <a:rPr lang="cs-CZ" altLang="cs-CZ" sz="2800" dirty="0" smtClean="0"/>
              <a:t>Září 2012 – plánované změny</a:t>
            </a:r>
          </a:p>
          <a:p>
            <a:pPr lvl="1" eaLnBrk="1" hangingPunct="1">
              <a:lnSpc>
                <a:spcPct val="80000"/>
              </a:lnSpc>
              <a:defRPr/>
            </a:pPr>
            <a:r>
              <a:rPr lang="cs-CZ" altLang="cs-CZ" sz="2400" dirty="0" smtClean="0"/>
              <a:t>nový design</a:t>
            </a:r>
          </a:p>
          <a:p>
            <a:pPr lvl="1" eaLnBrk="1" hangingPunct="1">
              <a:lnSpc>
                <a:spcPct val="80000"/>
              </a:lnSpc>
              <a:defRPr/>
            </a:pPr>
            <a:r>
              <a:rPr lang="cs-CZ" altLang="cs-CZ" sz="2400" dirty="0" smtClean="0"/>
              <a:t>optimalizace </a:t>
            </a:r>
          </a:p>
          <a:p>
            <a:pPr lvl="1" eaLnBrk="1" hangingPunct="1">
              <a:lnSpc>
                <a:spcPct val="80000"/>
              </a:lnSpc>
              <a:buFontTx/>
              <a:buNone/>
              <a:defRPr/>
            </a:pPr>
            <a:r>
              <a:rPr lang="cs-CZ" altLang="cs-CZ" sz="2400" dirty="0" smtClean="0"/>
              <a:t>pro tablety.. </a:t>
            </a: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694953"/>
            <a:ext cx="5292080" cy="316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1025"/>
            <a:ext cx="57245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defRPr/>
            </a:pPr>
            <a:r>
              <a:rPr lang="cs-CZ" altLang="cs-CZ" smtClean="0"/>
              <a:t>Facebook</a:t>
            </a:r>
          </a:p>
        </p:txBody>
      </p:sp>
      <p:sp>
        <p:nvSpPr>
          <p:cNvPr id="211971" name="Rectangle 3"/>
          <p:cNvSpPr>
            <a:spLocks noGrp="1" noChangeArrowheads="1"/>
          </p:cNvSpPr>
          <p:nvPr>
            <p:ph type="body" idx="1"/>
          </p:nvPr>
        </p:nvSpPr>
        <p:spPr>
          <a:xfrm>
            <a:off x="323850" y="1844675"/>
            <a:ext cx="8393113" cy="4392613"/>
          </a:xfrm>
        </p:spPr>
        <p:txBody>
          <a:bodyPr/>
          <a:lstStyle/>
          <a:p>
            <a:pPr eaLnBrk="1" hangingPunct="1">
              <a:lnSpc>
                <a:spcPct val="80000"/>
              </a:lnSpc>
              <a:defRPr/>
            </a:pPr>
            <a:r>
              <a:rPr lang="cs-CZ" altLang="cs-CZ" sz="2700" dirty="0" smtClean="0"/>
              <a:t>Mark </a:t>
            </a:r>
            <a:r>
              <a:rPr lang="cs-CZ" altLang="cs-CZ" sz="2700" dirty="0" err="1" smtClean="0"/>
              <a:t>Zuckerberg</a:t>
            </a:r>
            <a:r>
              <a:rPr lang="cs-CZ" altLang="cs-CZ" sz="2700" dirty="0" smtClean="0"/>
              <a:t>, </a:t>
            </a:r>
            <a:r>
              <a:rPr lang="cs-CZ" altLang="cs-CZ" sz="2700" dirty="0" smtClean="0">
                <a:solidFill>
                  <a:srgbClr val="FFCC00"/>
                </a:solidFill>
              </a:rPr>
              <a:t>2004</a:t>
            </a:r>
          </a:p>
          <a:p>
            <a:pPr eaLnBrk="1" hangingPunct="1">
              <a:lnSpc>
                <a:spcPct val="80000"/>
              </a:lnSpc>
              <a:defRPr/>
            </a:pPr>
            <a:r>
              <a:rPr lang="cs-CZ" altLang="cs-CZ" sz="2700" dirty="0" smtClean="0"/>
              <a:t>Původně pro Harvard (</a:t>
            </a:r>
            <a:r>
              <a:rPr lang="cs-CZ" altLang="cs-CZ" sz="2700" dirty="0" err="1" smtClean="0"/>
              <a:t>The</a:t>
            </a:r>
            <a:r>
              <a:rPr lang="cs-CZ" altLang="cs-CZ" sz="2700" dirty="0" smtClean="0"/>
              <a:t> </a:t>
            </a:r>
            <a:r>
              <a:rPr lang="cs-CZ" altLang="cs-CZ" sz="2700" dirty="0" err="1" smtClean="0"/>
              <a:t>Facebook</a:t>
            </a:r>
            <a:r>
              <a:rPr lang="cs-CZ" altLang="cs-CZ" sz="2700" dirty="0" smtClean="0"/>
              <a:t>)– seznam studentů a zaměstnanců s fotkami pro lepší orientaci</a:t>
            </a:r>
          </a:p>
          <a:p>
            <a:pPr eaLnBrk="1" hangingPunct="1">
              <a:lnSpc>
                <a:spcPct val="80000"/>
              </a:lnSpc>
              <a:defRPr/>
            </a:pPr>
            <a:endParaRPr lang="cs-CZ" altLang="cs-CZ" sz="2700" dirty="0" smtClean="0"/>
          </a:p>
          <a:p>
            <a:pPr eaLnBrk="1" hangingPunct="1">
              <a:lnSpc>
                <a:spcPct val="80000"/>
              </a:lnSpc>
              <a:defRPr/>
            </a:pPr>
            <a:r>
              <a:rPr lang="cs-CZ" altLang="cs-CZ" sz="2700" dirty="0" smtClean="0"/>
              <a:t>@harvard.edu, rychlý nárůst popularity</a:t>
            </a:r>
          </a:p>
          <a:p>
            <a:pPr eaLnBrk="1" hangingPunct="1">
              <a:lnSpc>
                <a:spcPct val="80000"/>
              </a:lnSpc>
              <a:defRPr/>
            </a:pPr>
            <a:endParaRPr lang="cs-CZ" altLang="cs-CZ" sz="2700" dirty="0" smtClean="0"/>
          </a:p>
          <a:p>
            <a:pPr eaLnBrk="1" hangingPunct="1">
              <a:lnSpc>
                <a:spcPct val="80000"/>
              </a:lnSpc>
              <a:defRPr/>
            </a:pPr>
            <a:r>
              <a:rPr lang="cs-CZ" altLang="cs-CZ" sz="2700" dirty="0" smtClean="0">
                <a:solidFill>
                  <a:srgbClr val="FFCC00"/>
                </a:solidFill>
              </a:rPr>
              <a:t>2005</a:t>
            </a:r>
            <a:r>
              <a:rPr lang="cs-CZ" altLang="cs-CZ" sz="2700" dirty="0" smtClean="0"/>
              <a:t> - zpřístupnění dalším školám, institucím, firmám, nakonec široké veřejnosti</a:t>
            </a:r>
          </a:p>
          <a:p>
            <a:pPr eaLnBrk="1" hangingPunct="1">
              <a:lnSpc>
                <a:spcPct val="80000"/>
              </a:lnSpc>
              <a:defRPr/>
            </a:pPr>
            <a:endParaRPr lang="cs-CZ" altLang="cs-CZ" sz="2700" dirty="0" smtClean="0"/>
          </a:p>
          <a:p>
            <a:pPr eaLnBrk="1" hangingPunct="1">
              <a:lnSpc>
                <a:spcPct val="80000"/>
              </a:lnSpc>
              <a:defRPr/>
            </a:pPr>
            <a:r>
              <a:rPr lang="cs-CZ" altLang="cs-CZ" sz="2700" dirty="0" smtClean="0">
                <a:solidFill>
                  <a:srgbClr val="FFCC00"/>
                </a:solidFill>
              </a:rPr>
              <a:t>Specifický rys FB</a:t>
            </a:r>
            <a:r>
              <a:rPr lang="cs-CZ" altLang="cs-CZ" sz="2700" dirty="0" smtClean="0"/>
              <a:t> – umožnění dalším subjektům vytvářet aplikace</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0"/>
            <a:ext cx="2822575"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19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19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1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cs-CZ" altLang="cs-CZ" smtClean="0"/>
              <a:t>Facebook statistiky</a:t>
            </a:r>
          </a:p>
        </p:txBody>
      </p:sp>
      <p:sp>
        <p:nvSpPr>
          <p:cNvPr id="163843" name="Rectangle 3"/>
          <p:cNvSpPr>
            <a:spLocks noGrp="1" noChangeArrowheads="1"/>
          </p:cNvSpPr>
          <p:nvPr>
            <p:ph type="body" idx="1"/>
          </p:nvPr>
        </p:nvSpPr>
        <p:spPr>
          <a:xfrm>
            <a:off x="539750" y="1484313"/>
            <a:ext cx="7561263" cy="4679950"/>
          </a:xfrm>
        </p:spPr>
        <p:txBody>
          <a:bodyPr/>
          <a:lstStyle/>
          <a:p>
            <a:pPr eaLnBrk="1" hangingPunct="1">
              <a:lnSpc>
                <a:spcPct val="80000"/>
              </a:lnSpc>
              <a:defRPr/>
            </a:pPr>
            <a:r>
              <a:rPr lang="cs-CZ" altLang="cs-CZ" sz="2400" dirty="0" smtClean="0">
                <a:hlinkClick r:id="rId2"/>
              </a:rPr>
              <a:t>http://newsroom.fb.com/</a:t>
            </a:r>
            <a:endParaRPr lang="cs-CZ" altLang="cs-CZ" sz="2400" dirty="0" smtClean="0"/>
          </a:p>
          <a:p>
            <a:pPr eaLnBrk="1" hangingPunct="1">
              <a:lnSpc>
                <a:spcPct val="80000"/>
              </a:lnSpc>
              <a:defRPr/>
            </a:pPr>
            <a:endParaRPr lang="cs-CZ" altLang="cs-CZ" sz="2000" dirty="0" smtClean="0"/>
          </a:p>
          <a:p>
            <a:pPr eaLnBrk="1" hangingPunct="1">
              <a:lnSpc>
                <a:spcPct val="80000"/>
              </a:lnSpc>
              <a:defRPr/>
            </a:pPr>
            <a:r>
              <a:rPr lang="cs-CZ" altLang="cs-CZ" sz="2000" dirty="0" smtClean="0"/>
              <a:t>14.9.2012 - víc než </a:t>
            </a:r>
            <a:r>
              <a:rPr lang="cs-CZ" altLang="cs-CZ" sz="2000" dirty="0" smtClean="0">
                <a:solidFill>
                  <a:srgbClr val="FFCC00"/>
                </a:solidFill>
              </a:rPr>
              <a:t>miliarda aktivních uživatelů</a:t>
            </a:r>
            <a:r>
              <a:rPr lang="cs-CZ" altLang="cs-CZ" sz="2000" dirty="0" smtClean="0"/>
              <a:t> (těch, co byli na FB v uplynulých 30 dnech)</a:t>
            </a:r>
          </a:p>
          <a:p>
            <a:pPr eaLnBrk="1" hangingPunct="1">
              <a:lnSpc>
                <a:spcPct val="80000"/>
              </a:lnSpc>
              <a:defRPr/>
            </a:pPr>
            <a:r>
              <a:rPr lang="cs-CZ" altLang="cs-CZ" sz="2000" dirty="0" smtClean="0"/>
              <a:t>Každý den se jich k FB přihlásí víc než 50 %</a:t>
            </a:r>
          </a:p>
          <a:p>
            <a:pPr eaLnBrk="1" hangingPunct="1">
              <a:lnSpc>
                <a:spcPct val="80000"/>
              </a:lnSpc>
              <a:defRPr/>
            </a:pPr>
            <a:endParaRPr lang="cs-CZ" altLang="cs-CZ" sz="2000" dirty="0" smtClean="0"/>
          </a:p>
          <a:p>
            <a:pPr eaLnBrk="1" hangingPunct="1">
              <a:lnSpc>
                <a:spcPct val="80000"/>
              </a:lnSpc>
              <a:defRPr/>
            </a:pPr>
            <a:r>
              <a:rPr lang="cs-CZ" altLang="cs-CZ" sz="2000" dirty="0" smtClean="0">
                <a:solidFill>
                  <a:srgbClr val="FFCC00"/>
                </a:solidFill>
              </a:rPr>
              <a:t>219 miliard fotek</a:t>
            </a:r>
            <a:r>
              <a:rPr lang="cs-CZ" altLang="cs-CZ" sz="2000" dirty="0" smtClean="0"/>
              <a:t> od </a:t>
            </a:r>
            <a:r>
              <a:rPr lang="cs-CZ" altLang="cs-CZ" sz="2000" dirty="0" smtClean="0"/>
              <a:t>2005</a:t>
            </a:r>
            <a:endParaRPr lang="cs-CZ" altLang="cs-CZ" sz="2000" dirty="0" smtClean="0"/>
          </a:p>
          <a:p>
            <a:pPr eaLnBrk="1" hangingPunct="1">
              <a:lnSpc>
                <a:spcPct val="80000"/>
              </a:lnSpc>
              <a:defRPr/>
            </a:pPr>
            <a:r>
              <a:rPr lang="cs-CZ" altLang="cs-CZ" sz="2000" dirty="0" smtClean="0"/>
              <a:t>17 miliard obsahů s </a:t>
            </a:r>
            <a:r>
              <a:rPr lang="cs-CZ" altLang="cs-CZ" sz="2000" dirty="0" err="1" smtClean="0"/>
              <a:t>location</a:t>
            </a:r>
            <a:r>
              <a:rPr lang="cs-CZ" altLang="cs-CZ" sz="2000" dirty="0" smtClean="0"/>
              <a:t> (od 2010)</a:t>
            </a:r>
          </a:p>
          <a:p>
            <a:pPr eaLnBrk="1" hangingPunct="1">
              <a:lnSpc>
                <a:spcPct val="80000"/>
              </a:lnSpc>
              <a:defRPr/>
            </a:pPr>
            <a:endParaRPr lang="cs-CZ" altLang="cs-CZ" sz="2000" dirty="0" smtClean="0"/>
          </a:p>
          <a:p>
            <a:pPr eaLnBrk="1" hangingPunct="1">
              <a:lnSpc>
                <a:spcPct val="80000"/>
              </a:lnSpc>
              <a:defRPr/>
            </a:pPr>
            <a:r>
              <a:rPr lang="cs-CZ" altLang="cs-CZ" sz="2000" dirty="0" smtClean="0"/>
              <a:t>Věk uživatelů (medián):</a:t>
            </a:r>
          </a:p>
          <a:p>
            <a:pPr lvl="1" eaLnBrk="1" hangingPunct="1">
              <a:lnSpc>
                <a:spcPct val="80000"/>
              </a:lnSpc>
              <a:defRPr/>
            </a:pPr>
            <a:r>
              <a:rPr lang="cs-CZ" altLang="cs-CZ" sz="1800" dirty="0" smtClean="0"/>
              <a:t>2012: 22</a:t>
            </a:r>
          </a:p>
          <a:p>
            <a:pPr lvl="1" eaLnBrk="1" hangingPunct="1">
              <a:lnSpc>
                <a:spcPct val="80000"/>
              </a:lnSpc>
              <a:defRPr/>
            </a:pPr>
            <a:r>
              <a:rPr lang="cs-CZ" altLang="cs-CZ" sz="1800" dirty="0" smtClean="0"/>
              <a:t>2010: 23</a:t>
            </a:r>
          </a:p>
          <a:p>
            <a:pPr lvl="1" eaLnBrk="1" hangingPunct="1">
              <a:lnSpc>
                <a:spcPct val="80000"/>
              </a:lnSpc>
              <a:defRPr/>
            </a:pPr>
            <a:r>
              <a:rPr lang="cs-CZ" altLang="cs-CZ" sz="1800" dirty="0" smtClean="0"/>
              <a:t>2008: 26</a:t>
            </a:r>
          </a:p>
        </p:txBody>
      </p:sp>
      <p:pic>
        <p:nvPicPr>
          <p:cNvPr id="16388" name="Picture 6" descr="tumblr_lm48x3sBtL1qkffndo1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87838"/>
            <a:ext cx="4572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endParaRPr lang="cs-CZ" altLang="cs-CZ" smtClean="0"/>
          </a:p>
        </p:txBody>
      </p:sp>
      <p:sp>
        <p:nvSpPr>
          <p:cNvPr id="162819" name="Rectangle 3"/>
          <p:cNvSpPr>
            <a:spLocks noGrp="1" noChangeArrowheads="1"/>
          </p:cNvSpPr>
          <p:nvPr>
            <p:ph type="body" idx="1"/>
          </p:nvPr>
        </p:nvSpPr>
        <p:spPr/>
        <p:txBody>
          <a:bodyPr/>
          <a:lstStyle/>
          <a:p>
            <a:pPr eaLnBrk="1" hangingPunct="1">
              <a:defRPr/>
            </a:pPr>
            <a:endParaRPr lang="cs-CZ" altLang="cs-CZ" smtClean="0"/>
          </a:p>
        </p:txBody>
      </p:sp>
      <p:sp>
        <p:nvSpPr>
          <p:cNvPr id="17412" name="Text Box 5"/>
          <p:cNvSpPr txBox="1">
            <a:spLocks noChangeArrowheads="1"/>
          </p:cNvSpPr>
          <p:nvPr/>
        </p:nvSpPr>
        <p:spPr bwMode="auto">
          <a:xfrm>
            <a:off x="0" y="6467475"/>
            <a:ext cx="6192838"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cs-CZ" altLang="cs-CZ" dirty="0">
                <a:latin typeface="Arial" charset="0"/>
                <a:hlinkClick r:id="rId2"/>
              </a:rPr>
              <a:t>http://www.vincos.it/world-map-of-social-networks/</a:t>
            </a:r>
            <a:endParaRPr lang="cs-CZ" altLang="cs-CZ" dirty="0">
              <a:latin typeface="Arial" charset="0"/>
            </a:endParaRPr>
          </a:p>
          <a:p>
            <a:pPr eaLnBrk="1" hangingPunct="1">
              <a:spcBef>
                <a:spcPct val="50000"/>
              </a:spcBef>
            </a:pPr>
            <a:endParaRPr lang="cs-CZ" altLang="cs-CZ" dirty="0">
              <a:latin typeface="Arial" charset="0"/>
            </a:endParaRPr>
          </a:p>
        </p:txBody>
      </p:sp>
      <p:pic>
        <p:nvPicPr>
          <p:cNvPr id="17417" name="Picture 9" descr="World map of social network 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78"/>
            <a:ext cx="8280920" cy="6468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defRPr/>
            </a:pPr>
            <a:endParaRPr lang="cs-CZ" altLang="cs-CZ" smtClean="0"/>
          </a:p>
        </p:txBody>
      </p:sp>
      <p:sp>
        <p:nvSpPr>
          <p:cNvPr id="315395" name="Rectangle 3"/>
          <p:cNvSpPr>
            <a:spLocks noGrp="1" noChangeArrowheads="1"/>
          </p:cNvSpPr>
          <p:nvPr>
            <p:ph type="body" idx="1"/>
          </p:nvPr>
        </p:nvSpPr>
        <p:spPr/>
        <p:txBody>
          <a:bodyPr/>
          <a:lstStyle/>
          <a:p>
            <a:pPr eaLnBrk="1" hangingPunct="1">
              <a:defRPr/>
            </a:pPr>
            <a:endParaRPr lang="cs-CZ" altLang="cs-CZ" smtClean="0"/>
          </a:p>
        </p:txBody>
      </p:sp>
      <p:pic>
        <p:nvPicPr>
          <p:cNvPr id="18436" name="Picture 5" descr="http://vincos.it/wp-content/uploads/2009/06/social_networks_count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0"/>
            <a:ext cx="5595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cs-CZ" altLang="cs-CZ" smtClean="0"/>
              <a:t>Facebook v ČR</a:t>
            </a:r>
          </a:p>
        </p:txBody>
      </p:sp>
      <p:sp>
        <p:nvSpPr>
          <p:cNvPr id="165891" name="Rectangle 3"/>
          <p:cNvSpPr>
            <a:spLocks noGrp="1" noChangeArrowheads="1"/>
          </p:cNvSpPr>
          <p:nvPr>
            <p:ph type="body" idx="1"/>
          </p:nvPr>
        </p:nvSpPr>
        <p:spPr>
          <a:xfrm>
            <a:off x="457200" y="1600200"/>
            <a:ext cx="3609975" cy="4781550"/>
          </a:xfrm>
        </p:spPr>
        <p:txBody>
          <a:bodyPr/>
          <a:lstStyle/>
          <a:p>
            <a:pPr eaLnBrk="1" hangingPunct="1">
              <a:lnSpc>
                <a:spcPct val="80000"/>
              </a:lnSpc>
              <a:defRPr/>
            </a:pPr>
            <a:r>
              <a:rPr lang="cs-CZ" altLang="cs-CZ" sz="1600" smtClean="0">
                <a:hlinkClick r:id="rId2"/>
              </a:rPr>
              <a:t>http://www.socialbakers.com/facebook-statistics/czech-republic</a:t>
            </a:r>
            <a:endParaRPr lang="cs-CZ" altLang="cs-CZ" sz="1600" smtClean="0"/>
          </a:p>
          <a:p>
            <a:pPr eaLnBrk="1" hangingPunct="1">
              <a:lnSpc>
                <a:spcPct val="80000"/>
              </a:lnSpc>
              <a:defRPr/>
            </a:pPr>
            <a:endParaRPr lang="cs-CZ" altLang="cs-CZ" sz="2400" smtClean="0"/>
          </a:p>
          <a:p>
            <a:pPr eaLnBrk="1" hangingPunct="1">
              <a:lnSpc>
                <a:spcPct val="80000"/>
              </a:lnSpc>
              <a:defRPr/>
            </a:pPr>
            <a:r>
              <a:rPr lang="cs-CZ" altLang="cs-CZ" sz="2400" smtClean="0">
                <a:solidFill>
                  <a:srgbClr val="FFCC00"/>
                </a:solidFill>
              </a:rPr>
              <a:t>2012:</a:t>
            </a:r>
            <a:r>
              <a:rPr lang="cs-CZ" altLang="cs-CZ" sz="2400" smtClean="0"/>
              <a:t> </a:t>
            </a:r>
          </a:p>
          <a:p>
            <a:pPr eaLnBrk="1" hangingPunct="1">
              <a:lnSpc>
                <a:spcPct val="80000"/>
              </a:lnSpc>
              <a:defRPr/>
            </a:pPr>
            <a:r>
              <a:rPr lang="cs-CZ" altLang="cs-CZ" sz="2400" smtClean="0"/>
              <a:t>3 783 520 uživatelů (37 % z ČR; 57 % uživatelů internetu)</a:t>
            </a:r>
          </a:p>
          <a:p>
            <a:pPr eaLnBrk="1" hangingPunct="1">
              <a:lnSpc>
                <a:spcPct val="80000"/>
              </a:lnSpc>
              <a:defRPr/>
            </a:pPr>
            <a:r>
              <a:rPr lang="cs-CZ" altLang="cs-CZ" sz="2400" smtClean="0">
                <a:solidFill>
                  <a:srgbClr val="FFCC00"/>
                </a:solidFill>
              </a:rPr>
              <a:t>2011:</a:t>
            </a:r>
            <a:r>
              <a:rPr lang="cs-CZ" altLang="cs-CZ" sz="2400" smtClean="0"/>
              <a:t> </a:t>
            </a:r>
          </a:p>
          <a:p>
            <a:pPr eaLnBrk="1" hangingPunct="1">
              <a:lnSpc>
                <a:spcPct val="80000"/>
              </a:lnSpc>
              <a:defRPr/>
            </a:pPr>
            <a:r>
              <a:rPr lang="cs-CZ" altLang="cs-CZ" sz="2400" smtClean="0"/>
              <a:t>3 430 900 uživatelů (34 % z ČR; 51 % uživatelů netu)</a:t>
            </a:r>
          </a:p>
          <a:p>
            <a:pPr eaLnBrk="1" hangingPunct="1">
              <a:lnSpc>
                <a:spcPct val="80000"/>
              </a:lnSpc>
              <a:defRPr/>
            </a:pPr>
            <a:endParaRPr lang="cs-CZ" altLang="cs-CZ" sz="2400" smtClean="0"/>
          </a:p>
          <a:p>
            <a:pPr eaLnBrk="1" hangingPunct="1">
              <a:lnSpc>
                <a:spcPct val="80000"/>
              </a:lnSpc>
              <a:defRPr/>
            </a:pPr>
            <a:r>
              <a:rPr lang="cs-CZ" altLang="cs-CZ" sz="2400" smtClean="0"/>
              <a:t>Muži: 48 %</a:t>
            </a:r>
          </a:p>
          <a:p>
            <a:pPr eaLnBrk="1" hangingPunct="1">
              <a:lnSpc>
                <a:spcPct val="80000"/>
              </a:lnSpc>
              <a:defRPr/>
            </a:pPr>
            <a:r>
              <a:rPr lang="cs-CZ" altLang="cs-CZ" sz="2400" smtClean="0"/>
              <a:t>Ženy: 52 %</a:t>
            </a:r>
          </a:p>
          <a:p>
            <a:pPr eaLnBrk="1" hangingPunct="1">
              <a:lnSpc>
                <a:spcPct val="80000"/>
              </a:lnSpc>
              <a:defRPr/>
            </a:pPr>
            <a:endParaRPr lang="cs-CZ" altLang="cs-CZ" sz="2400" smtClean="0"/>
          </a:p>
        </p:txBody>
      </p:sp>
      <p:pic>
        <p:nvPicPr>
          <p:cNvPr id="194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0038" y="1412875"/>
            <a:ext cx="5033962"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2738438"/>
            <a:ext cx="5221288"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8115" name="Rectangle 3"/>
          <p:cNvSpPr>
            <a:spLocks noGrp="1" noChangeArrowheads="1"/>
          </p:cNvSpPr>
          <p:nvPr>
            <p:ph type="title"/>
          </p:nvPr>
        </p:nvSpPr>
        <p:spPr/>
        <p:txBody>
          <a:bodyPr/>
          <a:lstStyle/>
          <a:p>
            <a:pPr eaLnBrk="1" hangingPunct="1">
              <a:defRPr/>
            </a:pPr>
            <a:r>
              <a:rPr lang="cs-CZ" altLang="cs-CZ" smtClean="0"/>
              <a:t>Google+</a:t>
            </a:r>
          </a:p>
        </p:txBody>
      </p:sp>
      <p:sp>
        <p:nvSpPr>
          <p:cNvPr id="218116" name="AutoShape 4"/>
          <p:cNvSpPr>
            <a:spLocks noGrp="1" noChangeAspect="1" noChangeArrowheads="1"/>
          </p:cNvSpPr>
          <p:nvPr>
            <p:ph type="body" idx="1"/>
          </p:nvPr>
        </p:nvSpPr>
        <p:spPr>
          <a:xfrm>
            <a:off x="323850" y="1412875"/>
            <a:ext cx="3960813" cy="5184775"/>
          </a:xfrm>
        </p:spPr>
        <p:txBody>
          <a:bodyPr/>
          <a:lstStyle/>
          <a:p>
            <a:pPr eaLnBrk="1" hangingPunct="1">
              <a:lnSpc>
                <a:spcPct val="80000"/>
              </a:lnSpc>
              <a:defRPr/>
            </a:pPr>
            <a:r>
              <a:rPr lang="cs-CZ" altLang="cs-CZ" sz="2100" smtClean="0"/>
              <a:t>28.6.2011</a:t>
            </a:r>
          </a:p>
          <a:p>
            <a:pPr eaLnBrk="1" hangingPunct="1">
              <a:lnSpc>
                <a:spcPct val="80000"/>
              </a:lnSpc>
              <a:defRPr/>
            </a:pPr>
            <a:r>
              <a:rPr lang="cs-CZ" altLang="cs-CZ" sz="2100" smtClean="0"/>
              <a:t>Od září veřejně přístupný</a:t>
            </a:r>
          </a:p>
          <a:p>
            <a:pPr eaLnBrk="1" hangingPunct="1">
              <a:lnSpc>
                <a:spcPct val="80000"/>
              </a:lnSpc>
              <a:defRPr/>
            </a:pPr>
            <a:r>
              <a:rPr lang="cs-CZ" altLang="cs-CZ" sz="2100" smtClean="0"/>
              <a:t>Nejdřív pro uživatele starší 18 let, od ledna 2012 od 13 let</a:t>
            </a:r>
          </a:p>
          <a:p>
            <a:pPr eaLnBrk="1" hangingPunct="1">
              <a:lnSpc>
                <a:spcPct val="80000"/>
              </a:lnSpc>
              <a:defRPr/>
            </a:pPr>
            <a:endParaRPr lang="cs-CZ" altLang="cs-CZ" sz="2100" smtClean="0"/>
          </a:p>
          <a:p>
            <a:pPr eaLnBrk="1" hangingPunct="1">
              <a:lnSpc>
                <a:spcPct val="80000"/>
              </a:lnSpc>
              <a:defRPr/>
            </a:pPr>
            <a:endParaRPr lang="cs-CZ" altLang="cs-CZ" sz="2100" smtClean="0"/>
          </a:p>
          <a:p>
            <a:pPr eaLnBrk="1" hangingPunct="1">
              <a:lnSpc>
                <a:spcPct val="80000"/>
              </a:lnSpc>
              <a:defRPr/>
            </a:pPr>
            <a:r>
              <a:rPr lang="cs-CZ" altLang="cs-CZ" sz="2100" smtClean="0"/>
              <a:t>Říjen 2011 – 40 mil uživatelů</a:t>
            </a:r>
          </a:p>
          <a:p>
            <a:pPr eaLnBrk="1" hangingPunct="1">
              <a:lnSpc>
                <a:spcPct val="80000"/>
              </a:lnSpc>
              <a:defRPr/>
            </a:pPr>
            <a:r>
              <a:rPr lang="cs-CZ" altLang="cs-CZ" sz="2100" smtClean="0"/>
              <a:t>Současně – pokles nových příspěvků a aktivních uživatelů o 40 (60) %</a:t>
            </a:r>
          </a:p>
          <a:p>
            <a:pPr eaLnBrk="1" hangingPunct="1">
              <a:lnSpc>
                <a:spcPct val="80000"/>
              </a:lnSpc>
              <a:defRPr/>
            </a:pPr>
            <a:endParaRPr lang="cs-CZ" altLang="cs-CZ" sz="2100" smtClean="0"/>
          </a:p>
          <a:p>
            <a:pPr eaLnBrk="1" hangingPunct="1">
              <a:lnSpc>
                <a:spcPct val="80000"/>
              </a:lnSpc>
              <a:defRPr/>
            </a:pPr>
            <a:r>
              <a:rPr lang="cs-CZ" altLang="cs-CZ" sz="2100" smtClean="0"/>
              <a:t>(4) 2012 – 170 mil. uživatelů</a:t>
            </a:r>
          </a:p>
          <a:p>
            <a:pPr eaLnBrk="1" hangingPunct="1">
              <a:lnSpc>
                <a:spcPct val="80000"/>
              </a:lnSpc>
              <a:defRPr/>
            </a:pPr>
            <a:r>
              <a:rPr lang="cs-CZ" altLang="cs-CZ" sz="2100" smtClean="0"/>
              <a:t>V ČR (2011) – čtvrt mil.</a:t>
            </a:r>
          </a:p>
          <a:p>
            <a:pPr eaLnBrk="1" hangingPunct="1">
              <a:lnSpc>
                <a:spcPct val="80000"/>
              </a:lnSpc>
              <a:defRPr/>
            </a:pPr>
            <a:endParaRPr lang="cs-CZ" altLang="cs-CZ" sz="2100" smtClean="0"/>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333375"/>
            <a:ext cx="19431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cs-CZ" altLang="cs-CZ" smtClean="0"/>
              <a:t>Dosáhnutí 10 mil uživatelů</a:t>
            </a:r>
          </a:p>
        </p:txBody>
      </p:sp>
      <p:sp>
        <p:nvSpPr>
          <p:cNvPr id="219139" name="Rectangle 3"/>
          <p:cNvSpPr>
            <a:spLocks noGrp="1" noChangeArrowheads="1"/>
          </p:cNvSpPr>
          <p:nvPr>
            <p:ph type="body" idx="1"/>
          </p:nvPr>
        </p:nvSpPr>
        <p:spPr>
          <a:xfrm>
            <a:off x="323850" y="6237288"/>
            <a:ext cx="7313613" cy="298450"/>
          </a:xfrm>
        </p:spPr>
        <p:txBody>
          <a:bodyPr/>
          <a:lstStyle/>
          <a:p>
            <a:pPr eaLnBrk="1" hangingPunct="1">
              <a:lnSpc>
                <a:spcPct val="80000"/>
              </a:lnSpc>
              <a:defRPr/>
            </a:pPr>
            <a:r>
              <a:rPr lang="cs-CZ" altLang="cs-CZ" sz="1600" smtClean="0">
                <a:hlinkClick r:id="rId2"/>
              </a:rPr>
              <a:t>http://www.lupa.cz/clanky/cesko-a-socialni-site-v-cislech/</a:t>
            </a:r>
            <a:endParaRPr lang="cs-CZ" altLang="cs-CZ" sz="1600" smtClean="0"/>
          </a:p>
          <a:p>
            <a:pPr eaLnBrk="1" hangingPunct="1">
              <a:lnSpc>
                <a:spcPct val="80000"/>
              </a:lnSpc>
              <a:defRPr/>
            </a:pPr>
            <a:endParaRPr lang="cs-CZ" altLang="cs-CZ" smtClean="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7921625"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cs-CZ" altLang="cs-CZ" smtClean="0"/>
              <a:t>Facebook</a:t>
            </a:r>
          </a:p>
        </p:txBody>
      </p:sp>
      <p:sp>
        <p:nvSpPr>
          <p:cNvPr id="348163" name="Rectangle 3"/>
          <p:cNvSpPr>
            <a:spLocks noGrp="1" noChangeArrowheads="1"/>
          </p:cNvSpPr>
          <p:nvPr>
            <p:ph type="body" idx="1"/>
          </p:nvPr>
        </p:nvSpPr>
        <p:spPr/>
        <p:txBody>
          <a:bodyPr/>
          <a:lstStyle/>
          <a:p>
            <a:pPr eaLnBrk="1" hangingPunct="1">
              <a:lnSpc>
                <a:spcPct val="90000"/>
              </a:lnSpc>
              <a:defRPr/>
            </a:pPr>
            <a:r>
              <a:rPr lang="cs-CZ" altLang="cs-CZ" smtClean="0">
                <a:solidFill>
                  <a:srgbClr val="FFCC00"/>
                </a:solidFill>
              </a:rPr>
              <a:t>Pravé jméno, pravá fotka, seznam offline kontaktů</a:t>
            </a:r>
            <a:r>
              <a:rPr lang="cs-CZ" altLang="cs-CZ" smtClean="0"/>
              <a:t> </a:t>
            </a:r>
          </a:p>
          <a:p>
            <a:pPr eaLnBrk="1" hangingPunct="1">
              <a:lnSpc>
                <a:spcPct val="90000"/>
              </a:lnSpc>
              <a:defRPr/>
            </a:pPr>
            <a:endParaRPr lang="cs-CZ" altLang="cs-CZ" smtClean="0"/>
          </a:p>
          <a:p>
            <a:pPr eaLnBrk="1" hangingPunct="1">
              <a:lnSpc>
                <a:spcPct val="90000"/>
              </a:lnSpc>
              <a:defRPr/>
            </a:pPr>
            <a:r>
              <a:rPr lang="cs-CZ" altLang="cs-CZ" smtClean="0"/>
              <a:t>Výzkum FB: </a:t>
            </a:r>
          </a:p>
          <a:p>
            <a:pPr lvl="1" eaLnBrk="1" hangingPunct="1">
              <a:lnSpc>
                <a:spcPct val="90000"/>
              </a:lnSpc>
              <a:defRPr/>
            </a:pPr>
            <a:r>
              <a:rPr lang="cs-CZ" altLang="cs-CZ" smtClean="0"/>
              <a:t>Unikátní prostor</a:t>
            </a:r>
          </a:p>
          <a:p>
            <a:pPr lvl="1" eaLnBrk="1" hangingPunct="1">
              <a:lnSpc>
                <a:spcPct val="90000"/>
              </a:lnSpc>
              <a:defRPr/>
            </a:pPr>
            <a:r>
              <a:rPr lang="cs-CZ" altLang="cs-CZ" smtClean="0"/>
              <a:t>Offline výběr respondentů</a:t>
            </a:r>
          </a:p>
          <a:p>
            <a:pPr lvl="1" eaLnBrk="1" hangingPunct="1">
              <a:lnSpc>
                <a:spcPct val="90000"/>
              </a:lnSpc>
              <a:defRPr/>
            </a:pPr>
            <a:r>
              <a:rPr lang="cs-CZ" altLang="cs-CZ" smtClean="0"/>
              <a:t>Online výběr (přímo na FB)</a:t>
            </a:r>
          </a:p>
          <a:p>
            <a:pPr lvl="1" eaLnBrk="1" hangingPunct="1">
              <a:lnSpc>
                <a:spcPct val="90000"/>
              </a:lnSpc>
              <a:defRPr/>
            </a:pPr>
            <a:r>
              <a:rPr lang="cs-CZ" altLang="cs-CZ" smtClean="0"/>
              <a:t>Sběr veřejně dostupných dat</a:t>
            </a:r>
          </a:p>
          <a:p>
            <a:pPr lvl="2" eaLnBrk="1" hangingPunct="1">
              <a:lnSpc>
                <a:spcPct val="90000"/>
              </a:lnSpc>
              <a:defRPr/>
            </a:pPr>
            <a:r>
              <a:rPr lang="cs-CZ" altLang="cs-CZ" smtClean="0"/>
              <a:t>etika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530725"/>
          </a:xfrm>
        </p:spPr>
        <p:txBody>
          <a:bodyPr/>
          <a:lstStyle/>
          <a:p>
            <a:r>
              <a:rPr lang="cs-CZ" dirty="0" smtClean="0"/>
              <a:t>Jaké sítě používáte?</a:t>
            </a:r>
          </a:p>
          <a:p>
            <a:r>
              <a:rPr lang="cs-CZ" dirty="0" smtClean="0"/>
              <a:t>Co je v nich rizikového/</a:t>
            </a:r>
            <a:r>
              <a:rPr lang="cs-CZ" dirty="0" err="1" smtClean="0"/>
              <a:t>ohrožujícícho</a:t>
            </a:r>
            <a:r>
              <a:rPr lang="cs-CZ" dirty="0" smtClean="0"/>
              <a:t>/negativního/nebezpečného?</a:t>
            </a:r>
          </a:p>
          <a:p>
            <a:endParaRPr lang="cs-CZ" dirty="0"/>
          </a:p>
          <a:p>
            <a:r>
              <a:rPr lang="cs-CZ" dirty="0" smtClean="0"/>
              <a:t>Co vy sami děláte, abyste se takovým rizikům/ohrožením/..  vyhnuli?</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548680"/>
            <a:ext cx="2275512" cy="177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3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pPr eaLnBrk="1" hangingPunct="1">
              <a:defRPr/>
            </a:pPr>
            <a:r>
              <a:rPr lang="cs-CZ" altLang="cs-CZ" smtClean="0"/>
              <a:t>Výzkum FB </a:t>
            </a:r>
          </a:p>
        </p:txBody>
      </p:sp>
      <p:sp>
        <p:nvSpPr>
          <p:cNvPr id="350211" name="Rectangle 3"/>
          <p:cNvSpPr>
            <a:spLocks noGrp="1" noChangeArrowheads="1"/>
          </p:cNvSpPr>
          <p:nvPr>
            <p:ph type="body" idx="1"/>
          </p:nvPr>
        </p:nvSpPr>
        <p:spPr/>
        <p:txBody>
          <a:bodyPr/>
          <a:lstStyle/>
          <a:p>
            <a:pPr eaLnBrk="1" hangingPunct="1">
              <a:lnSpc>
                <a:spcPct val="80000"/>
              </a:lnSpc>
              <a:defRPr/>
            </a:pPr>
            <a:r>
              <a:rPr lang="cs-CZ" altLang="cs-CZ" sz="2800" dirty="0" smtClean="0"/>
              <a:t>Wilson, </a:t>
            </a:r>
            <a:r>
              <a:rPr lang="cs-CZ" altLang="cs-CZ" sz="2800" dirty="0" err="1" smtClean="0"/>
              <a:t>Gosling</a:t>
            </a:r>
            <a:r>
              <a:rPr lang="cs-CZ" altLang="cs-CZ" sz="2800" dirty="0" smtClean="0"/>
              <a:t>, &amp; Graham (2012),  </a:t>
            </a:r>
            <a:r>
              <a:rPr lang="cs-CZ" altLang="cs-CZ" sz="2800" dirty="0" err="1" smtClean="0"/>
              <a:t>přehledovka</a:t>
            </a:r>
            <a:r>
              <a:rPr lang="cs-CZ" altLang="cs-CZ" sz="2800" dirty="0" smtClean="0"/>
              <a:t>: 5 hlavních oblastí:</a:t>
            </a:r>
          </a:p>
          <a:p>
            <a:pPr eaLnBrk="1" hangingPunct="1">
              <a:lnSpc>
                <a:spcPct val="80000"/>
              </a:lnSpc>
              <a:defRPr/>
            </a:pPr>
            <a:r>
              <a:rPr lang="cs-CZ" altLang="cs-CZ" sz="2800" dirty="0" smtClean="0"/>
              <a:t>1. Kdo FB používá a co na něm uživatelé dělají</a:t>
            </a:r>
          </a:p>
          <a:p>
            <a:pPr eaLnBrk="1" hangingPunct="1">
              <a:lnSpc>
                <a:spcPct val="80000"/>
              </a:lnSpc>
              <a:defRPr/>
            </a:pPr>
            <a:r>
              <a:rPr lang="cs-CZ" altLang="cs-CZ" sz="2800" dirty="0" smtClean="0"/>
              <a:t>2. Proč lidé (ne)používají FB?</a:t>
            </a:r>
          </a:p>
          <a:p>
            <a:pPr eaLnBrk="1" hangingPunct="1">
              <a:lnSpc>
                <a:spcPct val="80000"/>
              </a:lnSpc>
              <a:defRPr/>
            </a:pPr>
            <a:r>
              <a:rPr lang="cs-CZ" altLang="cs-CZ" sz="2800" dirty="0" smtClean="0"/>
              <a:t>3. Jak se lidé na FB prezentují?</a:t>
            </a:r>
          </a:p>
          <a:p>
            <a:pPr eaLnBrk="1" hangingPunct="1">
              <a:lnSpc>
                <a:spcPct val="80000"/>
              </a:lnSpc>
              <a:defRPr/>
            </a:pPr>
            <a:r>
              <a:rPr lang="cs-CZ" altLang="cs-CZ" sz="2800" dirty="0" smtClean="0"/>
              <a:t>4. Jak používání FB ovlivňuje vztahy s dalšími lidmi?</a:t>
            </a:r>
          </a:p>
          <a:p>
            <a:pPr eaLnBrk="1" hangingPunct="1">
              <a:lnSpc>
                <a:spcPct val="80000"/>
              </a:lnSpc>
              <a:defRPr/>
            </a:pPr>
            <a:r>
              <a:rPr lang="cs-CZ" altLang="cs-CZ" sz="2800" dirty="0" smtClean="0"/>
              <a:t>5. Proč lidé na FB zveřejňují osobní informace navzdory potenciálním rizikům?</a:t>
            </a:r>
          </a:p>
          <a:p>
            <a:pPr eaLnBrk="1" hangingPunct="1">
              <a:lnSpc>
                <a:spcPct val="80000"/>
              </a:lnSpc>
              <a:defRPr/>
            </a:pPr>
            <a:endParaRPr lang="cs-CZ" altLang="cs-CZ" sz="1800" dirty="0" smtClean="0"/>
          </a:p>
          <a:p>
            <a:pPr eaLnBrk="1" hangingPunct="1">
              <a:lnSpc>
                <a:spcPct val="80000"/>
              </a:lnSpc>
              <a:defRPr/>
            </a:pPr>
            <a:r>
              <a:rPr lang="cs-CZ" altLang="cs-CZ" sz="1800" dirty="0" smtClean="0">
                <a:hlinkClick r:id="rId2"/>
              </a:rPr>
              <a:t>http://psych.wustl.edu/robertwilson/Category.html</a:t>
            </a:r>
            <a:endParaRPr lang="cs-CZ" altLang="cs-CZ"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cs-CZ" altLang="cs-CZ" smtClean="0"/>
              <a:t>Uživatelé FB</a:t>
            </a:r>
          </a:p>
        </p:txBody>
      </p:sp>
      <p:sp>
        <p:nvSpPr>
          <p:cNvPr id="351235" name="Rectangle 3"/>
          <p:cNvSpPr>
            <a:spLocks noGrp="1" noChangeArrowheads="1"/>
          </p:cNvSpPr>
          <p:nvPr>
            <p:ph type="body" idx="1"/>
          </p:nvPr>
        </p:nvSpPr>
        <p:spPr>
          <a:xfrm>
            <a:off x="457200" y="1600200"/>
            <a:ext cx="8229600" cy="4997450"/>
          </a:xfrm>
        </p:spPr>
        <p:txBody>
          <a:bodyPr/>
          <a:lstStyle/>
          <a:p>
            <a:pPr eaLnBrk="1" hangingPunct="1">
              <a:lnSpc>
                <a:spcPct val="80000"/>
              </a:lnSpc>
              <a:defRPr/>
            </a:pPr>
            <a:r>
              <a:rPr lang="cs-CZ" altLang="cs-CZ" sz="2400" dirty="0" smtClean="0"/>
              <a:t>„průměrný uživatel“ (</a:t>
            </a:r>
            <a:r>
              <a:rPr lang="cs-CZ" altLang="cs-CZ" sz="2400" dirty="0" err="1" smtClean="0"/>
              <a:t>Facebook</a:t>
            </a:r>
            <a:r>
              <a:rPr lang="cs-CZ" altLang="cs-CZ" sz="2400" dirty="0" smtClean="0"/>
              <a:t>, 2012)</a:t>
            </a:r>
          </a:p>
          <a:p>
            <a:pPr lvl="1" eaLnBrk="1" hangingPunct="1">
              <a:lnSpc>
                <a:spcPct val="80000"/>
              </a:lnSpc>
              <a:defRPr/>
            </a:pPr>
            <a:r>
              <a:rPr lang="cs-CZ" altLang="cs-CZ" sz="2000" dirty="0" smtClean="0"/>
              <a:t>130 přátel</a:t>
            </a:r>
          </a:p>
          <a:p>
            <a:pPr lvl="1" eaLnBrk="1" hangingPunct="1">
              <a:lnSpc>
                <a:spcPct val="80000"/>
              </a:lnSpc>
              <a:defRPr/>
            </a:pPr>
            <a:r>
              <a:rPr lang="cs-CZ" altLang="cs-CZ" sz="2000" dirty="0" smtClean="0"/>
              <a:t>Přispěje k 90 obsahům měsíčně</a:t>
            </a:r>
          </a:p>
          <a:p>
            <a:pPr lvl="1" eaLnBrk="1" hangingPunct="1">
              <a:lnSpc>
                <a:spcPct val="80000"/>
              </a:lnSpc>
              <a:defRPr/>
            </a:pPr>
            <a:r>
              <a:rPr lang="cs-CZ" altLang="cs-CZ" sz="2000" dirty="0" smtClean="0"/>
              <a:t>80 stránek, událostí a skupin</a:t>
            </a:r>
          </a:p>
          <a:p>
            <a:pPr lvl="1" eaLnBrk="1" hangingPunct="1">
              <a:lnSpc>
                <a:spcPct val="80000"/>
              </a:lnSpc>
              <a:defRPr/>
            </a:pPr>
            <a:endParaRPr lang="cs-CZ" altLang="cs-CZ" sz="2000" dirty="0" smtClean="0"/>
          </a:p>
          <a:p>
            <a:pPr eaLnBrk="1" hangingPunct="1">
              <a:lnSpc>
                <a:spcPct val="80000"/>
              </a:lnSpc>
              <a:defRPr/>
            </a:pPr>
            <a:r>
              <a:rPr lang="cs-CZ" altLang="cs-CZ" sz="2400" dirty="0" err="1" smtClean="0"/>
              <a:t>Quinn</a:t>
            </a:r>
            <a:r>
              <a:rPr lang="cs-CZ" altLang="cs-CZ" sz="2400" dirty="0" smtClean="0"/>
              <a:t>, </a:t>
            </a:r>
            <a:r>
              <a:rPr lang="cs-CZ" altLang="cs-CZ" sz="2400" dirty="0" err="1" smtClean="0"/>
              <a:t>Chen</a:t>
            </a:r>
            <a:r>
              <a:rPr lang="cs-CZ" altLang="cs-CZ" sz="2400" dirty="0" smtClean="0"/>
              <a:t>, &amp; </a:t>
            </a:r>
            <a:r>
              <a:rPr lang="cs-CZ" altLang="cs-CZ" sz="2400" dirty="0" err="1" smtClean="0"/>
              <a:t>Mulvenna</a:t>
            </a:r>
            <a:r>
              <a:rPr lang="cs-CZ" altLang="cs-CZ" sz="2400" dirty="0" smtClean="0"/>
              <a:t> (2011): mladší uživatelé (15-30let) mají 11x více přátel než starší (50+)</a:t>
            </a:r>
          </a:p>
          <a:p>
            <a:pPr lvl="1" eaLnBrk="1" hangingPunct="1">
              <a:lnSpc>
                <a:spcPct val="80000"/>
              </a:lnSpc>
              <a:defRPr/>
            </a:pPr>
            <a:endParaRPr lang="cs-CZ" altLang="cs-CZ" sz="2000" dirty="0" smtClean="0"/>
          </a:p>
          <a:p>
            <a:pPr eaLnBrk="1" hangingPunct="1">
              <a:lnSpc>
                <a:spcPct val="80000"/>
              </a:lnSpc>
              <a:defRPr/>
            </a:pPr>
            <a:r>
              <a:rPr lang="cs-CZ" altLang="cs-CZ" sz="2400" dirty="0" smtClean="0"/>
              <a:t>Výzkumy „zevnitř FB“ (</a:t>
            </a:r>
            <a:r>
              <a:rPr lang="cs-CZ" altLang="cs-CZ" sz="2400" dirty="0" err="1" smtClean="0"/>
              <a:t>Backstroom</a:t>
            </a:r>
            <a:r>
              <a:rPr lang="cs-CZ" altLang="cs-CZ" sz="2400" dirty="0" smtClean="0"/>
              <a:t> et al., 2011):</a:t>
            </a:r>
          </a:p>
          <a:p>
            <a:pPr eaLnBrk="1" hangingPunct="1">
              <a:lnSpc>
                <a:spcPct val="80000"/>
              </a:lnSpc>
              <a:defRPr/>
            </a:pPr>
            <a:r>
              <a:rPr lang="cs-CZ" altLang="cs-CZ" sz="2400" dirty="0" smtClean="0"/>
              <a:t>Kolik spojení dělí jakékoliv dva lidi?</a:t>
            </a:r>
          </a:p>
          <a:p>
            <a:pPr eaLnBrk="1" hangingPunct="1">
              <a:lnSpc>
                <a:spcPct val="80000"/>
              </a:lnSpc>
              <a:defRPr/>
            </a:pPr>
            <a:r>
              <a:rPr lang="cs-CZ" altLang="cs-CZ" sz="2400" i="1" dirty="0" smtClean="0"/>
              <a:t>N </a:t>
            </a:r>
            <a:r>
              <a:rPr lang="cs-CZ" altLang="cs-CZ" sz="2400" dirty="0" smtClean="0"/>
              <a:t>= 721 mil. uživatelů, 69 </a:t>
            </a:r>
            <a:r>
              <a:rPr lang="cs-CZ" altLang="cs-CZ" sz="2400" dirty="0" err="1" smtClean="0"/>
              <a:t>bil.přátelství</a:t>
            </a:r>
            <a:endParaRPr lang="cs-CZ" altLang="cs-CZ" sz="2400" dirty="0" smtClean="0"/>
          </a:p>
          <a:p>
            <a:pPr lvl="1" eaLnBrk="1" hangingPunct="1">
              <a:lnSpc>
                <a:spcPct val="80000"/>
              </a:lnSpc>
              <a:defRPr/>
            </a:pPr>
            <a:r>
              <a:rPr lang="cs-CZ" altLang="cs-CZ" sz="2000" dirty="0" smtClean="0"/>
              <a:t>Mezi jakýmikoliv dvěma lidmi pouze 4 uživatelé (pro 92 % uživatelů)</a:t>
            </a:r>
          </a:p>
          <a:p>
            <a:pPr lvl="1" eaLnBrk="1" hangingPunct="1">
              <a:lnSpc>
                <a:spcPct val="80000"/>
              </a:lnSpc>
              <a:defRPr/>
            </a:pPr>
            <a:r>
              <a:rPr lang="cs-CZ" altLang="cs-CZ" sz="2000" dirty="0" smtClean="0"/>
              <a:t>20 % uživatelů má méně než 25 přátel, 50 % má víc než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23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12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eaLnBrk="1" hangingPunct="1">
              <a:defRPr/>
            </a:pPr>
            <a:r>
              <a:rPr lang="cs-CZ" altLang="cs-CZ" dirty="0" smtClean="0"/>
              <a:t>Motivy k FB</a:t>
            </a:r>
          </a:p>
        </p:txBody>
      </p:sp>
      <p:sp>
        <p:nvSpPr>
          <p:cNvPr id="352259" name="Rectangle 3"/>
          <p:cNvSpPr>
            <a:spLocks noGrp="1" noChangeArrowheads="1"/>
          </p:cNvSpPr>
          <p:nvPr>
            <p:ph type="body" idx="1"/>
          </p:nvPr>
        </p:nvSpPr>
        <p:spPr/>
        <p:txBody>
          <a:bodyPr/>
          <a:lstStyle/>
          <a:p>
            <a:pPr eaLnBrk="1" hangingPunct="1">
              <a:lnSpc>
                <a:spcPct val="90000"/>
              </a:lnSpc>
              <a:defRPr/>
            </a:pPr>
            <a:r>
              <a:rPr lang="cs-CZ" altLang="cs-CZ" smtClean="0">
                <a:solidFill>
                  <a:srgbClr val="FFCC00"/>
                </a:solidFill>
              </a:rPr>
              <a:t>Vnější</a:t>
            </a:r>
            <a:r>
              <a:rPr lang="cs-CZ" altLang="cs-CZ" smtClean="0"/>
              <a:t>: upomínky ze strany FB (narozeniny, události)</a:t>
            </a:r>
          </a:p>
          <a:p>
            <a:pPr eaLnBrk="1" hangingPunct="1">
              <a:lnSpc>
                <a:spcPct val="90000"/>
              </a:lnSpc>
              <a:defRPr/>
            </a:pPr>
            <a:r>
              <a:rPr lang="cs-CZ" altLang="cs-CZ" smtClean="0">
                <a:solidFill>
                  <a:srgbClr val="FFCC00"/>
                </a:solidFill>
              </a:rPr>
              <a:t>Vnitřní</a:t>
            </a:r>
            <a:r>
              <a:rPr lang="cs-CZ" altLang="cs-CZ" smtClean="0"/>
              <a:t>: </a:t>
            </a:r>
          </a:p>
          <a:p>
            <a:pPr lvl="1" eaLnBrk="1" hangingPunct="1">
              <a:lnSpc>
                <a:spcPct val="90000"/>
              </a:lnSpc>
              <a:defRPr/>
            </a:pPr>
            <a:r>
              <a:rPr lang="cs-CZ" altLang="cs-CZ" smtClean="0"/>
              <a:t>Udržet kontakt s lidmi</a:t>
            </a:r>
          </a:p>
          <a:p>
            <a:pPr lvl="2" eaLnBrk="1" hangingPunct="1">
              <a:lnSpc>
                <a:spcPct val="90000"/>
              </a:lnSpc>
              <a:defRPr/>
            </a:pPr>
            <a:r>
              <a:rPr lang="cs-CZ" altLang="cs-CZ" smtClean="0"/>
              <a:t>Díky aktivitám na FB se může akcelerovat i slabý vztah</a:t>
            </a:r>
          </a:p>
          <a:p>
            <a:pPr lvl="1" eaLnBrk="1" hangingPunct="1">
              <a:lnSpc>
                <a:spcPct val="90000"/>
              </a:lnSpc>
              <a:defRPr/>
            </a:pPr>
            <a:r>
              <a:rPr lang="cs-CZ" altLang="cs-CZ" smtClean="0"/>
              <a:t>Osamělost</a:t>
            </a:r>
          </a:p>
          <a:p>
            <a:pPr lvl="2" eaLnBrk="1" hangingPunct="1">
              <a:lnSpc>
                <a:spcPct val="90000"/>
              </a:lnSpc>
              <a:defRPr/>
            </a:pPr>
            <a:r>
              <a:rPr lang="cs-CZ" altLang="cs-CZ" smtClean="0"/>
              <a:t>Lidé aktivně interagující na FB nižší osamělost než pasivní</a:t>
            </a:r>
          </a:p>
          <a:p>
            <a:pPr lvl="1" eaLnBrk="1" hangingPunct="1">
              <a:lnSpc>
                <a:spcPct val="90000"/>
              </a:lnSpc>
              <a:defRPr/>
            </a:pPr>
            <a:r>
              <a:rPr lang="cs-CZ" altLang="cs-CZ" smtClean="0"/>
              <a:t>Nuda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cs-CZ" altLang="cs-CZ" smtClean="0"/>
              <a:t>Sebeprezentace na FB</a:t>
            </a:r>
          </a:p>
        </p:txBody>
      </p:sp>
      <p:sp>
        <p:nvSpPr>
          <p:cNvPr id="355331" name="Rectangle 3"/>
          <p:cNvSpPr>
            <a:spLocks noGrp="1" noChangeArrowheads="1"/>
          </p:cNvSpPr>
          <p:nvPr>
            <p:ph type="body" idx="1"/>
          </p:nvPr>
        </p:nvSpPr>
        <p:spPr/>
        <p:txBody>
          <a:bodyPr/>
          <a:lstStyle/>
          <a:p>
            <a:pPr eaLnBrk="1" hangingPunct="1">
              <a:defRPr/>
            </a:pPr>
            <a:r>
              <a:rPr lang="cs-CZ" altLang="cs-CZ" smtClean="0"/>
              <a:t>Identita – sdílení zájmů, koníčků, oblíbených knih, filmů, hudby atp. – díky profilu můžeme sledovat osobní identitu (pokud jsou pole vyplněná)</a:t>
            </a:r>
          </a:p>
          <a:p>
            <a:pPr lvl="1" eaLnBrk="1" hangingPunct="1">
              <a:defRPr/>
            </a:pPr>
            <a:endParaRPr lang="cs-CZ" altLang="cs-CZ" smtClean="0"/>
          </a:p>
          <a:p>
            <a:pPr lvl="1" eaLnBrk="1" hangingPunct="1">
              <a:defRPr/>
            </a:pPr>
            <a:r>
              <a:rPr lang="cs-CZ" altLang="cs-CZ" smtClean="0"/>
              <a:t>Co máme vyplněné a co to o nás říká?</a:t>
            </a:r>
          </a:p>
          <a:p>
            <a:pPr lvl="1" eaLnBrk="1" hangingPunct="1">
              <a:defRPr/>
            </a:pPr>
            <a:r>
              <a:rPr lang="cs-CZ" altLang="cs-CZ" smtClean="0"/>
              <a:t>Kdo se dívá?</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cs-CZ" altLang="cs-CZ" smtClean="0"/>
              <a:t>Sebeprezentace na FB</a:t>
            </a:r>
          </a:p>
        </p:txBody>
      </p:sp>
      <p:sp>
        <p:nvSpPr>
          <p:cNvPr id="353283" name="Rectangle 3"/>
          <p:cNvSpPr>
            <a:spLocks noGrp="1" noChangeArrowheads="1"/>
          </p:cNvSpPr>
          <p:nvPr>
            <p:ph type="body" idx="1"/>
          </p:nvPr>
        </p:nvSpPr>
        <p:spPr/>
        <p:txBody>
          <a:bodyPr/>
          <a:lstStyle/>
          <a:p>
            <a:pPr eaLnBrk="1" hangingPunct="1">
              <a:lnSpc>
                <a:spcPct val="90000"/>
              </a:lnSpc>
              <a:defRPr/>
            </a:pPr>
            <a:r>
              <a:rPr lang="cs-CZ" altLang="cs-CZ" sz="2400" smtClean="0"/>
              <a:t>Možnost idealizované sebeprezentace vs. reálné publikum </a:t>
            </a:r>
          </a:p>
          <a:p>
            <a:pPr lvl="1" eaLnBrk="1" hangingPunct="1">
              <a:lnSpc>
                <a:spcPct val="90000"/>
              </a:lnSpc>
              <a:defRPr/>
            </a:pPr>
            <a:r>
              <a:rPr lang="cs-CZ" altLang="cs-CZ" sz="2000" smtClean="0"/>
              <a:t>Měření ideálního já, vnímané prezentace na FB neznámými, sebehodnocení a hodnocení známých lidí </a:t>
            </a:r>
            <a:r>
              <a:rPr lang="cs-CZ" altLang="cs-CZ" sz="2000" smtClean="0">
                <a:sym typeface="Wingdings" pitchFamily="2" charset="2"/>
              </a:rPr>
              <a:t> FB profil odpovídá realitě</a:t>
            </a:r>
          </a:p>
          <a:p>
            <a:pPr eaLnBrk="1" hangingPunct="1">
              <a:lnSpc>
                <a:spcPct val="90000"/>
              </a:lnSpc>
              <a:defRPr/>
            </a:pPr>
            <a:r>
              <a:rPr lang="cs-CZ" altLang="cs-CZ" sz="2400" smtClean="0"/>
              <a:t>Narcistní osoby prezentují idealizované já, avšak nezávislí pozorovatelé je prokouknou a správně je hodnotí jako narcistní</a:t>
            </a:r>
          </a:p>
          <a:p>
            <a:pPr eaLnBrk="1" hangingPunct="1">
              <a:lnSpc>
                <a:spcPct val="90000"/>
              </a:lnSpc>
              <a:defRPr/>
            </a:pPr>
            <a:r>
              <a:rPr lang="cs-CZ" altLang="cs-CZ" sz="2400" smtClean="0"/>
              <a:t>Uživatelé sdílejí více informací, když vidí stejné chování u svých přátel </a:t>
            </a:r>
          </a:p>
          <a:p>
            <a:pPr eaLnBrk="1" hangingPunct="1">
              <a:lnSpc>
                <a:spcPct val="90000"/>
              </a:lnSpc>
              <a:defRPr/>
            </a:pPr>
            <a:r>
              <a:rPr lang="cs-CZ" altLang="cs-CZ" sz="2400" smtClean="0"/>
              <a:t>Počet přátel: pozitivně koreluje s vnímanou atraktivitou jedince do počtu 300, poté klesá</a:t>
            </a:r>
          </a:p>
          <a:p>
            <a:pPr eaLnBrk="1" hangingPunct="1">
              <a:lnSpc>
                <a:spcPct val="90000"/>
              </a:lnSpc>
              <a:defRPr/>
            </a:pPr>
            <a:endParaRPr lang="cs-CZ" altLang="cs-CZ"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cs-CZ" altLang="cs-CZ" sz="4100" smtClean="0"/>
              <a:t>“Since you created your profile, who do you think has looked at it?”</a:t>
            </a:r>
          </a:p>
        </p:txBody>
      </p:sp>
      <p:pic>
        <p:nvPicPr>
          <p:cNvPr id="3072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1484313"/>
            <a:ext cx="5256213" cy="5045075"/>
          </a:xfrm>
          <a:noFill/>
        </p:spPr>
      </p:pic>
      <p:sp>
        <p:nvSpPr>
          <p:cNvPr id="30724" name="Text Box 5"/>
          <p:cNvSpPr txBox="1">
            <a:spLocks noChangeArrowheads="1"/>
          </p:cNvSpPr>
          <p:nvPr/>
        </p:nvSpPr>
        <p:spPr bwMode="auto">
          <a:xfrm>
            <a:off x="0" y="6491288"/>
            <a:ext cx="4392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cs-CZ" altLang="cs-CZ">
                <a:latin typeface="Arial" charset="0"/>
              </a:rPr>
              <a:t>Lampe, Ellison, </a:t>
            </a:r>
            <a:r>
              <a:rPr lang="en-US" altLang="cs-CZ">
                <a:latin typeface="Arial" charset="0"/>
              </a:rPr>
              <a:t>&amp;</a:t>
            </a:r>
            <a:r>
              <a:rPr lang="cs-CZ" altLang="cs-CZ">
                <a:latin typeface="Arial" charset="0"/>
              </a:rPr>
              <a:t> Steinfield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cs-CZ" altLang="cs-CZ" smtClean="0"/>
              <a:t>Vztahy s ostatními</a:t>
            </a:r>
          </a:p>
        </p:txBody>
      </p:sp>
      <p:sp>
        <p:nvSpPr>
          <p:cNvPr id="354307" name="Rectangle 3"/>
          <p:cNvSpPr>
            <a:spLocks noGrp="1" noChangeArrowheads="1"/>
          </p:cNvSpPr>
          <p:nvPr>
            <p:ph type="body" idx="1"/>
          </p:nvPr>
        </p:nvSpPr>
        <p:spPr/>
        <p:txBody>
          <a:bodyPr/>
          <a:lstStyle/>
          <a:p>
            <a:pPr eaLnBrk="1" hangingPunct="1">
              <a:lnSpc>
                <a:spcPct val="90000"/>
              </a:lnSpc>
              <a:defRPr/>
            </a:pPr>
            <a:r>
              <a:rPr lang="cs-CZ" altLang="cs-CZ" sz="2800" smtClean="0"/>
              <a:t>Marketing</a:t>
            </a:r>
          </a:p>
          <a:p>
            <a:pPr eaLnBrk="1" hangingPunct="1">
              <a:lnSpc>
                <a:spcPct val="90000"/>
              </a:lnSpc>
              <a:defRPr/>
            </a:pPr>
            <a:r>
              <a:rPr lang="cs-CZ" altLang="cs-CZ" sz="2800" smtClean="0"/>
              <a:t>Zaměstnanec-zaměstnavatel</a:t>
            </a:r>
          </a:p>
          <a:p>
            <a:pPr eaLnBrk="1" hangingPunct="1">
              <a:lnSpc>
                <a:spcPct val="90000"/>
              </a:lnSpc>
              <a:defRPr/>
            </a:pPr>
            <a:r>
              <a:rPr lang="cs-CZ" altLang="cs-CZ" sz="2800" smtClean="0"/>
              <a:t>Učitel-student</a:t>
            </a:r>
          </a:p>
          <a:p>
            <a:pPr eaLnBrk="1" hangingPunct="1">
              <a:lnSpc>
                <a:spcPct val="90000"/>
              </a:lnSpc>
              <a:defRPr/>
            </a:pPr>
            <a:r>
              <a:rPr lang="cs-CZ" altLang="cs-CZ" sz="2800" smtClean="0"/>
              <a:t>Vztahy s přáteli</a:t>
            </a:r>
          </a:p>
          <a:p>
            <a:pPr lvl="1" eaLnBrk="1" hangingPunct="1">
              <a:lnSpc>
                <a:spcPct val="90000"/>
              </a:lnSpc>
              <a:defRPr/>
            </a:pPr>
            <a:r>
              <a:rPr lang="cs-CZ" altLang="cs-CZ" sz="2400" smtClean="0"/>
              <a:t>Vliv používání SNS na počet přátel: nejednoznačné výsledky, spíše ns.</a:t>
            </a:r>
          </a:p>
          <a:p>
            <a:pPr lvl="1" eaLnBrk="1" hangingPunct="1">
              <a:lnSpc>
                <a:spcPct val="90000"/>
              </a:lnSpc>
              <a:defRPr/>
            </a:pPr>
            <a:r>
              <a:rPr lang="cs-CZ" altLang="cs-CZ" sz="2400" smtClean="0"/>
              <a:t>Vliv počtu zveřejněných informací na počet přátel</a:t>
            </a:r>
          </a:p>
          <a:p>
            <a:pPr lvl="2" eaLnBrk="1" hangingPunct="1">
              <a:lnSpc>
                <a:spcPct val="90000"/>
              </a:lnSpc>
              <a:defRPr/>
            </a:pPr>
            <a:r>
              <a:rPr lang="cs-CZ" altLang="cs-CZ" sz="2000" smtClean="0"/>
              <a:t>S vyšším počtem informací stoupá počet přátel (největší vliv „referenčních info“ – místo narození, škola, současné město…)</a:t>
            </a:r>
          </a:p>
          <a:p>
            <a:pPr lvl="2" eaLnBrk="1" hangingPunct="1">
              <a:lnSpc>
                <a:spcPct val="90000"/>
              </a:lnSpc>
              <a:defRPr/>
            </a:pPr>
            <a:endParaRPr lang="cs-CZ" altLang="cs-CZ" sz="2000" smtClean="0"/>
          </a:p>
          <a:p>
            <a:pPr lvl="1" eaLnBrk="1" hangingPunct="1">
              <a:lnSpc>
                <a:spcPct val="90000"/>
              </a:lnSpc>
              <a:defRPr/>
            </a:pPr>
            <a:endParaRPr lang="cs-CZ" altLang="cs-CZ"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cs-CZ" altLang="cs-CZ" sz="4000" smtClean="0"/>
              <a:t>Vztah používání SNS a well-beingu</a:t>
            </a:r>
          </a:p>
        </p:txBody>
      </p:sp>
      <p:sp>
        <p:nvSpPr>
          <p:cNvPr id="251907" name="Rectangle 3"/>
          <p:cNvSpPr>
            <a:spLocks noGrp="1" noChangeArrowheads="1"/>
          </p:cNvSpPr>
          <p:nvPr>
            <p:ph type="body" idx="1"/>
          </p:nvPr>
        </p:nvSpPr>
        <p:spPr/>
        <p:txBody>
          <a:bodyPr/>
          <a:lstStyle/>
          <a:p>
            <a:pPr eaLnBrk="1" hangingPunct="1">
              <a:defRPr/>
            </a:pPr>
            <a:r>
              <a:rPr lang="cs-CZ" altLang="cs-CZ" sz="3100" smtClean="0"/>
              <a:t>Valkenburg, Peter a Schouten (2006) </a:t>
            </a:r>
          </a:p>
          <a:p>
            <a:pPr eaLnBrk="1" hangingPunct="1">
              <a:defRPr/>
            </a:pPr>
            <a:r>
              <a:rPr lang="cs-CZ" altLang="cs-CZ" sz="3100" smtClean="0"/>
              <a:t>Důsledky používání SNS pro well-being a self-esteem adolescentů </a:t>
            </a:r>
          </a:p>
          <a:p>
            <a:pPr eaLnBrk="1" hangingPunct="1">
              <a:defRPr/>
            </a:pPr>
            <a:r>
              <a:rPr lang="cs-CZ" altLang="cs-CZ" sz="3100" smtClean="0"/>
              <a:t>Proč adolescenti:</a:t>
            </a:r>
          </a:p>
          <a:p>
            <a:pPr lvl="1" eaLnBrk="1" hangingPunct="1">
              <a:defRPr/>
            </a:pPr>
            <a:r>
              <a:rPr lang="cs-CZ" altLang="cs-CZ" sz="2700" smtClean="0"/>
              <a:t>Citlivé období na zpětnou vazbu od přátel</a:t>
            </a:r>
          </a:p>
          <a:p>
            <a:pPr lvl="1" eaLnBrk="1" hangingPunct="1">
              <a:defRPr/>
            </a:pPr>
            <a:r>
              <a:rPr lang="cs-CZ" altLang="cs-CZ" sz="2700" smtClean="0"/>
              <a:t>Masově používají SNS a zpětnou vazbu dostávají tak, že je viditelná i dalším lidem – potenciálně větší dopad na self-esteem</a:t>
            </a:r>
          </a:p>
          <a:p>
            <a:pPr eaLnBrk="1" hangingPunct="1">
              <a:defRPr/>
            </a:pPr>
            <a:endParaRPr lang="cs-CZ" altLang="cs-CZ" sz="3000" smtClean="0"/>
          </a:p>
          <a:p>
            <a:pPr eaLnBrk="1" hangingPunct="1">
              <a:defRPr/>
            </a:pPr>
            <a:endParaRPr lang="cs-CZ" altLang="cs-CZ"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cs-CZ" altLang="cs-CZ" smtClean="0"/>
              <a:t>Metoda</a:t>
            </a:r>
          </a:p>
        </p:txBody>
      </p:sp>
      <p:sp>
        <p:nvSpPr>
          <p:cNvPr id="252931" name="Rectangle 3"/>
          <p:cNvSpPr>
            <a:spLocks noGrp="1" noChangeArrowheads="1"/>
          </p:cNvSpPr>
          <p:nvPr>
            <p:ph type="body" idx="1"/>
          </p:nvPr>
        </p:nvSpPr>
        <p:spPr/>
        <p:txBody>
          <a:bodyPr/>
          <a:lstStyle/>
          <a:p>
            <a:pPr eaLnBrk="1" hangingPunct="1">
              <a:lnSpc>
                <a:spcPct val="80000"/>
              </a:lnSpc>
              <a:defRPr/>
            </a:pPr>
            <a:r>
              <a:rPr lang="cs-CZ" altLang="cs-CZ" sz="2900" smtClean="0"/>
              <a:t>Nizozemí, CU2, populární SNS v Nizozemí především využívaná adolescenty</a:t>
            </a:r>
          </a:p>
          <a:p>
            <a:pPr eaLnBrk="1" hangingPunct="1">
              <a:lnSpc>
                <a:spcPct val="80000"/>
              </a:lnSpc>
              <a:defRPr/>
            </a:pPr>
            <a:endParaRPr lang="cs-CZ" altLang="cs-CZ" sz="2900" smtClean="0"/>
          </a:p>
          <a:p>
            <a:pPr eaLnBrk="1" hangingPunct="1">
              <a:lnSpc>
                <a:spcPct val="80000"/>
              </a:lnSpc>
              <a:defRPr/>
            </a:pPr>
            <a:r>
              <a:rPr lang="cs-CZ" altLang="cs-CZ" sz="2900" smtClean="0"/>
              <a:t>Online šetření, 881 adolescentů využívajících CU2 (10-19 let, M = 14,8, SD = 2,7), 45 % chlapci, 55 % dívky</a:t>
            </a:r>
          </a:p>
          <a:p>
            <a:pPr eaLnBrk="1" hangingPunct="1">
              <a:lnSpc>
                <a:spcPct val="80000"/>
              </a:lnSpc>
              <a:defRPr/>
            </a:pPr>
            <a:r>
              <a:rPr lang="cs-CZ" altLang="cs-CZ" sz="2900" smtClean="0"/>
              <a:t>Profil na CU2 – demografické informace, popis uživatele, zájmy, fotky</a:t>
            </a:r>
          </a:p>
          <a:p>
            <a:pPr eaLnBrk="1" hangingPunct="1">
              <a:lnSpc>
                <a:spcPct val="80000"/>
              </a:lnSpc>
              <a:defRPr/>
            </a:pPr>
            <a:r>
              <a:rPr lang="cs-CZ" altLang="cs-CZ" sz="2900" smtClean="0"/>
              <a:t>Reakce ostatních uživatelů na konci profilové stránky</a:t>
            </a:r>
          </a:p>
          <a:p>
            <a:pPr eaLnBrk="1" hangingPunct="1">
              <a:lnSpc>
                <a:spcPct val="80000"/>
              </a:lnSpc>
              <a:defRPr/>
            </a:pPr>
            <a:endParaRPr lang="cs-CZ" altLang="cs-CZ" sz="2900" smtClean="0"/>
          </a:p>
          <a:p>
            <a:pPr eaLnBrk="1" hangingPunct="1">
              <a:lnSpc>
                <a:spcPct val="80000"/>
              </a:lnSpc>
              <a:defRPr/>
            </a:pPr>
            <a:endParaRPr lang="cs-CZ" altLang="cs-CZ" sz="2800" smtClean="0"/>
          </a:p>
          <a:p>
            <a:pPr eaLnBrk="1" hangingPunct="1">
              <a:lnSpc>
                <a:spcPct val="80000"/>
              </a:lnSpc>
              <a:defRPr/>
            </a:pPr>
            <a:endParaRPr lang="cs-CZ" altLang="cs-CZ" sz="2900" smtClean="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333375"/>
            <a:ext cx="2413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cs-CZ" altLang="cs-CZ" smtClean="0"/>
              <a:t>Proměnné</a:t>
            </a:r>
          </a:p>
        </p:txBody>
      </p:sp>
      <p:sp>
        <p:nvSpPr>
          <p:cNvPr id="253955" name="Rectangle 3"/>
          <p:cNvSpPr>
            <a:spLocks noGrp="1" noChangeArrowheads="1"/>
          </p:cNvSpPr>
          <p:nvPr>
            <p:ph type="body" idx="1"/>
          </p:nvPr>
        </p:nvSpPr>
        <p:spPr>
          <a:xfrm>
            <a:off x="395288" y="1844675"/>
            <a:ext cx="8321675" cy="4321175"/>
          </a:xfrm>
        </p:spPr>
        <p:txBody>
          <a:bodyPr/>
          <a:lstStyle/>
          <a:p>
            <a:pPr eaLnBrk="1" hangingPunct="1">
              <a:lnSpc>
                <a:spcPct val="90000"/>
              </a:lnSpc>
              <a:defRPr/>
            </a:pPr>
            <a:r>
              <a:rPr lang="cs-CZ" altLang="cs-CZ" sz="2800" dirty="0" smtClean="0">
                <a:solidFill>
                  <a:srgbClr val="FFCC00"/>
                </a:solidFill>
              </a:rPr>
              <a:t>Používání CU2</a:t>
            </a:r>
            <a:r>
              <a:rPr lang="cs-CZ" altLang="cs-CZ" sz="2800" dirty="0" smtClean="0"/>
              <a:t> – kolik dnů týdně, kolikrát denně, kolik času při každé návštěvě…</a:t>
            </a:r>
          </a:p>
          <a:p>
            <a:pPr eaLnBrk="1" hangingPunct="1">
              <a:lnSpc>
                <a:spcPct val="90000"/>
              </a:lnSpc>
              <a:defRPr/>
            </a:pPr>
            <a:r>
              <a:rPr lang="cs-CZ" altLang="cs-CZ" sz="2800" dirty="0" smtClean="0">
                <a:solidFill>
                  <a:srgbClr val="FFCC00"/>
                </a:solidFill>
              </a:rPr>
              <a:t>Reakce na profil</a:t>
            </a:r>
            <a:r>
              <a:rPr lang="cs-CZ" altLang="cs-CZ" sz="2800" dirty="0" smtClean="0"/>
              <a:t> – </a:t>
            </a:r>
            <a:r>
              <a:rPr lang="cs-CZ" altLang="cs-CZ" sz="2800" dirty="0" smtClean="0">
                <a:solidFill>
                  <a:srgbClr val="FFCC00"/>
                </a:solidFill>
              </a:rPr>
              <a:t>frekvence</a:t>
            </a:r>
            <a:r>
              <a:rPr lang="cs-CZ" altLang="cs-CZ" sz="2800" dirty="0" smtClean="0"/>
              <a:t> (jak často dostává reakce od cizích lidí a od pouze virtuálních přátel), </a:t>
            </a:r>
            <a:r>
              <a:rPr lang="cs-CZ" altLang="cs-CZ" sz="2800" dirty="0" smtClean="0">
                <a:solidFill>
                  <a:srgbClr val="FFCC00"/>
                </a:solidFill>
              </a:rPr>
              <a:t>tón reakcí</a:t>
            </a:r>
            <a:r>
              <a:rPr lang="cs-CZ" altLang="cs-CZ" sz="2800" dirty="0" smtClean="0"/>
              <a:t> </a:t>
            </a:r>
          </a:p>
          <a:p>
            <a:pPr lvl="1" eaLnBrk="1" hangingPunct="1">
              <a:lnSpc>
                <a:spcPct val="90000"/>
              </a:lnSpc>
              <a:defRPr/>
            </a:pPr>
            <a:r>
              <a:rPr lang="cs-CZ" altLang="cs-CZ" sz="2400" dirty="0" smtClean="0"/>
              <a:t>(2 otázky s 5bodovou škálou od „vždy negativní“ po „vždy pozitivní“)</a:t>
            </a:r>
          </a:p>
          <a:p>
            <a:pPr eaLnBrk="1" hangingPunct="1">
              <a:lnSpc>
                <a:spcPct val="90000"/>
              </a:lnSpc>
              <a:defRPr/>
            </a:pPr>
            <a:r>
              <a:rPr lang="cs-CZ" altLang="cs-CZ" sz="2800" dirty="0" smtClean="0">
                <a:solidFill>
                  <a:srgbClr val="FFCC00"/>
                </a:solidFill>
              </a:rPr>
              <a:t>Vztahy utvořené prostřednictvím CU2</a:t>
            </a:r>
            <a:r>
              <a:rPr lang="cs-CZ" altLang="cs-CZ" sz="2800" dirty="0" smtClean="0"/>
              <a:t> (jak často utvořili přátelství a romantický vztah)</a:t>
            </a:r>
            <a:endParaRPr lang="cs-CZ" altLang="cs-CZ" sz="1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defRPr/>
            </a:pPr>
            <a:r>
              <a:rPr lang="cs-CZ" altLang="cs-CZ" smtClean="0"/>
              <a:t>Sociální sítě</a:t>
            </a:r>
          </a:p>
        </p:txBody>
      </p:sp>
      <p:sp>
        <p:nvSpPr>
          <p:cNvPr id="326659" name="Rectangle 3"/>
          <p:cNvSpPr>
            <a:spLocks noGrp="1" noChangeArrowheads="1"/>
          </p:cNvSpPr>
          <p:nvPr>
            <p:ph type="body" idx="1"/>
          </p:nvPr>
        </p:nvSpPr>
        <p:spPr/>
        <p:txBody>
          <a:bodyPr/>
          <a:lstStyle/>
          <a:p>
            <a:pPr eaLnBrk="1" hangingPunct="1">
              <a:lnSpc>
                <a:spcPct val="90000"/>
              </a:lnSpc>
              <a:defRPr/>
            </a:pPr>
            <a:r>
              <a:rPr lang="cs-CZ" altLang="cs-CZ" sz="2800" dirty="0" err="1" smtClean="0"/>
              <a:t>Social</a:t>
            </a:r>
            <a:r>
              <a:rPr lang="cs-CZ" altLang="cs-CZ" sz="2800" dirty="0" smtClean="0"/>
              <a:t> </a:t>
            </a:r>
            <a:r>
              <a:rPr lang="cs-CZ" altLang="cs-CZ" sz="2800" dirty="0" err="1" smtClean="0"/>
              <a:t>Networking</a:t>
            </a:r>
            <a:r>
              <a:rPr lang="cs-CZ" altLang="cs-CZ" sz="2800" dirty="0" smtClean="0"/>
              <a:t> </a:t>
            </a:r>
            <a:r>
              <a:rPr lang="cs-CZ" altLang="cs-CZ" sz="2800" dirty="0" err="1" smtClean="0"/>
              <a:t>Sites</a:t>
            </a:r>
            <a:r>
              <a:rPr lang="cs-CZ" altLang="cs-CZ" sz="2800" dirty="0" smtClean="0"/>
              <a:t> (SNS)</a:t>
            </a:r>
          </a:p>
          <a:p>
            <a:pPr eaLnBrk="1" hangingPunct="1">
              <a:lnSpc>
                <a:spcPct val="90000"/>
              </a:lnSpc>
              <a:defRPr/>
            </a:pPr>
            <a:r>
              <a:rPr lang="cs-CZ" altLang="cs-CZ" sz="2800" dirty="0" smtClean="0"/>
              <a:t>Online </a:t>
            </a:r>
            <a:r>
              <a:rPr lang="cs-CZ" altLang="cs-CZ" sz="2800" dirty="0" err="1" smtClean="0"/>
              <a:t>Social</a:t>
            </a:r>
            <a:r>
              <a:rPr lang="cs-CZ" altLang="cs-CZ" sz="2800" dirty="0" smtClean="0"/>
              <a:t> </a:t>
            </a:r>
            <a:r>
              <a:rPr lang="cs-CZ" altLang="cs-CZ" sz="2800" dirty="0" err="1" smtClean="0"/>
              <a:t>Networks</a:t>
            </a:r>
            <a:r>
              <a:rPr lang="cs-CZ" altLang="cs-CZ" sz="2800" dirty="0" smtClean="0"/>
              <a:t> (OSN)</a:t>
            </a:r>
          </a:p>
          <a:p>
            <a:pPr eaLnBrk="1" hangingPunct="1">
              <a:lnSpc>
                <a:spcPct val="90000"/>
              </a:lnSpc>
              <a:defRPr/>
            </a:pPr>
            <a:endParaRPr lang="cs-CZ" altLang="cs-CZ" dirty="0" smtClean="0"/>
          </a:p>
          <a:p>
            <a:pPr eaLnBrk="1" hangingPunct="1">
              <a:lnSpc>
                <a:spcPct val="90000"/>
              </a:lnSpc>
              <a:defRPr/>
            </a:pPr>
            <a:r>
              <a:rPr lang="cs-CZ" altLang="cs-CZ" dirty="0" smtClean="0"/>
              <a:t>Rysy SNS: umožňují</a:t>
            </a:r>
          </a:p>
          <a:p>
            <a:pPr lvl="1" eaLnBrk="1" hangingPunct="1">
              <a:lnSpc>
                <a:spcPct val="90000"/>
              </a:lnSpc>
              <a:defRPr/>
            </a:pPr>
            <a:r>
              <a:rPr lang="cs-CZ" altLang="cs-CZ" dirty="0" smtClean="0"/>
              <a:t>…vytvořit veřejný (nebo polo-veřejný) </a:t>
            </a:r>
            <a:r>
              <a:rPr lang="cs-CZ" altLang="cs-CZ" dirty="0" smtClean="0">
                <a:solidFill>
                  <a:srgbClr val="FFCC00"/>
                </a:solidFill>
              </a:rPr>
              <a:t>profil</a:t>
            </a:r>
            <a:r>
              <a:rPr lang="cs-CZ" altLang="cs-CZ" dirty="0" smtClean="0"/>
              <a:t> v rámci sítě</a:t>
            </a:r>
          </a:p>
          <a:p>
            <a:pPr lvl="1" eaLnBrk="1" hangingPunct="1">
              <a:lnSpc>
                <a:spcPct val="90000"/>
              </a:lnSpc>
              <a:defRPr/>
            </a:pPr>
            <a:r>
              <a:rPr lang="cs-CZ" altLang="cs-CZ" dirty="0" smtClean="0"/>
              <a:t>…vytvořit </a:t>
            </a:r>
            <a:r>
              <a:rPr lang="cs-CZ" altLang="cs-CZ" dirty="0" smtClean="0">
                <a:solidFill>
                  <a:srgbClr val="FFCC00"/>
                </a:solidFill>
              </a:rPr>
              <a:t>seznam dalších uživatelů</a:t>
            </a:r>
            <a:r>
              <a:rPr lang="cs-CZ" altLang="cs-CZ" dirty="0" smtClean="0"/>
              <a:t>, se kterými mají nějaký vztah</a:t>
            </a:r>
          </a:p>
          <a:p>
            <a:pPr lvl="1" eaLnBrk="1" hangingPunct="1">
              <a:lnSpc>
                <a:spcPct val="90000"/>
              </a:lnSpc>
              <a:defRPr/>
            </a:pPr>
            <a:r>
              <a:rPr lang="cs-CZ" altLang="cs-CZ" dirty="0" smtClean="0">
                <a:solidFill>
                  <a:srgbClr val="FFCC00"/>
                </a:solidFill>
              </a:rPr>
              <a:t>…sledovat a měnit propojení</a:t>
            </a:r>
            <a:r>
              <a:rPr lang="cs-CZ" altLang="cs-CZ" dirty="0" smtClean="0"/>
              <a:t> s ostatními</a:t>
            </a:r>
          </a:p>
          <a:p>
            <a:pPr eaLnBrk="1" hangingPunct="1">
              <a:lnSpc>
                <a:spcPct val="90000"/>
              </a:lnSpc>
              <a:defRPr/>
            </a:pPr>
            <a:endParaRPr lang="cs-CZ" altLang="cs-CZ" dirty="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0"/>
            <a:ext cx="2700337"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6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6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6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cs-CZ" altLang="cs-CZ" smtClean="0"/>
              <a:t>Proměnné II.</a:t>
            </a:r>
          </a:p>
        </p:txBody>
      </p:sp>
      <p:sp>
        <p:nvSpPr>
          <p:cNvPr id="254979" name="Rectangle 3"/>
          <p:cNvSpPr>
            <a:spLocks noGrp="1" noChangeArrowheads="1"/>
          </p:cNvSpPr>
          <p:nvPr>
            <p:ph type="body" idx="1"/>
          </p:nvPr>
        </p:nvSpPr>
        <p:spPr/>
        <p:txBody>
          <a:bodyPr/>
          <a:lstStyle/>
          <a:p>
            <a:pPr eaLnBrk="1" hangingPunct="1">
              <a:lnSpc>
                <a:spcPct val="80000"/>
              </a:lnSpc>
              <a:defRPr/>
            </a:pPr>
            <a:r>
              <a:rPr lang="cs-CZ" altLang="cs-CZ" sz="2700" dirty="0" err="1" smtClean="0">
                <a:solidFill>
                  <a:srgbClr val="FFCC00"/>
                </a:solidFill>
              </a:rPr>
              <a:t>Self</a:t>
            </a:r>
            <a:r>
              <a:rPr lang="cs-CZ" altLang="cs-CZ" sz="2700" dirty="0" smtClean="0">
                <a:solidFill>
                  <a:srgbClr val="FFCC00"/>
                </a:solidFill>
              </a:rPr>
              <a:t>- </a:t>
            </a:r>
            <a:r>
              <a:rPr lang="cs-CZ" altLang="cs-CZ" sz="2700" dirty="0" err="1" smtClean="0">
                <a:solidFill>
                  <a:srgbClr val="FFCC00"/>
                </a:solidFill>
              </a:rPr>
              <a:t>esteem</a:t>
            </a:r>
            <a:r>
              <a:rPr lang="cs-CZ" altLang="cs-CZ" sz="2700" dirty="0" smtClean="0">
                <a:solidFill>
                  <a:srgbClr val="FFCC00"/>
                </a:solidFill>
              </a:rPr>
              <a:t> </a:t>
            </a:r>
            <a:r>
              <a:rPr lang="cs-CZ" altLang="cs-CZ" sz="2700" dirty="0" smtClean="0"/>
              <a:t>- ohodnocení spokojenosti se sebou – 3 dimenze, 5bodové škály: </a:t>
            </a:r>
          </a:p>
          <a:p>
            <a:pPr lvl="1" eaLnBrk="1" hangingPunct="1">
              <a:lnSpc>
                <a:spcPct val="80000"/>
              </a:lnSpc>
              <a:defRPr/>
            </a:pPr>
            <a:r>
              <a:rPr lang="cs-CZ" altLang="cs-CZ" sz="2300" dirty="0" smtClean="0"/>
              <a:t>Fyzický vzhled</a:t>
            </a:r>
          </a:p>
          <a:p>
            <a:pPr lvl="1" eaLnBrk="1" hangingPunct="1">
              <a:lnSpc>
                <a:spcPct val="80000"/>
              </a:lnSpc>
              <a:defRPr/>
            </a:pPr>
            <a:r>
              <a:rPr lang="cs-CZ" altLang="cs-CZ" sz="2300" dirty="0" smtClean="0"/>
              <a:t>Atraktivita (</a:t>
            </a:r>
            <a:r>
              <a:rPr lang="cs-CZ" altLang="cs-CZ" sz="2300" dirty="0" err="1" smtClean="0"/>
              <a:t>romantic</a:t>
            </a:r>
            <a:r>
              <a:rPr lang="cs-CZ" altLang="cs-CZ" sz="2300" dirty="0" smtClean="0"/>
              <a:t> </a:t>
            </a:r>
            <a:r>
              <a:rPr lang="cs-CZ" altLang="cs-CZ" sz="2300" dirty="0" err="1" smtClean="0"/>
              <a:t>attractiveness</a:t>
            </a:r>
            <a:r>
              <a:rPr lang="cs-CZ" altLang="cs-CZ" sz="2300" dirty="0" smtClean="0"/>
              <a:t>)</a:t>
            </a:r>
          </a:p>
          <a:p>
            <a:pPr lvl="1" eaLnBrk="1" hangingPunct="1">
              <a:lnSpc>
                <a:spcPct val="80000"/>
              </a:lnSpc>
              <a:defRPr/>
            </a:pPr>
            <a:r>
              <a:rPr lang="cs-CZ" altLang="cs-CZ" sz="2300" dirty="0" smtClean="0"/>
              <a:t>Schopnost tvořit a udržovat blízká přátelství </a:t>
            </a:r>
          </a:p>
          <a:p>
            <a:pPr eaLnBrk="1" hangingPunct="1">
              <a:lnSpc>
                <a:spcPct val="80000"/>
              </a:lnSpc>
              <a:defRPr/>
            </a:pPr>
            <a:endParaRPr lang="cs-CZ" altLang="cs-CZ" sz="2700" dirty="0" smtClean="0"/>
          </a:p>
          <a:p>
            <a:pPr eaLnBrk="1" hangingPunct="1">
              <a:lnSpc>
                <a:spcPct val="80000"/>
              </a:lnSpc>
              <a:defRPr/>
            </a:pPr>
            <a:r>
              <a:rPr lang="cs-CZ" altLang="cs-CZ" sz="2700" dirty="0" err="1" smtClean="0">
                <a:solidFill>
                  <a:srgbClr val="FFCC00"/>
                </a:solidFill>
              </a:rPr>
              <a:t>Well-being</a:t>
            </a:r>
            <a:r>
              <a:rPr lang="cs-CZ" altLang="cs-CZ" sz="2700" dirty="0" smtClean="0"/>
              <a:t> – 5 položek na obecnou životní spokojenost (5bodové škály)</a:t>
            </a:r>
          </a:p>
          <a:p>
            <a:pPr eaLnBrk="1" hangingPunct="1">
              <a:lnSpc>
                <a:spcPct val="80000"/>
              </a:lnSpc>
              <a:defRPr/>
            </a:pPr>
            <a:endParaRPr lang="cs-CZ" altLang="cs-CZ" sz="2700" dirty="0" smtClean="0"/>
          </a:p>
          <a:p>
            <a:pPr eaLnBrk="1" hangingPunct="1">
              <a:lnSpc>
                <a:spcPct val="80000"/>
              </a:lnSpc>
              <a:defRPr/>
            </a:pPr>
            <a:r>
              <a:rPr lang="cs-CZ" altLang="cs-CZ" sz="2800" dirty="0" smtClean="0"/>
              <a:t>Tyto 2 proměnné korelují, nejde měřit kauzalitu, ale většina autorů předpokládá, že </a:t>
            </a:r>
            <a:r>
              <a:rPr lang="cs-CZ" altLang="cs-CZ" sz="2800" dirty="0" err="1" smtClean="0"/>
              <a:t>well-being</a:t>
            </a:r>
            <a:r>
              <a:rPr lang="cs-CZ" altLang="cs-CZ" sz="2800" dirty="0" smtClean="0"/>
              <a:t> je důsledkem </a:t>
            </a:r>
            <a:r>
              <a:rPr lang="cs-CZ" altLang="cs-CZ" sz="2800" dirty="0" err="1" smtClean="0"/>
              <a:t>self-esteemu</a:t>
            </a:r>
            <a:endParaRPr lang="cs-CZ" altLang="cs-CZ"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cs-CZ" altLang="cs-CZ" smtClean="0"/>
              <a:t>Výsledky - deskripce</a:t>
            </a:r>
          </a:p>
        </p:txBody>
      </p:sp>
      <p:sp>
        <p:nvSpPr>
          <p:cNvPr id="258051" name="Rectangle 3"/>
          <p:cNvSpPr>
            <a:spLocks noGrp="1" noChangeArrowheads="1"/>
          </p:cNvSpPr>
          <p:nvPr>
            <p:ph type="body" idx="1"/>
          </p:nvPr>
        </p:nvSpPr>
        <p:spPr>
          <a:xfrm>
            <a:off x="457200" y="1600200"/>
            <a:ext cx="8229600" cy="4852988"/>
          </a:xfrm>
        </p:spPr>
        <p:txBody>
          <a:bodyPr/>
          <a:lstStyle/>
          <a:p>
            <a:pPr eaLnBrk="1" hangingPunct="1">
              <a:lnSpc>
                <a:spcPct val="80000"/>
              </a:lnSpc>
              <a:defRPr/>
            </a:pPr>
            <a:r>
              <a:rPr lang="cs-CZ" altLang="cs-CZ" sz="2700" smtClean="0"/>
              <a:t>Průměrně navštěvují stránky 3 dny v týdnu, zůstanou průměrně půl hodiny</a:t>
            </a:r>
          </a:p>
          <a:p>
            <a:pPr eaLnBrk="1" hangingPunct="1">
              <a:lnSpc>
                <a:spcPct val="80000"/>
              </a:lnSpc>
              <a:defRPr/>
            </a:pPr>
            <a:r>
              <a:rPr lang="cs-CZ" altLang="cs-CZ" sz="2700" smtClean="0"/>
              <a:t>Počet reakcí: </a:t>
            </a:r>
            <a:r>
              <a:rPr lang="cs-CZ" altLang="cs-CZ" sz="2700" i="1" smtClean="0"/>
              <a:t>M</a:t>
            </a:r>
            <a:r>
              <a:rPr lang="cs-CZ" altLang="cs-CZ" sz="2700" smtClean="0"/>
              <a:t> = 25,31 (</a:t>
            </a:r>
            <a:r>
              <a:rPr lang="cs-CZ" altLang="cs-CZ" sz="2700" i="1" smtClean="0"/>
              <a:t>SD</a:t>
            </a:r>
            <a:r>
              <a:rPr lang="cs-CZ" altLang="cs-CZ" sz="2700" smtClean="0"/>
              <a:t> = 50,00; 0-350 reakcí)</a:t>
            </a:r>
          </a:p>
          <a:p>
            <a:pPr eaLnBrk="1" hangingPunct="1">
              <a:lnSpc>
                <a:spcPct val="80000"/>
              </a:lnSpc>
              <a:defRPr/>
            </a:pPr>
            <a:r>
              <a:rPr lang="cs-CZ" altLang="cs-CZ" sz="2700" smtClean="0"/>
              <a:t>Adolescenti, kteří obdrželi nějaké reakce (</a:t>
            </a:r>
            <a:r>
              <a:rPr lang="cs-CZ" altLang="cs-CZ" sz="2700" i="1" smtClean="0"/>
              <a:t>n</a:t>
            </a:r>
            <a:r>
              <a:rPr lang="cs-CZ" altLang="cs-CZ" sz="2700" smtClean="0"/>
              <a:t> = 592): </a:t>
            </a:r>
          </a:p>
          <a:p>
            <a:pPr lvl="1" eaLnBrk="1" hangingPunct="1">
              <a:lnSpc>
                <a:spcPct val="80000"/>
              </a:lnSpc>
              <a:defRPr/>
            </a:pPr>
            <a:r>
              <a:rPr lang="cs-CZ" altLang="cs-CZ" sz="2300" smtClean="0"/>
              <a:t>5,6 % vždy negativní reakce</a:t>
            </a:r>
          </a:p>
          <a:p>
            <a:pPr lvl="1" eaLnBrk="1" hangingPunct="1">
              <a:lnSpc>
                <a:spcPct val="80000"/>
              </a:lnSpc>
              <a:defRPr/>
            </a:pPr>
            <a:r>
              <a:rPr lang="cs-CZ" altLang="cs-CZ" sz="2300" smtClean="0"/>
              <a:t>1,6 % převážně negativní</a:t>
            </a:r>
          </a:p>
          <a:p>
            <a:pPr lvl="1" eaLnBrk="1" hangingPunct="1">
              <a:lnSpc>
                <a:spcPct val="80000"/>
              </a:lnSpc>
              <a:defRPr/>
            </a:pPr>
            <a:r>
              <a:rPr lang="cs-CZ" altLang="cs-CZ" sz="2300" smtClean="0"/>
              <a:t>10,1 % někdy +, někdy –</a:t>
            </a:r>
          </a:p>
          <a:p>
            <a:pPr lvl="1" eaLnBrk="1" hangingPunct="1">
              <a:lnSpc>
                <a:spcPct val="80000"/>
              </a:lnSpc>
              <a:defRPr/>
            </a:pPr>
            <a:r>
              <a:rPr lang="cs-CZ" altLang="cs-CZ" sz="2300" smtClean="0"/>
              <a:t>49,3 % převážně pozitivní</a:t>
            </a:r>
          </a:p>
          <a:p>
            <a:pPr lvl="1" eaLnBrk="1" hangingPunct="1">
              <a:lnSpc>
                <a:spcPct val="80000"/>
              </a:lnSpc>
              <a:defRPr/>
            </a:pPr>
            <a:r>
              <a:rPr lang="cs-CZ" altLang="cs-CZ" sz="2300" smtClean="0"/>
              <a:t>28,4 % vždy pozitivní </a:t>
            </a:r>
          </a:p>
          <a:p>
            <a:pPr eaLnBrk="1" hangingPunct="1">
              <a:lnSpc>
                <a:spcPct val="80000"/>
              </a:lnSpc>
              <a:defRPr/>
            </a:pPr>
            <a:r>
              <a:rPr lang="cs-CZ" altLang="cs-CZ" sz="2700" smtClean="0"/>
              <a:t>35 % utvořilo alespoň 1 přátelství, 8,4 % romantický vztah</a:t>
            </a:r>
          </a:p>
          <a:p>
            <a:pPr eaLnBrk="1" hangingPunct="1">
              <a:lnSpc>
                <a:spcPct val="80000"/>
              </a:lnSpc>
              <a:defRPr/>
            </a:pPr>
            <a:endParaRPr lang="cs-CZ" altLang="cs-CZ" sz="27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cs-CZ" altLang="cs-CZ" smtClean="0"/>
              <a:t>Testovaný model</a:t>
            </a:r>
          </a:p>
        </p:txBody>
      </p:sp>
      <p:sp>
        <p:nvSpPr>
          <p:cNvPr id="256003" name="Rectangle 3"/>
          <p:cNvSpPr>
            <a:spLocks noGrp="1" noChangeArrowheads="1"/>
          </p:cNvSpPr>
          <p:nvPr>
            <p:ph type="body" idx="1"/>
          </p:nvPr>
        </p:nvSpPr>
        <p:spPr/>
        <p:txBody>
          <a:bodyPr/>
          <a:lstStyle/>
          <a:p>
            <a:pPr eaLnBrk="1" hangingPunct="1">
              <a:defRPr/>
            </a:pPr>
            <a:endParaRPr lang="cs-CZ" altLang="cs-CZ" smtClean="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773238"/>
            <a:ext cx="9532938"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075" name="Rectangle 3"/>
          <p:cNvSpPr>
            <a:spLocks noGrp="1" noChangeArrowheads="1"/>
          </p:cNvSpPr>
          <p:nvPr>
            <p:ph type="title"/>
          </p:nvPr>
        </p:nvSpPr>
        <p:spPr/>
        <p:txBody>
          <a:bodyPr/>
          <a:lstStyle/>
          <a:p>
            <a:pPr eaLnBrk="1" hangingPunct="1">
              <a:defRPr/>
            </a:pPr>
            <a:r>
              <a:rPr lang="cs-CZ" altLang="cs-CZ" smtClean="0"/>
              <a:t>Výsledky - model</a:t>
            </a:r>
          </a:p>
        </p:txBody>
      </p:sp>
      <p:sp>
        <p:nvSpPr>
          <p:cNvPr id="38916" name="Oval 5"/>
          <p:cNvSpPr>
            <a:spLocks noChangeArrowheads="1"/>
          </p:cNvSpPr>
          <p:nvPr/>
        </p:nvSpPr>
        <p:spPr bwMode="auto">
          <a:xfrm>
            <a:off x="4356100" y="2565400"/>
            <a:ext cx="503238" cy="504825"/>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cs-CZ" altLang="cs-CZ"/>
          </a:p>
        </p:txBody>
      </p:sp>
      <p:sp>
        <p:nvSpPr>
          <p:cNvPr id="38917" name="Oval 6"/>
          <p:cNvSpPr>
            <a:spLocks noChangeArrowheads="1"/>
          </p:cNvSpPr>
          <p:nvPr/>
        </p:nvSpPr>
        <p:spPr bwMode="auto">
          <a:xfrm>
            <a:off x="4427538" y="3357563"/>
            <a:ext cx="503237" cy="504825"/>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cs-CZ" alt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defRPr/>
            </a:pPr>
            <a:r>
              <a:rPr lang="cs-CZ" altLang="cs-CZ" smtClean="0"/>
              <a:t>Diskuze</a:t>
            </a:r>
          </a:p>
        </p:txBody>
      </p:sp>
      <p:sp>
        <p:nvSpPr>
          <p:cNvPr id="260099" name="Rectangle 3"/>
          <p:cNvSpPr>
            <a:spLocks noGrp="1" noChangeArrowheads="1"/>
          </p:cNvSpPr>
          <p:nvPr>
            <p:ph type="body" idx="1"/>
          </p:nvPr>
        </p:nvSpPr>
        <p:spPr/>
        <p:txBody>
          <a:bodyPr/>
          <a:lstStyle/>
          <a:p>
            <a:pPr eaLnBrk="1" hangingPunct="1">
              <a:lnSpc>
                <a:spcPct val="80000"/>
              </a:lnSpc>
              <a:defRPr/>
            </a:pPr>
            <a:r>
              <a:rPr lang="cs-CZ" altLang="cs-CZ" sz="2900" dirty="0" smtClean="0"/>
              <a:t>První studie o důsledcích používání SNS na </a:t>
            </a:r>
            <a:r>
              <a:rPr lang="cs-CZ" altLang="cs-CZ" sz="2900" dirty="0" err="1" smtClean="0"/>
              <a:t>well-being</a:t>
            </a:r>
            <a:r>
              <a:rPr lang="cs-CZ" altLang="cs-CZ" sz="2900" dirty="0" smtClean="0"/>
              <a:t> a </a:t>
            </a:r>
            <a:r>
              <a:rPr lang="cs-CZ" altLang="cs-CZ" sz="2900" dirty="0" err="1" smtClean="0"/>
              <a:t>self-esteem</a:t>
            </a:r>
            <a:r>
              <a:rPr lang="cs-CZ" altLang="cs-CZ" sz="2900" dirty="0" smtClean="0"/>
              <a:t> </a:t>
            </a:r>
          </a:p>
          <a:p>
            <a:pPr eaLnBrk="1" hangingPunct="1">
              <a:lnSpc>
                <a:spcPct val="80000"/>
              </a:lnSpc>
              <a:defRPr/>
            </a:pPr>
            <a:r>
              <a:rPr lang="cs-CZ" altLang="cs-CZ" sz="2900" dirty="0" err="1" smtClean="0"/>
              <a:t>Self-esteem</a:t>
            </a:r>
            <a:r>
              <a:rPr lang="cs-CZ" altLang="cs-CZ" sz="2900" dirty="0" smtClean="0"/>
              <a:t> ovlivňován charakterem zpětné vazby (reakcí na profil)</a:t>
            </a:r>
          </a:p>
          <a:p>
            <a:pPr lvl="1" eaLnBrk="1" hangingPunct="1">
              <a:lnSpc>
                <a:spcPct val="80000"/>
              </a:lnSpc>
              <a:defRPr/>
            </a:pPr>
            <a:r>
              <a:rPr lang="cs-CZ" altLang="cs-CZ" sz="2400" dirty="0" smtClean="0"/>
              <a:t>Pro adolescenty, </a:t>
            </a:r>
            <a:r>
              <a:rPr lang="cs-CZ" altLang="cs-CZ" sz="2400" dirty="0" err="1" smtClean="0"/>
              <a:t>kt</a:t>
            </a:r>
            <a:r>
              <a:rPr lang="cs-CZ" altLang="cs-CZ" sz="2400" dirty="0" smtClean="0"/>
              <a:t>. mají především pozitivní ZV, mohou SNS být co se </a:t>
            </a:r>
            <a:r>
              <a:rPr lang="cs-CZ" altLang="cs-CZ" sz="2400" dirty="0" err="1" smtClean="0"/>
              <a:t>self-esteemu</a:t>
            </a:r>
            <a:r>
              <a:rPr lang="cs-CZ" altLang="cs-CZ" sz="2400" dirty="0" smtClean="0"/>
              <a:t> týče užitečné</a:t>
            </a:r>
          </a:p>
          <a:p>
            <a:pPr eaLnBrk="1" hangingPunct="1">
              <a:lnSpc>
                <a:spcPct val="80000"/>
              </a:lnSpc>
              <a:defRPr/>
            </a:pPr>
            <a:r>
              <a:rPr lang="cs-CZ" altLang="cs-CZ" sz="2900" dirty="0" smtClean="0"/>
              <a:t>Nicméně – Specifika CU2, 2006</a:t>
            </a:r>
          </a:p>
          <a:p>
            <a:pPr eaLnBrk="1" hangingPunct="1">
              <a:lnSpc>
                <a:spcPct val="80000"/>
              </a:lnSpc>
              <a:defRPr/>
            </a:pPr>
            <a:endParaRPr lang="cs-CZ" altLang="cs-CZ" sz="29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eaLnBrk="1" hangingPunct="1">
              <a:defRPr/>
            </a:pPr>
            <a:r>
              <a:rPr lang="cs-CZ" altLang="cs-CZ" smtClean="0"/>
              <a:t>Soukromí na FB</a:t>
            </a:r>
          </a:p>
        </p:txBody>
      </p:sp>
      <p:sp>
        <p:nvSpPr>
          <p:cNvPr id="342019" name="Rectangle 3"/>
          <p:cNvSpPr>
            <a:spLocks noGrp="1" noChangeArrowheads="1"/>
          </p:cNvSpPr>
          <p:nvPr>
            <p:ph type="body" idx="1"/>
          </p:nvPr>
        </p:nvSpPr>
        <p:spPr/>
        <p:txBody>
          <a:bodyPr/>
          <a:lstStyle/>
          <a:p>
            <a:pPr eaLnBrk="1" hangingPunct="1">
              <a:lnSpc>
                <a:spcPct val="90000"/>
              </a:lnSpc>
              <a:defRPr/>
            </a:pPr>
            <a:r>
              <a:rPr lang="cs-CZ" altLang="cs-CZ" smtClean="0"/>
              <a:t>2005: 50 % respondentů (univerzitní studenti) zveřejnilo plnou adresu, 40 % telefon</a:t>
            </a:r>
          </a:p>
          <a:p>
            <a:pPr eaLnBrk="1" hangingPunct="1">
              <a:lnSpc>
                <a:spcPct val="90000"/>
              </a:lnSpc>
              <a:defRPr/>
            </a:pPr>
            <a:r>
              <a:rPr lang="cs-CZ" altLang="cs-CZ" smtClean="0"/>
              <a:t>2007: 10 % zveřejnilo adresu</a:t>
            </a:r>
          </a:p>
          <a:p>
            <a:pPr eaLnBrk="1" hangingPunct="1">
              <a:lnSpc>
                <a:spcPct val="90000"/>
              </a:lnSpc>
              <a:defRPr/>
            </a:pPr>
            <a:r>
              <a:rPr lang="cs-CZ" altLang="cs-CZ" smtClean="0"/>
              <a:t>2008: 33 % omezilo viditelnost profilu</a:t>
            </a:r>
          </a:p>
          <a:p>
            <a:pPr eaLnBrk="1" hangingPunct="1">
              <a:lnSpc>
                <a:spcPct val="90000"/>
              </a:lnSpc>
              <a:defRPr/>
            </a:pPr>
            <a:endParaRPr lang="cs-CZ" altLang="cs-CZ" smtClean="0"/>
          </a:p>
          <a:p>
            <a:pPr eaLnBrk="1" hangingPunct="1">
              <a:lnSpc>
                <a:spcPct val="90000"/>
              </a:lnSpc>
              <a:defRPr/>
            </a:pPr>
            <a:r>
              <a:rPr lang="cs-CZ" altLang="cs-CZ" smtClean="0"/>
              <a:t>Rozdíl mezi obavami o soukromí a reálným chováním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cs-CZ" altLang="cs-CZ" smtClean="0"/>
              <a:t>Soukromí na FB</a:t>
            </a:r>
          </a:p>
        </p:txBody>
      </p:sp>
      <p:sp>
        <p:nvSpPr>
          <p:cNvPr id="327683" name="Rectangle 3"/>
          <p:cNvSpPr>
            <a:spLocks noGrp="1" noChangeArrowheads="1"/>
          </p:cNvSpPr>
          <p:nvPr>
            <p:ph type="body" idx="1"/>
          </p:nvPr>
        </p:nvSpPr>
        <p:spPr/>
        <p:txBody>
          <a:bodyPr/>
          <a:lstStyle/>
          <a:p>
            <a:pPr eaLnBrk="1" hangingPunct="1">
              <a:defRPr/>
            </a:pPr>
            <a:r>
              <a:rPr lang="cs-CZ" altLang="cs-CZ" smtClean="0"/>
              <a:t>2009 – nová privacy policy, současně změna základního nastavení na veřejné</a:t>
            </a:r>
          </a:p>
          <a:p>
            <a:pPr lvl="1" eaLnBrk="1" hangingPunct="1">
              <a:defRPr/>
            </a:pPr>
            <a:r>
              <a:rPr lang="cs-CZ" altLang="cs-CZ" smtClean="0"/>
              <a:t>Pro zabezpečení osobních informací: potřeba proklikat se 50 tlačítky a vybrat mezi 170 možnostmi</a:t>
            </a:r>
          </a:p>
          <a:p>
            <a:pPr eaLnBrk="1" hangingPunct="1">
              <a:defRPr/>
            </a:pPr>
            <a:r>
              <a:rPr lang="cs-CZ" altLang="cs-CZ" smtClean="0"/>
              <a:t>2011 – jednodušší nastavování soukromí</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louk 6"/>
          <p:cNvSpPr/>
          <p:nvPr/>
        </p:nvSpPr>
        <p:spPr>
          <a:xfrm>
            <a:off x="7020272" y="2132856"/>
            <a:ext cx="1872208" cy="3456384"/>
          </a:xfrm>
          <a:prstGeom prst="arc">
            <a:avLst>
              <a:gd name="adj1" fmla="val 16200000"/>
              <a:gd name="adj2" fmla="val 5543965"/>
            </a:avLst>
          </a:prstGeom>
          <a:ln w="762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FB napříč časem</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Stutzman</a:t>
            </a:r>
            <a:r>
              <a:rPr lang="cs-CZ" dirty="0" smtClean="0"/>
              <a:t>, </a:t>
            </a:r>
            <a:r>
              <a:rPr lang="cs-CZ" dirty="0" err="1" smtClean="0"/>
              <a:t>Groww</a:t>
            </a:r>
            <a:r>
              <a:rPr lang="cs-CZ" dirty="0" smtClean="0"/>
              <a:t>, </a:t>
            </a:r>
            <a:r>
              <a:rPr lang="cs-CZ" dirty="0" err="1" smtClean="0"/>
              <a:t>Acquisti</a:t>
            </a:r>
            <a:r>
              <a:rPr lang="cs-CZ" dirty="0" smtClean="0"/>
              <a:t> (2012)</a:t>
            </a:r>
          </a:p>
          <a:p>
            <a:r>
              <a:rPr lang="cs-CZ" dirty="0" err="1" smtClean="0"/>
              <a:t>Longitudinál</a:t>
            </a:r>
            <a:r>
              <a:rPr lang="cs-CZ" dirty="0" smtClean="0"/>
              <a:t> 2005-2011, univerzitní síť</a:t>
            </a:r>
          </a:p>
          <a:p>
            <a:r>
              <a:rPr lang="cs-CZ" dirty="0" smtClean="0"/>
              <a:t>N = 5076</a:t>
            </a:r>
          </a:p>
          <a:p>
            <a:endParaRPr lang="cs-CZ" dirty="0"/>
          </a:p>
          <a:p>
            <a:r>
              <a:rPr lang="cs-CZ" dirty="0" smtClean="0"/>
              <a:t>Uživatelé postupem času více protektivní </a:t>
            </a:r>
          </a:p>
          <a:p>
            <a:pPr lvl="1"/>
            <a:r>
              <a:rPr lang="cs-CZ" dirty="0" smtClean="0"/>
              <a:t>Stále více limitovali přístup ke všem zkoumaným typům informací</a:t>
            </a:r>
          </a:p>
          <a:p>
            <a:r>
              <a:rPr lang="cs-CZ" dirty="0" smtClean="0"/>
              <a:t>Po změnách ve FB (2009, nastavení soukromí) – opačný trend (kvůli default nastavení)</a:t>
            </a:r>
          </a:p>
          <a:p>
            <a:pPr lvl="1"/>
            <a:r>
              <a:rPr lang="cs-CZ" dirty="0" smtClean="0"/>
              <a:t>Úroveň soukromí se pak už nezvýšila na úroveň před změnami</a:t>
            </a:r>
          </a:p>
          <a:p>
            <a:r>
              <a:rPr lang="cs-CZ" dirty="0" smtClean="0"/>
              <a:t>Množství informací sdílených s přáteli se zvýšilo</a:t>
            </a:r>
          </a:p>
          <a:p>
            <a:pPr lvl="1"/>
            <a:r>
              <a:rPr lang="cs-CZ" dirty="0" smtClean="0"/>
              <a:t>Tím se zvýšilo i množství informací poskytnutých FB a třetím stranám</a:t>
            </a:r>
            <a:endParaRPr lang="cs-CZ" dirty="0"/>
          </a:p>
        </p:txBody>
      </p:sp>
      <p:sp>
        <p:nvSpPr>
          <p:cNvPr id="4" name="Obdélníkový popisek 3"/>
          <p:cNvSpPr/>
          <p:nvPr/>
        </p:nvSpPr>
        <p:spPr>
          <a:xfrm>
            <a:off x="6516216" y="1124744"/>
            <a:ext cx="2447925" cy="1296987"/>
          </a:xfrm>
          <a:prstGeom prst="wedgeRectCallout">
            <a:avLst>
              <a:gd name="adj1" fmla="val -42691"/>
              <a:gd name="adj2" fmla="val 99364"/>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cs-CZ" dirty="0" smtClean="0"/>
              <a:t>Vyšší vnímaná kontrola nad informacemi</a:t>
            </a:r>
            <a:endParaRPr lang="cs-CZ" dirty="0"/>
          </a:p>
        </p:txBody>
      </p:sp>
    </p:spTree>
    <p:extLst>
      <p:ext uri="{BB962C8B-B14F-4D97-AF65-F5344CB8AC3E}">
        <p14:creationId xmlns:p14="http://schemas.microsoft.com/office/powerpoint/2010/main" val="329498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cs-CZ" altLang="cs-CZ" sz="2800" dirty="0" smtClean="0"/>
              <a:t>https://cs-cz.facebook.com/about/privacy/your-info#public-info</a:t>
            </a:r>
          </a:p>
        </p:txBody>
      </p:sp>
      <p:sp>
        <p:nvSpPr>
          <p:cNvPr id="328707" name="Rectangle 3"/>
          <p:cNvSpPr>
            <a:spLocks noGrp="1" noChangeArrowheads="1"/>
          </p:cNvSpPr>
          <p:nvPr>
            <p:ph type="body" idx="1"/>
          </p:nvPr>
        </p:nvSpPr>
        <p:spPr/>
        <p:txBody>
          <a:bodyPr/>
          <a:lstStyle/>
          <a:p>
            <a:pPr eaLnBrk="1" hangingPunct="1">
              <a:defRPr/>
            </a:pPr>
            <a:r>
              <a:rPr lang="cs-CZ" altLang="cs-CZ" sz="2800" dirty="0" smtClean="0"/>
              <a:t>Při používání </a:t>
            </a:r>
            <a:r>
              <a:rPr lang="cs-CZ" altLang="cs-CZ" sz="2800" dirty="0" err="1" smtClean="0"/>
              <a:t>Facebooku</a:t>
            </a:r>
            <a:r>
              <a:rPr lang="cs-CZ" altLang="cs-CZ" sz="2800" dirty="0" smtClean="0"/>
              <a:t> </a:t>
            </a:r>
            <a:r>
              <a:rPr lang="cs-CZ" altLang="cs-CZ" sz="2800" dirty="0" smtClean="0">
                <a:solidFill>
                  <a:srgbClr val="FFCC00"/>
                </a:solidFill>
              </a:rPr>
              <a:t>mohou uživatelé ukládat a sdílet informace o vás i jiných uživatelích, které jsou jim k dispozici</a:t>
            </a:r>
            <a:r>
              <a:rPr lang="cs-CZ" altLang="cs-CZ" sz="2800" dirty="0" smtClean="0"/>
              <a:t>, například když nahrávají a spravují pozvánky a kontakty. </a:t>
            </a:r>
          </a:p>
          <a:p>
            <a:pPr eaLnBrk="1" hangingPunct="1">
              <a:defRPr/>
            </a:pPr>
            <a:r>
              <a:rPr lang="cs-CZ" altLang="cs-CZ" sz="2800" dirty="0" smtClean="0">
                <a:solidFill>
                  <a:srgbClr val="FFCC00"/>
                </a:solidFill>
              </a:rPr>
              <a:t>Vaše jméno, profilové obrázky, úvodní fotky, pohlaví, sítě, uživatelské jméno a ID uživatele</a:t>
            </a:r>
            <a:r>
              <a:rPr lang="cs-CZ" altLang="cs-CZ" sz="2800" dirty="0" smtClean="0"/>
              <a:t> se používají stejným způsobem jako informace, které se rozhodnete nastavit jako </a:t>
            </a:r>
            <a:r>
              <a:rPr lang="cs-CZ" altLang="cs-CZ" sz="2800" dirty="0" smtClean="0">
                <a:solidFill>
                  <a:srgbClr val="FFCC00"/>
                </a:solidFill>
              </a:rPr>
              <a:t>veřejné</a:t>
            </a:r>
            <a:r>
              <a:rPr lang="cs-CZ" altLang="cs-CZ"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8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p:txBody>
          <a:bodyPr/>
          <a:lstStyle/>
          <a:p>
            <a:pPr eaLnBrk="1" hangingPunct="1">
              <a:lnSpc>
                <a:spcPct val="90000"/>
              </a:lnSpc>
              <a:defRPr/>
            </a:pPr>
            <a:r>
              <a:rPr lang="cs-CZ" altLang="cs-CZ" sz="2400" dirty="0" smtClean="0">
                <a:solidFill>
                  <a:srgbClr val="FFCC00"/>
                </a:solidFill>
              </a:rPr>
              <a:t>Výběr nastavení vašich informací jako veřejných také znamená, že tyto informace: </a:t>
            </a:r>
          </a:p>
          <a:p>
            <a:pPr eaLnBrk="1" hangingPunct="1">
              <a:lnSpc>
                <a:spcPct val="90000"/>
              </a:lnSpc>
              <a:defRPr/>
            </a:pPr>
            <a:r>
              <a:rPr lang="cs-CZ" altLang="cs-CZ" sz="2400" dirty="0" smtClean="0"/>
              <a:t>lze spojit s vaší osobou (např. vaším jménem, profilovými obrázky, úvodními fotkami, profilem </a:t>
            </a:r>
            <a:r>
              <a:rPr lang="cs-CZ" altLang="cs-CZ" sz="2400" dirty="0" err="1" smtClean="0"/>
              <a:t>Timeline</a:t>
            </a:r>
            <a:r>
              <a:rPr lang="cs-CZ" altLang="cs-CZ" sz="2400" dirty="0" smtClean="0"/>
              <a:t>, ID uživatele, uživatelským jménem atd.) i mimo </a:t>
            </a:r>
            <a:r>
              <a:rPr lang="cs-CZ" altLang="cs-CZ" sz="2400" dirty="0" err="1" smtClean="0"/>
              <a:t>Facebook</a:t>
            </a:r>
            <a:r>
              <a:rPr lang="cs-CZ" altLang="cs-CZ" sz="2400" dirty="0" smtClean="0"/>
              <a:t>, </a:t>
            </a:r>
          </a:p>
          <a:p>
            <a:pPr eaLnBrk="1" hangingPunct="1">
              <a:lnSpc>
                <a:spcPct val="90000"/>
              </a:lnSpc>
              <a:defRPr/>
            </a:pPr>
            <a:r>
              <a:rPr lang="cs-CZ" altLang="cs-CZ" sz="2400" dirty="0" smtClean="0"/>
              <a:t>se mohou zobrazit, pokud někdo provede vyhledávání na </a:t>
            </a:r>
            <a:r>
              <a:rPr lang="cs-CZ" altLang="cs-CZ" sz="2400" dirty="0" err="1" smtClean="0"/>
              <a:t>Facebooku</a:t>
            </a:r>
            <a:r>
              <a:rPr lang="cs-CZ" altLang="cs-CZ" sz="2400" dirty="0" smtClean="0"/>
              <a:t> nebo ve veřejném vyhledávači, </a:t>
            </a:r>
          </a:p>
          <a:p>
            <a:pPr eaLnBrk="1" hangingPunct="1">
              <a:lnSpc>
                <a:spcPct val="90000"/>
              </a:lnSpc>
              <a:defRPr/>
            </a:pPr>
            <a:r>
              <a:rPr lang="cs-CZ" altLang="cs-CZ" sz="2400" dirty="0" smtClean="0"/>
              <a:t>budou dostupné hrám, aplikacím a webům integrovaným ve službě </a:t>
            </a:r>
            <a:r>
              <a:rPr lang="cs-CZ" altLang="cs-CZ" sz="2400" dirty="0" err="1" smtClean="0"/>
              <a:t>Facebook</a:t>
            </a:r>
            <a:r>
              <a:rPr lang="cs-CZ" altLang="cs-CZ" sz="2400" dirty="0" smtClean="0"/>
              <a:t>, </a:t>
            </a:r>
            <a:r>
              <a:rPr lang="cs-CZ" altLang="cs-CZ" sz="2400" dirty="0" smtClean="0">
                <a:solidFill>
                  <a:srgbClr val="FFCC00"/>
                </a:solidFill>
              </a:rPr>
              <a:t>které vaši přátelé používají</a:t>
            </a:r>
          </a:p>
          <a:p>
            <a:pPr eaLnBrk="1" hangingPunct="1">
              <a:lnSpc>
                <a:spcPct val="90000"/>
              </a:lnSpc>
              <a:defRPr/>
            </a:pPr>
            <a:endParaRPr lang="cs-CZ" altLang="cs-CZ" sz="2400" dirty="0" smtClean="0">
              <a:solidFill>
                <a:srgbClr val="FFCC00"/>
              </a:solidFill>
            </a:endParaRPr>
          </a:p>
        </p:txBody>
      </p:sp>
      <p:sp>
        <p:nvSpPr>
          <p:cNvPr id="330756" name="Rectangle 4"/>
          <p:cNvSpPr>
            <a:spLocks noGrp="1" noChangeArrowheads="1"/>
          </p:cNvSpPr>
          <p:nvPr>
            <p:ph type="title"/>
          </p:nvPr>
        </p:nvSpPr>
        <p:spPr/>
        <p:txBody>
          <a:bodyPr/>
          <a:lstStyle/>
          <a:p>
            <a:pPr eaLnBrk="1" hangingPunct="1">
              <a:defRPr/>
            </a:pPr>
            <a:r>
              <a:rPr lang="cs-CZ" altLang="cs-CZ" sz="2800" dirty="0" smtClean="0">
                <a:hlinkClick r:id="rId2"/>
              </a:rPr>
              <a:t>https://cs-cz.facebook.com/about/privacy/your-info#public-info</a:t>
            </a:r>
            <a:endParaRPr lang="cs-CZ" altLang="cs-CZ"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pPr eaLnBrk="1" hangingPunct="1">
              <a:defRPr/>
            </a:pPr>
            <a:r>
              <a:rPr lang="cs-CZ" altLang="cs-CZ" sz="4800" smtClean="0"/>
              <a:t>Další rysy SNS</a:t>
            </a:r>
          </a:p>
        </p:txBody>
      </p:sp>
      <p:sp>
        <p:nvSpPr>
          <p:cNvPr id="346115" name="Rectangle 3"/>
          <p:cNvSpPr>
            <a:spLocks noGrp="1" noChangeArrowheads="1"/>
          </p:cNvSpPr>
          <p:nvPr>
            <p:ph type="body" idx="1"/>
          </p:nvPr>
        </p:nvSpPr>
        <p:spPr/>
        <p:txBody>
          <a:bodyPr/>
          <a:lstStyle/>
          <a:p>
            <a:pPr eaLnBrk="1" hangingPunct="1">
              <a:defRPr/>
            </a:pPr>
            <a:r>
              <a:rPr lang="cs-CZ" altLang="cs-CZ" sz="3500" dirty="0" smtClean="0"/>
              <a:t>Možnost zanechávání zpráv uživatelům – na profilu/soukromých </a:t>
            </a:r>
          </a:p>
          <a:p>
            <a:pPr eaLnBrk="1" hangingPunct="1">
              <a:defRPr/>
            </a:pPr>
            <a:r>
              <a:rPr lang="cs-CZ" altLang="cs-CZ" sz="3500" dirty="0" smtClean="0"/>
              <a:t>Sdílení obsahů</a:t>
            </a:r>
          </a:p>
          <a:p>
            <a:pPr eaLnBrk="1" hangingPunct="1">
              <a:defRPr/>
            </a:pPr>
            <a:r>
              <a:rPr lang="cs-CZ" altLang="cs-CZ" sz="3600" dirty="0" smtClean="0"/>
              <a:t>Nastavení viditelnosti profilu</a:t>
            </a:r>
          </a:p>
          <a:p>
            <a:pPr eaLnBrk="1" hangingPunct="1">
              <a:defRPr/>
            </a:pPr>
            <a:r>
              <a:rPr lang="cs-CZ" altLang="cs-CZ" sz="3500" dirty="0" smtClean="0"/>
              <a:t>Nejrůznější aplikace… </a:t>
            </a:r>
          </a:p>
          <a:p>
            <a:pPr eaLnBrk="1" hangingPunct="1">
              <a:defRPr/>
            </a:pPr>
            <a:endParaRPr lang="cs-CZ" altLang="cs-CZ" sz="3000" dirty="0" smtClean="0"/>
          </a:p>
          <a:p>
            <a:pPr eaLnBrk="1" hangingPunct="1">
              <a:defRPr/>
            </a:pPr>
            <a:endParaRPr lang="cs-CZ" altLang="cs-CZ"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eaLnBrk="1" hangingPunct="1">
              <a:defRPr/>
            </a:pPr>
            <a:r>
              <a:rPr lang="cs-CZ" altLang="cs-CZ" sz="4000" smtClean="0"/>
              <a:t>Informace, které jsou vždy veřejně dostupné </a:t>
            </a:r>
          </a:p>
        </p:txBody>
      </p:sp>
      <p:sp>
        <p:nvSpPr>
          <p:cNvPr id="331779" name="Rectangle 3"/>
          <p:cNvSpPr>
            <a:spLocks noGrp="1" noChangeArrowheads="1"/>
          </p:cNvSpPr>
          <p:nvPr>
            <p:ph type="body" idx="1"/>
          </p:nvPr>
        </p:nvSpPr>
        <p:spPr/>
        <p:txBody>
          <a:bodyPr/>
          <a:lstStyle/>
          <a:p>
            <a:pPr eaLnBrk="1" hangingPunct="1">
              <a:defRPr/>
            </a:pPr>
            <a:r>
              <a:rPr lang="cs-CZ" altLang="cs-CZ" sz="2800" dirty="0" smtClean="0"/>
              <a:t>Jméno </a:t>
            </a:r>
          </a:p>
          <a:p>
            <a:pPr eaLnBrk="1" hangingPunct="1">
              <a:defRPr/>
            </a:pPr>
            <a:r>
              <a:rPr lang="cs-CZ" altLang="cs-CZ" sz="2800" dirty="0" smtClean="0"/>
              <a:t>Toto vašim přátelům a rodinným příslušníkům pomůže vás najít. Pokud nechcete sdílet svoje skutečné jméno, můžete svůj účet kdykoli odstranit. </a:t>
            </a:r>
          </a:p>
          <a:p>
            <a:pPr eaLnBrk="1" hangingPunct="1">
              <a:defRPr/>
            </a:pPr>
            <a:endParaRPr lang="cs-CZ" altLang="cs-CZ" sz="2800" dirty="0" smtClean="0"/>
          </a:p>
          <a:p>
            <a:pPr eaLnBrk="1" hangingPunct="1">
              <a:defRPr/>
            </a:pPr>
            <a:r>
              <a:rPr lang="cs-CZ" altLang="cs-CZ" sz="2800" dirty="0" smtClean="0">
                <a:hlinkClick r:id="rId2"/>
              </a:rPr>
              <a:t>https://www.facebook.com/help/delete_account</a:t>
            </a:r>
            <a:endParaRPr lang="cs-CZ" altLang="cs-CZ" sz="2800" dirty="0" smtClean="0"/>
          </a:p>
          <a:p>
            <a:pPr eaLnBrk="1" hangingPunct="1">
              <a:defRPr/>
            </a:pPr>
            <a:r>
              <a:rPr lang="cs-CZ" altLang="cs-CZ" sz="2800" dirty="0" smtClean="0">
                <a:hlinkClick r:id="rId3"/>
              </a:rPr>
              <a:t>https://www.facebook.com/deactivate.php</a:t>
            </a:r>
            <a:endParaRPr lang="cs-CZ" altLang="cs-CZ" sz="2800" dirty="0" smtClean="0"/>
          </a:p>
          <a:p>
            <a:pPr eaLnBrk="1" hangingPunct="1">
              <a:defRPr/>
            </a:pPr>
            <a:endParaRPr lang="cs-CZ" altLang="cs-CZ"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177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hangingPunct="1">
              <a:defRPr/>
            </a:pPr>
            <a:endParaRPr lang="cs-CZ" altLang="cs-CZ" smtClean="0"/>
          </a:p>
        </p:txBody>
      </p:sp>
      <p:sp>
        <p:nvSpPr>
          <p:cNvPr id="334851" name="Rectangle 3"/>
          <p:cNvSpPr>
            <a:spLocks noGrp="1" noChangeArrowheads="1"/>
          </p:cNvSpPr>
          <p:nvPr>
            <p:ph type="body" idx="1"/>
          </p:nvPr>
        </p:nvSpPr>
        <p:spPr/>
        <p:txBody>
          <a:bodyPr/>
          <a:lstStyle/>
          <a:p>
            <a:pPr eaLnBrk="1" hangingPunct="1">
              <a:defRPr/>
            </a:pPr>
            <a:endParaRPr lang="cs-CZ" altLang="cs-CZ" smtClean="0"/>
          </a:p>
        </p:txBody>
      </p:sp>
      <p:pic>
        <p:nvPicPr>
          <p:cNvPr id="460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324975" cy="665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AutoShape 8"/>
          <p:cNvSpPr>
            <a:spLocks noChangeArrowheads="1"/>
          </p:cNvSpPr>
          <p:nvPr/>
        </p:nvSpPr>
        <p:spPr bwMode="auto">
          <a:xfrm>
            <a:off x="3636963" y="3573463"/>
            <a:ext cx="1150937" cy="719137"/>
          </a:xfrm>
          <a:prstGeom prst="leftArrow">
            <a:avLst>
              <a:gd name="adj1" fmla="val 50000"/>
              <a:gd name="adj2" fmla="val 4001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cs-CZ" altLang="cs-CZ"/>
          </a:p>
        </p:txBody>
      </p:sp>
      <p:sp>
        <p:nvSpPr>
          <p:cNvPr id="2" name="Zaoblený obdélník 1"/>
          <p:cNvSpPr/>
          <p:nvPr/>
        </p:nvSpPr>
        <p:spPr>
          <a:xfrm>
            <a:off x="5508625" y="2781300"/>
            <a:ext cx="3527425" cy="3168650"/>
          </a:xfrm>
          <a:prstGeom prst="roundRect">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cs-CZ" altLang="cs-CZ" sz="2000" dirty="0" smtClean="0"/>
              <a:t>„Deaktivace </a:t>
            </a:r>
            <a:r>
              <a:rPr lang="cs-CZ" altLang="cs-CZ" sz="2000" dirty="0"/>
              <a:t>účtu je stejná, jako byste nám řekli, abychom neodstraňovali žádné informace, protože někdy v budoucnu budete chtít svůj účet znovu aktivovat</a:t>
            </a:r>
            <a:r>
              <a:rPr lang="cs-CZ" altLang="cs-CZ" sz="2000" dirty="0" smtClean="0"/>
              <a:t>.“</a:t>
            </a:r>
            <a:endParaRPr lang="cs-CZ" altLang="cs-CZ"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627" y="1031404"/>
            <a:ext cx="6486525"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8"/>
          <p:cNvSpPr>
            <a:spLocks noChangeArrowheads="1"/>
          </p:cNvSpPr>
          <p:nvPr/>
        </p:nvSpPr>
        <p:spPr bwMode="auto">
          <a:xfrm>
            <a:off x="6804248" y="4725144"/>
            <a:ext cx="1150937" cy="719137"/>
          </a:xfrm>
          <a:prstGeom prst="leftArrow">
            <a:avLst>
              <a:gd name="adj1" fmla="val 50000"/>
              <a:gd name="adj2" fmla="val 4001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cs-CZ" altLang="cs-CZ"/>
          </a:p>
        </p:txBody>
      </p:sp>
    </p:spTree>
    <p:extLst>
      <p:ext uri="{BB962C8B-B14F-4D97-AF65-F5344CB8AC3E}">
        <p14:creationId xmlns:p14="http://schemas.microsoft.com/office/powerpoint/2010/main" val="3173620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eaLnBrk="1" hangingPunct="1">
              <a:defRPr/>
            </a:pPr>
            <a:endParaRPr lang="cs-CZ" altLang="cs-CZ" smtClean="0"/>
          </a:p>
        </p:txBody>
      </p:sp>
      <p:sp>
        <p:nvSpPr>
          <p:cNvPr id="332803" name="Rectangle 3"/>
          <p:cNvSpPr>
            <a:spLocks noGrp="1" noChangeArrowheads="1"/>
          </p:cNvSpPr>
          <p:nvPr>
            <p:ph type="body" idx="1"/>
          </p:nvPr>
        </p:nvSpPr>
        <p:spPr/>
        <p:txBody>
          <a:bodyPr/>
          <a:lstStyle/>
          <a:p>
            <a:pPr eaLnBrk="1" hangingPunct="1">
              <a:lnSpc>
                <a:spcPct val="90000"/>
              </a:lnSpc>
              <a:defRPr/>
            </a:pPr>
            <a:r>
              <a:rPr lang="cs-CZ" altLang="cs-CZ" dirty="0" smtClean="0"/>
              <a:t>Údaje ukládáme </a:t>
            </a:r>
            <a:r>
              <a:rPr lang="cs-CZ" altLang="cs-CZ" dirty="0" smtClean="0">
                <a:solidFill>
                  <a:srgbClr val="FFCC00"/>
                </a:solidFill>
              </a:rPr>
              <a:t>na dobu, která je nezbytná</a:t>
            </a:r>
            <a:r>
              <a:rPr lang="cs-CZ" altLang="cs-CZ" dirty="0" smtClean="0"/>
              <a:t> pro poskytování produktů a služeb vám a jiným osobám, včetně osob uvedených výše. Informace přidružené k vašemu účtu se </a:t>
            </a:r>
            <a:r>
              <a:rPr lang="cs-CZ" altLang="cs-CZ" dirty="0" smtClean="0">
                <a:solidFill>
                  <a:srgbClr val="FFCC00"/>
                </a:solidFill>
              </a:rPr>
              <a:t>typicky</a:t>
            </a:r>
            <a:r>
              <a:rPr lang="cs-CZ" altLang="cs-CZ" dirty="0" smtClean="0"/>
              <a:t> ukládají do okamžiku, kdy je tento účet odstraněn. U určitých kategorií dat vám také můžeme sdělit specifické postupy pro uchování dat. </a:t>
            </a:r>
          </a:p>
          <a:p>
            <a:pPr eaLnBrk="1" hangingPunct="1">
              <a:lnSpc>
                <a:spcPct val="90000"/>
              </a:lnSpc>
              <a:defRPr/>
            </a:pPr>
            <a:endParaRPr lang="cs-CZ" altLang="cs-CZ"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defRPr/>
            </a:pPr>
            <a:r>
              <a:rPr lang="cs-CZ" altLang="cs-CZ" smtClean="0"/>
              <a:t>Soukromí</a:t>
            </a:r>
          </a:p>
        </p:txBody>
      </p:sp>
      <p:sp>
        <p:nvSpPr>
          <p:cNvPr id="263171" name="Rectangle 3"/>
          <p:cNvSpPr>
            <a:spLocks noGrp="1" noChangeArrowheads="1"/>
          </p:cNvSpPr>
          <p:nvPr>
            <p:ph type="body" idx="1"/>
          </p:nvPr>
        </p:nvSpPr>
        <p:spPr>
          <a:xfrm>
            <a:off x="250825" y="1484313"/>
            <a:ext cx="8432800" cy="5030787"/>
          </a:xfrm>
        </p:spPr>
        <p:txBody>
          <a:bodyPr/>
          <a:lstStyle/>
          <a:p>
            <a:pPr eaLnBrk="1" hangingPunct="1">
              <a:lnSpc>
                <a:spcPct val="90000"/>
              </a:lnSpc>
              <a:defRPr/>
            </a:pPr>
            <a:r>
              <a:rPr lang="cs-CZ" altLang="cs-CZ" sz="2500" smtClean="0"/>
              <a:t>Westin (1967) – definice soukromí: </a:t>
            </a:r>
            <a:r>
              <a:rPr lang="cs-CZ" altLang="cs-CZ" sz="2500" smtClean="0">
                <a:solidFill>
                  <a:srgbClr val="FFCC00"/>
                </a:solidFill>
              </a:rPr>
              <a:t>nárok jednotlivců, skupin a institucí určovat, kdy, jak a co bude o nich sdělováno ostatním</a:t>
            </a:r>
          </a:p>
          <a:p>
            <a:pPr eaLnBrk="1" hangingPunct="1">
              <a:lnSpc>
                <a:spcPct val="90000"/>
              </a:lnSpc>
              <a:defRPr/>
            </a:pPr>
            <a:r>
              <a:rPr lang="cs-CZ" altLang="cs-CZ" sz="2500" smtClean="0"/>
              <a:t>Nové technologie přinesly nové způsoby sběru, uchovávání a sdílení osobních dat – a lidé poskytující data často nevědí, co se s nimi dále děje – to samo o sobě je podle některých autorů ohrožením soukromí</a:t>
            </a:r>
          </a:p>
          <a:p>
            <a:pPr eaLnBrk="1" hangingPunct="1">
              <a:lnSpc>
                <a:spcPct val="90000"/>
              </a:lnSpc>
              <a:defRPr/>
            </a:pPr>
            <a:r>
              <a:rPr lang="cs-CZ" altLang="cs-CZ" sz="2500" smtClean="0"/>
              <a:t>Výrazné obavy o soukromí na internetu – nejdříve spojeny hlavně s komerčními službami online (placení kreditkou, online banking, využívání dat poskytnutých prodejci..)</a:t>
            </a:r>
          </a:p>
          <a:p>
            <a:pPr eaLnBrk="1" hangingPunct="1">
              <a:lnSpc>
                <a:spcPct val="90000"/>
              </a:lnSpc>
              <a:defRPr/>
            </a:pPr>
            <a:r>
              <a:rPr lang="cs-CZ" altLang="cs-CZ" sz="2500" smtClean="0"/>
              <a:t>V současné době obavy i o další data, především v souvislosti s rozvojem SNS</a:t>
            </a: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0"/>
            <a:ext cx="2303462"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68313" y="260350"/>
            <a:ext cx="8229600" cy="1139825"/>
          </a:xfrm>
        </p:spPr>
        <p:txBody>
          <a:bodyPr/>
          <a:lstStyle/>
          <a:p>
            <a:pPr eaLnBrk="1" hangingPunct="1">
              <a:defRPr/>
            </a:pPr>
            <a:r>
              <a:rPr lang="cs-CZ" altLang="cs-CZ" smtClean="0"/>
              <a:t>Soukromí na SNS</a:t>
            </a:r>
          </a:p>
        </p:txBody>
      </p:sp>
      <p:sp>
        <p:nvSpPr>
          <p:cNvPr id="264195" name="Rectangle 3"/>
          <p:cNvSpPr>
            <a:spLocks noGrp="1" noChangeArrowheads="1"/>
          </p:cNvSpPr>
          <p:nvPr>
            <p:ph type="body" idx="1"/>
          </p:nvPr>
        </p:nvSpPr>
        <p:spPr>
          <a:xfrm>
            <a:off x="250825" y="1700213"/>
            <a:ext cx="8642350" cy="4606925"/>
          </a:xfrm>
        </p:spPr>
        <p:txBody>
          <a:bodyPr/>
          <a:lstStyle/>
          <a:p>
            <a:pPr eaLnBrk="1" hangingPunct="1">
              <a:defRPr/>
            </a:pPr>
            <a:r>
              <a:rPr lang="cs-CZ" altLang="cs-CZ" sz="2900" smtClean="0">
                <a:solidFill>
                  <a:srgbClr val="FFCC00"/>
                </a:solidFill>
              </a:rPr>
              <a:t>Ohrožení soukromí na SNS</a:t>
            </a:r>
            <a:r>
              <a:rPr lang="cs-CZ" altLang="cs-CZ" sz="2900" smtClean="0"/>
              <a:t> – zdroje:</a:t>
            </a:r>
          </a:p>
          <a:p>
            <a:pPr lvl="1" eaLnBrk="1" hangingPunct="1">
              <a:defRPr/>
            </a:pPr>
            <a:r>
              <a:rPr lang="cs-CZ" altLang="cs-CZ" sz="2500" smtClean="0"/>
              <a:t>Přístup někoho jiného k účtu z důvodu slabého zabezpečení – krádež profilu, identity, zneužití fotografií…</a:t>
            </a:r>
          </a:p>
          <a:p>
            <a:pPr lvl="1" eaLnBrk="1" hangingPunct="1">
              <a:defRPr/>
            </a:pPr>
            <a:r>
              <a:rPr lang="cs-CZ" altLang="cs-CZ" sz="2500" smtClean="0">
                <a:solidFill>
                  <a:srgbClr val="FFCC00"/>
                </a:solidFill>
              </a:rPr>
              <a:t>Kdo všechno je v „přátelích“</a:t>
            </a:r>
            <a:r>
              <a:rPr lang="cs-CZ" altLang="cs-CZ" sz="2500" smtClean="0"/>
              <a:t> a vidí dobrovolně poskytnuté informace (fotky, kde jsou označení (tj. identifikovaní) i další lidé) + co naši přátelé zveřejňují o nás</a:t>
            </a:r>
          </a:p>
          <a:p>
            <a:pPr lvl="1" eaLnBrk="1" hangingPunct="1">
              <a:defRPr/>
            </a:pPr>
            <a:r>
              <a:rPr lang="cs-CZ" altLang="cs-CZ" sz="2500" smtClean="0"/>
              <a:t>Z některých informací lze spočítat důvěrná data (USA – z místa a data narození číslo soc.zabezpečení)</a:t>
            </a:r>
          </a:p>
          <a:p>
            <a:pPr eaLnBrk="1" hangingPunct="1">
              <a:defRPr/>
            </a:pPr>
            <a:endParaRPr lang="cs-CZ" altLang="cs-CZ" sz="2800" smtClean="0"/>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25" y="0"/>
            <a:ext cx="1730375"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cs-CZ" altLang="cs-CZ" sz="4000" smtClean="0"/>
              <a:t>Proč je na SNS zveřejňování informací tak citlivé?</a:t>
            </a:r>
          </a:p>
        </p:txBody>
      </p:sp>
      <p:sp>
        <p:nvSpPr>
          <p:cNvPr id="265219" name="Rectangle 3"/>
          <p:cNvSpPr>
            <a:spLocks noGrp="1" noChangeArrowheads="1"/>
          </p:cNvSpPr>
          <p:nvPr>
            <p:ph type="body" idx="1"/>
          </p:nvPr>
        </p:nvSpPr>
        <p:spPr>
          <a:xfrm>
            <a:off x="457200" y="1600200"/>
            <a:ext cx="8229600" cy="3743325"/>
          </a:xfrm>
        </p:spPr>
        <p:txBody>
          <a:bodyPr/>
          <a:lstStyle/>
          <a:p>
            <a:pPr eaLnBrk="1" hangingPunct="1">
              <a:defRPr/>
            </a:pPr>
            <a:r>
              <a:rPr lang="cs-CZ" altLang="cs-CZ" sz="2800" smtClean="0"/>
              <a:t>Nejsme anonymní</a:t>
            </a:r>
          </a:p>
          <a:p>
            <a:pPr eaLnBrk="1" hangingPunct="1">
              <a:defRPr/>
            </a:pPr>
            <a:r>
              <a:rPr lang="cs-CZ" altLang="cs-CZ" sz="2800" smtClean="0"/>
              <a:t>Archivace dat</a:t>
            </a:r>
          </a:p>
          <a:p>
            <a:pPr eaLnBrk="1" hangingPunct="1">
              <a:defRPr/>
            </a:pPr>
            <a:r>
              <a:rPr lang="cs-CZ" altLang="cs-CZ" sz="2800" smtClean="0"/>
              <a:t>Velký dosah lidí z našeho offline prostředí!</a:t>
            </a:r>
          </a:p>
          <a:p>
            <a:pPr eaLnBrk="1" hangingPunct="1">
              <a:defRPr/>
            </a:pPr>
            <a:endParaRPr lang="cs-CZ" altLang="cs-CZ" sz="2800" smtClean="0"/>
          </a:p>
          <a:p>
            <a:pPr eaLnBrk="1" hangingPunct="1">
              <a:defRPr/>
            </a:pPr>
            <a:r>
              <a:rPr lang="cs-CZ" altLang="cs-CZ" sz="2800" smtClean="0"/>
              <a:t>Tj. největší výhody online komunikací a vztahů (anonymita, neidentifikovatelnost) tady mizí</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849813"/>
            <a:ext cx="2090737"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r>
              <a:rPr lang="cs-CZ" altLang="cs-CZ" smtClean="0"/>
              <a:t>EUKO a SNS</a:t>
            </a:r>
          </a:p>
        </p:txBody>
      </p:sp>
      <p:sp>
        <p:nvSpPr>
          <p:cNvPr id="266243" name="Rectangle 3"/>
          <p:cNvSpPr>
            <a:spLocks noGrp="1" noChangeArrowheads="1"/>
          </p:cNvSpPr>
          <p:nvPr>
            <p:ph type="body" idx="1"/>
          </p:nvPr>
        </p:nvSpPr>
        <p:spPr>
          <a:xfrm>
            <a:off x="468313" y="1484313"/>
            <a:ext cx="8229600" cy="5068887"/>
          </a:xfrm>
        </p:spPr>
        <p:txBody>
          <a:bodyPr/>
          <a:lstStyle/>
          <a:p>
            <a:pPr eaLnBrk="1" hangingPunct="1">
              <a:lnSpc>
                <a:spcPct val="80000"/>
              </a:lnSpc>
              <a:defRPr/>
            </a:pPr>
            <a:r>
              <a:rPr lang="cs-CZ" altLang="cs-CZ" sz="2300" smtClean="0"/>
              <a:t>59 % má profil na SNS</a:t>
            </a:r>
          </a:p>
          <a:p>
            <a:pPr lvl="1" eaLnBrk="1" hangingPunct="1">
              <a:lnSpc>
                <a:spcPct val="80000"/>
              </a:lnSpc>
              <a:defRPr/>
            </a:pPr>
            <a:r>
              <a:rPr lang="cs-CZ" altLang="cs-CZ" sz="1800" smtClean="0"/>
              <a:t>Věk: </a:t>
            </a:r>
          </a:p>
          <a:p>
            <a:pPr lvl="1" eaLnBrk="1" hangingPunct="1">
              <a:lnSpc>
                <a:spcPct val="80000"/>
              </a:lnSpc>
              <a:defRPr/>
            </a:pPr>
            <a:r>
              <a:rPr lang="cs-CZ" altLang="cs-CZ" sz="1800" smtClean="0"/>
              <a:t>9-10letí: 26 %</a:t>
            </a:r>
          </a:p>
          <a:p>
            <a:pPr lvl="1" eaLnBrk="1" hangingPunct="1">
              <a:lnSpc>
                <a:spcPct val="80000"/>
              </a:lnSpc>
              <a:defRPr/>
            </a:pPr>
            <a:r>
              <a:rPr lang="cs-CZ" altLang="cs-CZ" sz="1800" smtClean="0"/>
              <a:t>11-12letí: 49 %</a:t>
            </a:r>
          </a:p>
          <a:p>
            <a:pPr lvl="1" eaLnBrk="1" hangingPunct="1">
              <a:lnSpc>
                <a:spcPct val="80000"/>
              </a:lnSpc>
              <a:defRPr/>
            </a:pPr>
            <a:r>
              <a:rPr lang="cs-CZ" altLang="cs-CZ" sz="1800" smtClean="0"/>
              <a:t>13-14letí: 73 %</a:t>
            </a:r>
          </a:p>
          <a:p>
            <a:pPr lvl="1" eaLnBrk="1" hangingPunct="1">
              <a:lnSpc>
                <a:spcPct val="80000"/>
              </a:lnSpc>
              <a:defRPr/>
            </a:pPr>
            <a:r>
              <a:rPr lang="cs-CZ" altLang="cs-CZ" sz="1800" smtClean="0"/>
              <a:t>15-16letí: 82 %</a:t>
            </a:r>
            <a:endParaRPr lang="cs-CZ" altLang="cs-CZ" sz="1900" smtClean="0"/>
          </a:p>
          <a:p>
            <a:pPr eaLnBrk="1" hangingPunct="1">
              <a:lnSpc>
                <a:spcPct val="80000"/>
              </a:lnSpc>
              <a:defRPr/>
            </a:pPr>
            <a:endParaRPr lang="cs-CZ" altLang="cs-CZ" sz="2300" smtClean="0"/>
          </a:p>
          <a:p>
            <a:pPr eaLnBrk="1" hangingPunct="1">
              <a:lnSpc>
                <a:spcPct val="80000"/>
              </a:lnSpc>
              <a:defRPr/>
            </a:pPr>
            <a:r>
              <a:rPr lang="cs-CZ" altLang="cs-CZ" sz="2300" smtClean="0"/>
              <a:t>Mezi uživateli SNS v EUKO: </a:t>
            </a:r>
          </a:p>
          <a:p>
            <a:pPr lvl="1" eaLnBrk="1" hangingPunct="1">
              <a:lnSpc>
                <a:spcPct val="80000"/>
              </a:lnSpc>
              <a:defRPr/>
            </a:pPr>
            <a:r>
              <a:rPr lang="cs-CZ" altLang="cs-CZ" sz="1900" smtClean="0"/>
              <a:t>43 % má profil soukromý (pouze pro přátelé)</a:t>
            </a:r>
          </a:p>
          <a:p>
            <a:pPr lvl="1" eaLnBrk="1" hangingPunct="1">
              <a:lnSpc>
                <a:spcPct val="80000"/>
              </a:lnSpc>
              <a:defRPr/>
            </a:pPr>
            <a:r>
              <a:rPr lang="cs-CZ" altLang="cs-CZ" sz="1900" smtClean="0"/>
              <a:t>28 % částečně soukromý (přátelé přátel, škola)</a:t>
            </a:r>
          </a:p>
          <a:p>
            <a:pPr lvl="1" eaLnBrk="1" hangingPunct="1">
              <a:lnSpc>
                <a:spcPct val="80000"/>
              </a:lnSpc>
              <a:defRPr/>
            </a:pPr>
            <a:r>
              <a:rPr lang="cs-CZ" altLang="cs-CZ" sz="1900" smtClean="0"/>
              <a:t>26 % veřejný</a:t>
            </a:r>
          </a:p>
          <a:p>
            <a:pPr eaLnBrk="1" hangingPunct="1">
              <a:lnSpc>
                <a:spcPct val="80000"/>
              </a:lnSpc>
              <a:defRPr/>
            </a:pPr>
            <a:r>
              <a:rPr lang="cs-CZ" altLang="cs-CZ" sz="2300" smtClean="0"/>
              <a:t>Soukromý profil mají častěji dívky a děti z rodin s vyšším SES</a:t>
            </a:r>
          </a:p>
          <a:p>
            <a:pPr eaLnBrk="1" hangingPunct="1">
              <a:lnSpc>
                <a:spcPct val="80000"/>
              </a:lnSpc>
              <a:defRPr/>
            </a:pPr>
            <a:endParaRPr lang="cs-CZ" altLang="cs-CZ" sz="2300" smtClean="0"/>
          </a:p>
          <a:p>
            <a:pPr eaLnBrk="1" hangingPunct="1">
              <a:lnSpc>
                <a:spcPct val="80000"/>
              </a:lnSpc>
              <a:defRPr/>
            </a:pPr>
            <a:r>
              <a:rPr lang="cs-CZ" altLang="cs-CZ" sz="2300" smtClean="0"/>
              <a:t>14 % má v profilu adresu a telefon</a:t>
            </a:r>
          </a:p>
          <a:p>
            <a:pPr eaLnBrk="1" hangingPunct="1">
              <a:lnSpc>
                <a:spcPct val="80000"/>
              </a:lnSpc>
              <a:defRPr/>
            </a:pPr>
            <a:r>
              <a:rPr lang="cs-CZ" altLang="cs-CZ" sz="2300" smtClean="0"/>
              <a:t>16 % uvádí špatný věk</a:t>
            </a:r>
          </a:p>
        </p:txBody>
      </p:sp>
      <p:pic>
        <p:nvPicPr>
          <p:cNvPr id="51204" name="Picture 5" descr="kid-n-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341438"/>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Pár poznámek k FB výzkumům</a:t>
            </a:r>
            <a:endParaRPr lang="cs-CZ" dirty="0"/>
          </a:p>
        </p:txBody>
      </p:sp>
      <p:sp>
        <p:nvSpPr>
          <p:cNvPr id="3" name="Zástupný symbol pro obsah 2"/>
          <p:cNvSpPr>
            <a:spLocks noGrp="1"/>
          </p:cNvSpPr>
          <p:nvPr>
            <p:ph idx="1"/>
          </p:nvPr>
        </p:nvSpPr>
        <p:spPr/>
        <p:txBody>
          <a:bodyPr/>
          <a:lstStyle/>
          <a:p>
            <a:r>
              <a:rPr lang="cs-CZ" dirty="0" smtClean="0"/>
              <a:t>…. </a:t>
            </a:r>
            <a:r>
              <a:rPr lang="cs-CZ" dirty="0" smtClean="0">
                <a:sym typeface="Wingdings" panose="05000000000000000000" pitchFamily="2" charset="2"/>
              </a:rPr>
              <a:t></a:t>
            </a:r>
          </a:p>
          <a:p>
            <a:endParaRPr lang="cs-CZ" dirty="0">
              <a:sym typeface="Wingdings" panose="05000000000000000000" pitchFamily="2" charset="2"/>
            </a:endParaRPr>
          </a:p>
          <a:p>
            <a:r>
              <a:rPr lang="cs-CZ" dirty="0" smtClean="0">
                <a:sym typeface="Wingdings" panose="05000000000000000000" pitchFamily="2" charset="2"/>
              </a:rPr>
              <a:t>Stále populární téma</a:t>
            </a:r>
          </a:p>
          <a:p>
            <a:endParaRPr lang="cs-CZ" dirty="0" smtClean="0">
              <a:sym typeface="Wingdings" panose="05000000000000000000" pitchFamily="2" charset="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46482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1675520" y="188640"/>
            <a:ext cx="6408712"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EBSCO database: 82 270 výsledků</a:t>
            </a:r>
            <a:endParaRPr lang="cs-CZ" dirty="0"/>
          </a:p>
        </p:txBody>
      </p:sp>
    </p:spTree>
    <p:extLst>
      <p:ext uri="{BB962C8B-B14F-4D97-AF65-F5344CB8AC3E}">
        <p14:creationId xmlns:p14="http://schemas.microsoft.com/office/powerpoint/2010/main" val="73546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Pár poznámek k FB výzkumům</a:t>
            </a:r>
            <a:endParaRPr lang="cs-CZ" dirty="0"/>
          </a:p>
        </p:txBody>
      </p:sp>
      <p:sp>
        <p:nvSpPr>
          <p:cNvPr id="3" name="Zástupný symbol pro obsah 2"/>
          <p:cNvSpPr>
            <a:spLocks noGrp="1"/>
          </p:cNvSpPr>
          <p:nvPr>
            <p:ph idx="1"/>
          </p:nvPr>
        </p:nvSpPr>
        <p:spPr>
          <a:xfrm>
            <a:off x="457200" y="1600200"/>
            <a:ext cx="8363272" cy="4997152"/>
          </a:xfrm>
        </p:spPr>
        <p:txBody>
          <a:bodyPr>
            <a:normAutofit lnSpcReduction="10000"/>
          </a:bodyPr>
          <a:lstStyle/>
          <a:p>
            <a:r>
              <a:rPr lang="cs-CZ" dirty="0" smtClean="0"/>
              <a:t>…. </a:t>
            </a:r>
            <a:r>
              <a:rPr lang="cs-CZ" dirty="0" smtClean="0">
                <a:sym typeface="Wingdings" panose="05000000000000000000" pitchFamily="2" charset="2"/>
              </a:rPr>
              <a:t></a:t>
            </a:r>
          </a:p>
          <a:p>
            <a:endParaRPr lang="cs-CZ" dirty="0">
              <a:sym typeface="Wingdings" panose="05000000000000000000" pitchFamily="2" charset="2"/>
            </a:endParaRPr>
          </a:p>
          <a:p>
            <a:r>
              <a:rPr lang="cs-CZ" dirty="0" smtClean="0">
                <a:sym typeface="Wingdings" panose="05000000000000000000" pitchFamily="2" charset="2"/>
              </a:rPr>
              <a:t>Stále populární téma</a:t>
            </a:r>
          </a:p>
          <a:p>
            <a:r>
              <a:rPr lang="cs-CZ" dirty="0" smtClean="0">
                <a:sym typeface="Wingdings" panose="05000000000000000000" pitchFamily="2" charset="2"/>
              </a:rPr>
              <a:t>Často využívá vzorky studentů</a:t>
            </a:r>
          </a:p>
          <a:p>
            <a:r>
              <a:rPr lang="cs-CZ" dirty="0" smtClean="0">
                <a:sym typeface="Wingdings" panose="05000000000000000000" pitchFamily="2" charset="2"/>
              </a:rPr>
              <a:t>Často nerespektuje různé vzorce používání FB</a:t>
            </a:r>
          </a:p>
          <a:p>
            <a:r>
              <a:rPr lang="cs-CZ" dirty="0" smtClean="0">
                <a:sym typeface="Wingdings" panose="05000000000000000000" pitchFamily="2" charset="2"/>
              </a:rPr>
              <a:t>Závislost, narcismus, </a:t>
            </a:r>
            <a:r>
              <a:rPr lang="cs-CZ" dirty="0" err="1" smtClean="0">
                <a:sym typeface="Wingdings" panose="05000000000000000000" pitchFamily="2" charset="2"/>
              </a:rPr>
              <a:t>anxieta</a:t>
            </a:r>
            <a:endParaRPr lang="cs-CZ" dirty="0" smtClean="0">
              <a:sym typeface="Wingdings" panose="05000000000000000000" pitchFamily="2" charset="2"/>
            </a:endParaRPr>
          </a:p>
          <a:p>
            <a:endParaRPr lang="cs-CZ" dirty="0" smtClean="0">
              <a:sym typeface="Wingdings" panose="05000000000000000000" pitchFamily="2" charset="2"/>
            </a:endParaRPr>
          </a:p>
          <a:p>
            <a:r>
              <a:rPr lang="cs-CZ" dirty="0" smtClean="0">
                <a:sym typeface="Wingdings" panose="05000000000000000000" pitchFamily="2" charset="2"/>
              </a:rPr>
              <a:t>…</a:t>
            </a:r>
            <a:r>
              <a:rPr lang="cs-CZ" dirty="0" smtClean="0">
                <a:solidFill>
                  <a:srgbClr val="FFC000"/>
                </a:solidFill>
                <a:sym typeface="Wingdings" panose="05000000000000000000" pitchFamily="2" charset="2"/>
              </a:rPr>
              <a:t>je potřeba články číst velmi kriticky! </a:t>
            </a:r>
          </a:p>
        </p:txBody>
      </p:sp>
    </p:spTree>
    <p:extLst>
      <p:ext uri="{BB962C8B-B14F-4D97-AF65-F5344CB8AC3E}">
        <p14:creationId xmlns:p14="http://schemas.microsoft.com/office/powerpoint/2010/main" val="3479027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cs-CZ" altLang="cs-CZ" smtClean="0"/>
              <a:t>SNS dělení</a:t>
            </a:r>
          </a:p>
        </p:txBody>
      </p:sp>
      <p:sp>
        <p:nvSpPr>
          <p:cNvPr id="202755" name="Rectangle 3"/>
          <p:cNvSpPr>
            <a:spLocks noGrp="1" noChangeArrowheads="1"/>
          </p:cNvSpPr>
          <p:nvPr>
            <p:ph type="body" idx="1"/>
          </p:nvPr>
        </p:nvSpPr>
        <p:spPr>
          <a:xfrm>
            <a:off x="468313" y="1916113"/>
            <a:ext cx="8229600" cy="4530725"/>
          </a:xfrm>
        </p:spPr>
        <p:txBody>
          <a:bodyPr/>
          <a:lstStyle/>
          <a:p>
            <a:pPr eaLnBrk="1" hangingPunct="1">
              <a:defRPr/>
            </a:pPr>
            <a:r>
              <a:rPr lang="cs-CZ" altLang="cs-CZ" smtClean="0">
                <a:solidFill>
                  <a:srgbClr val="FFCC00"/>
                </a:solidFill>
              </a:rPr>
              <a:t>obecné</a:t>
            </a:r>
            <a:r>
              <a:rPr lang="cs-CZ" altLang="cs-CZ" smtClean="0"/>
              <a:t> (FB) x </a:t>
            </a:r>
            <a:r>
              <a:rPr lang="cs-CZ" altLang="cs-CZ" smtClean="0">
                <a:solidFill>
                  <a:srgbClr val="FFCC00"/>
                </a:solidFill>
              </a:rPr>
              <a:t>specializované</a:t>
            </a:r>
            <a:r>
              <a:rPr lang="cs-CZ" altLang="cs-CZ" smtClean="0"/>
              <a:t> (Spolužáci.cz, Last.FM, YouTube)</a:t>
            </a:r>
          </a:p>
          <a:p>
            <a:pPr eaLnBrk="1" hangingPunct="1">
              <a:defRPr/>
            </a:pPr>
            <a:r>
              <a:rPr lang="cs-CZ" altLang="cs-CZ" smtClean="0">
                <a:solidFill>
                  <a:srgbClr val="FFCC00"/>
                </a:solidFill>
              </a:rPr>
              <a:t>otevřené</a:t>
            </a:r>
            <a:r>
              <a:rPr lang="cs-CZ" altLang="cs-CZ" smtClean="0"/>
              <a:t> x </a:t>
            </a:r>
            <a:r>
              <a:rPr lang="cs-CZ" altLang="cs-CZ" smtClean="0">
                <a:solidFill>
                  <a:srgbClr val="FFCC00"/>
                </a:solidFill>
              </a:rPr>
              <a:t>uzavřené</a:t>
            </a:r>
            <a:r>
              <a:rPr lang="cs-CZ" altLang="cs-CZ" smtClean="0"/>
              <a:t> (na pozvání)</a:t>
            </a:r>
          </a:p>
          <a:p>
            <a:pPr eaLnBrk="1" hangingPunct="1">
              <a:defRPr/>
            </a:pPr>
            <a:r>
              <a:rPr lang="cs-CZ" altLang="cs-CZ" smtClean="0"/>
              <a:t>podle </a:t>
            </a:r>
            <a:r>
              <a:rPr lang="cs-CZ" altLang="cs-CZ" smtClean="0">
                <a:solidFill>
                  <a:srgbClr val="FFCC00"/>
                </a:solidFill>
              </a:rPr>
              <a:t>účelu</a:t>
            </a:r>
            <a:r>
              <a:rPr lang="cs-CZ" altLang="cs-CZ" smtClean="0"/>
              <a:t> (osobní, profesní (LinkedIn), video (YouTube), fotky (Flickr, Rajče)…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cs-CZ" altLang="cs-CZ" smtClean="0"/>
              <a:t>Další oblasti v SNS</a:t>
            </a:r>
          </a:p>
        </p:txBody>
      </p:sp>
      <p:sp>
        <p:nvSpPr>
          <p:cNvPr id="356355" name="Rectangle 3"/>
          <p:cNvSpPr>
            <a:spLocks noGrp="1" noChangeArrowheads="1"/>
          </p:cNvSpPr>
          <p:nvPr>
            <p:ph type="body" idx="1"/>
          </p:nvPr>
        </p:nvSpPr>
        <p:spPr/>
        <p:txBody>
          <a:bodyPr/>
          <a:lstStyle/>
          <a:p>
            <a:pPr eaLnBrk="1" hangingPunct="1">
              <a:defRPr/>
            </a:pPr>
            <a:r>
              <a:rPr lang="cs-CZ" altLang="cs-CZ" dirty="0" err="1" smtClean="0"/>
              <a:t>Geolokace</a:t>
            </a:r>
            <a:endParaRPr lang="cs-CZ" altLang="cs-CZ" dirty="0" smtClean="0"/>
          </a:p>
          <a:p>
            <a:pPr eaLnBrk="1" hangingPunct="1">
              <a:defRPr/>
            </a:pPr>
            <a:r>
              <a:rPr lang="cs-CZ" altLang="cs-CZ" dirty="0" err="1" smtClean="0"/>
              <a:t>Stalking</a:t>
            </a:r>
            <a:endParaRPr lang="cs-CZ" altLang="cs-CZ" dirty="0" smtClean="0"/>
          </a:p>
          <a:p>
            <a:pPr eaLnBrk="1" hangingPunct="1">
              <a:defRPr/>
            </a:pPr>
            <a:r>
              <a:rPr lang="cs-CZ" altLang="cs-CZ" dirty="0" smtClean="0"/>
              <a:t>Sociální inženýrství</a:t>
            </a:r>
          </a:p>
          <a:p>
            <a:pPr eaLnBrk="1" hangingPunct="1">
              <a:defRPr/>
            </a:pPr>
            <a:r>
              <a:rPr lang="cs-CZ" altLang="cs-CZ" dirty="0" smtClean="0"/>
              <a:t>Porušování autorských práv</a:t>
            </a:r>
          </a:p>
          <a:p>
            <a:pPr eaLnBrk="1" hangingPunct="1">
              <a:defRPr/>
            </a:pPr>
            <a:r>
              <a:rPr lang="cs-CZ" altLang="cs-CZ" dirty="0" err="1" smtClean="0"/>
              <a:t>Kyberšikana</a:t>
            </a:r>
            <a:endParaRPr lang="cs-CZ" altLang="cs-CZ" dirty="0" smtClean="0"/>
          </a:p>
          <a:p>
            <a:pPr lvl="1" eaLnBrk="1" hangingPunct="1">
              <a:defRPr/>
            </a:pPr>
            <a:r>
              <a:rPr lang="cs-CZ" dirty="0">
                <a:hlinkClick r:id="rId2"/>
              </a:rPr>
              <a:t>https://</a:t>
            </a:r>
            <a:r>
              <a:rPr lang="cs-CZ" dirty="0" smtClean="0">
                <a:hlinkClick r:id="rId2"/>
              </a:rPr>
              <a:t>www.youtube.com/watch?v=IwBzVKOrDn8</a:t>
            </a:r>
            <a:endParaRPr lang="cs-CZ" dirty="0" smtClean="0"/>
          </a:p>
          <a:p>
            <a:pPr lvl="1" eaLnBrk="1" hangingPunct="1">
              <a:defRPr/>
            </a:pPr>
            <a:endParaRPr lang="cs-CZ" altLang="cs-CZ" dirty="0" smtClean="0"/>
          </a:p>
          <a:p>
            <a:pPr eaLnBrk="1" hangingPunct="1">
              <a:defRPr/>
            </a:pPr>
            <a:endParaRPr lang="cs-CZ" altLang="cs-CZ"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Privacy</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7625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165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defRPr/>
            </a:pPr>
            <a:r>
              <a:rPr lang="cs-CZ" altLang="cs-CZ" smtClean="0"/>
              <a:t>Blogy / Online komunity</a:t>
            </a:r>
          </a:p>
        </p:txBody>
      </p:sp>
      <p:sp>
        <p:nvSpPr>
          <p:cNvPr id="317443" name="Rectangle 3"/>
          <p:cNvSpPr>
            <a:spLocks noGrp="1" noChangeArrowheads="1"/>
          </p:cNvSpPr>
          <p:nvPr>
            <p:ph type="body" idx="1"/>
          </p:nvPr>
        </p:nvSpPr>
        <p:spPr/>
        <p:txBody>
          <a:bodyPr/>
          <a:lstStyle/>
          <a:p>
            <a:pPr eaLnBrk="1" hangingPunct="1">
              <a:defRPr/>
            </a:pPr>
            <a:endParaRPr lang="cs-CZ" altLang="cs-CZ" smtClean="0"/>
          </a:p>
        </p:txBody>
      </p:sp>
      <p:pic>
        <p:nvPicPr>
          <p:cNvPr id="53252" name="Picture 5" descr="iStock_000009230566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12875"/>
            <a:ext cx="6551612"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defRPr/>
            </a:pPr>
            <a:r>
              <a:rPr lang="cs-CZ" altLang="cs-CZ" smtClean="0"/>
              <a:t>Blogy</a:t>
            </a:r>
          </a:p>
        </p:txBody>
      </p:sp>
      <p:sp>
        <p:nvSpPr>
          <p:cNvPr id="270339" name="Rectangle 3"/>
          <p:cNvSpPr>
            <a:spLocks noGrp="1" noChangeArrowheads="1"/>
          </p:cNvSpPr>
          <p:nvPr>
            <p:ph type="body" idx="1"/>
          </p:nvPr>
        </p:nvSpPr>
        <p:spPr>
          <a:xfrm>
            <a:off x="457200" y="1922463"/>
            <a:ext cx="8229600" cy="4530725"/>
          </a:xfrm>
        </p:spPr>
        <p:txBody>
          <a:bodyPr/>
          <a:lstStyle/>
          <a:p>
            <a:pPr eaLnBrk="1" hangingPunct="1">
              <a:lnSpc>
                <a:spcPct val="80000"/>
              </a:lnSpc>
              <a:defRPr/>
            </a:pPr>
            <a:r>
              <a:rPr lang="cs-CZ" altLang="cs-CZ" sz="2400" smtClean="0"/>
              <a:t>Web-log, osobní stránka, slouží k sebeprezentaci, snadná úprava stránky</a:t>
            </a:r>
          </a:p>
          <a:p>
            <a:pPr eaLnBrk="1" hangingPunct="1">
              <a:lnSpc>
                <a:spcPct val="80000"/>
              </a:lnSpc>
              <a:defRPr/>
            </a:pPr>
            <a:r>
              <a:rPr lang="cs-CZ" altLang="cs-CZ" sz="2400" smtClean="0">
                <a:solidFill>
                  <a:srgbClr val="FFCC00"/>
                </a:solidFill>
              </a:rPr>
              <a:t>Typy blogů</a:t>
            </a:r>
            <a:r>
              <a:rPr lang="cs-CZ" altLang="cs-CZ" sz="2400" smtClean="0"/>
              <a:t> </a:t>
            </a:r>
          </a:p>
          <a:p>
            <a:pPr lvl="1" eaLnBrk="1" hangingPunct="1">
              <a:lnSpc>
                <a:spcPct val="80000"/>
              </a:lnSpc>
              <a:defRPr/>
            </a:pPr>
            <a:r>
              <a:rPr lang="cs-CZ" altLang="cs-CZ" sz="2000" smtClean="0"/>
              <a:t>Osobní deníky - většina</a:t>
            </a:r>
          </a:p>
          <a:p>
            <a:pPr lvl="1" eaLnBrk="1" hangingPunct="1">
              <a:lnSpc>
                <a:spcPct val="80000"/>
              </a:lnSpc>
              <a:defRPr/>
            </a:pPr>
            <a:r>
              <a:rPr lang="cs-CZ" altLang="cs-CZ" sz="2000" smtClean="0"/>
              <a:t>Poznámkové bloky – delší, úzce zaměřené texty</a:t>
            </a:r>
          </a:p>
          <a:p>
            <a:pPr lvl="1" eaLnBrk="1" hangingPunct="1">
              <a:lnSpc>
                <a:spcPct val="80000"/>
              </a:lnSpc>
              <a:defRPr/>
            </a:pPr>
            <a:r>
              <a:rPr lang="cs-CZ" altLang="cs-CZ" sz="2000" smtClean="0"/>
              <a:t>Filtry – „vnější“ obsah, filtrování informací a prezentování relevantních</a:t>
            </a:r>
          </a:p>
          <a:p>
            <a:pPr lvl="1" eaLnBrk="1" hangingPunct="1">
              <a:lnSpc>
                <a:spcPct val="80000"/>
              </a:lnSpc>
              <a:defRPr/>
            </a:pPr>
            <a:r>
              <a:rPr lang="cs-CZ" altLang="cs-CZ" sz="2000" smtClean="0"/>
              <a:t>K-logs – knowledge blogy - odborné</a:t>
            </a:r>
          </a:p>
          <a:p>
            <a:pPr eaLnBrk="1" hangingPunct="1">
              <a:lnSpc>
                <a:spcPct val="80000"/>
              </a:lnSpc>
              <a:defRPr/>
            </a:pPr>
            <a:r>
              <a:rPr lang="cs-CZ" altLang="cs-CZ" sz="2400" smtClean="0"/>
              <a:t>zařazení je často obtížné (kombinace, rubriky)</a:t>
            </a:r>
          </a:p>
          <a:p>
            <a:pPr eaLnBrk="1" hangingPunct="1">
              <a:lnSpc>
                <a:spcPct val="80000"/>
              </a:lnSpc>
              <a:defRPr/>
            </a:pPr>
            <a:r>
              <a:rPr lang="cs-CZ" altLang="cs-CZ" sz="2400" smtClean="0"/>
              <a:t>Blogosféra - síť blogů – propojení vzájemnými odkazy, komentáři</a:t>
            </a:r>
          </a:p>
          <a:p>
            <a:pPr lvl="1" eaLnBrk="1" hangingPunct="1">
              <a:lnSpc>
                <a:spcPct val="80000"/>
              </a:lnSpc>
              <a:defRPr/>
            </a:pPr>
            <a:r>
              <a:rPr lang="cs-CZ" altLang="cs-CZ" sz="2000" smtClean="0"/>
              <a:t>Herring, Scheidt, Bonus a Wright (2005) – jen 51 % blogů mělo odkazy na další blogy</a:t>
            </a:r>
          </a:p>
          <a:p>
            <a:pPr eaLnBrk="1" hangingPunct="1">
              <a:lnSpc>
                <a:spcPct val="80000"/>
              </a:lnSpc>
              <a:defRPr/>
            </a:pPr>
            <a:endParaRPr lang="cs-CZ" altLang="cs-CZ" sz="2400" smtClean="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cs-CZ" altLang="cs-CZ" smtClean="0"/>
              <a:t>Kdo píše blogy</a:t>
            </a:r>
          </a:p>
        </p:txBody>
      </p:sp>
      <p:sp>
        <p:nvSpPr>
          <p:cNvPr id="271363" name="Rectangle 3"/>
          <p:cNvSpPr>
            <a:spLocks noGrp="1" noChangeArrowheads="1"/>
          </p:cNvSpPr>
          <p:nvPr>
            <p:ph type="body" idx="1"/>
          </p:nvPr>
        </p:nvSpPr>
        <p:spPr>
          <a:xfrm>
            <a:off x="457200" y="1412875"/>
            <a:ext cx="8229600" cy="4530725"/>
          </a:xfrm>
        </p:spPr>
        <p:txBody>
          <a:bodyPr/>
          <a:lstStyle/>
          <a:p>
            <a:pPr eaLnBrk="1" hangingPunct="1">
              <a:lnSpc>
                <a:spcPct val="80000"/>
              </a:lnSpc>
              <a:defRPr/>
            </a:pPr>
            <a:r>
              <a:rPr lang="cs-CZ" altLang="cs-CZ" sz="2300" smtClean="0"/>
              <a:t>Pew Internet Project (2004) – 19% teenagerů (USA) mělo blog, jen 7% dospělých</a:t>
            </a:r>
          </a:p>
          <a:p>
            <a:pPr eaLnBrk="1" hangingPunct="1">
              <a:lnSpc>
                <a:spcPct val="80000"/>
              </a:lnSpc>
              <a:defRPr/>
            </a:pPr>
            <a:r>
              <a:rPr lang="cs-CZ" altLang="cs-CZ" sz="2300" smtClean="0"/>
              <a:t>Herring (2004) – u dospělých převažují muži (63 %), u adolescentů ženy (58 %)</a:t>
            </a:r>
          </a:p>
          <a:p>
            <a:pPr lvl="1" eaLnBrk="1" hangingPunct="1">
              <a:lnSpc>
                <a:spcPct val="80000"/>
              </a:lnSpc>
              <a:defRPr/>
            </a:pPr>
            <a:r>
              <a:rPr lang="cs-CZ" altLang="cs-CZ" sz="2300" smtClean="0"/>
              <a:t>Charakter dívčích a chlapeckých blogů se moc neliší (adolescenti)</a:t>
            </a:r>
          </a:p>
          <a:p>
            <a:pPr eaLnBrk="1" hangingPunct="1">
              <a:lnSpc>
                <a:spcPct val="80000"/>
              </a:lnSpc>
              <a:defRPr/>
            </a:pPr>
            <a:endParaRPr lang="cs-CZ" altLang="cs-CZ" sz="2300" smtClean="0"/>
          </a:p>
          <a:p>
            <a:pPr eaLnBrk="1" hangingPunct="1">
              <a:lnSpc>
                <a:spcPct val="80000"/>
              </a:lnSpc>
              <a:defRPr/>
            </a:pPr>
            <a:r>
              <a:rPr lang="cs-CZ" altLang="cs-CZ" sz="2300" smtClean="0"/>
              <a:t>Herring, Scheidt, Bonus a Wright (2005) – více než 31 % bloggerů uvádí na blogu pravé jméno, 36 % alespoň křestní</a:t>
            </a:r>
          </a:p>
          <a:p>
            <a:pPr eaLnBrk="1" hangingPunct="1">
              <a:lnSpc>
                <a:spcPct val="80000"/>
              </a:lnSpc>
              <a:defRPr/>
            </a:pPr>
            <a:endParaRPr lang="cs-CZ" altLang="cs-CZ" sz="2300" smtClean="0"/>
          </a:p>
          <a:p>
            <a:pPr eaLnBrk="1" hangingPunct="1">
              <a:lnSpc>
                <a:spcPct val="80000"/>
              </a:lnSpc>
              <a:defRPr/>
            </a:pPr>
            <a:r>
              <a:rPr lang="cs-CZ" altLang="cs-CZ" sz="2300" smtClean="0">
                <a:solidFill>
                  <a:srgbClr val="FFCC00"/>
                </a:solidFill>
              </a:rPr>
              <a:t>Anonymita x sebeodhalování</a:t>
            </a:r>
            <a:r>
              <a:rPr lang="cs-CZ" altLang="cs-CZ" sz="2300" smtClean="0"/>
              <a:t> – čím více uváděli bloggeři info o sobě, tím menší sebeodhalování</a:t>
            </a:r>
          </a:p>
          <a:p>
            <a:pPr eaLnBrk="1" hangingPunct="1">
              <a:lnSpc>
                <a:spcPct val="80000"/>
              </a:lnSpc>
              <a:defRPr/>
            </a:pPr>
            <a:r>
              <a:rPr lang="cs-CZ" altLang="cs-CZ" sz="2300" smtClean="0">
                <a:solidFill>
                  <a:srgbClr val="FFCC00"/>
                </a:solidFill>
              </a:rPr>
              <a:t>Target audience</a:t>
            </a:r>
            <a:r>
              <a:rPr lang="cs-CZ" altLang="cs-CZ" sz="2300" smtClean="0"/>
              <a:t> – zamýšlené publikum</a:t>
            </a:r>
          </a:p>
          <a:p>
            <a:pPr lvl="1" eaLnBrk="1" hangingPunct="1">
              <a:lnSpc>
                <a:spcPct val="80000"/>
              </a:lnSpc>
              <a:defRPr/>
            </a:pPr>
            <a:r>
              <a:rPr lang="cs-CZ" altLang="cs-CZ" sz="2300" smtClean="0"/>
              <a:t>Adolescenti často píší pro známé z RL – opět to ovlivňuje míru sebeodhalování</a:t>
            </a:r>
          </a:p>
          <a:p>
            <a:pPr eaLnBrk="1" hangingPunct="1">
              <a:lnSpc>
                <a:spcPct val="80000"/>
              </a:lnSpc>
              <a:defRPr/>
            </a:pPr>
            <a:endParaRPr lang="cs-CZ" altLang="cs-CZ" sz="2300" smtClean="0"/>
          </a:p>
          <a:p>
            <a:pPr eaLnBrk="1" hangingPunct="1">
              <a:lnSpc>
                <a:spcPct val="80000"/>
              </a:lnSpc>
              <a:defRPr/>
            </a:pPr>
            <a:endParaRPr lang="cs-CZ" altLang="cs-CZ" sz="1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457200" y="277813"/>
            <a:ext cx="5986463" cy="1139825"/>
          </a:xfrm>
        </p:spPr>
        <p:txBody>
          <a:bodyPr/>
          <a:lstStyle/>
          <a:p>
            <a:pPr eaLnBrk="1" hangingPunct="1">
              <a:defRPr/>
            </a:pPr>
            <a:r>
              <a:rPr lang="cs-CZ" altLang="cs-CZ" smtClean="0"/>
              <a:t>Motivy pro blogování</a:t>
            </a:r>
          </a:p>
        </p:txBody>
      </p:sp>
      <p:sp>
        <p:nvSpPr>
          <p:cNvPr id="272387" name="Rectangle 3"/>
          <p:cNvSpPr>
            <a:spLocks noGrp="1" noChangeArrowheads="1"/>
          </p:cNvSpPr>
          <p:nvPr>
            <p:ph type="body" idx="1"/>
          </p:nvPr>
        </p:nvSpPr>
        <p:spPr>
          <a:xfrm>
            <a:off x="1187450" y="2565400"/>
            <a:ext cx="7313613" cy="4114800"/>
          </a:xfrm>
        </p:spPr>
        <p:txBody>
          <a:bodyPr/>
          <a:lstStyle/>
          <a:p>
            <a:pPr eaLnBrk="1" hangingPunct="1">
              <a:lnSpc>
                <a:spcPct val="80000"/>
              </a:lnSpc>
              <a:defRPr/>
            </a:pPr>
            <a:r>
              <a:rPr lang="cs-CZ" altLang="cs-CZ" sz="2400" smtClean="0"/>
              <a:t>Prezentace a zkoumání identity (poznávání sebe sama)</a:t>
            </a:r>
          </a:p>
          <a:p>
            <a:pPr eaLnBrk="1" hangingPunct="1">
              <a:lnSpc>
                <a:spcPct val="80000"/>
              </a:lnSpc>
              <a:defRPr/>
            </a:pPr>
            <a:r>
              <a:rPr lang="cs-CZ" altLang="cs-CZ" sz="2300" smtClean="0"/>
              <a:t>Psaní vlastních životních příběhů – pomáhá budování koherentního self (McAdams)</a:t>
            </a:r>
            <a:endParaRPr lang="cs-CZ" altLang="cs-CZ" sz="2400" smtClean="0"/>
          </a:p>
          <a:p>
            <a:pPr eaLnBrk="1" hangingPunct="1">
              <a:lnSpc>
                <a:spcPct val="80000"/>
              </a:lnSpc>
              <a:defRPr/>
            </a:pPr>
            <a:r>
              <a:rPr lang="cs-CZ" altLang="cs-CZ" sz="2400" smtClean="0"/>
              <a:t>Uvolnění emoc.napětí (Nardi, 2004), zmírnění konfliktů</a:t>
            </a:r>
          </a:p>
          <a:p>
            <a:pPr eaLnBrk="1" hangingPunct="1">
              <a:lnSpc>
                <a:spcPct val="80000"/>
              </a:lnSpc>
              <a:defRPr/>
            </a:pPr>
            <a:r>
              <a:rPr lang="cs-CZ" altLang="cs-CZ" sz="2400" smtClean="0"/>
              <a:t>Zpětná vazba (komentáře, vzkazy) – velmi důležitá, ovlivňuje směr dalších příspěvků, podporuje (příp. snižuje) self-esteem</a:t>
            </a:r>
          </a:p>
          <a:p>
            <a:pPr eaLnBrk="1" hangingPunct="1">
              <a:lnSpc>
                <a:spcPct val="80000"/>
              </a:lnSpc>
              <a:defRPr/>
            </a:pPr>
            <a:r>
              <a:rPr lang="cs-CZ" altLang="cs-CZ" sz="2400" smtClean="0"/>
              <a:t>Rozvoj vztahů s druhými (lidmi z RL i neznámými)</a:t>
            </a:r>
          </a:p>
          <a:p>
            <a:pPr eaLnBrk="1" hangingPunct="1">
              <a:lnSpc>
                <a:spcPct val="80000"/>
              </a:lnSpc>
              <a:defRPr/>
            </a:pPr>
            <a:endParaRPr lang="cs-CZ" altLang="cs-CZ" sz="2400" smtClean="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188913"/>
            <a:ext cx="2160587"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68313" y="260350"/>
            <a:ext cx="8229600" cy="1139825"/>
          </a:xfrm>
        </p:spPr>
        <p:txBody>
          <a:bodyPr/>
          <a:lstStyle/>
          <a:p>
            <a:pPr eaLnBrk="1" hangingPunct="1">
              <a:defRPr/>
            </a:pPr>
            <a:r>
              <a:rPr lang="cs-CZ" altLang="cs-CZ" smtClean="0"/>
              <a:t>Online komunity/subkultury</a:t>
            </a:r>
          </a:p>
        </p:txBody>
      </p:sp>
      <p:sp>
        <p:nvSpPr>
          <p:cNvPr id="186371" name="Rectangle 3"/>
          <p:cNvSpPr>
            <a:spLocks noGrp="1" noChangeArrowheads="1"/>
          </p:cNvSpPr>
          <p:nvPr>
            <p:ph type="body" idx="1"/>
          </p:nvPr>
        </p:nvSpPr>
        <p:spPr>
          <a:xfrm>
            <a:off x="395288" y="1412875"/>
            <a:ext cx="8359775" cy="4751388"/>
          </a:xfrm>
        </p:spPr>
        <p:txBody>
          <a:bodyPr/>
          <a:lstStyle/>
          <a:p>
            <a:pPr eaLnBrk="1" hangingPunct="1">
              <a:defRPr/>
            </a:pPr>
            <a:r>
              <a:rPr lang="cs-CZ" altLang="cs-CZ" sz="2800" smtClean="0"/>
              <a:t>Subkultura: </a:t>
            </a:r>
          </a:p>
          <a:p>
            <a:pPr lvl="1" eaLnBrk="1" hangingPunct="1">
              <a:defRPr/>
            </a:pPr>
            <a:r>
              <a:rPr lang="cs-CZ" altLang="cs-CZ" sz="2400" smtClean="0"/>
              <a:t>Dříve politický význam</a:t>
            </a:r>
          </a:p>
          <a:p>
            <a:pPr eaLnBrk="1" hangingPunct="1">
              <a:defRPr/>
            </a:pPr>
            <a:r>
              <a:rPr lang="cs-CZ" altLang="cs-CZ" sz="2800" smtClean="0"/>
              <a:t>Subkultury na internetu - sdílení idejí, není nutná fyzická blízkost</a:t>
            </a:r>
          </a:p>
          <a:p>
            <a:pPr eaLnBrk="1" hangingPunct="1">
              <a:defRPr/>
            </a:pPr>
            <a:endParaRPr lang="cs-CZ" altLang="cs-CZ" sz="2800" smtClean="0"/>
          </a:p>
          <a:p>
            <a:pPr eaLnBrk="1" hangingPunct="1">
              <a:defRPr/>
            </a:pPr>
            <a:r>
              <a:rPr lang="cs-CZ" altLang="cs-CZ" sz="2800" smtClean="0"/>
              <a:t>Co je online komunita:</a:t>
            </a:r>
          </a:p>
          <a:p>
            <a:pPr lvl="1" eaLnBrk="1" hangingPunct="1">
              <a:defRPr/>
            </a:pPr>
            <a:r>
              <a:rPr lang="cs-CZ" altLang="cs-CZ" sz="2400" smtClean="0"/>
              <a:t>Skupina lidí</a:t>
            </a:r>
          </a:p>
          <a:p>
            <a:pPr lvl="1" eaLnBrk="1" hangingPunct="1">
              <a:defRPr/>
            </a:pPr>
            <a:r>
              <a:rPr lang="cs-CZ" altLang="cs-CZ" sz="2400" smtClean="0"/>
              <a:t>Vzájemné vztahy</a:t>
            </a:r>
          </a:p>
          <a:p>
            <a:pPr lvl="1" eaLnBrk="1" hangingPunct="1">
              <a:defRPr/>
            </a:pPr>
            <a:r>
              <a:rPr lang="cs-CZ" altLang="cs-CZ" sz="2400" smtClean="0"/>
              <a:t>Udržování kontaktu</a:t>
            </a:r>
          </a:p>
          <a:p>
            <a:pPr lvl="1" eaLnBrk="1" hangingPunct="1">
              <a:defRPr/>
            </a:pPr>
            <a:r>
              <a:rPr lang="cs-CZ" altLang="cs-CZ" sz="2400" smtClean="0"/>
              <a:t>Vědomí členství – sense of belonging</a:t>
            </a:r>
          </a:p>
          <a:p>
            <a:pPr lvl="1" eaLnBrk="1" hangingPunct="1">
              <a:defRPr/>
            </a:pPr>
            <a:endParaRPr lang="cs-CZ" altLang="cs-CZ" sz="2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cs-CZ" altLang="cs-CZ" smtClean="0"/>
              <a:t>Benefity členství</a:t>
            </a:r>
          </a:p>
        </p:txBody>
      </p:sp>
      <p:sp>
        <p:nvSpPr>
          <p:cNvPr id="320515" name="Rectangle 3"/>
          <p:cNvSpPr>
            <a:spLocks noGrp="1" noChangeArrowheads="1"/>
          </p:cNvSpPr>
          <p:nvPr>
            <p:ph type="body" idx="1"/>
          </p:nvPr>
        </p:nvSpPr>
        <p:spPr/>
        <p:txBody>
          <a:bodyPr/>
          <a:lstStyle/>
          <a:p>
            <a:pPr eaLnBrk="1" hangingPunct="1">
              <a:lnSpc>
                <a:spcPct val="90000"/>
              </a:lnSpc>
              <a:defRPr/>
            </a:pPr>
            <a:r>
              <a:rPr lang="cs-CZ" altLang="cs-CZ" smtClean="0"/>
              <a:t>Pocit náležení (belonging), pospolitosti, podpora</a:t>
            </a:r>
          </a:p>
          <a:p>
            <a:pPr eaLnBrk="1" hangingPunct="1">
              <a:lnSpc>
                <a:spcPct val="90000"/>
              </a:lnSpc>
              <a:defRPr/>
            </a:pPr>
            <a:r>
              <a:rPr lang="cs-CZ" altLang="cs-CZ" smtClean="0"/>
              <a:t>Snižují pocity izolace, osamělosti (noví přátelé)</a:t>
            </a:r>
          </a:p>
          <a:p>
            <a:pPr eaLnBrk="1" hangingPunct="1">
              <a:lnSpc>
                <a:spcPct val="90000"/>
              </a:lnSpc>
              <a:defRPr/>
            </a:pPr>
            <a:r>
              <a:rPr lang="cs-CZ" altLang="cs-CZ" smtClean="0"/>
              <a:t>Výlučnost, výjimečnost, exkluzivita</a:t>
            </a:r>
          </a:p>
          <a:p>
            <a:pPr eaLnBrk="1" hangingPunct="1">
              <a:lnSpc>
                <a:spcPct val="90000"/>
              </a:lnSpc>
              <a:defRPr/>
            </a:pPr>
            <a:r>
              <a:rPr lang="cs-CZ" altLang="cs-CZ" smtClean="0"/>
              <a:t>Sociální identita</a:t>
            </a:r>
          </a:p>
          <a:p>
            <a:pPr eaLnBrk="1" hangingPunct="1">
              <a:lnSpc>
                <a:spcPct val="90000"/>
              </a:lnSpc>
              <a:defRPr/>
            </a:pPr>
            <a:endParaRPr lang="cs-CZ" altLang="cs-CZ" smtClean="0"/>
          </a:p>
          <a:p>
            <a:pPr eaLnBrk="1" hangingPunct="1">
              <a:lnSpc>
                <a:spcPct val="90000"/>
              </a:lnSpc>
              <a:defRPr/>
            </a:pPr>
            <a:r>
              <a:rPr lang="cs-CZ" altLang="cs-CZ" smtClean="0"/>
              <a:t>Časté setkávání online komunity offline</a:t>
            </a:r>
          </a:p>
          <a:p>
            <a:pPr eaLnBrk="1" hangingPunct="1">
              <a:lnSpc>
                <a:spcPct val="90000"/>
              </a:lnSpc>
              <a:defRPr/>
            </a:pPr>
            <a:endParaRPr lang="cs-CZ" altLang="cs-CZ" smtClean="0"/>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0"/>
            <a:ext cx="21082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cs-CZ" altLang="cs-CZ" smtClean="0"/>
              <a:t>Rizikové online komunity</a:t>
            </a:r>
          </a:p>
        </p:txBody>
      </p:sp>
      <p:sp>
        <p:nvSpPr>
          <p:cNvPr id="139267" name="Rectangle 3"/>
          <p:cNvSpPr>
            <a:spLocks noGrp="1" noChangeArrowheads="1"/>
          </p:cNvSpPr>
          <p:nvPr>
            <p:ph type="body" idx="1"/>
          </p:nvPr>
        </p:nvSpPr>
        <p:spPr/>
        <p:txBody>
          <a:bodyPr/>
          <a:lstStyle/>
          <a:p>
            <a:pPr eaLnBrk="1" hangingPunct="1">
              <a:defRPr/>
            </a:pPr>
            <a:r>
              <a:rPr lang="cs-CZ" altLang="cs-CZ" smtClean="0"/>
              <a:t>Nejvíce medializované:</a:t>
            </a:r>
          </a:p>
          <a:p>
            <a:pPr eaLnBrk="1" hangingPunct="1">
              <a:defRPr/>
            </a:pPr>
            <a:endParaRPr lang="cs-CZ" altLang="cs-CZ" smtClean="0"/>
          </a:p>
          <a:p>
            <a:pPr eaLnBrk="1" hangingPunct="1">
              <a:defRPr/>
            </a:pPr>
            <a:r>
              <a:rPr lang="cs-CZ" altLang="cs-CZ" smtClean="0"/>
              <a:t>Sebepoškozování – emo, gothic</a:t>
            </a:r>
          </a:p>
          <a:p>
            <a:pPr eaLnBrk="1" hangingPunct="1">
              <a:defRPr/>
            </a:pPr>
            <a:r>
              <a:rPr lang="cs-CZ" altLang="cs-CZ" smtClean="0"/>
              <a:t>Poruchy příjmu potravy - pro-ana</a:t>
            </a:r>
          </a:p>
          <a:p>
            <a:pPr eaLnBrk="1" hangingPunct="1">
              <a:defRPr/>
            </a:pPr>
            <a:endParaRPr lang="cs-CZ" altLang="cs-CZ" smtClean="0"/>
          </a:p>
          <a:p>
            <a:pPr eaLnBrk="1" hangingPunct="1">
              <a:defRPr/>
            </a:pPr>
            <a:r>
              <a:rPr lang="cs-CZ" altLang="cs-CZ" smtClean="0"/>
              <a:t>Další: komunity podporující násilí, rasismus, hooligans, drogové komunity…</a:t>
            </a:r>
          </a:p>
          <a:p>
            <a:pPr eaLnBrk="1" hangingPunct="1">
              <a:defRPr/>
            </a:pPr>
            <a:endParaRPr lang="cs-CZ" altLang="cs-CZ"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defRPr/>
            </a:pPr>
            <a:r>
              <a:rPr lang="cs-CZ" altLang="cs-CZ" smtClean="0"/>
              <a:t>Proč jsou tyto komunity rizikové?</a:t>
            </a:r>
          </a:p>
        </p:txBody>
      </p:sp>
      <p:sp>
        <p:nvSpPr>
          <p:cNvPr id="323587" name="Rectangle 3"/>
          <p:cNvSpPr>
            <a:spLocks noGrp="1" noChangeArrowheads="1"/>
          </p:cNvSpPr>
          <p:nvPr>
            <p:ph type="body" idx="1"/>
          </p:nvPr>
        </p:nvSpPr>
        <p:spPr>
          <a:xfrm>
            <a:off x="684213" y="2133600"/>
            <a:ext cx="7881937" cy="4143375"/>
          </a:xfrm>
        </p:spPr>
        <p:txBody>
          <a:bodyPr/>
          <a:lstStyle/>
          <a:p>
            <a:pPr eaLnBrk="1" hangingPunct="1">
              <a:lnSpc>
                <a:spcPct val="80000"/>
              </a:lnSpc>
              <a:defRPr/>
            </a:pPr>
            <a:r>
              <a:rPr lang="cs-CZ" altLang="cs-CZ" sz="2700" smtClean="0">
                <a:solidFill>
                  <a:srgbClr val="FFCC00"/>
                </a:solidFill>
              </a:rPr>
              <a:t>Potenciální spouštěče rizikového chování</a:t>
            </a:r>
          </a:p>
          <a:p>
            <a:pPr lvl="1" eaLnBrk="1" hangingPunct="1">
              <a:lnSpc>
                <a:spcPct val="80000"/>
              </a:lnSpc>
              <a:defRPr/>
            </a:pPr>
            <a:r>
              <a:rPr lang="cs-CZ" altLang="cs-CZ" sz="2700" smtClean="0"/>
              <a:t>Získání informací</a:t>
            </a:r>
          </a:p>
          <a:p>
            <a:pPr lvl="1" eaLnBrk="1" hangingPunct="1">
              <a:lnSpc>
                <a:spcPct val="80000"/>
              </a:lnSpc>
              <a:defRPr/>
            </a:pPr>
            <a:r>
              <a:rPr lang="cs-CZ" altLang="cs-CZ" sz="2700" smtClean="0"/>
              <a:t>Upevňování již započatého rizikového chování</a:t>
            </a:r>
          </a:p>
          <a:p>
            <a:pPr lvl="1" eaLnBrk="1" hangingPunct="1">
              <a:lnSpc>
                <a:spcPct val="80000"/>
              </a:lnSpc>
              <a:defRPr/>
            </a:pPr>
            <a:r>
              <a:rPr lang="cs-CZ" altLang="cs-CZ" sz="2700" smtClean="0"/>
              <a:t>Postoj k odborné pomoci – často vnímána velmi negativně</a:t>
            </a:r>
          </a:p>
          <a:p>
            <a:pPr lvl="1" eaLnBrk="1" hangingPunct="1">
              <a:lnSpc>
                <a:spcPct val="80000"/>
              </a:lnSpc>
              <a:defRPr/>
            </a:pPr>
            <a:r>
              <a:rPr lang="cs-CZ" altLang="cs-CZ" sz="2700" smtClean="0"/>
              <a:t>Pocit „normálnosti“ jednání</a:t>
            </a:r>
          </a:p>
          <a:p>
            <a:pPr lvl="1" eaLnBrk="1" hangingPunct="1">
              <a:lnSpc>
                <a:spcPct val="80000"/>
              </a:lnSpc>
              <a:defRPr/>
            </a:pPr>
            <a:r>
              <a:rPr lang="cs-CZ" altLang="cs-CZ" sz="2700" smtClean="0"/>
              <a:t>Sociální nákaza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68313" y="260350"/>
            <a:ext cx="8229600" cy="1139825"/>
          </a:xfrm>
        </p:spPr>
        <p:txBody>
          <a:bodyPr/>
          <a:lstStyle/>
          <a:p>
            <a:pPr eaLnBrk="1" hangingPunct="1">
              <a:defRPr/>
            </a:pPr>
            <a:r>
              <a:rPr lang="cs-CZ" altLang="cs-CZ" smtClean="0"/>
              <a:t>Seznam kontaktů</a:t>
            </a:r>
          </a:p>
        </p:txBody>
      </p:sp>
      <p:sp>
        <p:nvSpPr>
          <p:cNvPr id="347139" name="Rectangle 3"/>
          <p:cNvSpPr>
            <a:spLocks noGrp="1" noChangeArrowheads="1"/>
          </p:cNvSpPr>
          <p:nvPr>
            <p:ph type="body" idx="1"/>
          </p:nvPr>
        </p:nvSpPr>
        <p:spPr/>
        <p:txBody>
          <a:bodyPr/>
          <a:lstStyle/>
          <a:p>
            <a:pPr eaLnBrk="1" hangingPunct="1">
              <a:defRPr/>
            </a:pPr>
            <a:r>
              <a:rPr lang="cs-CZ" altLang="cs-CZ" sz="3500" smtClean="0"/>
              <a:t>Přátelé, kontakty, fanoušci, followers</a:t>
            </a:r>
          </a:p>
          <a:p>
            <a:pPr eaLnBrk="1" hangingPunct="1">
              <a:defRPr/>
            </a:pPr>
            <a:r>
              <a:rPr lang="cs-CZ" altLang="cs-CZ" sz="3500" smtClean="0"/>
              <a:t>Termín „přátelé“ je zavádějící – zdaleka ne všechny v kontaktech bychom tak označili</a:t>
            </a:r>
          </a:p>
          <a:p>
            <a:pPr eaLnBrk="1" hangingPunct="1">
              <a:defRPr/>
            </a:pPr>
            <a:r>
              <a:rPr lang="cs-CZ" altLang="cs-CZ" sz="3500" smtClean="0"/>
              <a:t>Většina SNS vyžaduje oboustranné potvrzení vztahu</a:t>
            </a:r>
          </a:p>
          <a:p>
            <a:pPr eaLnBrk="1" hangingPunct="1">
              <a:defRPr/>
            </a:pPr>
            <a:endParaRPr lang="cs-CZ" altLang="cs-CZ" sz="3500" smtClean="0"/>
          </a:p>
          <a:p>
            <a:pPr eaLnBrk="1" hangingPunct="1">
              <a:defRPr/>
            </a:pPr>
            <a:endParaRPr lang="cs-CZ" altLang="cs-CZ" sz="35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defRPr/>
            </a:pPr>
            <a:r>
              <a:rPr lang="cs-CZ" altLang="cs-CZ" smtClean="0"/>
              <a:t>Morální panika</a:t>
            </a:r>
          </a:p>
        </p:txBody>
      </p:sp>
      <p:sp>
        <p:nvSpPr>
          <p:cNvPr id="324611" name="Rectangle 3"/>
          <p:cNvSpPr>
            <a:spLocks noGrp="1" noChangeArrowheads="1"/>
          </p:cNvSpPr>
          <p:nvPr>
            <p:ph type="body" idx="1"/>
          </p:nvPr>
        </p:nvSpPr>
        <p:spPr>
          <a:xfrm>
            <a:off x="684213" y="1846263"/>
            <a:ext cx="7881937" cy="4143375"/>
          </a:xfrm>
        </p:spPr>
        <p:txBody>
          <a:bodyPr/>
          <a:lstStyle/>
          <a:p>
            <a:pPr eaLnBrk="1" hangingPunct="1">
              <a:defRPr/>
            </a:pPr>
            <a:r>
              <a:rPr lang="cs-CZ" altLang="cs-CZ" sz="2800" smtClean="0"/>
              <a:t>Menšinová skupina ohrožuje hodnoty většinové skupiny – většinová skupina považuje menšinovou za deviantní a nebezpečnou </a:t>
            </a:r>
          </a:p>
          <a:p>
            <a:pPr eaLnBrk="1" hangingPunct="1">
              <a:defRPr/>
            </a:pPr>
            <a:r>
              <a:rPr lang="cs-CZ" altLang="cs-CZ" sz="2800" smtClean="0"/>
              <a:t>Podporováno médii – čím více pozornosti od médií, tím větší pocit, že je daný problém skutečně závažný (a častý) – tím větší pozornost médií…</a:t>
            </a:r>
          </a:p>
          <a:p>
            <a:pPr eaLnBrk="1" hangingPunct="1">
              <a:defRPr/>
            </a:pPr>
            <a:endParaRPr lang="cs-CZ" altLang="cs-CZ" sz="2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defRPr/>
            </a:pPr>
            <a:r>
              <a:rPr lang="cs-CZ" altLang="cs-CZ" smtClean="0"/>
              <a:t>Negativní obraz v médiích</a:t>
            </a:r>
          </a:p>
        </p:txBody>
      </p:sp>
      <p:sp>
        <p:nvSpPr>
          <p:cNvPr id="325635" name="Rectangle 3"/>
          <p:cNvSpPr>
            <a:spLocks noGrp="1" noChangeArrowheads="1"/>
          </p:cNvSpPr>
          <p:nvPr>
            <p:ph type="body" idx="1"/>
          </p:nvPr>
        </p:nvSpPr>
        <p:spPr/>
        <p:txBody>
          <a:bodyPr/>
          <a:lstStyle/>
          <a:p>
            <a:pPr eaLnBrk="1" hangingPunct="1">
              <a:lnSpc>
                <a:spcPct val="90000"/>
              </a:lnSpc>
              <a:defRPr/>
            </a:pPr>
            <a:r>
              <a:rPr lang="cs-CZ" altLang="cs-CZ" sz="2800" smtClean="0"/>
              <a:t>Zároveň zvyšuje povědomí o těchto stránkách, čímž k nim přitahuje pozornost dalších potenciálních členů</a:t>
            </a:r>
          </a:p>
          <a:p>
            <a:pPr eaLnBrk="1" hangingPunct="1">
              <a:lnSpc>
                <a:spcPct val="90000"/>
              </a:lnSpc>
              <a:defRPr/>
            </a:pPr>
            <a:r>
              <a:rPr lang="cs-CZ" altLang="cs-CZ" sz="2800" smtClean="0"/>
              <a:t>Navíc výrazná tendence ke </a:t>
            </a:r>
            <a:r>
              <a:rPr lang="cs-CZ" altLang="cs-CZ" sz="2800" smtClean="0">
                <a:solidFill>
                  <a:srgbClr val="FFCC00"/>
                </a:solidFill>
              </a:rPr>
              <a:t>skupinové polarizaci</a:t>
            </a:r>
            <a:r>
              <a:rPr lang="cs-CZ" altLang="cs-CZ" sz="2800" smtClean="0"/>
              <a:t> – skupina se cítí ohrožena útoky zvenčí a semkne se ještě více, potřeba obhajovat se vede k vyostřené formulaci důvodů a motivů</a:t>
            </a:r>
          </a:p>
          <a:p>
            <a:pPr eaLnBrk="1" hangingPunct="1">
              <a:lnSpc>
                <a:spcPct val="90000"/>
              </a:lnSpc>
              <a:defRPr/>
            </a:pPr>
            <a:r>
              <a:rPr lang="cs-CZ" altLang="cs-CZ" sz="2800" smtClean="0"/>
              <a:t>Vzniká tak i </a:t>
            </a:r>
            <a:r>
              <a:rPr lang="cs-CZ" altLang="cs-CZ" sz="2800" smtClean="0">
                <a:solidFill>
                  <a:srgbClr val="FFCC00"/>
                </a:solidFill>
              </a:rPr>
              <a:t>pocit výlučnosti</a:t>
            </a:r>
            <a:r>
              <a:rPr lang="cs-CZ" altLang="cs-CZ" sz="2800" smtClean="0"/>
              <a:t>, skupina členy vnímána jako určitá elita, která má pravdu – v porovnání s mainstreamem </a:t>
            </a:r>
          </a:p>
          <a:p>
            <a:pPr eaLnBrk="1" hangingPunct="1">
              <a:lnSpc>
                <a:spcPct val="90000"/>
              </a:lnSpc>
              <a:defRPr/>
            </a:pPr>
            <a:endParaRPr lang="cs-CZ" altLang="cs-CZ"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defRPr/>
            </a:pPr>
            <a:r>
              <a:rPr lang="cs-CZ" altLang="cs-CZ" smtClean="0"/>
              <a:t>Sebepoškozování</a:t>
            </a:r>
          </a:p>
        </p:txBody>
      </p:sp>
      <p:sp>
        <p:nvSpPr>
          <p:cNvPr id="275459" name="Rectangle 3"/>
          <p:cNvSpPr>
            <a:spLocks noGrp="1" noChangeArrowheads="1"/>
          </p:cNvSpPr>
          <p:nvPr>
            <p:ph type="body" idx="1"/>
          </p:nvPr>
        </p:nvSpPr>
        <p:spPr>
          <a:xfrm>
            <a:off x="457200" y="1600200"/>
            <a:ext cx="8229600" cy="4852988"/>
          </a:xfrm>
        </p:spPr>
        <p:txBody>
          <a:bodyPr/>
          <a:lstStyle/>
          <a:p>
            <a:pPr eaLnBrk="1" hangingPunct="1">
              <a:lnSpc>
                <a:spcPct val="80000"/>
              </a:lnSpc>
              <a:defRPr/>
            </a:pPr>
            <a:r>
              <a:rPr lang="cs-CZ" altLang="cs-CZ" sz="2100" smtClean="0">
                <a:solidFill>
                  <a:srgbClr val="FFCC00"/>
                </a:solidFill>
              </a:rPr>
              <a:t>Záměrný a vědomý akt poškození sebe sama bez touhy na následky zemřít</a:t>
            </a:r>
            <a:r>
              <a:rPr lang="cs-CZ" altLang="cs-CZ" sz="2100" smtClean="0"/>
              <a:t> </a:t>
            </a:r>
          </a:p>
          <a:p>
            <a:pPr eaLnBrk="1" hangingPunct="1">
              <a:lnSpc>
                <a:spcPct val="80000"/>
              </a:lnSpc>
              <a:defRPr/>
            </a:pPr>
            <a:endParaRPr lang="cs-CZ" altLang="cs-CZ" sz="2100" smtClean="0"/>
          </a:p>
          <a:p>
            <a:pPr eaLnBrk="1" hangingPunct="1">
              <a:lnSpc>
                <a:spcPct val="80000"/>
              </a:lnSpc>
              <a:defRPr/>
            </a:pPr>
            <a:r>
              <a:rPr lang="cs-CZ" altLang="cs-CZ" sz="2100" smtClean="0"/>
              <a:t>Nejčastější forma: wrist cutting (syndrom pořezávaného zápěstí) </a:t>
            </a:r>
          </a:p>
          <a:p>
            <a:pPr eaLnBrk="1" hangingPunct="1">
              <a:lnSpc>
                <a:spcPct val="80000"/>
              </a:lnSpc>
              <a:defRPr/>
            </a:pPr>
            <a:r>
              <a:rPr lang="cs-CZ" altLang="cs-CZ" sz="2100" smtClean="0"/>
              <a:t>Nejčastěji se objevuje v rané adolescenci (13-15 let)</a:t>
            </a:r>
          </a:p>
          <a:p>
            <a:pPr eaLnBrk="1" hangingPunct="1">
              <a:lnSpc>
                <a:spcPct val="80000"/>
              </a:lnSpc>
              <a:defRPr/>
            </a:pPr>
            <a:r>
              <a:rPr lang="cs-CZ" altLang="cs-CZ" sz="2100" smtClean="0"/>
              <a:t>Jde o maladaptivní copingovou strategii (tj. strategie zvládání stresových situací)</a:t>
            </a:r>
          </a:p>
          <a:p>
            <a:pPr eaLnBrk="1" hangingPunct="1">
              <a:lnSpc>
                <a:spcPct val="80000"/>
              </a:lnSpc>
              <a:defRPr/>
            </a:pPr>
            <a:endParaRPr lang="cs-CZ" altLang="cs-CZ" sz="2100" smtClean="0"/>
          </a:p>
          <a:p>
            <a:pPr eaLnBrk="1" hangingPunct="1">
              <a:lnSpc>
                <a:spcPct val="80000"/>
              </a:lnSpc>
              <a:defRPr/>
            </a:pPr>
            <a:r>
              <a:rPr lang="cs-CZ" altLang="cs-CZ" sz="2100" smtClean="0"/>
              <a:t>Častá součást některých duševních poruch (hraniční porucha osobnosti, poruchy příjmu potravy, disociální porucha osobnosti..) – avšak vztah neplatí obráceně – ten, kdo se poškozuje, nemusí mít psychopatické rysy</a:t>
            </a:r>
          </a:p>
          <a:p>
            <a:pPr eaLnBrk="1" hangingPunct="1">
              <a:lnSpc>
                <a:spcPct val="80000"/>
              </a:lnSpc>
              <a:defRPr/>
            </a:pPr>
            <a:r>
              <a:rPr lang="cs-CZ" altLang="cs-CZ" sz="2100" smtClean="0"/>
              <a:t>Může se vyskytovat i v ústavních zařízeních, kde funguje jako identifikace se skupinou</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cs-CZ" altLang="cs-CZ" smtClean="0"/>
              <a:t>Motivy k sebepoškozování</a:t>
            </a:r>
          </a:p>
        </p:txBody>
      </p:sp>
      <p:sp>
        <p:nvSpPr>
          <p:cNvPr id="276483" name="Rectangle 3"/>
          <p:cNvSpPr>
            <a:spLocks noGrp="1" noChangeArrowheads="1"/>
          </p:cNvSpPr>
          <p:nvPr>
            <p:ph type="body" idx="1"/>
          </p:nvPr>
        </p:nvSpPr>
        <p:spPr>
          <a:xfrm>
            <a:off x="323850" y="1341438"/>
            <a:ext cx="8569325" cy="4897437"/>
          </a:xfrm>
        </p:spPr>
        <p:txBody>
          <a:bodyPr/>
          <a:lstStyle/>
          <a:p>
            <a:pPr eaLnBrk="1" hangingPunct="1">
              <a:lnSpc>
                <a:spcPct val="80000"/>
              </a:lnSpc>
              <a:defRPr/>
            </a:pPr>
            <a:r>
              <a:rPr lang="cs-CZ" altLang="cs-CZ" sz="2300" smtClean="0">
                <a:solidFill>
                  <a:srgbClr val="FFCC00"/>
                </a:solidFill>
              </a:rPr>
              <a:t>Vnější</a:t>
            </a:r>
          </a:p>
          <a:p>
            <a:pPr lvl="1" eaLnBrk="1" hangingPunct="1">
              <a:lnSpc>
                <a:spcPct val="80000"/>
              </a:lnSpc>
              <a:defRPr/>
            </a:pPr>
            <a:r>
              <a:rPr lang="cs-CZ" altLang="cs-CZ" sz="2300" smtClean="0"/>
              <a:t>Problémy v rodině (komplikovaný rozvod, problematické vztahy s rodiči, příp. novými partnery rodičů, zneužívání), problémy s vrstevníky</a:t>
            </a:r>
          </a:p>
          <a:p>
            <a:pPr lvl="1" eaLnBrk="1" hangingPunct="1">
              <a:lnSpc>
                <a:spcPct val="80000"/>
              </a:lnSpc>
              <a:defRPr/>
            </a:pPr>
            <a:r>
              <a:rPr lang="cs-CZ" altLang="cs-CZ" sz="2300" smtClean="0"/>
              <a:t>Sociální nákaza – když daný adolescent o sebepoškozování ví, může ho jako copingovou strategii vyzkoušet</a:t>
            </a:r>
          </a:p>
          <a:p>
            <a:pPr lvl="1" eaLnBrk="1" hangingPunct="1">
              <a:lnSpc>
                <a:spcPct val="80000"/>
              </a:lnSpc>
              <a:defRPr/>
            </a:pPr>
            <a:r>
              <a:rPr lang="cs-CZ" altLang="cs-CZ" sz="2300" smtClean="0"/>
              <a:t>Užívání návykových látek, depresivita, nízké sebehodnocení</a:t>
            </a:r>
          </a:p>
          <a:p>
            <a:pPr eaLnBrk="1" hangingPunct="1">
              <a:lnSpc>
                <a:spcPct val="80000"/>
              </a:lnSpc>
              <a:defRPr/>
            </a:pPr>
            <a:r>
              <a:rPr lang="cs-CZ" altLang="cs-CZ" sz="2300" smtClean="0">
                <a:solidFill>
                  <a:srgbClr val="FFCC00"/>
                </a:solidFill>
              </a:rPr>
              <a:t>Vnitřní</a:t>
            </a:r>
            <a:r>
              <a:rPr lang="cs-CZ" altLang="cs-CZ" sz="2300" smtClean="0"/>
              <a:t> - bezprostřední motivy</a:t>
            </a:r>
          </a:p>
          <a:p>
            <a:pPr lvl="1" eaLnBrk="1" hangingPunct="1">
              <a:lnSpc>
                <a:spcPct val="80000"/>
              </a:lnSpc>
              <a:defRPr/>
            </a:pPr>
            <a:r>
              <a:rPr lang="cs-CZ" altLang="cs-CZ" sz="2300" smtClean="0"/>
              <a:t>Pocity odcizení od sebe sama, pocity nereálnosti, hněv, odpor vůči sobě, pocity viny, odmítnutí, frustrace</a:t>
            </a:r>
          </a:p>
          <a:p>
            <a:pPr eaLnBrk="1" hangingPunct="1">
              <a:lnSpc>
                <a:spcPct val="80000"/>
              </a:lnSpc>
              <a:defRPr/>
            </a:pPr>
            <a:endParaRPr lang="cs-CZ" altLang="cs-CZ" sz="2300" smtClean="0"/>
          </a:p>
          <a:p>
            <a:pPr eaLnBrk="1" hangingPunct="1">
              <a:lnSpc>
                <a:spcPct val="80000"/>
              </a:lnSpc>
              <a:defRPr/>
            </a:pPr>
            <a:r>
              <a:rPr lang="cs-CZ" altLang="cs-CZ" sz="2300" smtClean="0"/>
              <a:t>Sebepoškození pak tlumí negativní pocity, zároveň slouží i jako forma trestu</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cs-CZ" altLang="cs-CZ" smtClean="0"/>
              <a:t>Prevalence sebepoškozování</a:t>
            </a:r>
          </a:p>
        </p:txBody>
      </p:sp>
      <p:sp>
        <p:nvSpPr>
          <p:cNvPr id="277507" name="Rectangle 3"/>
          <p:cNvSpPr>
            <a:spLocks noGrp="1" noChangeArrowheads="1"/>
          </p:cNvSpPr>
          <p:nvPr>
            <p:ph type="body" idx="1"/>
          </p:nvPr>
        </p:nvSpPr>
        <p:spPr>
          <a:xfrm>
            <a:off x="468313" y="1844675"/>
            <a:ext cx="5111750" cy="4679950"/>
          </a:xfrm>
        </p:spPr>
        <p:txBody>
          <a:bodyPr/>
          <a:lstStyle/>
          <a:p>
            <a:pPr eaLnBrk="1" hangingPunct="1">
              <a:lnSpc>
                <a:spcPct val="90000"/>
              </a:lnSpc>
              <a:defRPr/>
            </a:pPr>
            <a:r>
              <a:rPr lang="cs-CZ" altLang="cs-CZ" sz="2800" smtClean="0"/>
              <a:t>Zdá se, že je častější než dříve – v různých studiích různá prevalence – od 4-38 % (především podle výběru respondentů), ve studiích s větším počtem respondentů </a:t>
            </a:r>
            <a:r>
              <a:rPr lang="cs-CZ" altLang="cs-CZ" sz="2800" smtClean="0">
                <a:solidFill>
                  <a:srgbClr val="FFCC00"/>
                </a:solidFill>
              </a:rPr>
              <a:t>do 15 %</a:t>
            </a:r>
          </a:p>
          <a:p>
            <a:pPr eaLnBrk="1" hangingPunct="1">
              <a:lnSpc>
                <a:spcPct val="90000"/>
              </a:lnSpc>
              <a:defRPr/>
            </a:pPr>
            <a:r>
              <a:rPr lang="cs-CZ" altLang="cs-CZ" sz="2800" smtClean="0"/>
              <a:t>Častější mezi dívkami než chlapci (Hawton a kol.: 11,2 % dívek, 3,2 % chlapců)</a:t>
            </a:r>
          </a:p>
          <a:p>
            <a:pPr eaLnBrk="1" hangingPunct="1">
              <a:lnSpc>
                <a:spcPct val="90000"/>
              </a:lnSpc>
              <a:defRPr/>
            </a:pPr>
            <a:endParaRPr lang="cs-CZ" altLang="cs-CZ" sz="1700" smtClean="0"/>
          </a:p>
          <a:p>
            <a:pPr eaLnBrk="1" hangingPunct="1">
              <a:lnSpc>
                <a:spcPct val="90000"/>
              </a:lnSpc>
              <a:defRPr/>
            </a:pPr>
            <a:endParaRPr lang="cs-CZ" altLang="cs-CZ" sz="1700" smtClean="0"/>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133600"/>
            <a:ext cx="27590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cs-CZ" altLang="cs-CZ" smtClean="0"/>
              <a:t>Emo subkultura</a:t>
            </a:r>
          </a:p>
        </p:txBody>
      </p:sp>
      <p:sp>
        <p:nvSpPr>
          <p:cNvPr id="134147" name="Rectangle 3"/>
          <p:cNvSpPr>
            <a:spLocks noGrp="1" noChangeArrowheads="1"/>
          </p:cNvSpPr>
          <p:nvPr>
            <p:ph type="body" idx="1"/>
          </p:nvPr>
        </p:nvSpPr>
        <p:spPr/>
        <p:txBody>
          <a:bodyPr/>
          <a:lstStyle/>
          <a:p>
            <a:pPr eaLnBrk="1" hangingPunct="1">
              <a:defRPr/>
            </a:pPr>
            <a:r>
              <a:rPr lang="cs-CZ" altLang="cs-CZ" sz="2800" smtClean="0"/>
              <a:t>Spjatá s punkrockem, indie</a:t>
            </a:r>
          </a:p>
          <a:p>
            <a:pPr eaLnBrk="1" hangingPunct="1">
              <a:defRPr/>
            </a:pPr>
            <a:r>
              <a:rPr lang="cs-CZ" altLang="cs-CZ" sz="2800" smtClean="0"/>
              <a:t>Vznik „emo“ hudby – 80.l. 20.st.</a:t>
            </a:r>
          </a:p>
          <a:p>
            <a:pPr eaLnBrk="1" hangingPunct="1">
              <a:defRPr/>
            </a:pPr>
            <a:r>
              <a:rPr lang="cs-CZ" altLang="cs-CZ" sz="2800" smtClean="0"/>
              <a:t>Dnes např. Dashboard Confessional,Taking Back Sunday, My Chemical Romance</a:t>
            </a:r>
          </a:p>
          <a:p>
            <a:pPr eaLnBrk="1" hangingPunct="1">
              <a:defRPr/>
            </a:pPr>
            <a:endParaRPr lang="cs-CZ" altLang="cs-CZ" sz="2800" smtClean="0"/>
          </a:p>
          <a:p>
            <a:pPr eaLnBrk="1" hangingPunct="1">
              <a:defRPr/>
            </a:pPr>
            <a:r>
              <a:rPr lang="cs-CZ" altLang="cs-CZ" sz="2800" smtClean="0"/>
              <a:t>Výrazný styl oblékání</a:t>
            </a:r>
          </a:p>
          <a:p>
            <a:pPr eaLnBrk="1" hangingPunct="1">
              <a:defRPr/>
            </a:pPr>
            <a:r>
              <a:rPr lang="cs-CZ" altLang="cs-CZ" sz="2800" smtClean="0"/>
              <a:t>„emo“ jako emotional </a:t>
            </a:r>
          </a:p>
          <a:p>
            <a:pPr eaLnBrk="1" hangingPunct="1">
              <a:buFont typeface="Wingdings" pitchFamily="2" charset="2"/>
              <a:buNone/>
              <a:defRPr/>
            </a:pPr>
            <a:r>
              <a:rPr lang="cs-CZ" altLang="cs-CZ" sz="2800" smtClean="0"/>
              <a:t>	– vyjadřování pravých pocitů</a:t>
            </a: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933825"/>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68313" y="260350"/>
            <a:ext cx="8229600" cy="1139825"/>
          </a:xfrm>
        </p:spPr>
        <p:txBody>
          <a:bodyPr/>
          <a:lstStyle/>
          <a:p>
            <a:pPr eaLnBrk="1" hangingPunct="1">
              <a:defRPr/>
            </a:pPr>
            <a:r>
              <a:rPr lang="cs-CZ" altLang="cs-CZ" smtClean="0"/>
              <a:t>„Emo pravidla“</a:t>
            </a:r>
          </a:p>
        </p:txBody>
      </p:sp>
      <p:sp>
        <p:nvSpPr>
          <p:cNvPr id="187395" name="Rectangle 3"/>
          <p:cNvSpPr>
            <a:spLocks noGrp="1" noChangeArrowheads="1"/>
          </p:cNvSpPr>
          <p:nvPr>
            <p:ph type="body" idx="1"/>
          </p:nvPr>
        </p:nvSpPr>
        <p:spPr>
          <a:xfrm>
            <a:off x="0" y="1484313"/>
            <a:ext cx="9144000" cy="5184775"/>
          </a:xfrm>
        </p:spPr>
        <p:txBody>
          <a:bodyPr/>
          <a:lstStyle/>
          <a:p>
            <a:pPr eaLnBrk="1" hangingPunct="1">
              <a:lnSpc>
                <a:spcPct val="80000"/>
              </a:lnSpc>
              <a:defRPr/>
            </a:pPr>
            <a:r>
              <a:rPr lang="cs-CZ" altLang="cs-CZ" sz="1700" smtClean="0"/>
              <a:t>Posměšný soubor pravidel kolující internetem, např. (</a:t>
            </a:r>
            <a:r>
              <a:rPr lang="cs-CZ" altLang="cs-CZ" sz="1700" smtClean="0">
                <a:solidFill>
                  <a:schemeClr val="hlink"/>
                </a:solidFill>
                <a:hlinkClick r:id="rId2"/>
              </a:rPr>
              <a:t>http://precti.cz/emo-pravidla/</a:t>
            </a:r>
            <a:r>
              <a:rPr lang="cs-CZ" altLang="cs-CZ" sz="1700" smtClean="0">
                <a:solidFill>
                  <a:schemeClr val="hlink"/>
                </a:solidFill>
              </a:rPr>
              <a:t>) </a:t>
            </a:r>
          </a:p>
          <a:p>
            <a:pPr eaLnBrk="1" hangingPunct="1">
              <a:lnSpc>
                <a:spcPct val="80000"/>
              </a:lnSpc>
              <a:defRPr/>
            </a:pPr>
            <a:endParaRPr lang="cs-CZ" altLang="cs-CZ" sz="1700" smtClean="0">
              <a:solidFill>
                <a:schemeClr val="hlink"/>
              </a:solidFill>
            </a:endParaRPr>
          </a:p>
          <a:p>
            <a:pPr eaLnBrk="1" hangingPunct="1">
              <a:lnSpc>
                <a:spcPct val="80000"/>
              </a:lnSpc>
              <a:defRPr/>
            </a:pPr>
            <a:r>
              <a:rPr lang="cs-CZ" altLang="cs-CZ" sz="1700" smtClean="0"/>
              <a:t>1. Buď pravý</a:t>
            </a:r>
            <a:br>
              <a:rPr lang="cs-CZ" altLang="cs-CZ" sz="1700" smtClean="0"/>
            </a:br>
            <a:r>
              <a:rPr lang="cs-CZ" altLang="cs-CZ" sz="1700" smtClean="0"/>
              <a:t>2. Buď homosexuál</a:t>
            </a:r>
            <a:br>
              <a:rPr lang="cs-CZ" altLang="cs-CZ" sz="1700" smtClean="0"/>
            </a:br>
            <a:r>
              <a:rPr lang="cs-CZ" altLang="cs-CZ" sz="1700" smtClean="0"/>
              <a:t>3. Když nejsi homosexuál buď bisexuál</a:t>
            </a:r>
            <a:br>
              <a:rPr lang="cs-CZ" altLang="cs-CZ" sz="1700" smtClean="0"/>
            </a:br>
            <a:r>
              <a:rPr lang="cs-CZ" altLang="cs-CZ" sz="1700" smtClean="0"/>
              <a:t>4. Když nejsi ani jedno, předstírej to</a:t>
            </a:r>
            <a:br>
              <a:rPr lang="cs-CZ" altLang="cs-CZ" sz="1700" smtClean="0"/>
            </a:br>
            <a:r>
              <a:rPr lang="cs-CZ" altLang="cs-CZ" sz="1700" smtClean="0"/>
              <a:t>5. Používej oční linky</a:t>
            </a:r>
            <a:br>
              <a:rPr lang="cs-CZ" altLang="cs-CZ" sz="1700" smtClean="0"/>
            </a:br>
            <a:r>
              <a:rPr lang="cs-CZ" altLang="cs-CZ" sz="1700" smtClean="0"/>
              <a:t>6. Používej oční stíny</a:t>
            </a:r>
            <a:br>
              <a:rPr lang="cs-CZ" altLang="cs-CZ" sz="1700" smtClean="0"/>
            </a:br>
            <a:r>
              <a:rPr lang="cs-CZ" altLang="cs-CZ" sz="1700" smtClean="0"/>
              <a:t>7. Obarvi se na černo</a:t>
            </a:r>
            <a:br>
              <a:rPr lang="cs-CZ" altLang="cs-CZ" sz="1700" smtClean="0"/>
            </a:br>
            <a:r>
              <a:rPr lang="cs-CZ" altLang="cs-CZ" sz="1700" smtClean="0"/>
              <a:t>8. Obarvi se na blond</a:t>
            </a:r>
            <a:br>
              <a:rPr lang="cs-CZ" altLang="cs-CZ" sz="1700" smtClean="0"/>
            </a:br>
            <a:r>
              <a:rPr lang="cs-CZ" altLang="cs-CZ" sz="1700" smtClean="0"/>
              <a:t>9. Můžeš to i kombinovat – růžová, červená, fialová</a:t>
            </a:r>
            <a:br>
              <a:rPr lang="cs-CZ" altLang="cs-CZ" sz="1700" smtClean="0"/>
            </a:br>
            <a:r>
              <a:rPr lang="cs-CZ" altLang="cs-CZ" sz="1700" smtClean="0"/>
              <a:t>10. Musíš mít ofinu, která ti sahá nejmíň do půlky tváře</a:t>
            </a:r>
            <a:br>
              <a:rPr lang="cs-CZ" altLang="cs-CZ" sz="1700" smtClean="0"/>
            </a:br>
            <a:r>
              <a:rPr lang="cs-CZ" altLang="cs-CZ" sz="1700" smtClean="0"/>
              <a:t>11. Stále se tvař smutně</a:t>
            </a:r>
            <a:br>
              <a:rPr lang="cs-CZ" altLang="cs-CZ" sz="1700" smtClean="0"/>
            </a:br>
            <a:r>
              <a:rPr lang="cs-CZ" altLang="cs-CZ" sz="1700" smtClean="0"/>
              <a:t>12. Když jdeš po ulici, koukej do země</a:t>
            </a:r>
            <a:br>
              <a:rPr lang="cs-CZ" altLang="cs-CZ" sz="1700" smtClean="0"/>
            </a:br>
            <a:r>
              <a:rPr lang="cs-CZ" altLang="cs-CZ" sz="1700" smtClean="0"/>
              <a:t>13. Plač při každé možnosti za všech okolností</a:t>
            </a:r>
            <a:br>
              <a:rPr lang="cs-CZ" altLang="cs-CZ" sz="1700" smtClean="0"/>
            </a:br>
            <a:r>
              <a:rPr lang="cs-CZ" altLang="cs-CZ" sz="1700" smtClean="0"/>
              <a:t>14. Noste proužkované ponožky</a:t>
            </a:r>
            <a:br>
              <a:rPr lang="cs-CZ" altLang="cs-CZ" sz="1700" smtClean="0"/>
            </a:br>
            <a:endParaRPr lang="cs-CZ" altLang="cs-CZ" sz="1700" smtClean="0"/>
          </a:p>
          <a:p>
            <a:pPr eaLnBrk="1" hangingPunct="1">
              <a:lnSpc>
                <a:spcPct val="80000"/>
              </a:lnSpc>
              <a:defRPr/>
            </a:pPr>
            <a:r>
              <a:rPr lang="cs-CZ" altLang="cs-CZ" sz="1700" b="1" smtClean="0"/>
              <a:t>37. Říkej, že tvoje náboženství je Emo a mezi tvoje záliby patří Emo a „cutting my wrist“</a:t>
            </a:r>
            <a:br>
              <a:rPr lang="cs-CZ" altLang="cs-CZ" sz="1700" b="1" smtClean="0"/>
            </a:br>
            <a:r>
              <a:rPr lang="cs-CZ" altLang="cs-CZ" sz="1700" b="1" smtClean="0"/>
              <a:t>41. Aspoň jednou se pokus o sebevraždu</a:t>
            </a:r>
            <a:br>
              <a:rPr lang="cs-CZ" altLang="cs-CZ" sz="1700" b="1" smtClean="0"/>
            </a:br>
            <a:r>
              <a:rPr lang="cs-CZ" altLang="cs-CZ" sz="1700" b="1" smtClean="0"/>
              <a:t>42. Řež si něčím ostrým do ruky v místě, kde máš náramky, ale nesnaž se nějak moc, aby ti zakrývaly jizvy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cs-CZ" altLang="cs-CZ" smtClean="0"/>
              <a:t>Emo – o čem je?</a:t>
            </a:r>
          </a:p>
        </p:txBody>
      </p:sp>
      <p:sp>
        <p:nvSpPr>
          <p:cNvPr id="147459" name="Rectangle 3"/>
          <p:cNvSpPr>
            <a:spLocks noGrp="1" noChangeArrowheads="1"/>
          </p:cNvSpPr>
          <p:nvPr>
            <p:ph type="body" idx="1"/>
          </p:nvPr>
        </p:nvSpPr>
        <p:spPr/>
        <p:txBody>
          <a:bodyPr/>
          <a:lstStyle/>
          <a:p>
            <a:pPr eaLnBrk="1" hangingPunct="1">
              <a:lnSpc>
                <a:spcPct val="80000"/>
              </a:lnSpc>
              <a:defRPr/>
            </a:pPr>
            <a:r>
              <a:rPr lang="cs-CZ" altLang="cs-CZ" sz="2800" smtClean="0"/>
              <a:t>Vyjadřování pravých emocí, citlivost</a:t>
            </a:r>
          </a:p>
          <a:p>
            <a:pPr eaLnBrk="1" hangingPunct="1">
              <a:lnSpc>
                <a:spcPct val="80000"/>
              </a:lnSpc>
              <a:defRPr/>
            </a:pPr>
            <a:r>
              <a:rPr lang="cs-CZ" altLang="cs-CZ" sz="2800" smtClean="0"/>
              <a:t>Odlišnost od ostatních – nebát se vyjádřit emoce, intenzita emocí</a:t>
            </a:r>
          </a:p>
          <a:p>
            <a:pPr eaLnBrk="1" hangingPunct="1">
              <a:lnSpc>
                <a:spcPct val="80000"/>
              </a:lnSpc>
              <a:defRPr/>
            </a:pPr>
            <a:r>
              <a:rPr lang="cs-CZ" altLang="cs-CZ" sz="2800" smtClean="0"/>
              <a:t>Zároveň vnitřní rovina – poznávat sám sebe,  akceptovat vlastní pocity -  pomáhá v poznání pravého já</a:t>
            </a:r>
          </a:p>
          <a:p>
            <a:pPr eaLnBrk="1" hangingPunct="1">
              <a:lnSpc>
                <a:spcPct val="80000"/>
              </a:lnSpc>
              <a:defRPr/>
            </a:pPr>
            <a:r>
              <a:rPr lang="cs-CZ" altLang="cs-CZ" sz="2800" smtClean="0"/>
              <a:t>Bezpečné prostředí pro vyjádření </a:t>
            </a:r>
          </a:p>
          <a:p>
            <a:pPr eaLnBrk="1" hangingPunct="1">
              <a:lnSpc>
                <a:spcPct val="80000"/>
              </a:lnSpc>
              <a:defRPr/>
            </a:pPr>
            <a:endParaRPr lang="cs-CZ" altLang="cs-CZ" sz="2800" smtClean="0"/>
          </a:p>
          <a:p>
            <a:pPr eaLnBrk="1" hangingPunct="1">
              <a:lnSpc>
                <a:spcPct val="80000"/>
              </a:lnSpc>
              <a:defRPr/>
            </a:pPr>
            <a:r>
              <a:rPr lang="cs-CZ" altLang="cs-CZ" sz="2800" smtClean="0"/>
              <a:t>Nepochopení ze strany ostatních, díky výrazné vizáži snadná identifikace – stávají se terčem posměchu, agrese</a:t>
            </a:r>
          </a:p>
          <a:p>
            <a:pPr eaLnBrk="1" hangingPunct="1">
              <a:lnSpc>
                <a:spcPct val="80000"/>
              </a:lnSpc>
              <a:defRPr/>
            </a:pPr>
            <a:endParaRPr lang="cs-CZ" altLang="cs-CZ" sz="2800" smtClean="0"/>
          </a:p>
          <a:p>
            <a:pPr eaLnBrk="1" hangingPunct="1">
              <a:lnSpc>
                <a:spcPct val="80000"/>
              </a:lnSpc>
              <a:defRPr/>
            </a:pPr>
            <a:endParaRPr lang="cs-CZ" altLang="cs-CZ" sz="28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cs-CZ" altLang="cs-CZ" smtClean="0"/>
              <a:t>Emo a sebepoškozování</a:t>
            </a:r>
          </a:p>
        </p:txBody>
      </p:sp>
      <p:sp>
        <p:nvSpPr>
          <p:cNvPr id="148483" name="Rectangle 3"/>
          <p:cNvSpPr>
            <a:spLocks noGrp="1" noChangeArrowheads="1"/>
          </p:cNvSpPr>
          <p:nvPr>
            <p:ph type="body" idx="1"/>
          </p:nvPr>
        </p:nvSpPr>
        <p:spPr/>
        <p:txBody>
          <a:bodyPr/>
          <a:lstStyle/>
          <a:p>
            <a:pPr eaLnBrk="1" hangingPunct="1">
              <a:lnSpc>
                <a:spcPct val="90000"/>
              </a:lnSpc>
              <a:defRPr/>
            </a:pPr>
            <a:r>
              <a:rPr lang="cs-CZ" altLang="cs-CZ" sz="2800" smtClean="0"/>
              <a:t>Sebepoškozování není nutnou součástí emo</a:t>
            </a:r>
          </a:p>
          <a:p>
            <a:pPr eaLnBrk="1" hangingPunct="1">
              <a:lnSpc>
                <a:spcPct val="90000"/>
              </a:lnSpc>
              <a:defRPr/>
            </a:pPr>
            <a:r>
              <a:rPr lang="cs-CZ" altLang="cs-CZ" sz="2800" smtClean="0"/>
              <a:t>Nicméně lidé, kteří se poškozují, mohou být k tomuto stylu více přitahováni</a:t>
            </a:r>
          </a:p>
          <a:p>
            <a:pPr eaLnBrk="1" hangingPunct="1">
              <a:lnSpc>
                <a:spcPct val="90000"/>
              </a:lnSpc>
              <a:defRPr/>
            </a:pPr>
            <a:r>
              <a:rPr lang="cs-CZ" altLang="cs-CZ" sz="2800" smtClean="0"/>
              <a:t>+ mediální obraz přispívá k tomu, že ti, co chtějí být emo, si sami myslí, že sebepoškozování ke stylu patří</a:t>
            </a:r>
          </a:p>
          <a:p>
            <a:pPr eaLnBrk="1" hangingPunct="1">
              <a:lnSpc>
                <a:spcPct val="90000"/>
              </a:lnSpc>
              <a:defRPr/>
            </a:pPr>
            <a:endParaRPr lang="cs-CZ" altLang="cs-CZ" sz="2800" smtClean="0"/>
          </a:p>
          <a:p>
            <a:pPr eaLnBrk="1" hangingPunct="1">
              <a:lnSpc>
                <a:spcPct val="90000"/>
              </a:lnSpc>
              <a:defRPr/>
            </a:pPr>
            <a:r>
              <a:rPr lang="cs-CZ" altLang="cs-CZ" sz="2800" smtClean="0"/>
              <a:t>True emo x pozérství </a:t>
            </a:r>
          </a:p>
          <a:p>
            <a:pPr lvl="1" eaLnBrk="1" hangingPunct="1">
              <a:lnSpc>
                <a:spcPct val="90000"/>
              </a:lnSpc>
              <a:defRPr/>
            </a:pPr>
            <a:r>
              <a:rPr lang="cs-CZ" altLang="cs-CZ" sz="2400" smtClean="0"/>
              <a:t>falešné emo – afektivita, sebepoškozování</a:t>
            </a:r>
          </a:p>
          <a:p>
            <a:pPr eaLnBrk="1" hangingPunct="1">
              <a:lnSpc>
                <a:spcPct val="90000"/>
              </a:lnSpc>
              <a:defRPr/>
            </a:pPr>
            <a:endParaRPr lang="cs-CZ" altLang="cs-CZ" sz="28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cs-CZ" altLang="cs-CZ" smtClean="0"/>
              <a:t>ED – poruchy příjmu potravy</a:t>
            </a:r>
          </a:p>
        </p:txBody>
      </p:sp>
      <p:sp>
        <p:nvSpPr>
          <p:cNvPr id="279555" name="Rectangle 3"/>
          <p:cNvSpPr>
            <a:spLocks noGrp="1" noChangeArrowheads="1"/>
          </p:cNvSpPr>
          <p:nvPr>
            <p:ph type="body" idx="1"/>
          </p:nvPr>
        </p:nvSpPr>
        <p:spPr/>
        <p:txBody>
          <a:bodyPr/>
          <a:lstStyle/>
          <a:p>
            <a:pPr eaLnBrk="1" hangingPunct="1">
              <a:lnSpc>
                <a:spcPct val="80000"/>
              </a:lnSpc>
              <a:defRPr/>
            </a:pPr>
            <a:r>
              <a:rPr lang="cs-CZ" altLang="cs-CZ" sz="2400" smtClean="0">
                <a:solidFill>
                  <a:srgbClr val="FFCC00"/>
                </a:solidFill>
              </a:rPr>
              <a:t>Mentální anorexie</a:t>
            </a:r>
          </a:p>
          <a:p>
            <a:pPr lvl="1" eaLnBrk="1" hangingPunct="1">
              <a:lnSpc>
                <a:spcPct val="80000"/>
              </a:lnSpc>
              <a:defRPr/>
            </a:pPr>
            <a:r>
              <a:rPr lang="cs-CZ" altLang="cs-CZ" sz="2200" smtClean="0"/>
              <a:t>Úmyslné snižování váhy</a:t>
            </a:r>
          </a:p>
          <a:p>
            <a:pPr lvl="1" eaLnBrk="1" hangingPunct="1">
              <a:lnSpc>
                <a:spcPct val="80000"/>
              </a:lnSpc>
              <a:defRPr/>
            </a:pPr>
            <a:r>
              <a:rPr lang="cs-CZ" altLang="cs-CZ" sz="2200" smtClean="0"/>
              <a:t>Působení sociokulturních a bio faktorů + určitá zranitelnost osobnosti</a:t>
            </a:r>
          </a:p>
          <a:p>
            <a:pPr lvl="1" eaLnBrk="1" hangingPunct="1">
              <a:lnSpc>
                <a:spcPct val="80000"/>
              </a:lnSpc>
              <a:defRPr/>
            </a:pPr>
            <a:r>
              <a:rPr lang="cs-CZ" altLang="cs-CZ" sz="2200" smtClean="0"/>
              <a:t>Zkreslená představa o vlastním těle</a:t>
            </a:r>
          </a:p>
          <a:p>
            <a:pPr lvl="1" eaLnBrk="1" hangingPunct="1">
              <a:lnSpc>
                <a:spcPct val="80000"/>
              </a:lnSpc>
              <a:defRPr/>
            </a:pPr>
            <a:r>
              <a:rPr lang="cs-CZ" altLang="cs-CZ" sz="2200" smtClean="0"/>
              <a:t>Endokrinní porucha – amenorea u žen, ztráta sex.zájmu u mužů</a:t>
            </a:r>
          </a:p>
          <a:p>
            <a:pPr lvl="1" eaLnBrk="1" hangingPunct="1">
              <a:lnSpc>
                <a:spcPct val="80000"/>
              </a:lnSpc>
              <a:defRPr/>
            </a:pPr>
            <a:r>
              <a:rPr lang="cs-CZ" altLang="cs-CZ" sz="2200" smtClean="0"/>
              <a:t>Pokud před pubertou – zastavuje se růst</a:t>
            </a:r>
          </a:p>
          <a:p>
            <a:pPr eaLnBrk="1" hangingPunct="1">
              <a:lnSpc>
                <a:spcPct val="80000"/>
              </a:lnSpc>
              <a:defRPr/>
            </a:pPr>
            <a:r>
              <a:rPr lang="cs-CZ" altLang="cs-CZ" sz="2400" smtClean="0">
                <a:solidFill>
                  <a:srgbClr val="FFCC00"/>
                </a:solidFill>
              </a:rPr>
              <a:t>Mentální bulimie</a:t>
            </a:r>
          </a:p>
          <a:p>
            <a:pPr lvl="1" eaLnBrk="1" hangingPunct="1">
              <a:lnSpc>
                <a:spcPct val="80000"/>
              </a:lnSpc>
              <a:defRPr/>
            </a:pPr>
            <a:r>
              <a:rPr lang="cs-CZ" altLang="cs-CZ" sz="2200" smtClean="0"/>
              <a:t>Opakující se záchvaty přejídání a přehnaná kontrola váhy, která vede k opatřením proti tloustnutí vlivem přijaté potravy</a:t>
            </a:r>
          </a:p>
          <a:p>
            <a:pPr lvl="1" eaLnBrk="1" hangingPunct="1">
              <a:lnSpc>
                <a:spcPct val="80000"/>
              </a:lnSpc>
              <a:defRPr/>
            </a:pPr>
            <a:r>
              <a:rPr lang="cs-CZ" altLang="cs-CZ" sz="2200" smtClean="0"/>
              <a:t>Chorobný strach z tloušťky</a:t>
            </a:r>
          </a:p>
          <a:p>
            <a:pPr lvl="1" eaLnBrk="1" hangingPunct="1">
              <a:lnSpc>
                <a:spcPct val="80000"/>
              </a:lnSpc>
              <a:defRPr/>
            </a:pPr>
            <a:r>
              <a:rPr lang="cs-CZ" altLang="cs-CZ" sz="2200" smtClean="0"/>
              <a:t>Neustálé zabývání se jídlem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cs-CZ" altLang="cs-CZ" sz="4000" smtClean="0"/>
              <a:t>Historie SNS</a:t>
            </a:r>
          </a:p>
        </p:txBody>
      </p:sp>
      <p:sp>
        <p:nvSpPr>
          <p:cNvPr id="205827" name="Rectangle 3"/>
          <p:cNvSpPr>
            <a:spLocks noGrp="1" noChangeArrowheads="1"/>
          </p:cNvSpPr>
          <p:nvPr>
            <p:ph type="body" idx="1"/>
          </p:nvPr>
        </p:nvSpPr>
        <p:spPr>
          <a:xfrm>
            <a:off x="457200" y="1600200"/>
            <a:ext cx="8229600" cy="4781550"/>
          </a:xfrm>
        </p:spPr>
        <p:txBody>
          <a:bodyPr/>
          <a:lstStyle/>
          <a:p>
            <a:pPr eaLnBrk="1" hangingPunct="1">
              <a:lnSpc>
                <a:spcPct val="80000"/>
              </a:lnSpc>
              <a:defRPr/>
            </a:pPr>
            <a:r>
              <a:rPr lang="cs-CZ" altLang="cs-CZ" sz="2800" dirty="0" smtClean="0"/>
              <a:t>Viz článek: </a:t>
            </a:r>
          </a:p>
          <a:p>
            <a:pPr lvl="1" eaLnBrk="1" hangingPunct="1">
              <a:lnSpc>
                <a:spcPct val="80000"/>
              </a:lnSpc>
              <a:defRPr/>
            </a:pPr>
            <a:r>
              <a:rPr lang="cs-CZ" altLang="cs-CZ" sz="2400" dirty="0" err="1" smtClean="0"/>
              <a:t>boyd</a:t>
            </a:r>
            <a:r>
              <a:rPr lang="cs-CZ" altLang="cs-CZ" sz="2400" dirty="0" smtClean="0"/>
              <a:t>, </a:t>
            </a:r>
            <a:r>
              <a:rPr lang="cs-CZ" altLang="cs-CZ" sz="2400" dirty="0" err="1" smtClean="0"/>
              <a:t>d.m</a:t>
            </a:r>
            <a:r>
              <a:rPr lang="cs-CZ" altLang="cs-CZ" sz="2400" dirty="0" smtClean="0"/>
              <a:t>., </a:t>
            </a:r>
            <a:r>
              <a:rPr lang="cs-CZ" altLang="cs-CZ" sz="2400" dirty="0" err="1" smtClean="0"/>
              <a:t>Ellison</a:t>
            </a:r>
            <a:r>
              <a:rPr lang="cs-CZ" altLang="cs-CZ" sz="2400" dirty="0" smtClean="0"/>
              <a:t>, N.B. (2008). </a:t>
            </a:r>
            <a:r>
              <a:rPr lang="cs-CZ" altLang="cs-CZ" sz="2400" dirty="0" err="1" smtClean="0"/>
              <a:t>Social</a:t>
            </a:r>
            <a:r>
              <a:rPr lang="cs-CZ" altLang="cs-CZ" sz="2400" dirty="0" smtClean="0"/>
              <a:t> Network </a:t>
            </a:r>
            <a:r>
              <a:rPr lang="cs-CZ" altLang="cs-CZ" sz="2400" dirty="0" err="1" smtClean="0"/>
              <a:t>Sites</a:t>
            </a:r>
            <a:r>
              <a:rPr lang="cs-CZ" altLang="cs-CZ" sz="2400" dirty="0" smtClean="0"/>
              <a:t>: </a:t>
            </a:r>
            <a:r>
              <a:rPr lang="cs-CZ" altLang="cs-CZ" sz="2400" dirty="0" err="1" smtClean="0"/>
              <a:t>Definition</a:t>
            </a:r>
            <a:r>
              <a:rPr lang="cs-CZ" altLang="cs-CZ" sz="2400" dirty="0" smtClean="0"/>
              <a:t>, </a:t>
            </a:r>
            <a:r>
              <a:rPr lang="cs-CZ" altLang="cs-CZ" sz="2400" dirty="0" err="1" smtClean="0"/>
              <a:t>History</a:t>
            </a:r>
            <a:r>
              <a:rPr lang="cs-CZ" altLang="cs-CZ" sz="2400" dirty="0" smtClean="0"/>
              <a:t>, and </a:t>
            </a:r>
            <a:r>
              <a:rPr lang="cs-CZ" altLang="cs-CZ" sz="2400" dirty="0" err="1" smtClean="0"/>
              <a:t>Scholarship</a:t>
            </a:r>
            <a:r>
              <a:rPr lang="cs-CZ" altLang="cs-CZ" sz="2400" dirty="0" smtClean="0"/>
              <a:t>. </a:t>
            </a:r>
            <a:r>
              <a:rPr lang="cs-CZ" altLang="cs-CZ" sz="2400" i="1" dirty="0" err="1" smtClean="0"/>
              <a:t>Journal</a:t>
            </a:r>
            <a:r>
              <a:rPr lang="cs-CZ" altLang="cs-CZ" sz="2400" i="1" dirty="0" smtClean="0"/>
              <a:t> </a:t>
            </a:r>
            <a:r>
              <a:rPr lang="cs-CZ" altLang="cs-CZ" sz="2400" i="1" dirty="0" err="1" smtClean="0"/>
              <a:t>of</a:t>
            </a:r>
            <a:r>
              <a:rPr lang="cs-CZ" altLang="cs-CZ" sz="2400" i="1" dirty="0" smtClean="0"/>
              <a:t> </a:t>
            </a:r>
            <a:r>
              <a:rPr lang="cs-CZ" altLang="cs-CZ" sz="2400" i="1" dirty="0" err="1" smtClean="0"/>
              <a:t>Computer-Mediated</a:t>
            </a:r>
            <a:r>
              <a:rPr lang="cs-CZ" altLang="cs-CZ" sz="2400" i="1" dirty="0" smtClean="0"/>
              <a:t> </a:t>
            </a:r>
            <a:r>
              <a:rPr lang="cs-CZ" altLang="cs-CZ" sz="2400" i="1" dirty="0" err="1" smtClean="0"/>
              <a:t>Communication</a:t>
            </a:r>
            <a:r>
              <a:rPr lang="cs-CZ" altLang="cs-CZ" sz="2400" i="1" dirty="0" smtClean="0"/>
              <a:t>, 13,</a:t>
            </a:r>
            <a:r>
              <a:rPr lang="cs-CZ" altLang="cs-CZ" sz="2400" dirty="0" smtClean="0"/>
              <a:t> 210–230.</a:t>
            </a:r>
            <a:endParaRPr lang="cs-CZ" altLang="cs-CZ" sz="2300" dirty="0" smtClean="0"/>
          </a:p>
          <a:p>
            <a:pPr eaLnBrk="1" hangingPunct="1">
              <a:lnSpc>
                <a:spcPct val="80000"/>
              </a:lnSpc>
              <a:defRPr/>
            </a:pPr>
            <a:endParaRPr lang="cs-CZ" altLang="cs-CZ" sz="2800" dirty="0" smtClean="0"/>
          </a:p>
          <a:p>
            <a:pPr eaLnBrk="1" hangingPunct="1">
              <a:lnSpc>
                <a:spcPct val="80000"/>
              </a:lnSpc>
              <a:defRPr/>
            </a:pPr>
            <a:r>
              <a:rPr lang="cs-CZ" altLang="cs-CZ" sz="2800" dirty="0" smtClean="0"/>
              <a:t>1997 </a:t>
            </a:r>
            <a:r>
              <a:rPr lang="cs-CZ" altLang="cs-CZ" sz="2800" dirty="0" smtClean="0"/>
              <a:t>– </a:t>
            </a:r>
            <a:r>
              <a:rPr lang="cs-CZ" altLang="cs-CZ" sz="2800" dirty="0" smtClean="0">
                <a:solidFill>
                  <a:srgbClr val="FFCC00"/>
                </a:solidFill>
              </a:rPr>
              <a:t>Sixdegrees.com</a:t>
            </a:r>
            <a:endParaRPr lang="cs-CZ" altLang="cs-CZ" sz="2800" dirty="0" smtClean="0">
              <a:solidFill>
                <a:srgbClr val="FFCC00"/>
              </a:solidFill>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8" y="-26988"/>
            <a:ext cx="2124075"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defRPr/>
            </a:pPr>
            <a:r>
              <a:rPr lang="cs-CZ" altLang="cs-CZ" smtClean="0"/>
              <a:t>Prevalence ED</a:t>
            </a:r>
          </a:p>
        </p:txBody>
      </p:sp>
      <p:sp>
        <p:nvSpPr>
          <p:cNvPr id="280579" name="Rectangle 3"/>
          <p:cNvSpPr>
            <a:spLocks noGrp="1" noChangeArrowheads="1"/>
          </p:cNvSpPr>
          <p:nvPr>
            <p:ph type="body" idx="1"/>
          </p:nvPr>
        </p:nvSpPr>
        <p:spPr>
          <a:xfrm>
            <a:off x="684213" y="1773238"/>
            <a:ext cx="8229600" cy="4525962"/>
          </a:xfrm>
        </p:spPr>
        <p:txBody>
          <a:bodyPr/>
          <a:lstStyle/>
          <a:p>
            <a:pPr eaLnBrk="1" hangingPunct="1">
              <a:defRPr/>
            </a:pPr>
            <a:r>
              <a:rPr lang="cs-CZ" altLang="cs-CZ" sz="2800" smtClean="0"/>
              <a:t>Nejčastěji v pubertě, dívky</a:t>
            </a:r>
          </a:p>
          <a:p>
            <a:pPr eaLnBrk="1" hangingPunct="1">
              <a:defRPr/>
            </a:pPr>
            <a:r>
              <a:rPr lang="cs-CZ" altLang="cs-CZ" sz="2800" smtClean="0"/>
              <a:t>Přehnané diety, nezdravá kontrola tělesné váhy přeskakováním jídel, užíváním laxativ, zvracením – </a:t>
            </a:r>
            <a:r>
              <a:rPr lang="cs-CZ" altLang="cs-CZ" sz="2800" smtClean="0">
                <a:solidFill>
                  <a:srgbClr val="FFCC00"/>
                </a:solidFill>
              </a:rPr>
              <a:t>identifikována u 57,5 % adolescentních dívek a 32, 8 % adolescentních chlapců</a:t>
            </a:r>
            <a:r>
              <a:rPr lang="cs-CZ" altLang="cs-CZ" sz="2800" smtClean="0"/>
              <a:t> v reprezentativním vzorku (N = 4746) z oblasti měst a předměstí (USA; Neumark-Sztainer, Wall, Story, &amp; Perry, 2003)</a:t>
            </a:r>
          </a:p>
          <a:p>
            <a:pPr eaLnBrk="1" hangingPunct="1">
              <a:defRPr/>
            </a:pPr>
            <a:endParaRPr lang="cs-CZ" altLang="cs-CZ" sz="28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cs-CZ" altLang="cs-CZ" smtClean="0"/>
              <a:t>Stránky podporující ED</a:t>
            </a:r>
          </a:p>
        </p:txBody>
      </p:sp>
      <p:sp>
        <p:nvSpPr>
          <p:cNvPr id="193539" name="Rectangle 3"/>
          <p:cNvSpPr>
            <a:spLocks noGrp="1" noChangeArrowheads="1"/>
          </p:cNvSpPr>
          <p:nvPr>
            <p:ph type="body" idx="1"/>
          </p:nvPr>
        </p:nvSpPr>
        <p:spPr/>
        <p:txBody>
          <a:bodyPr/>
          <a:lstStyle/>
          <a:p>
            <a:pPr eaLnBrk="1" hangingPunct="1">
              <a:defRPr/>
            </a:pPr>
            <a:r>
              <a:rPr lang="cs-CZ" altLang="cs-CZ" smtClean="0"/>
              <a:t>Pro-ana/ pro-mia (ana – anorexia, mia – bulimia)</a:t>
            </a:r>
          </a:p>
          <a:p>
            <a:pPr eaLnBrk="1" hangingPunct="1">
              <a:defRPr/>
            </a:pPr>
            <a:r>
              <a:rPr lang="cs-CZ" altLang="cs-CZ" smtClean="0"/>
              <a:t>Stránky podporující a povzbuzující extrémní hubnutí</a:t>
            </a: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789363"/>
            <a:ext cx="3554412"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cs-CZ" altLang="cs-CZ" smtClean="0"/>
              <a:t>Obsahy pro-ana stránek</a:t>
            </a:r>
          </a:p>
        </p:txBody>
      </p:sp>
      <p:sp>
        <p:nvSpPr>
          <p:cNvPr id="194563" name="Rectangle 3"/>
          <p:cNvSpPr>
            <a:spLocks noGrp="1" noChangeArrowheads="1"/>
          </p:cNvSpPr>
          <p:nvPr>
            <p:ph type="body" idx="1"/>
          </p:nvPr>
        </p:nvSpPr>
        <p:spPr>
          <a:xfrm>
            <a:off x="547688" y="1919288"/>
            <a:ext cx="6103937" cy="4143375"/>
          </a:xfrm>
        </p:spPr>
        <p:txBody>
          <a:bodyPr/>
          <a:lstStyle/>
          <a:p>
            <a:pPr eaLnBrk="1" hangingPunct="1">
              <a:lnSpc>
                <a:spcPct val="90000"/>
              </a:lnSpc>
              <a:defRPr/>
            </a:pPr>
            <a:r>
              <a:rPr lang="cs-CZ" altLang="cs-CZ" sz="2400" smtClean="0"/>
              <a:t>Častá prohlášení typu – </a:t>
            </a:r>
            <a:r>
              <a:rPr lang="cs-CZ" altLang="cs-CZ" sz="2400" smtClean="0">
                <a:solidFill>
                  <a:srgbClr val="FFCC00"/>
                </a:solidFill>
              </a:rPr>
              <a:t>„ana“ je životní styl</a:t>
            </a:r>
            <a:r>
              <a:rPr lang="cs-CZ" altLang="cs-CZ" sz="2400" smtClean="0"/>
              <a:t>, ne nemoc (porucha)</a:t>
            </a:r>
          </a:p>
          <a:p>
            <a:pPr eaLnBrk="1" hangingPunct="1">
              <a:lnSpc>
                <a:spcPct val="90000"/>
              </a:lnSpc>
              <a:defRPr/>
            </a:pPr>
            <a:r>
              <a:rPr lang="cs-CZ" altLang="cs-CZ" sz="2400" smtClean="0"/>
              <a:t>Podrobný popis anorexie a bulimie – aby čtenáři nebyli odhaleni u doktora</a:t>
            </a:r>
          </a:p>
          <a:p>
            <a:pPr eaLnBrk="1" hangingPunct="1">
              <a:lnSpc>
                <a:spcPct val="90000"/>
              </a:lnSpc>
              <a:defRPr/>
            </a:pPr>
            <a:r>
              <a:rPr lang="cs-CZ" altLang="cs-CZ" sz="2400" smtClean="0"/>
              <a:t>Motivační obrázky – </a:t>
            </a:r>
            <a:r>
              <a:rPr lang="cs-CZ" altLang="cs-CZ" sz="2400" smtClean="0">
                <a:solidFill>
                  <a:srgbClr val="FFCC00"/>
                </a:solidFill>
              </a:rPr>
              <a:t>thinspiration</a:t>
            </a:r>
          </a:p>
          <a:p>
            <a:pPr eaLnBrk="1" hangingPunct="1">
              <a:lnSpc>
                <a:spcPct val="90000"/>
              </a:lnSpc>
              <a:defRPr/>
            </a:pPr>
            <a:r>
              <a:rPr lang="cs-CZ" altLang="cs-CZ" sz="2400" smtClean="0"/>
              <a:t>Desatera nebo pravidla, která mají pomoci vydržet nejíst a podporovat</a:t>
            </a:r>
          </a:p>
          <a:p>
            <a:pPr eaLnBrk="1" hangingPunct="1">
              <a:lnSpc>
                <a:spcPct val="90000"/>
              </a:lnSpc>
              <a:defRPr/>
            </a:pPr>
            <a:r>
              <a:rPr lang="cs-CZ" altLang="cs-CZ" sz="2400" smtClean="0"/>
              <a:t>Podpůrné skupiny, diskuze, komentáře</a:t>
            </a: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916113"/>
            <a:ext cx="2398713"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cs-CZ" altLang="cs-CZ" smtClean="0"/>
              <a:t>Příklad z pro-ana webu</a:t>
            </a:r>
          </a:p>
        </p:txBody>
      </p:sp>
      <p:sp>
        <p:nvSpPr>
          <p:cNvPr id="197635" name="Rectangle 3"/>
          <p:cNvSpPr>
            <a:spLocks noGrp="1" noChangeArrowheads="1"/>
          </p:cNvSpPr>
          <p:nvPr>
            <p:ph type="body" sz="half" idx="1"/>
          </p:nvPr>
        </p:nvSpPr>
        <p:spPr>
          <a:xfrm>
            <a:off x="1042988" y="1827213"/>
            <a:ext cx="3916362" cy="4338637"/>
          </a:xfrm>
        </p:spPr>
        <p:txBody>
          <a:bodyPr/>
          <a:lstStyle/>
          <a:p>
            <a:pPr eaLnBrk="1" hangingPunct="1">
              <a:lnSpc>
                <a:spcPct val="80000"/>
              </a:lnSpc>
              <a:defRPr/>
            </a:pPr>
            <a:r>
              <a:rPr lang="cs-CZ" altLang="cs-CZ" sz="1800" smtClean="0"/>
              <a:t>Hammersley a Treseder (2007)</a:t>
            </a:r>
          </a:p>
          <a:p>
            <a:pPr eaLnBrk="1" hangingPunct="1">
              <a:lnSpc>
                <a:spcPct val="80000"/>
              </a:lnSpc>
              <a:defRPr/>
            </a:pPr>
            <a:r>
              <a:rPr lang="cs-CZ" altLang="cs-CZ" sz="1800" u="sng" smtClean="0"/>
              <a:t>Prohlášení majitelky webu:</a:t>
            </a:r>
          </a:p>
          <a:p>
            <a:pPr eaLnBrk="1" hangingPunct="1">
              <a:lnSpc>
                <a:spcPct val="80000"/>
              </a:lnSpc>
              <a:defRPr/>
            </a:pPr>
            <a:endParaRPr lang="cs-CZ" altLang="cs-CZ" sz="1800" smtClean="0"/>
          </a:p>
          <a:p>
            <a:pPr eaLnBrk="1" hangingPunct="1">
              <a:lnSpc>
                <a:spcPct val="80000"/>
              </a:lnSpc>
              <a:defRPr/>
            </a:pPr>
            <a:r>
              <a:rPr lang="cs-CZ" altLang="cs-CZ" sz="1800" smtClean="0"/>
              <a:t>My lifetime goal is to die from starvation.</a:t>
            </a:r>
          </a:p>
          <a:p>
            <a:pPr eaLnBrk="1" hangingPunct="1">
              <a:lnSpc>
                <a:spcPct val="80000"/>
              </a:lnSpc>
              <a:defRPr/>
            </a:pPr>
            <a:r>
              <a:rPr lang="cs-CZ" altLang="cs-CZ" sz="1800" smtClean="0"/>
              <a:t>The more weight I lose, the better I feel.</a:t>
            </a:r>
          </a:p>
          <a:p>
            <a:pPr eaLnBrk="1" hangingPunct="1">
              <a:lnSpc>
                <a:spcPct val="80000"/>
              </a:lnSpc>
              <a:defRPr/>
            </a:pPr>
            <a:r>
              <a:rPr lang="cs-CZ" altLang="cs-CZ" sz="1800" smtClean="0"/>
              <a:t>There’s no such thing as too thin.</a:t>
            </a:r>
          </a:p>
          <a:p>
            <a:pPr eaLnBrk="1" hangingPunct="1">
              <a:lnSpc>
                <a:spcPct val="80000"/>
              </a:lnSpc>
              <a:defRPr/>
            </a:pPr>
            <a:r>
              <a:rPr lang="cs-CZ" altLang="cs-CZ" sz="1800" smtClean="0"/>
              <a:t>Eating is a sign of weakness.</a:t>
            </a:r>
          </a:p>
          <a:p>
            <a:pPr eaLnBrk="1" hangingPunct="1">
              <a:lnSpc>
                <a:spcPct val="80000"/>
              </a:lnSpc>
              <a:defRPr/>
            </a:pPr>
            <a:r>
              <a:rPr lang="cs-CZ" altLang="cs-CZ" sz="1800" smtClean="0"/>
              <a:t>Perfection is achieved through restricting.</a:t>
            </a:r>
          </a:p>
          <a:p>
            <a:pPr eaLnBrk="1" hangingPunct="1">
              <a:lnSpc>
                <a:spcPct val="80000"/>
              </a:lnSpc>
              <a:defRPr/>
            </a:pPr>
            <a:r>
              <a:rPr lang="cs-CZ" altLang="cs-CZ" sz="1800" smtClean="0"/>
              <a:t>Anorexia will make you </a:t>
            </a:r>
            <a:r>
              <a:rPr lang="cs-CZ" altLang="cs-CZ" sz="1800" i="1" smtClean="0"/>
              <a:t>beautiful</a:t>
            </a:r>
            <a:r>
              <a:rPr lang="cs-CZ" altLang="cs-CZ" sz="1800" smtClean="0"/>
              <a:t>.</a:t>
            </a:r>
          </a:p>
          <a:p>
            <a:pPr eaLnBrk="1" hangingPunct="1">
              <a:lnSpc>
                <a:spcPct val="80000"/>
              </a:lnSpc>
              <a:defRPr/>
            </a:pPr>
            <a:r>
              <a:rPr lang="cs-CZ" altLang="cs-CZ" sz="1800" smtClean="0"/>
              <a:t>No one can do what I(we) do.</a:t>
            </a:r>
          </a:p>
        </p:txBody>
      </p:sp>
      <p:sp>
        <p:nvSpPr>
          <p:cNvPr id="197636" name="Rectangle 4"/>
          <p:cNvSpPr>
            <a:spLocks noGrp="1" noChangeArrowheads="1"/>
          </p:cNvSpPr>
          <p:nvPr>
            <p:ph type="body" sz="half" idx="2"/>
          </p:nvPr>
        </p:nvSpPr>
        <p:spPr>
          <a:xfrm>
            <a:off x="4859338" y="1825625"/>
            <a:ext cx="3822700" cy="4267200"/>
          </a:xfrm>
        </p:spPr>
        <p:txBody>
          <a:bodyPr/>
          <a:lstStyle/>
          <a:p>
            <a:pPr eaLnBrk="1" hangingPunct="1">
              <a:lnSpc>
                <a:spcPct val="80000"/>
              </a:lnSpc>
              <a:defRPr/>
            </a:pPr>
            <a:r>
              <a:rPr lang="cs-CZ" altLang="cs-CZ" sz="1800" smtClean="0"/>
              <a:t>Protruding bones make you look </a:t>
            </a:r>
            <a:r>
              <a:rPr lang="cs-CZ" altLang="cs-CZ" sz="1800" i="1" smtClean="0"/>
              <a:t>awesome</a:t>
            </a:r>
            <a:r>
              <a:rPr lang="cs-CZ" altLang="cs-CZ" sz="1800" smtClean="0"/>
              <a:t>.</a:t>
            </a:r>
          </a:p>
          <a:p>
            <a:pPr eaLnBrk="1" hangingPunct="1">
              <a:lnSpc>
                <a:spcPct val="80000"/>
              </a:lnSpc>
              <a:defRPr/>
            </a:pPr>
            <a:r>
              <a:rPr lang="cs-CZ" altLang="cs-CZ" sz="1800" smtClean="0"/>
              <a:t>Anorexia shows </a:t>
            </a:r>
            <a:r>
              <a:rPr lang="cs-CZ" altLang="cs-CZ" sz="1800" b="1" smtClean="0"/>
              <a:t>you are superior</a:t>
            </a:r>
            <a:r>
              <a:rPr lang="cs-CZ" altLang="cs-CZ" sz="1800" smtClean="0"/>
              <a:t>.</a:t>
            </a:r>
          </a:p>
          <a:p>
            <a:pPr eaLnBrk="1" hangingPunct="1">
              <a:lnSpc>
                <a:spcPct val="80000"/>
              </a:lnSpc>
              <a:defRPr/>
            </a:pPr>
            <a:r>
              <a:rPr lang="cs-CZ" altLang="cs-CZ" sz="1800" smtClean="0"/>
              <a:t>Critics of anorexia are jealous or fat.</a:t>
            </a:r>
          </a:p>
          <a:p>
            <a:pPr eaLnBrk="1" hangingPunct="1">
              <a:lnSpc>
                <a:spcPct val="80000"/>
              </a:lnSpc>
              <a:defRPr/>
            </a:pPr>
            <a:r>
              <a:rPr lang="cs-CZ" altLang="cs-CZ" sz="1800" smtClean="0"/>
              <a:t>No matter where you go, </a:t>
            </a:r>
            <a:r>
              <a:rPr lang="cs-CZ" altLang="cs-CZ" sz="1800" i="1" smtClean="0"/>
              <a:t>you’re still thin</a:t>
            </a:r>
            <a:r>
              <a:rPr lang="cs-CZ" altLang="cs-CZ" sz="1800" smtClean="0"/>
              <a:t>.</a:t>
            </a:r>
          </a:p>
          <a:p>
            <a:pPr eaLnBrk="1" hangingPunct="1">
              <a:lnSpc>
                <a:spcPct val="80000"/>
              </a:lnSpc>
              <a:defRPr/>
            </a:pPr>
            <a:r>
              <a:rPr lang="cs-CZ" altLang="cs-CZ" sz="1800" smtClean="0"/>
              <a:t>No matter what you do, </a:t>
            </a:r>
            <a:r>
              <a:rPr lang="cs-CZ" altLang="cs-CZ" sz="1800" i="1" smtClean="0"/>
              <a:t>you’re still thin</a:t>
            </a:r>
            <a:r>
              <a:rPr lang="cs-CZ" altLang="cs-CZ" sz="1800" smtClean="0"/>
              <a:t>.</a:t>
            </a:r>
          </a:p>
          <a:p>
            <a:pPr eaLnBrk="1" hangingPunct="1">
              <a:lnSpc>
                <a:spcPct val="80000"/>
              </a:lnSpc>
              <a:defRPr/>
            </a:pPr>
            <a:r>
              <a:rPr lang="cs-CZ" altLang="cs-CZ" sz="1800" smtClean="0"/>
              <a:t>I am in control, ALWAYS.</a:t>
            </a:r>
          </a:p>
          <a:p>
            <a:pPr eaLnBrk="1" hangingPunct="1">
              <a:lnSpc>
                <a:spcPct val="80000"/>
              </a:lnSpc>
              <a:defRPr/>
            </a:pPr>
            <a:r>
              <a:rPr lang="cs-CZ" altLang="cs-CZ" sz="1800" smtClean="0"/>
              <a:t>No one can take ana from me, </a:t>
            </a:r>
            <a:r>
              <a:rPr lang="cs-CZ" altLang="cs-CZ" sz="1800" b="1" smtClean="0"/>
              <a:t>no one!</a:t>
            </a:r>
          </a:p>
          <a:p>
            <a:pPr eaLnBrk="1" hangingPunct="1">
              <a:lnSpc>
                <a:spcPct val="80000"/>
              </a:lnSpc>
              <a:defRPr/>
            </a:pPr>
            <a:r>
              <a:rPr lang="cs-CZ" altLang="cs-CZ" sz="1800" smtClean="0"/>
              <a:t>Extreme emaciation is a good start.</a:t>
            </a:r>
          </a:p>
          <a:p>
            <a:pPr eaLnBrk="1" hangingPunct="1">
              <a:lnSpc>
                <a:spcPct val="80000"/>
              </a:lnSpc>
              <a:defRPr/>
            </a:pPr>
            <a:r>
              <a:rPr lang="cs-CZ" altLang="cs-CZ" sz="1800" smtClean="0"/>
              <a:t>If you aren’t anorexic, you’re the enemy</a:t>
            </a:r>
          </a:p>
          <a:p>
            <a:pPr eaLnBrk="1" hangingPunct="1">
              <a:lnSpc>
                <a:spcPct val="80000"/>
              </a:lnSpc>
              <a:defRPr/>
            </a:pPr>
            <a:endParaRPr lang="cs-CZ" altLang="cs-CZ" sz="1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cs-CZ" altLang="cs-CZ" smtClean="0"/>
              <a:t>Pro-ana stránky</a:t>
            </a:r>
          </a:p>
        </p:txBody>
      </p:sp>
      <p:sp>
        <p:nvSpPr>
          <p:cNvPr id="198659" name="Rectangle 3"/>
          <p:cNvSpPr>
            <a:spLocks noGrp="1" noChangeArrowheads="1"/>
          </p:cNvSpPr>
          <p:nvPr>
            <p:ph type="body" idx="1"/>
          </p:nvPr>
        </p:nvSpPr>
        <p:spPr/>
        <p:txBody>
          <a:bodyPr/>
          <a:lstStyle/>
          <a:p>
            <a:pPr eaLnBrk="1" hangingPunct="1">
              <a:lnSpc>
                <a:spcPct val="90000"/>
              </a:lnSpc>
              <a:defRPr/>
            </a:pPr>
            <a:r>
              <a:rPr lang="cs-CZ" altLang="cs-CZ" sz="2800" smtClean="0"/>
              <a:t>Mulveen, R. </a:t>
            </a:r>
            <a:r>
              <a:rPr lang="en-US" altLang="cs-CZ" sz="2800" smtClean="0"/>
              <a:t>&amp;</a:t>
            </a:r>
            <a:r>
              <a:rPr lang="cs-CZ" altLang="cs-CZ" sz="2800" smtClean="0"/>
              <a:t> Hepworth, J. (2006): způsoby participace na pro-ana stránce (sledování diskuzního fóra po dobu 6 týdnů)</a:t>
            </a:r>
          </a:p>
          <a:p>
            <a:pPr eaLnBrk="1" hangingPunct="1">
              <a:lnSpc>
                <a:spcPct val="90000"/>
              </a:lnSpc>
              <a:defRPr/>
            </a:pPr>
            <a:r>
              <a:rPr lang="cs-CZ" altLang="cs-CZ" sz="2800" smtClean="0"/>
              <a:t>IPA</a:t>
            </a:r>
          </a:p>
          <a:p>
            <a:pPr eaLnBrk="1" hangingPunct="1">
              <a:lnSpc>
                <a:spcPct val="90000"/>
              </a:lnSpc>
              <a:defRPr/>
            </a:pPr>
            <a:r>
              <a:rPr lang="cs-CZ" altLang="cs-CZ" sz="2800" smtClean="0"/>
              <a:t>4 hlavní témata:</a:t>
            </a:r>
          </a:p>
          <a:p>
            <a:pPr lvl="1" eaLnBrk="1" hangingPunct="1">
              <a:lnSpc>
                <a:spcPct val="90000"/>
              </a:lnSpc>
              <a:defRPr/>
            </a:pPr>
            <a:r>
              <a:rPr lang="cs-CZ" altLang="cs-CZ" sz="2400" smtClean="0"/>
              <a:t>Tipy a techniky</a:t>
            </a:r>
          </a:p>
          <a:p>
            <a:pPr lvl="1" eaLnBrk="1" hangingPunct="1">
              <a:lnSpc>
                <a:spcPct val="90000"/>
              </a:lnSpc>
              <a:defRPr/>
            </a:pPr>
            <a:r>
              <a:rPr lang="cs-CZ" altLang="cs-CZ" sz="2400" smtClean="0"/>
              <a:t>„Ana“ x anorexie</a:t>
            </a:r>
          </a:p>
          <a:p>
            <a:pPr lvl="1" eaLnBrk="1" hangingPunct="1">
              <a:lnSpc>
                <a:spcPct val="90000"/>
              </a:lnSpc>
              <a:defRPr/>
            </a:pPr>
            <a:r>
              <a:rPr lang="cs-CZ" altLang="cs-CZ" sz="2400" smtClean="0"/>
              <a:t>Sociální podpora</a:t>
            </a:r>
          </a:p>
          <a:p>
            <a:pPr lvl="1" eaLnBrk="1" hangingPunct="1">
              <a:lnSpc>
                <a:spcPct val="90000"/>
              </a:lnSpc>
              <a:defRPr/>
            </a:pPr>
            <a:r>
              <a:rPr lang="cs-CZ" altLang="cs-CZ" sz="2400" smtClean="0"/>
              <a:t>Potřeba anorexie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cs-CZ" altLang="cs-CZ" smtClean="0"/>
              <a:t>Témata</a:t>
            </a:r>
          </a:p>
        </p:txBody>
      </p:sp>
      <p:sp>
        <p:nvSpPr>
          <p:cNvPr id="199683" name="Rectangle 3"/>
          <p:cNvSpPr>
            <a:spLocks noGrp="1" noChangeArrowheads="1"/>
          </p:cNvSpPr>
          <p:nvPr>
            <p:ph type="body" idx="1"/>
          </p:nvPr>
        </p:nvSpPr>
        <p:spPr/>
        <p:txBody>
          <a:bodyPr/>
          <a:lstStyle/>
          <a:p>
            <a:pPr eaLnBrk="1" hangingPunct="1">
              <a:lnSpc>
                <a:spcPct val="90000"/>
              </a:lnSpc>
              <a:defRPr/>
            </a:pPr>
            <a:r>
              <a:rPr lang="cs-CZ" altLang="cs-CZ" sz="2400" smtClean="0">
                <a:solidFill>
                  <a:srgbClr val="FFCC00"/>
                </a:solidFill>
              </a:rPr>
              <a:t>Tipy a techniky</a:t>
            </a:r>
          </a:p>
          <a:p>
            <a:pPr lvl="1" eaLnBrk="1" hangingPunct="1">
              <a:lnSpc>
                <a:spcPct val="90000"/>
              </a:lnSpc>
              <a:defRPr/>
            </a:pPr>
            <a:r>
              <a:rPr lang="cs-CZ" altLang="cs-CZ" sz="2000" smtClean="0"/>
              <a:t>Deníkové záznamy o snahách snížit váhu, dosažených úspěších a příjemných pocitů po zvládnutí </a:t>
            </a:r>
          </a:p>
          <a:p>
            <a:pPr lvl="1" eaLnBrk="1" hangingPunct="1">
              <a:lnSpc>
                <a:spcPct val="90000"/>
              </a:lnSpc>
              <a:defRPr/>
            </a:pPr>
            <a:r>
              <a:rPr lang="cs-CZ" altLang="cs-CZ" sz="2000" smtClean="0"/>
              <a:t>půsty, diety, cvičení..</a:t>
            </a:r>
          </a:p>
          <a:p>
            <a:pPr eaLnBrk="1" hangingPunct="1">
              <a:lnSpc>
                <a:spcPct val="90000"/>
              </a:lnSpc>
              <a:defRPr/>
            </a:pPr>
            <a:r>
              <a:rPr lang="cs-CZ" altLang="cs-CZ" sz="2400" smtClean="0">
                <a:solidFill>
                  <a:srgbClr val="FFCC00"/>
                </a:solidFill>
              </a:rPr>
              <a:t>„Ana“ x anorexie</a:t>
            </a:r>
          </a:p>
          <a:p>
            <a:pPr lvl="1" eaLnBrk="1" hangingPunct="1">
              <a:lnSpc>
                <a:spcPct val="90000"/>
              </a:lnSpc>
              <a:defRPr/>
            </a:pPr>
            <a:r>
              <a:rPr lang="cs-CZ" altLang="cs-CZ" sz="2000" smtClean="0"/>
              <a:t>anorexie jako duševní porucha</a:t>
            </a:r>
          </a:p>
          <a:p>
            <a:pPr lvl="1" eaLnBrk="1" hangingPunct="1">
              <a:lnSpc>
                <a:spcPct val="90000"/>
              </a:lnSpc>
              <a:defRPr/>
            </a:pPr>
            <a:r>
              <a:rPr lang="cs-CZ" altLang="cs-CZ" sz="2000" smtClean="0"/>
              <a:t>„ana“ – anorexie jako životní volba, styl, rozhodnutí; extrémní metoda na snížení váhy jen pro dostatečně silné a výjimečné jedince</a:t>
            </a:r>
          </a:p>
          <a:p>
            <a:pPr lvl="1" eaLnBrk="1" hangingPunct="1">
              <a:lnSpc>
                <a:spcPct val="90000"/>
              </a:lnSpc>
              <a:defRPr/>
            </a:pPr>
            <a:r>
              <a:rPr lang="cs-CZ" altLang="cs-CZ" sz="2000" smtClean="0"/>
              <a:t>„ana“ mají kontrolu, anorektici ne, být „ana“ </a:t>
            </a:r>
            <a:r>
              <a:rPr lang="cs-CZ" altLang="cs-CZ" sz="2000" smtClean="0">
                <a:solidFill>
                  <a:srgbClr val="FFCC00"/>
                </a:solidFill>
              </a:rPr>
              <a:t>je aktem vůle</a:t>
            </a:r>
          </a:p>
          <a:p>
            <a:pPr lvl="1" eaLnBrk="1" hangingPunct="1">
              <a:lnSpc>
                <a:spcPct val="90000"/>
              </a:lnSpc>
              <a:defRPr/>
            </a:pPr>
            <a:r>
              <a:rPr lang="cs-CZ" altLang="cs-CZ" sz="2000" smtClean="0"/>
              <a:t>Přirovnávání k homosexualitě, která byla dříve označována za duševní poruchu</a:t>
            </a:r>
          </a:p>
          <a:p>
            <a:pPr eaLnBrk="1" hangingPunct="1">
              <a:lnSpc>
                <a:spcPct val="90000"/>
              </a:lnSpc>
              <a:defRPr/>
            </a:pPr>
            <a:endParaRPr lang="cs-CZ" altLang="cs-CZ" sz="2400" smtClean="0"/>
          </a:p>
          <a:p>
            <a:pPr eaLnBrk="1" hangingPunct="1">
              <a:lnSpc>
                <a:spcPct val="90000"/>
              </a:lnSpc>
              <a:defRPr/>
            </a:pPr>
            <a:endParaRPr lang="cs-CZ" altLang="cs-CZ" sz="2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cs-CZ" altLang="cs-CZ" smtClean="0"/>
              <a:t>Témata II.</a:t>
            </a:r>
          </a:p>
        </p:txBody>
      </p:sp>
      <p:sp>
        <p:nvSpPr>
          <p:cNvPr id="200707" name="Rectangle 3"/>
          <p:cNvSpPr>
            <a:spLocks noGrp="1" noChangeArrowheads="1"/>
          </p:cNvSpPr>
          <p:nvPr>
            <p:ph type="body" idx="1"/>
          </p:nvPr>
        </p:nvSpPr>
        <p:spPr>
          <a:xfrm>
            <a:off x="468313" y="1484313"/>
            <a:ext cx="8229600" cy="4530725"/>
          </a:xfrm>
        </p:spPr>
        <p:txBody>
          <a:bodyPr/>
          <a:lstStyle/>
          <a:p>
            <a:pPr eaLnBrk="1" hangingPunct="1">
              <a:lnSpc>
                <a:spcPct val="90000"/>
              </a:lnSpc>
              <a:defRPr/>
            </a:pPr>
            <a:r>
              <a:rPr lang="cs-CZ" altLang="cs-CZ" sz="2400" smtClean="0">
                <a:solidFill>
                  <a:srgbClr val="FFCC00"/>
                </a:solidFill>
              </a:rPr>
              <a:t>Sociální podpora</a:t>
            </a:r>
          </a:p>
          <a:p>
            <a:pPr lvl="1" eaLnBrk="1" hangingPunct="1">
              <a:lnSpc>
                <a:spcPct val="90000"/>
              </a:lnSpc>
              <a:defRPr/>
            </a:pPr>
            <a:r>
              <a:rPr lang="cs-CZ" altLang="cs-CZ" sz="2000" smtClean="0"/>
              <a:t>Přijímání i dávání, běžné žádosti o podporu</a:t>
            </a:r>
          </a:p>
          <a:p>
            <a:pPr lvl="1" eaLnBrk="1" hangingPunct="1">
              <a:lnSpc>
                <a:spcPct val="90000"/>
              </a:lnSpc>
              <a:defRPr/>
            </a:pPr>
            <a:r>
              <a:rPr lang="cs-CZ" altLang="cs-CZ" sz="2000" smtClean="0"/>
              <a:t>2 protichůdné podpory:</a:t>
            </a:r>
          </a:p>
          <a:p>
            <a:pPr lvl="2" eaLnBrk="1" hangingPunct="1">
              <a:lnSpc>
                <a:spcPct val="90000"/>
              </a:lnSpc>
              <a:defRPr/>
            </a:pPr>
            <a:r>
              <a:rPr lang="cs-CZ" altLang="cs-CZ" sz="2000" smtClean="0"/>
              <a:t>Podpora ED, chvála za snižování váhy</a:t>
            </a:r>
          </a:p>
          <a:p>
            <a:pPr lvl="2" eaLnBrk="1" hangingPunct="1">
              <a:lnSpc>
                <a:spcPct val="90000"/>
              </a:lnSpc>
              <a:defRPr/>
            </a:pPr>
            <a:r>
              <a:rPr lang="cs-CZ" altLang="cs-CZ" sz="2000" smtClean="0"/>
              <a:t>Podpora zdravého jídelníčku pro lidi, kteří se z ED zotavují</a:t>
            </a:r>
          </a:p>
          <a:p>
            <a:pPr lvl="2" eaLnBrk="1" hangingPunct="1">
              <a:lnSpc>
                <a:spcPct val="90000"/>
              </a:lnSpc>
              <a:defRPr/>
            </a:pPr>
            <a:r>
              <a:rPr lang="cs-CZ" altLang="cs-CZ" sz="2000" smtClean="0"/>
              <a:t>Zároveň někteří vyjadřovali obavy v případě přílišného snižování váhy</a:t>
            </a:r>
          </a:p>
          <a:p>
            <a:pPr eaLnBrk="1" hangingPunct="1">
              <a:lnSpc>
                <a:spcPct val="90000"/>
              </a:lnSpc>
              <a:defRPr/>
            </a:pPr>
            <a:r>
              <a:rPr lang="cs-CZ" altLang="cs-CZ" sz="2400" smtClean="0">
                <a:solidFill>
                  <a:srgbClr val="FFCC00"/>
                </a:solidFill>
              </a:rPr>
              <a:t>Potřeba anorexie</a:t>
            </a:r>
          </a:p>
          <a:p>
            <a:pPr lvl="1" eaLnBrk="1" hangingPunct="1">
              <a:lnSpc>
                <a:spcPct val="90000"/>
              </a:lnSpc>
              <a:defRPr/>
            </a:pPr>
            <a:r>
              <a:rPr lang="cs-CZ" altLang="cs-CZ" sz="2000" smtClean="0"/>
              <a:t>Častá odpověď lidí na prosby o zdravější životní styl – anorexii potřebují, funguje jako copingová strategie</a:t>
            </a:r>
          </a:p>
          <a:p>
            <a:pPr lvl="1" eaLnBrk="1" hangingPunct="1">
              <a:lnSpc>
                <a:spcPct val="90000"/>
              </a:lnSpc>
              <a:defRPr/>
            </a:pPr>
            <a:r>
              <a:rPr lang="cs-CZ" altLang="cs-CZ" sz="2000" smtClean="0"/>
              <a:t>I když je v životě vše špatně, pořád dokáží kontrolovat své tělo – pocit schopností</a:t>
            </a:r>
          </a:p>
          <a:p>
            <a:pPr eaLnBrk="1" hangingPunct="1">
              <a:lnSpc>
                <a:spcPct val="90000"/>
              </a:lnSpc>
              <a:defRPr/>
            </a:pPr>
            <a:endParaRPr lang="cs-CZ" altLang="cs-CZ"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cs-CZ" altLang="cs-CZ" smtClean="0"/>
              <a:t>Experiment s pro-ana obsahem</a:t>
            </a:r>
          </a:p>
        </p:txBody>
      </p:sp>
      <p:sp>
        <p:nvSpPr>
          <p:cNvPr id="117763" name="Rectangle 3"/>
          <p:cNvSpPr>
            <a:spLocks noGrp="1" noChangeArrowheads="1"/>
          </p:cNvSpPr>
          <p:nvPr>
            <p:ph type="body" idx="1"/>
          </p:nvPr>
        </p:nvSpPr>
        <p:spPr>
          <a:xfrm>
            <a:off x="457200" y="1600200"/>
            <a:ext cx="8229600" cy="4781550"/>
          </a:xfrm>
        </p:spPr>
        <p:txBody>
          <a:bodyPr/>
          <a:lstStyle/>
          <a:p>
            <a:pPr eaLnBrk="1" hangingPunct="1">
              <a:lnSpc>
                <a:spcPct val="80000"/>
              </a:lnSpc>
              <a:defRPr/>
            </a:pPr>
            <a:r>
              <a:rPr lang="cs-CZ" altLang="cs-CZ" sz="2400" smtClean="0"/>
              <a:t>(Bardone-Cone &amp; Cass, 2006)</a:t>
            </a:r>
          </a:p>
          <a:p>
            <a:pPr eaLnBrk="1" hangingPunct="1">
              <a:lnSpc>
                <a:spcPct val="80000"/>
              </a:lnSpc>
              <a:defRPr/>
            </a:pPr>
            <a:endParaRPr lang="cs-CZ" altLang="cs-CZ" sz="2400" smtClean="0"/>
          </a:p>
          <a:p>
            <a:pPr eaLnBrk="1" hangingPunct="1">
              <a:lnSpc>
                <a:spcPct val="80000"/>
              </a:lnSpc>
              <a:defRPr/>
            </a:pPr>
            <a:r>
              <a:rPr lang="cs-CZ" altLang="cs-CZ" sz="2400" smtClean="0"/>
              <a:t>Experiment – studentky (M = 18,7) shlédly buď 	a) pro-ana stránku</a:t>
            </a:r>
          </a:p>
          <a:p>
            <a:pPr eaLnBrk="1" hangingPunct="1">
              <a:lnSpc>
                <a:spcPct val="80000"/>
              </a:lnSpc>
              <a:buFont typeface="Wingdings" pitchFamily="2" charset="2"/>
              <a:buNone/>
              <a:defRPr/>
            </a:pPr>
            <a:r>
              <a:rPr lang="cs-CZ" altLang="cs-CZ" sz="2400" smtClean="0"/>
              <a:t>		b) fashion web s nadměrnými velikostmi		 modelů</a:t>
            </a:r>
          </a:p>
          <a:p>
            <a:pPr eaLnBrk="1" hangingPunct="1">
              <a:lnSpc>
                <a:spcPct val="80000"/>
              </a:lnSpc>
              <a:buFont typeface="Wingdings" pitchFamily="2" charset="2"/>
              <a:buNone/>
              <a:defRPr/>
            </a:pPr>
            <a:r>
              <a:rPr lang="cs-CZ" altLang="cs-CZ" sz="2400" smtClean="0"/>
              <a:t>		c) stránku s bytovým designem</a:t>
            </a:r>
          </a:p>
          <a:p>
            <a:pPr eaLnBrk="1" hangingPunct="1">
              <a:lnSpc>
                <a:spcPct val="80000"/>
              </a:lnSpc>
              <a:defRPr/>
            </a:pPr>
            <a:endParaRPr lang="cs-CZ" altLang="cs-CZ" sz="2400" smtClean="0"/>
          </a:p>
          <a:p>
            <a:pPr eaLnBrk="1" hangingPunct="1">
              <a:lnSpc>
                <a:spcPct val="80000"/>
              </a:lnSpc>
              <a:defRPr/>
            </a:pPr>
            <a:r>
              <a:rPr lang="cs-CZ" altLang="cs-CZ" sz="2400" smtClean="0">
                <a:solidFill>
                  <a:srgbClr val="FFCC00"/>
                </a:solidFill>
              </a:rPr>
              <a:t>U těch, které viděly pro-ana, po shlédnutí:</a:t>
            </a:r>
          </a:p>
          <a:p>
            <a:pPr lvl="1" eaLnBrk="1" hangingPunct="1">
              <a:lnSpc>
                <a:spcPct val="80000"/>
              </a:lnSpc>
              <a:defRPr/>
            </a:pPr>
            <a:r>
              <a:rPr lang="cs-CZ" altLang="cs-CZ" sz="2000" smtClean="0"/>
              <a:t>Nižší sebevědomí</a:t>
            </a:r>
          </a:p>
          <a:p>
            <a:pPr lvl="1" eaLnBrk="1" hangingPunct="1">
              <a:lnSpc>
                <a:spcPct val="80000"/>
              </a:lnSpc>
              <a:defRPr/>
            </a:pPr>
            <a:r>
              <a:rPr lang="cs-CZ" altLang="cs-CZ" sz="2000" smtClean="0"/>
              <a:t>Nižší vnímaná atraktivita</a:t>
            </a:r>
          </a:p>
          <a:p>
            <a:pPr lvl="1" eaLnBrk="1" hangingPunct="1">
              <a:lnSpc>
                <a:spcPct val="80000"/>
              </a:lnSpc>
              <a:defRPr/>
            </a:pPr>
            <a:r>
              <a:rPr lang="cs-CZ" altLang="cs-CZ" sz="2000" smtClean="0"/>
              <a:t>Zvýšení negativních pocitů</a:t>
            </a:r>
          </a:p>
          <a:p>
            <a:pPr lvl="1" eaLnBrk="1" hangingPunct="1">
              <a:lnSpc>
                <a:spcPct val="80000"/>
              </a:lnSpc>
              <a:defRPr/>
            </a:pPr>
            <a:r>
              <a:rPr lang="cs-CZ" altLang="cs-CZ" sz="2000" smtClean="0"/>
              <a:t>Zvýšení vnímání vlastní nadváhy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defRPr/>
            </a:pPr>
            <a:r>
              <a:rPr lang="cs-CZ" altLang="cs-CZ" smtClean="0"/>
              <a:t>Možné sebereflexe</a:t>
            </a:r>
          </a:p>
        </p:txBody>
      </p:sp>
      <p:sp>
        <p:nvSpPr>
          <p:cNvPr id="321539" name="Rectangle 3"/>
          <p:cNvSpPr>
            <a:spLocks noGrp="1" noChangeArrowheads="1"/>
          </p:cNvSpPr>
          <p:nvPr>
            <p:ph type="body" idx="1"/>
          </p:nvPr>
        </p:nvSpPr>
        <p:spPr>
          <a:xfrm>
            <a:off x="457200" y="1600200"/>
            <a:ext cx="8229600" cy="4997450"/>
          </a:xfrm>
        </p:spPr>
        <p:txBody>
          <a:bodyPr/>
          <a:lstStyle/>
          <a:p>
            <a:pPr eaLnBrk="1" hangingPunct="1">
              <a:lnSpc>
                <a:spcPct val="80000"/>
              </a:lnSpc>
              <a:defRPr/>
            </a:pPr>
            <a:r>
              <a:rPr lang="cs-CZ" altLang="cs-CZ" sz="2000" smtClean="0"/>
              <a:t>Pokud nemáte FB profil – proč ne, cítíte se nějak ochuzeni nebo naopak..</a:t>
            </a:r>
          </a:p>
          <a:p>
            <a:pPr eaLnBrk="1" hangingPunct="1">
              <a:lnSpc>
                <a:spcPct val="80000"/>
              </a:lnSpc>
              <a:defRPr/>
            </a:pPr>
            <a:r>
              <a:rPr lang="cs-CZ" altLang="cs-CZ" sz="2000" smtClean="0"/>
              <a:t>Pokud máte – které údaje máte vyplněny (pravdivě/nepravdivě), podle čeho (jestli) zvažujete zařazení konkrétních údajů; jak máte profil zabezpečený a proč, čeho se (ne)obáváte při zveřejňování obsahů</a:t>
            </a:r>
          </a:p>
          <a:p>
            <a:pPr eaLnBrk="1" hangingPunct="1">
              <a:lnSpc>
                <a:spcPct val="80000"/>
              </a:lnSpc>
              <a:defRPr/>
            </a:pPr>
            <a:r>
              <a:rPr lang="cs-CZ" altLang="cs-CZ" sz="2000" smtClean="0"/>
              <a:t>Geolokační sítě – na jakých místech se tagujete, jak řešíte zabezpečení</a:t>
            </a:r>
          </a:p>
          <a:p>
            <a:pPr eaLnBrk="1" hangingPunct="1">
              <a:lnSpc>
                <a:spcPct val="80000"/>
              </a:lnSpc>
              <a:defRPr/>
            </a:pPr>
            <a:r>
              <a:rPr lang="cs-CZ" altLang="cs-CZ" sz="2000" smtClean="0"/>
              <a:t>Blogy – pokud píšete blog – jaké informace o sobě zde máte, o čem blog je, co s vámi dělají komentáře od ostatních, jak moc překrucujete realitu, jak řešíte anonymitu svoji a ostatních…</a:t>
            </a:r>
          </a:p>
          <a:p>
            <a:pPr eaLnBrk="1" hangingPunct="1">
              <a:lnSpc>
                <a:spcPct val="80000"/>
              </a:lnSpc>
              <a:defRPr/>
            </a:pPr>
            <a:r>
              <a:rPr lang="cs-CZ" altLang="cs-CZ" sz="2000" smtClean="0"/>
              <a:t>Pokud jste čtenářem blogů – jaké blogy čtete, proč, jaký je váš vztah k autorovi….</a:t>
            </a:r>
          </a:p>
          <a:p>
            <a:pPr eaLnBrk="1" hangingPunct="1">
              <a:lnSpc>
                <a:spcPct val="80000"/>
              </a:lnSpc>
              <a:defRPr/>
            </a:pPr>
            <a:r>
              <a:rPr lang="cs-CZ" altLang="cs-CZ" sz="2000" smtClean="0"/>
              <a:t>Prakticky – zkuste si pročíst pár pro-ana (nebo jiných) blogů, popište vaše dojmy a pocity; představte si, že byste zakládali blog (nebo ho založte) – co byste zveřejňovali o sobě, o jiných, k jakému účelu by sloužil…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cs-CZ" altLang="cs-CZ" smtClean="0"/>
              <a:t>Literatura</a:t>
            </a:r>
          </a:p>
        </p:txBody>
      </p:sp>
      <p:sp>
        <p:nvSpPr>
          <p:cNvPr id="3075" name="Rectangle 3"/>
          <p:cNvSpPr>
            <a:spLocks noGrp="1" noChangeArrowheads="1"/>
          </p:cNvSpPr>
          <p:nvPr>
            <p:ph type="body" idx="1"/>
          </p:nvPr>
        </p:nvSpPr>
        <p:spPr>
          <a:xfrm>
            <a:off x="395288" y="1341438"/>
            <a:ext cx="8229600" cy="4525962"/>
          </a:xfrm>
        </p:spPr>
        <p:txBody>
          <a:bodyPr/>
          <a:lstStyle/>
          <a:p>
            <a:pPr eaLnBrk="1" hangingPunct="1">
              <a:lnSpc>
                <a:spcPct val="80000"/>
              </a:lnSpc>
              <a:defRPr/>
            </a:pPr>
            <a:r>
              <a:rPr lang="cs-CZ" altLang="cs-CZ" sz="1400" smtClean="0"/>
              <a:t>boyd, d.m., Ellison, N.B. (2008). Social Network Sites: Definition, History, and Scholarship. </a:t>
            </a:r>
            <a:r>
              <a:rPr lang="cs-CZ" altLang="cs-CZ" sz="1400" i="1" smtClean="0"/>
              <a:t>Journal of Computer-Mediated Communication, 13,</a:t>
            </a:r>
            <a:r>
              <a:rPr lang="cs-CZ" altLang="cs-CZ" sz="1400" smtClean="0"/>
              <a:t> 210–230.</a:t>
            </a:r>
          </a:p>
          <a:p>
            <a:pPr eaLnBrk="1" hangingPunct="1">
              <a:lnSpc>
                <a:spcPct val="80000"/>
              </a:lnSpc>
              <a:defRPr/>
            </a:pPr>
            <a:r>
              <a:rPr lang="cs-CZ" altLang="cs-CZ" sz="1400" smtClean="0"/>
              <a:t>Dias, K. (2003). </a:t>
            </a:r>
            <a:r>
              <a:rPr lang="en-US" altLang="cs-CZ" sz="1400" smtClean="0"/>
              <a:t>The Ana Sanctuary:</a:t>
            </a:r>
            <a:r>
              <a:rPr lang="cs-CZ" altLang="cs-CZ" sz="1400" smtClean="0"/>
              <a:t> </a:t>
            </a:r>
            <a:r>
              <a:rPr lang="en-US" altLang="cs-CZ" sz="1400" smtClean="0"/>
              <a:t>Women’s Pro-Anorexia Narratives in Cyberspace</a:t>
            </a:r>
            <a:r>
              <a:rPr lang="cs-CZ" altLang="cs-CZ" sz="1400" smtClean="0"/>
              <a:t>. </a:t>
            </a:r>
            <a:r>
              <a:rPr lang="cs-CZ" altLang="cs-CZ" sz="1400" i="1" smtClean="0"/>
              <a:t>Journal of International Women’s Studies,</a:t>
            </a:r>
            <a:r>
              <a:rPr lang="cs-CZ" altLang="cs-CZ" sz="1400" smtClean="0"/>
              <a:t> 4(2). </a:t>
            </a:r>
          </a:p>
          <a:p>
            <a:pPr eaLnBrk="1" hangingPunct="1">
              <a:lnSpc>
                <a:spcPct val="80000"/>
              </a:lnSpc>
              <a:defRPr/>
            </a:pPr>
            <a:r>
              <a:rPr lang="cs-CZ" altLang="cs-CZ" sz="1400" smtClean="0"/>
              <a:t>Ellison, N., Steinfield, Ch. </a:t>
            </a:r>
            <a:r>
              <a:rPr lang="en-US" altLang="cs-CZ" sz="1400" smtClean="0"/>
              <a:t>&amp;</a:t>
            </a:r>
            <a:r>
              <a:rPr lang="cs-CZ" altLang="cs-CZ" sz="1400" smtClean="0"/>
              <a:t> Lampe, C. (2007). The Benefits of Facebook ‘‘Friends:’’ Social Capital and College Students’ Use of Online Social Network Sites. </a:t>
            </a:r>
            <a:r>
              <a:rPr lang="cs-CZ" altLang="cs-CZ" sz="1400" i="1" smtClean="0"/>
              <a:t>Journal of Computer-Mediated Communication 12</a:t>
            </a:r>
            <a:r>
              <a:rPr lang="cs-CZ" altLang="cs-CZ" sz="1400" smtClean="0"/>
              <a:t>, 1143–1168</a:t>
            </a:r>
          </a:p>
          <a:p>
            <a:pPr eaLnBrk="1" hangingPunct="1">
              <a:lnSpc>
                <a:spcPct val="80000"/>
              </a:lnSpc>
              <a:defRPr/>
            </a:pPr>
            <a:r>
              <a:rPr lang="cs-CZ" altLang="cs-CZ" sz="1400" smtClean="0"/>
              <a:t>Hammersley, M., </a:t>
            </a:r>
            <a:r>
              <a:rPr lang="en-US" altLang="cs-CZ" sz="1400" smtClean="0"/>
              <a:t>&amp;</a:t>
            </a:r>
            <a:r>
              <a:rPr lang="cs-CZ" altLang="cs-CZ" sz="1400" smtClean="0"/>
              <a:t> Treseder,P. (2007). Identity as an analytic problem: who's who in `pro-ana' websites?</a:t>
            </a:r>
            <a:r>
              <a:rPr lang="cs-CZ" altLang="cs-CZ" sz="1400" b="1" smtClean="0"/>
              <a:t> </a:t>
            </a:r>
            <a:r>
              <a:rPr lang="cs-CZ" altLang="cs-CZ" sz="1400" i="1" smtClean="0"/>
              <a:t>Qualitative Research, 7</a:t>
            </a:r>
            <a:r>
              <a:rPr lang="cs-CZ" altLang="cs-CZ" sz="1400" smtClean="0"/>
              <a:t>, 283-300.</a:t>
            </a:r>
          </a:p>
          <a:p>
            <a:pPr eaLnBrk="1" hangingPunct="1">
              <a:lnSpc>
                <a:spcPct val="80000"/>
              </a:lnSpc>
              <a:defRPr/>
            </a:pPr>
            <a:r>
              <a:rPr lang="cs-CZ" altLang="cs-CZ" sz="1400" smtClean="0"/>
              <a:t>HOUGHTON, D.J. </a:t>
            </a:r>
            <a:r>
              <a:rPr lang="en-US" altLang="cs-CZ" sz="1400" smtClean="0"/>
              <a:t>&amp;</a:t>
            </a:r>
            <a:r>
              <a:rPr lang="cs-CZ" altLang="cs-CZ" sz="1400" smtClean="0"/>
              <a:t> JOINSON, A.N. (2010). Privacy, Social Network Sites, and Social Relations. Journal of Technology in Human Services, 28:74–94.</a:t>
            </a:r>
          </a:p>
          <a:p>
            <a:pPr eaLnBrk="1" hangingPunct="1">
              <a:lnSpc>
                <a:spcPct val="80000"/>
              </a:lnSpc>
              <a:defRPr/>
            </a:pPr>
            <a:r>
              <a:rPr lang="cs-CZ" altLang="cs-CZ" sz="1400" smtClean="0"/>
              <a:t>Lampe, C., Ellison, N. </a:t>
            </a:r>
            <a:r>
              <a:rPr lang="en-US" altLang="cs-CZ" sz="1400" smtClean="0"/>
              <a:t>&amp;</a:t>
            </a:r>
            <a:r>
              <a:rPr lang="cs-CZ" altLang="cs-CZ" sz="1400" smtClean="0"/>
              <a:t> Steinfield, Ch. (2006). A Face(book) in the Crowd: Social Searching vs. Social Browsing</a:t>
            </a:r>
          </a:p>
          <a:p>
            <a:pPr eaLnBrk="1" hangingPunct="1">
              <a:lnSpc>
                <a:spcPct val="80000"/>
              </a:lnSpc>
              <a:defRPr/>
            </a:pPr>
            <a:r>
              <a:rPr lang="cs-CZ" altLang="cs-CZ" sz="1400" smtClean="0"/>
              <a:t>Lampe, C., Ellison, N. </a:t>
            </a:r>
            <a:r>
              <a:rPr lang="en-US" altLang="cs-CZ" sz="1400" smtClean="0"/>
              <a:t>&amp;</a:t>
            </a:r>
            <a:r>
              <a:rPr lang="cs-CZ" altLang="cs-CZ" sz="1400" smtClean="0"/>
              <a:t> Steinfield, Ch. (2006b).  </a:t>
            </a:r>
            <a:r>
              <a:rPr lang="en-US" altLang="cs-CZ" sz="1400" smtClean="0"/>
              <a:t>A Familiar Face(book): Profile Elements as Signals in an</a:t>
            </a:r>
            <a:r>
              <a:rPr lang="cs-CZ" altLang="cs-CZ" sz="1400" smtClean="0"/>
              <a:t> </a:t>
            </a:r>
            <a:r>
              <a:rPr lang="en-US" altLang="cs-CZ" sz="1400" smtClean="0"/>
              <a:t>Online Social Network</a:t>
            </a:r>
            <a:r>
              <a:rPr lang="cs-CZ" altLang="cs-CZ" sz="1400" smtClean="0"/>
              <a:t>. DRAFT Manuscript: Submitted to CHI 2007</a:t>
            </a:r>
          </a:p>
          <a:p>
            <a:pPr eaLnBrk="1" hangingPunct="1">
              <a:lnSpc>
                <a:spcPct val="80000"/>
              </a:lnSpc>
              <a:defRPr/>
            </a:pPr>
            <a:r>
              <a:rPr lang="cs-CZ" altLang="cs-CZ" sz="1400" smtClean="0"/>
              <a:t>Mulveen, R. </a:t>
            </a:r>
            <a:r>
              <a:rPr lang="en-US" altLang="cs-CZ" sz="1400" smtClean="0"/>
              <a:t>&amp;</a:t>
            </a:r>
            <a:r>
              <a:rPr lang="cs-CZ" altLang="cs-CZ" sz="1400" smtClean="0"/>
              <a:t> Hepworth, J. (2006). An Interpretative Phenomenological Analysis of Participation in a Pro-anorexia Internet Site and Its Relationship with Disordered Eating. </a:t>
            </a:r>
            <a:r>
              <a:rPr lang="cs-CZ" altLang="cs-CZ" sz="1400" i="1" smtClean="0"/>
              <a:t>Journal of Health Psychology, 11,</a:t>
            </a:r>
            <a:r>
              <a:rPr lang="cs-CZ" altLang="cs-CZ" sz="1400" smtClean="0"/>
              <a:t> 283-296.</a:t>
            </a:r>
          </a:p>
          <a:p>
            <a:pPr eaLnBrk="1" hangingPunct="1">
              <a:lnSpc>
                <a:spcPct val="80000"/>
              </a:lnSpc>
              <a:defRPr/>
            </a:pPr>
            <a:r>
              <a:rPr lang="cs-CZ" altLang="cs-CZ" sz="1400" smtClean="0"/>
              <a:t>Pollet, T. V., Roberts, S. G. B. </a:t>
            </a:r>
            <a:r>
              <a:rPr lang="en-US" altLang="cs-CZ" sz="1400" smtClean="0"/>
              <a:t>&amp;</a:t>
            </a:r>
            <a:r>
              <a:rPr lang="cs-CZ" altLang="cs-CZ" sz="1400" smtClean="0"/>
              <a:t> Dunbar, R.I.M. (2011) Use of Social Network Sites and Instant Messaging Does Not Lead to Increased Offline Social Network Size, or to Emotionally Closer Relationships with Offline Network Members. CYBERPSYCHOLOGY, BEHAVIOR, AND SOCIAL NETWORKING, 14 (4)</a:t>
            </a:r>
          </a:p>
          <a:p>
            <a:pPr eaLnBrk="1" hangingPunct="1">
              <a:lnSpc>
                <a:spcPct val="80000"/>
              </a:lnSpc>
              <a:defRPr/>
            </a:pPr>
            <a:r>
              <a:rPr lang="cs-CZ" altLang="cs-CZ" sz="1400" smtClean="0"/>
              <a:t>Subrahmanyam, K., </a:t>
            </a:r>
            <a:r>
              <a:rPr lang="en-US" altLang="cs-CZ" sz="1400" smtClean="0"/>
              <a:t>&amp;</a:t>
            </a:r>
            <a:r>
              <a:rPr lang="cs-CZ" altLang="cs-CZ" sz="1400" smtClean="0"/>
              <a:t> Šmahel, D. (2011). </a:t>
            </a:r>
            <a:r>
              <a:rPr lang="cs-CZ" altLang="cs-CZ" sz="1400" i="1" smtClean="0"/>
              <a:t>Digital Youth: The Role of Media in Development.</a:t>
            </a:r>
            <a:r>
              <a:rPr lang="cs-CZ" altLang="cs-CZ" sz="1400" smtClean="0"/>
              <a:t> New York : Springer.</a:t>
            </a:r>
          </a:p>
          <a:p>
            <a:pPr eaLnBrk="1" hangingPunct="1">
              <a:lnSpc>
                <a:spcPct val="80000"/>
              </a:lnSpc>
              <a:defRPr/>
            </a:pPr>
            <a:r>
              <a:rPr lang="cs-CZ" altLang="cs-CZ" sz="1400" smtClean="0"/>
              <a:t>Valkenburg, P.M., Peter, J., </a:t>
            </a:r>
            <a:r>
              <a:rPr lang="en-US" altLang="cs-CZ" sz="1400" smtClean="0"/>
              <a:t>&amp;</a:t>
            </a:r>
            <a:r>
              <a:rPr lang="cs-CZ" altLang="cs-CZ" sz="1400" smtClean="0"/>
              <a:t> Schouten, A.P.  (2006). Friend Networking Sites and Their Relationship to Adolescents’ Well-Being and Social Self-Esteem.</a:t>
            </a:r>
            <a:r>
              <a:rPr lang="cs-CZ" altLang="cs-CZ" sz="1400" i="1" smtClean="0"/>
              <a:t> </a:t>
            </a:r>
            <a:r>
              <a:rPr lang="en-US" altLang="cs-CZ" sz="1400" i="1" smtClean="0"/>
              <a:t>CYBERPSYCHOLOGY &amp; BEHAVIOR</a:t>
            </a:r>
            <a:r>
              <a:rPr lang="cs-CZ" altLang="cs-CZ" sz="1400" i="1" smtClean="0"/>
              <a:t>, </a:t>
            </a:r>
            <a:r>
              <a:rPr lang="en-US" altLang="cs-CZ" sz="1400" i="1" smtClean="0"/>
              <a:t>9</a:t>
            </a:r>
            <a:r>
              <a:rPr lang="en-US" altLang="cs-CZ" sz="1400" smtClean="0"/>
              <a:t> </a:t>
            </a:r>
            <a:r>
              <a:rPr lang="cs-CZ" altLang="cs-CZ" sz="1400" smtClean="0"/>
              <a:t>(</a:t>
            </a:r>
            <a:r>
              <a:rPr lang="en-US" altLang="cs-CZ" sz="1400" smtClean="0"/>
              <a:t>5</a:t>
            </a:r>
            <a:r>
              <a:rPr lang="cs-CZ" altLang="cs-CZ" sz="140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endParaRPr lang="cs-CZ" altLang="cs-CZ" sz="4000" dirty="0" smtClean="0"/>
          </a:p>
        </p:txBody>
      </p:sp>
      <p:sp>
        <p:nvSpPr>
          <p:cNvPr id="205827" name="Rectangle 3"/>
          <p:cNvSpPr>
            <a:spLocks noGrp="1" noChangeArrowheads="1"/>
          </p:cNvSpPr>
          <p:nvPr>
            <p:ph type="body" idx="1"/>
          </p:nvPr>
        </p:nvSpPr>
        <p:spPr>
          <a:xfrm>
            <a:off x="457200" y="1600200"/>
            <a:ext cx="8229600" cy="4781550"/>
          </a:xfrm>
        </p:spPr>
        <p:txBody>
          <a:bodyPr/>
          <a:lstStyle/>
          <a:p>
            <a:pPr eaLnBrk="1" hangingPunct="1">
              <a:lnSpc>
                <a:spcPct val="80000"/>
              </a:lnSpc>
              <a:defRPr/>
            </a:pPr>
            <a:r>
              <a:rPr lang="cs-CZ" altLang="cs-CZ" sz="2800" dirty="0" smtClean="0"/>
              <a:t>Viz článek: </a:t>
            </a:r>
          </a:p>
          <a:p>
            <a:pPr lvl="1" eaLnBrk="1" hangingPunct="1">
              <a:lnSpc>
                <a:spcPct val="80000"/>
              </a:lnSpc>
              <a:defRPr/>
            </a:pPr>
            <a:r>
              <a:rPr lang="cs-CZ" altLang="cs-CZ" sz="2400" dirty="0" err="1" smtClean="0"/>
              <a:t>boyd</a:t>
            </a:r>
            <a:r>
              <a:rPr lang="cs-CZ" altLang="cs-CZ" sz="2400" dirty="0" smtClean="0"/>
              <a:t>, </a:t>
            </a:r>
            <a:r>
              <a:rPr lang="cs-CZ" altLang="cs-CZ" sz="2400" dirty="0" err="1" smtClean="0"/>
              <a:t>d.m</a:t>
            </a:r>
            <a:r>
              <a:rPr lang="cs-CZ" altLang="cs-CZ" sz="2400" dirty="0" smtClean="0"/>
              <a:t>., </a:t>
            </a:r>
            <a:r>
              <a:rPr lang="cs-CZ" altLang="cs-CZ" sz="2400" dirty="0" err="1" smtClean="0"/>
              <a:t>Ellison</a:t>
            </a:r>
            <a:r>
              <a:rPr lang="cs-CZ" altLang="cs-CZ" sz="2400" dirty="0" smtClean="0"/>
              <a:t>, N.B. (2008). </a:t>
            </a:r>
            <a:r>
              <a:rPr lang="cs-CZ" altLang="cs-CZ" sz="2400" dirty="0" err="1" smtClean="0"/>
              <a:t>Social</a:t>
            </a:r>
            <a:r>
              <a:rPr lang="cs-CZ" altLang="cs-CZ" sz="2400" dirty="0" smtClean="0"/>
              <a:t> Network </a:t>
            </a:r>
            <a:r>
              <a:rPr lang="cs-CZ" altLang="cs-CZ" sz="2400" dirty="0" err="1" smtClean="0"/>
              <a:t>Sites</a:t>
            </a:r>
            <a:r>
              <a:rPr lang="cs-CZ" altLang="cs-CZ" sz="2400" dirty="0" smtClean="0"/>
              <a:t>: </a:t>
            </a:r>
            <a:r>
              <a:rPr lang="cs-CZ" altLang="cs-CZ" sz="2400" dirty="0" err="1" smtClean="0"/>
              <a:t>Definition</a:t>
            </a:r>
            <a:r>
              <a:rPr lang="cs-CZ" altLang="cs-CZ" sz="2400" dirty="0" smtClean="0"/>
              <a:t>, </a:t>
            </a:r>
            <a:r>
              <a:rPr lang="cs-CZ" altLang="cs-CZ" sz="2400" dirty="0" err="1" smtClean="0"/>
              <a:t>History</a:t>
            </a:r>
            <a:r>
              <a:rPr lang="cs-CZ" altLang="cs-CZ" sz="2400" dirty="0" smtClean="0"/>
              <a:t>, and </a:t>
            </a:r>
            <a:r>
              <a:rPr lang="cs-CZ" altLang="cs-CZ" sz="2400" dirty="0" err="1" smtClean="0"/>
              <a:t>Scholarship</a:t>
            </a:r>
            <a:r>
              <a:rPr lang="cs-CZ" altLang="cs-CZ" sz="2400" dirty="0" smtClean="0"/>
              <a:t>. </a:t>
            </a:r>
            <a:r>
              <a:rPr lang="cs-CZ" altLang="cs-CZ" sz="2400" i="1" dirty="0" err="1" smtClean="0"/>
              <a:t>Journal</a:t>
            </a:r>
            <a:r>
              <a:rPr lang="cs-CZ" altLang="cs-CZ" sz="2400" i="1" dirty="0" smtClean="0"/>
              <a:t> </a:t>
            </a:r>
            <a:r>
              <a:rPr lang="cs-CZ" altLang="cs-CZ" sz="2400" i="1" dirty="0" err="1" smtClean="0"/>
              <a:t>of</a:t>
            </a:r>
            <a:r>
              <a:rPr lang="cs-CZ" altLang="cs-CZ" sz="2400" i="1" dirty="0" smtClean="0"/>
              <a:t> </a:t>
            </a:r>
            <a:r>
              <a:rPr lang="cs-CZ" altLang="cs-CZ" sz="2400" i="1" dirty="0" err="1" smtClean="0"/>
              <a:t>Computer-Mediated</a:t>
            </a:r>
            <a:r>
              <a:rPr lang="cs-CZ" altLang="cs-CZ" sz="2400" i="1" dirty="0" smtClean="0"/>
              <a:t> </a:t>
            </a:r>
            <a:r>
              <a:rPr lang="cs-CZ" altLang="cs-CZ" sz="2400" i="1" dirty="0" err="1" smtClean="0"/>
              <a:t>Communication</a:t>
            </a:r>
            <a:r>
              <a:rPr lang="cs-CZ" altLang="cs-CZ" sz="2400" i="1" dirty="0" smtClean="0"/>
              <a:t>, 13,</a:t>
            </a:r>
            <a:r>
              <a:rPr lang="cs-CZ" altLang="cs-CZ" sz="2400" dirty="0" smtClean="0"/>
              <a:t> 210–230.</a:t>
            </a:r>
            <a:endParaRPr lang="cs-CZ" altLang="cs-CZ" sz="2300" dirty="0" smtClean="0"/>
          </a:p>
          <a:p>
            <a:pPr eaLnBrk="1" hangingPunct="1">
              <a:lnSpc>
                <a:spcPct val="80000"/>
              </a:lnSpc>
              <a:defRPr/>
            </a:pPr>
            <a:endParaRPr lang="cs-CZ" altLang="cs-CZ" sz="2800" dirty="0" smtClean="0"/>
          </a:p>
          <a:p>
            <a:pPr eaLnBrk="1" hangingPunct="1">
              <a:lnSpc>
                <a:spcPct val="80000"/>
              </a:lnSpc>
              <a:defRPr/>
            </a:pPr>
            <a:r>
              <a:rPr lang="cs-CZ" altLang="cs-CZ" sz="2800" dirty="0" smtClean="0"/>
              <a:t>1997 </a:t>
            </a:r>
            <a:r>
              <a:rPr lang="cs-CZ" altLang="cs-CZ" sz="2800" dirty="0" smtClean="0"/>
              <a:t>– </a:t>
            </a:r>
            <a:r>
              <a:rPr lang="cs-CZ" altLang="cs-CZ" sz="2800" dirty="0" smtClean="0"/>
              <a:t>Sixdegrees.com</a:t>
            </a:r>
          </a:p>
          <a:p>
            <a:pPr eaLnBrk="1" hangingPunct="1">
              <a:lnSpc>
                <a:spcPct val="80000"/>
              </a:lnSpc>
              <a:defRPr/>
            </a:pPr>
            <a:r>
              <a:rPr lang="cs-CZ" altLang="cs-CZ" sz="2800" dirty="0" smtClean="0"/>
              <a:t>2001 - </a:t>
            </a:r>
            <a:r>
              <a:rPr lang="cs-CZ" altLang="cs-CZ" sz="2800" dirty="0">
                <a:solidFill>
                  <a:srgbClr val="FFCC00"/>
                </a:solidFill>
              </a:rPr>
              <a:t>Ryze.com</a:t>
            </a:r>
            <a:endParaRPr lang="cs-CZ" altLang="cs-CZ" sz="2800" dirty="0" smtClean="0">
              <a:solidFill>
                <a:srgbClr val="FFCC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0"/>
            <a:ext cx="313213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293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endParaRPr lang="cs-CZ" altLang="cs-CZ" sz="4000" dirty="0" smtClean="0"/>
          </a:p>
        </p:txBody>
      </p:sp>
      <p:sp>
        <p:nvSpPr>
          <p:cNvPr id="205827" name="Rectangle 3"/>
          <p:cNvSpPr>
            <a:spLocks noGrp="1" noChangeArrowheads="1"/>
          </p:cNvSpPr>
          <p:nvPr>
            <p:ph type="body" idx="1"/>
          </p:nvPr>
        </p:nvSpPr>
        <p:spPr>
          <a:xfrm>
            <a:off x="457200" y="1600200"/>
            <a:ext cx="8229600" cy="4781550"/>
          </a:xfrm>
        </p:spPr>
        <p:txBody>
          <a:bodyPr/>
          <a:lstStyle/>
          <a:p>
            <a:pPr eaLnBrk="1" hangingPunct="1">
              <a:lnSpc>
                <a:spcPct val="80000"/>
              </a:lnSpc>
              <a:defRPr/>
            </a:pPr>
            <a:r>
              <a:rPr lang="cs-CZ" altLang="cs-CZ" sz="2800" dirty="0" smtClean="0"/>
              <a:t>Viz článek: </a:t>
            </a:r>
          </a:p>
          <a:p>
            <a:pPr lvl="1" eaLnBrk="1" hangingPunct="1">
              <a:lnSpc>
                <a:spcPct val="80000"/>
              </a:lnSpc>
              <a:defRPr/>
            </a:pPr>
            <a:r>
              <a:rPr lang="cs-CZ" altLang="cs-CZ" sz="2400" dirty="0" err="1" smtClean="0"/>
              <a:t>boyd</a:t>
            </a:r>
            <a:r>
              <a:rPr lang="cs-CZ" altLang="cs-CZ" sz="2400" dirty="0" smtClean="0"/>
              <a:t>, </a:t>
            </a:r>
            <a:r>
              <a:rPr lang="cs-CZ" altLang="cs-CZ" sz="2400" dirty="0" err="1" smtClean="0"/>
              <a:t>d.m</a:t>
            </a:r>
            <a:r>
              <a:rPr lang="cs-CZ" altLang="cs-CZ" sz="2400" dirty="0" smtClean="0"/>
              <a:t>., </a:t>
            </a:r>
            <a:r>
              <a:rPr lang="cs-CZ" altLang="cs-CZ" sz="2400" dirty="0" err="1" smtClean="0"/>
              <a:t>Ellison</a:t>
            </a:r>
            <a:r>
              <a:rPr lang="cs-CZ" altLang="cs-CZ" sz="2400" dirty="0" smtClean="0"/>
              <a:t>, N.B. (2008). </a:t>
            </a:r>
            <a:r>
              <a:rPr lang="cs-CZ" altLang="cs-CZ" sz="2400" dirty="0" err="1" smtClean="0"/>
              <a:t>Social</a:t>
            </a:r>
            <a:r>
              <a:rPr lang="cs-CZ" altLang="cs-CZ" sz="2400" dirty="0" smtClean="0"/>
              <a:t> Network </a:t>
            </a:r>
            <a:r>
              <a:rPr lang="cs-CZ" altLang="cs-CZ" sz="2400" dirty="0" err="1" smtClean="0"/>
              <a:t>Sites</a:t>
            </a:r>
            <a:r>
              <a:rPr lang="cs-CZ" altLang="cs-CZ" sz="2400" dirty="0" smtClean="0"/>
              <a:t>: </a:t>
            </a:r>
            <a:r>
              <a:rPr lang="cs-CZ" altLang="cs-CZ" sz="2400" dirty="0" err="1" smtClean="0"/>
              <a:t>Definition</a:t>
            </a:r>
            <a:r>
              <a:rPr lang="cs-CZ" altLang="cs-CZ" sz="2400" dirty="0" smtClean="0"/>
              <a:t>, </a:t>
            </a:r>
            <a:r>
              <a:rPr lang="cs-CZ" altLang="cs-CZ" sz="2400" dirty="0" err="1" smtClean="0"/>
              <a:t>History</a:t>
            </a:r>
            <a:r>
              <a:rPr lang="cs-CZ" altLang="cs-CZ" sz="2400" dirty="0" smtClean="0"/>
              <a:t>, and </a:t>
            </a:r>
            <a:r>
              <a:rPr lang="cs-CZ" altLang="cs-CZ" sz="2400" dirty="0" err="1" smtClean="0"/>
              <a:t>Scholarship</a:t>
            </a:r>
            <a:r>
              <a:rPr lang="cs-CZ" altLang="cs-CZ" sz="2400" dirty="0" smtClean="0"/>
              <a:t>. </a:t>
            </a:r>
            <a:r>
              <a:rPr lang="cs-CZ" altLang="cs-CZ" sz="2400" i="1" dirty="0" err="1" smtClean="0"/>
              <a:t>Journal</a:t>
            </a:r>
            <a:r>
              <a:rPr lang="cs-CZ" altLang="cs-CZ" sz="2400" i="1" dirty="0" smtClean="0"/>
              <a:t> </a:t>
            </a:r>
            <a:r>
              <a:rPr lang="cs-CZ" altLang="cs-CZ" sz="2400" i="1" dirty="0" err="1" smtClean="0"/>
              <a:t>of</a:t>
            </a:r>
            <a:r>
              <a:rPr lang="cs-CZ" altLang="cs-CZ" sz="2400" i="1" dirty="0" smtClean="0"/>
              <a:t> </a:t>
            </a:r>
            <a:r>
              <a:rPr lang="cs-CZ" altLang="cs-CZ" sz="2400" i="1" dirty="0" err="1" smtClean="0"/>
              <a:t>Computer-Mediated</a:t>
            </a:r>
            <a:r>
              <a:rPr lang="cs-CZ" altLang="cs-CZ" sz="2400" i="1" dirty="0" smtClean="0"/>
              <a:t> </a:t>
            </a:r>
            <a:r>
              <a:rPr lang="cs-CZ" altLang="cs-CZ" sz="2400" i="1" dirty="0" err="1" smtClean="0"/>
              <a:t>Communication</a:t>
            </a:r>
            <a:r>
              <a:rPr lang="cs-CZ" altLang="cs-CZ" sz="2400" i="1" dirty="0" smtClean="0"/>
              <a:t>, 13,</a:t>
            </a:r>
            <a:r>
              <a:rPr lang="cs-CZ" altLang="cs-CZ" sz="2400" dirty="0" smtClean="0"/>
              <a:t> 210–230.</a:t>
            </a:r>
            <a:endParaRPr lang="cs-CZ" altLang="cs-CZ" sz="2300" dirty="0" smtClean="0"/>
          </a:p>
          <a:p>
            <a:pPr eaLnBrk="1" hangingPunct="1">
              <a:lnSpc>
                <a:spcPct val="80000"/>
              </a:lnSpc>
              <a:defRPr/>
            </a:pPr>
            <a:endParaRPr lang="cs-CZ" altLang="cs-CZ" sz="2800" dirty="0" smtClean="0"/>
          </a:p>
          <a:p>
            <a:pPr eaLnBrk="1" hangingPunct="1">
              <a:lnSpc>
                <a:spcPct val="80000"/>
              </a:lnSpc>
              <a:defRPr/>
            </a:pPr>
            <a:r>
              <a:rPr lang="cs-CZ" altLang="cs-CZ" sz="2800" dirty="0" smtClean="0"/>
              <a:t>1997 </a:t>
            </a:r>
            <a:r>
              <a:rPr lang="cs-CZ" altLang="cs-CZ" sz="2800" dirty="0" smtClean="0"/>
              <a:t>– </a:t>
            </a:r>
            <a:r>
              <a:rPr lang="cs-CZ" altLang="cs-CZ" sz="2800" dirty="0" smtClean="0"/>
              <a:t>Sixdegrees.com</a:t>
            </a:r>
          </a:p>
          <a:p>
            <a:pPr eaLnBrk="1" hangingPunct="1">
              <a:lnSpc>
                <a:spcPct val="80000"/>
              </a:lnSpc>
              <a:defRPr/>
            </a:pPr>
            <a:r>
              <a:rPr lang="cs-CZ" altLang="cs-CZ" sz="2800" dirty="0" smtClean="0"/>
              <a:t>2001 - Ryze.com</a:t>
            </a:r>
          </a:p>
          <a:p>
            <a:pPr eaLnBrk="1" hangingPunct="1">
              <a:lnSpc>
                <a:spcPct val="80000"/>
              </a:lnSpc>
              <a:defRPr/>
            </a:pPr>
            <a:r>
              <a:rPr lang="cs-CZ" altLang="cs-CZ" sz="2800" dirty="0" smtClean="0"/>
              <a:t>2002 - </a:t>
            </a:r>
            <a:r>
              <a:rPr lang="cs-CZ" altLang="cs-CZ" sz="2800" dirty="0" err="1" smtClean="0">
                <a:solidFill>
                  <a:srgbClr val="FFCC00"/>
                </a:solidFill>
              </a:rPr>
              <a:t>Friendster</a:t>
            </a:r>
            <a:endParaRPr lang="cs-CZ" altLang="cs-CZ" sz="2800" dirty="0" smtClean="0">
              <a:solidFill>
                <a:srgbClr val="FFCC0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6988"/>
            <a:ext cx="2411412" cy="158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965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Zeměkoule">
  <a:themeElements>
    <a:clrScheme name="Zeměkoul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Zeměkoule">
      <a:majorFont>
        <a:latin typeface="Arial"/>
        <a:ea typeface=""/>
        <a:cs typeface="Arial"/>
      </a:majorFont>
      <a:minorFont>
        <a:latin typeface="Verdana"/>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eměkoul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Zeměkoul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Zeměkoul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Zeměkoul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Zeměkoul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Zeměkoul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Zeměkoul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Zeměkoul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7648</TotalTime>
  <Words>4081</Words>
  <Application>Microsoft Office PowerPoint</Application>
  <PresentationFormat>Předvádění na obrazovce (4:3)</PresentationFormat>
  <Paragraphs>516</Paragraphs>
  <Slides>79</Slides>
  <Notes>1</Notes>
  <HiddenSlides>0</HiddenSlides>
  <MMClips>0</MMClips>
  <ScaleCrop>false</ScaleCrop>
  <HeadingPairs>
    <vt:vector size="4" baseType="variant">
      <vt:variant>
        <vt:lpstr>Motiv</vt:lpstr>
      </vt:variant>
      <vt:variant>
        <vt:i4>1</vt:i4>
      </vt:variant>
      <vt:variant>
        <vt:lpstr>Nadpisy snímků</vt:lpstr>
      </vt:variant>
      <vt:variant>
        <vt:i4>79</vt:i4>
      </vt:variant>
    </vt:vector>
  </HeadingPairs>
  <TitlesOfParts>
    <vt:vector size="80" baseType="lpstr">
      <vt:lpstr>Zeměkoule</vt:lpstr>
      <vt:lpstr>Sociální sítě, blogy, rizikové komunity</vt:lpstr>
      <vt:lpstr>Prezentace aplikace PowerPoint</vt:lpstr>
      <vt:lpstr>Sociální sítě</vt:lpstr>
      <vt:lpstr>Další rysy SNS</vt:lpstr>
      <vt:lpstr>SNS dělení</vt:lpstr>
      <vt:lpstr>Seznam kontaktů</vt:lpstr>
      <vt:lpstr>Historie SNS</vt:lpstr>
      <vt:lpstr>Prezentace aplikace PowerPoint</vt:lpstr>
      <vt:lpstr>Prezentace aplikace PowerPoint</vt:lpstr>
      <vt:lpstr>Prezentace aplikace PowerPoint</vt:lpstr>
      <vt:lpstr>Prezentace aplikace PowerPoint</vt:lpstr>
      <vt:lpstr>Facebook</vt:lpstr>
      <vt:lpstr>Facebook statistiky</vt:lpstr>
      <vt:lpstr>Prezentace aplikace PowerPoint</vt:lpstr>
      <vt:lpstr>Prezentace aplikace PowerPoint</vt:lpstr>
      <vt:lpstr>Facebook v ČR</vt:lpstr>
      <vt:lpstr>Google+</vt:lpstr>
      <vt:lpstr>Dosáhnutí 10 mil uživatelů</vt:lpstr>
      <vt:lpstr>Facebook</vt:lpstr>
      <vt:lpstr>Výzkum FB </vt:lpstr>
      <vt:lpstr>Uživatelé FB</vt:lpstr>
      <vt:lpstr>Motivy k FB</vt:lpstr>
      <vt:lpstr>Sebeprezentace na FB</vt:lpstr>
      <vt:lpstr>Sebeprezentace na FB</vt:lpstr>
      <vt:lpstr>“Since you created your profile, who do you think has looked at it?”</vt:lpstr>
      <vt:lpstr>Vztahy s ostatními</vt:lpstr>
      <vt:lpstr>Vztah používání SNS a well-beingu</vt:lpstr>
      <vt:lpstr>Metoda</vt:lpstr>
      <vt:lpstr>Proměnné</vt:lpstr>
      <vt:lpstr>Proměnné II.</vt:lpstr>
      <vt:lpstr>Výsledky - deskripce</vt:lpstr>
      <vt:lpstr>Testovaný model</vt:lpstr>
      <vt:lpstr>Výsledky - model</vt:lpstr>
      <vt:lpstr>Diskuze</vt:lpstr>
      <vt:lpstr>Soukromí na FB</vt:lpstr>
      <vt:lpstr>Soukromí na FB</vt:lpstr>
      <vt:lpstr>FB napříč časem</vt:lpstr>
      <vt:lpstr>https://cs-cz.facebook.com/about/privacy/your-info#public-info</vt:lpstr>
      <vt:lpstr>https://cs-cz.facebook.com/about/privacy/your-info#public-info</vt:lpstr>
      <vt:lpstr>Informace, které jsou vždy veřejně dostupné </vt:lpstr>
      <vt:lpstr>Prezentace aplikace PowerPoint</vt:lpstr>
      <vt:lpstr>Prezentace aplikace PowerPoint</vt:lpstr>
      <vt:lpstr>Prezentace aplikace PowerPoint</vt:lpstr>
      <vt:lpstr>Soukromí</vt:lpstr>
      <vt:lpstr>Soukromí na SNS</vt:lpstr>
      <vt:lpstr>Proč je na SNS zveřejňování informací tak citlivé?</vt:lpstr>
      <vt:lpstr>EUKO a SNS</vt:lpstr>
      <vt:lpstr>Pár poznámek k FB výzkumům</vt:lpstr>
      <vt:lpstr>Pár poznámek k FB výzkumům</vt:lpstr>
      <vt:lpstr>Další oblasti v SNS</vt:lpstr>
      <vt:lpstr>Privacy</vt:lpstr>
      <vt:lpstr>Blogy / Online komunity</vt:lpstr>
      <vt:lpstr>Blogy</vt:lpstr>
      <vt:lpstr>Kdo píše blogy</vt:lpstr>
      <vt:lpstr>Motivy pro blogování</vt:lpstr>
      <vt:lpstr>Online komunity/subkultury</vt:lpstr>
      <vt:lpstr>Benefity členství</vt:lpstr>
      <vt:lpstr>Rizikové online komunity</vt:lpstr>
      <vt:lpstr>Proč jsou tyto komunity rizikové?</vt:lpstr>
      <vt:lpstr>Morální panika</vt:lpstr>
      <vt:lpstr>Negativní obraz v médiích</vt:lpstr>
      <vt:lpstr>Sebepoškozování</vt:lpstr>
      <vt:lpstr>Motivy k sebepoškozování</vt:lpstr>
      <vt:lpstr>Prevalence sebepoškozování</vt:lpstr>
      <vt:lpstr>Emo subkultura</vt:lpstr>
      <vt:lpstr>„Emo pravidla“</vt:lpstr>
      <vt:lpstr>Emo – o čem je?</vt:lpstr>
      <vt:lpstr>Emo a sebepoškozování</vt:lpstr>
      <vt:lpstr>ED – poruchy příjmu potravy</vt:lpstr>
      <vt:lpstr>Prevalence ED</vt:lpstr>
      <vt:lpstr>Stránky podporující ED</vt:lpstr>
      <vt:lpstr>Obsahy pro-ana stránek</vt:lpstr>
      <vt:lpstr>Příklad z pro-ana webu</vt:lpstr>
      <vt:lpstr>Pro-ana stránky</vt:lpstr>
      <vt:lpstr>Témata</vt:lpstr>
      <vt:lpstr>Témata II.</vt:lpstr>
      <vt:lpstr>Experiment s pro-ana obsahem</vt:lpstr>
      <vt:lpstr>Možné sebereflexe</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dc:title>
  <dc:creator>Aghata</dc:creator>
  <cp:lastModifiedBy>Lenka Dědková</cp:lastModifiedBy>
  <cp:revision>409</cp:revision>
  <dcterms:created xsi:type="dcterms:W3CDTF">2011-09-04T15:41:14Z</dcterms:created>
  <dcterms:modified xsi:type="dcterms:W3CDTF">2015-11-18T15:02:08Z</dcterms:modified>
</cp:coreProperties>
</file>