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4"/>
  </p:notesMasterIdLst>
  <p:sldIdLst>
    <p:sldId id="446" r:id="rId2"/>
    <p:sldId id="536" r:id="rId3"/>
    <p:sldId id="485" r:id="rId4"/>
    <p:sldId id="486" r:id="rId5"/>
    <p:sldId id="498" r:id="rId6"/>
    <p:sldId id="487" r:id="rId7"/>
    <p:sldId id="488" r:id="rId8"/>
    <p:sldId id="492" r:id="rId9"/>
    <p:sldId id="493" r:id="rId10"/>
    <p:sldId id="489" r:id="rId11"/>
    <p:sldId id="490" r:id="rId12"/>
    <p:sldId id="495" r:id="rId13"/>
    <p:sldId id="497" r:id="rId14"/>
    <p:sldId id="496" r:id="rId15"/>
    <p:sldId id="499" r:id="rId16"/>
    <p:sldId id="500" r:id="rId17"/>
    <p:sldId id="501" r:id="rId18"/>
    <p:sldId id="502" r:id="rId19"/>
    <p:sldId id="503" r:id="rId20"/>
    <p:sldId id="504" r:id="rId21"/>
    <p:sldId id="505" r:id="rId22"/>
    <p:sldId id="515" r:id="rId23"/>
    <p:sldId id="538" r:id="rId24"/>
    <p:sldId id="506" r:id="rId25"/>
    <p:sldId id="507" r:id="rId26"/>
    <p:sldId id="539" r:id="rId27"/>
    <p:sldId id="509" r:id="rId28"/>
    <p:sldId id="510" r:id="rId29"/>
    <p:sldId id="511" r:id="rId30"/>
    <p:sldId id="512" r:id="rId31"/>
    <p:sldId id="513" r:id="rId32"/>
    <p:sldId id="514" r:id="rId33"/>
    <p:sldId id="516" r:id="rId34"/>
    <p:sldId id="517" r:id="rId35"/>
    <p:sldId id="518" r:id="rId36"/>
    <p:sldId id="519" r:id="rId37"/>
    <p:sldId id="520" r:id="rId38"/>
    <p:sldId id="521" r:id="rId39"/>
    <p:sldId id="522" r:id="rId40"/>
    <p:sldId id="523" r:id="rId41"/>
    <p:sldId id="524" r:id="rId42"/>
    <p:sldId id="525" r:id="rId43"/>
    <p:sldId id="526" r:id="rId44"/>
    <p:sldId id="527" r:id="rId45"/>
    <p:sldId id="528" r:id="rId46"/>
    <p:sldId id="529" r:id="rId47"/>
    <p:sldId id="530" r:id="rId48"/>
    <p:sldId id="531" r:id="rId49"/>
    <p:sldId id="532" r:id="rId50"/>
    <p:sldId id="533" r:id="rId51"/>
    <p:sldId id="534" r:id="rId52"/>
    <p:sldId id="535" r:id="rId5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3F"/>
    <a:srgbClr val="EF8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93437" autoAdjust="0"/>
  </p:normalViewPr>
  <p:slideViewPr>
    <p:cSldViewPr>
      <p:cViewPr varScale="1">
        <p:scale>
          <a:sx n="97" d="100"/>
          <a:sy n="97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868A0-7727-45DE-AC3F-B46DBE684BA3}" type="doc">
      <dgm:prSet loTypeId="urn:microsoft.com/office/officeart/2005/8/layout/cycle4" loCatId="cycle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797DF69-EE4B-4365-9933-AA36228DA2FE}">
      <dgm:prSet phldrT="[Text]" custT="1"/>
      <dgm:spPr/>
      <dgm:t>
        <a:bodyPr/>
        <a:lstStyle/>
        <a:p>
          <a:r>
            <a:rPr lang="cs-CZ" sz="1700" b="1" dirty="0" smtClean="0"/>
            <a:t>Racionalizace</a:t>
          </a:r>
        </a:p>
        <a:p>
          <a:r>
            <a:rPr lang="cs-CZ" sz="2000" dirty="0" smtClean="0"/>
            <a:t>„pár minut neškodí“, </a:t>
          </a:r>
          <a:endParaRPr lang="cs-CZ" sz="2000" dirty="0"/>
        </a:p>
      </dgm:t>
    </dgm:pt>
    <dgm:pt modelId="{5DB9DBCE-1152-41BD-B919-37A01411A95D}" type="parTrans" cxnId="{CA40B9BC-80F1-4FA2-B096-0A0D9DA40D22}">
      <dgm:prSet/>
      <dgm:spPr/>
      <dgm:t>
        <a:bodyPr/>
        <a:lstStyle/>
        <a:p>
          <a:endParaRPr lang="cs-CZ"/>
        </a:p>
      </dgm:t>
    </dgm:pt>
    <dgm:pt modelId="{BF9AA0A4-1CC0-417D-8958-627A0856D9D2}" type="sibTrans" cxnId="{CA40B9BC-80F1-4FA2-B096-0A0D9DA40D22}">
      <dgm:prSet/>
      <dgm:spPr/>
      <dgm:t>
        <a:bodyPr/>
        <a:lstStyle/>
        <a:p>
          <a:endParaRPr lang="cs-CZ"/>
        </a:p>
      </dgm:t>
    </dgm:pt>
    <dgm:pt modelId="{38FF4C3D-59F6-4A7C-B5C0-4EFB55D9FE86}">
      <dgm:prSet phldrT="[Text]"/>
      <dgm:spPr/>
      <dgm:t>
        <a:bodyPr/>
        <a:lstStyle/>
        <a:p>
          <a:r>
            <a:rPr lang="cs-CZ" b="1" dirty="0" smtClean="0"/>
            <a:t>Lítost</a:t>
          </a:r>
        </a:p>
        <a:p>
          <a:r>
            <a:rPr lang="cs-CZ" dirty="0" smtClean="0"/>
            <a:t>„zase jsem to přehnal“</a:t>
          </a:r>
          <a:endParaRPr lang="cs-CZ" dirty="0"/>
        </a:p>
      </dgm:t>
    </dgm:pt>
    <dgm:pt modelId="{CCC116E9-78A6-40D4-AD2C-E60F5ED1481B}" type="parTrans" cxnId="{AD78E4BF-9EDE-4F76-9FF7-EDCB4F48CFFF}">
      <dgm:prSet/>
      <dgm:spPr/>
      <dgm:t>
        <a:bodyPr/>
        <a:lstStyle/>
        <a:p>
          <a:endParaRPr lang="cs-CZ"/>
        </a:p>
      </dgm:t>
    </dgm:pt>
    <dgm:pt modelId="{9824BD7D-4635-418F-9700-42F1BB68E22F}" type="sibTrans" cxnId="{AD78E4BF-9EDE-4F76-9FF7-EDCB4F48CFFF}">
      <dgm:prSet/>
      <dgm:spPr/>
      <dgm:t>
        <a:bodyPr/>
        <a:lstStyle/>
        <a:p>
          <a:endParaRPr lang="cs-CZ"/>
        </a:p>
      </dgm:t>
    </dgm:pt>
    <dgm:pt modelId="{091B5EEC-A4B4-4238-ADE4-684BFF6F4711}">
      <dgm:prSet phldrT="[Text]"/>
      <dgm:spPr/>
      <dgm:t>
        <a:bodyPr/>
        <a:lstStyle/>
        <a:p>
          <a:r>
            <a:rPr lang="cs-CZ" b="1" dirty="0" smtClean="0"/>
            <a:t>Abstinence</a:t>
          </a:r>
        </a:p>
        <a:p>
          <a:r>
            <a:rPr lang="cs-CZ" dirty="0" smtClean="0"/>
            <a:t>„už nikdy to tak neudělám“</a:t>
          </a:r>
          <a:endParaRPr lang="cs-CZ" dirty="0"/>
        </a:p>
      </dgm:t>
    </dgm:pt>
    <dgm:pt modelId="{236B4692-4284-4F92-9507-312695CD42B3}" type="parTrans" cxnId="{A6DE172B-D5CA-49A2-AF88-19CD8971573E}">
      <dgm:prSet/>
      <dgm:spPr/>
      <dgm:t>
        <a:bodyPr/>
        <a:lstStyle/>
        <a:p>
          <a:endParaRPr lang="cs-CZ"/>
        </a:p>
      </dgm:t>
    </dgm:pt>
    <dgm:pt modelId="{B9EC4B3F-811A-4306-A261-7DB65A557B09}" type="sibTrans" cxnId="{A6DE172B-D5CA-49A2-AF88-19CD8971573E}">
      <dgm:prSet/>
      <dgm:spPr/>
      <dgm:t>
        <a:bodyPr/>
        <a:lstStyle/>
        <a:p>
          <a:endParaRPr lang="cs-CZ"/>
        </a:p>
      </dgm:t>
    </dgm:pt>
    <dgm:pt modelId="{5DAAA4EF-2A23-4FAD-9CA1-905A0091D35A}">
      <dgm:prSet phldrT="[Text]" custT="1"/>
      <dgm:spPr/>
      <dgm:t>
        <a:bodyPr/>
        <a:lstStyle/>
        <a:p>
          <a:r>
            <a:rPr lang="cs-CZ" sz="2000" b="1" dirty="0" smtClean="0"/>
            <a:t>Relaps</a:t>
          </a:r>
        </a:p>
        <a:p>
          <a:r>
            <a:rPr lang="cs-CZ" sz="1800" dirty="0" smtClean="0"/>
            <a:t>„to bylo vlastně hezké být online“</a:t>
          </a:r>
        </a:p>
      </dgm:t>
    </dgm:pt>
    <dgm:pt modelId="{D9ED4B1C-53EF-4E11-A6D2-D0BBD1140E04}" type="parTrans" cxnId="{23DBABF1-6471-4B2C-834F-1E1F1D2F2A0E}">
      <dgm:prSet/>
      <dgm:spPr/>
      <dgm:t>
        <a:bodyPr/>
        <a:lstStyle/>
        <a:p>
          <a:endParaRPr lang="cs-CZ"/>
        </a:p>
      </dgm:t>
    </dgm:pt>
    <dgm:pt modelId="{373EBB4E-3507-4800-943B-87ADC4569B0B}" type="sibTrans" cxnId="{23DBABF1-6471-4B2C-834F-1E1F1D2F2A0E}">
      <dgm:prSet/>
      <dgm:spPr/>
      <dgm:t>
        <a:bodyPr/>
        <a:lstStyle/>
        <a:p>
          <a:endParaRPr lang="cs-CZ"/>
        </a:p>
      </dgm:t>
    </dgm:pt>
    <dgm:pt modelId="{67A4337D-4EFD-4A0B-921E-B2F167E8B843}" type="pres">
      <dgm:prSet presAssocID="{19E868A0-7727-45DE-AC3F-B46DBE684BA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27857AC-C7CF-403E-8105-ED0AFC2265CF}" type="pres">
      <dgm:prSet presAssocID="{19E868A0-7727-45DE-AC3F-B46DBE684BA3}" presName="children" presStyleCnt="0"/>
      <dgm:spPr/>
    </dgm:pt>
    <dgm:pt modelId="{30DB56B3-F94B-4443-B684-91D08A1B24CC}" type="pres">
      <dgm:prSet presAssocID="{19E868A0-7727-45DE-AC3F-B46DBE684BA3}" presName="childPlaceholder" presStyleCnt="0"/>
      <dgm:spPr/>
    </dgm:pt>
    <dgm:pt modelId="{1BCB7B44-4F60-420E-8A36-4DECE18AA6B3}" type="pres">
      <dgm:prSet presAssocID="{19E868A0-7727-45DE-AC3F-B46DBE684BA3}" presName="circle" presStyleCnt="0"/>
      <dgm:spPr/>
    </dgm:pt>
    <dgm:pt modelId="{25D1298C-0AEA-41C3-ACB3-0D95FCC9CAAC}" type="pres">
      <dgm:prSet presAssocID="{19E868A0-7727-45DE-AC3F-B46DBE684BA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889078-FF81-41CA-BCE8-46741D41B032}" type="pres">
      <dgm:prSet presAssocID="{19E868A0-7727-45DE-AC3F-B46DBE684BA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2AA6EF-91BC-4147-9455-842D2887B9C4}" type="pres">
      <dgm:prSet presAssocID="{19E868A0-7727-45DE-AC3F-B46DBE684BA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C0F948-42C0-4B06-8549-032B1079FF3D}" type="pres">
      <dgm:prSet presAssocID="{19E868A0-7727-45DE-AC3F-B46DBE684BA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BDB2F9-7D0F-42BB-BBA1-BDC2252B3B8E}" type="pres">
      <dgm:prSet presAssocID="{19E868A0-7727-45DE-AC3F-B46DBE684BA3}" presName="quadrantPlaceholder" presStyleCnt="0"/>
      <dgm:spPr/>
    </dgm:pt>
    <dgm:pt modelId="{4CF9099B-CD03-46E8-B904-EA88A7013FA8}" type="pres">
      <dgm:prSet presAssocID="{19E868A0-7727-45DE-AC3F-B46DBE684BA3}" presName="center1" presStyleLbl="fgShp" presStyleIdx="0" presStyleCnt="2"/>
      <dgm:spPr/>
    </dgm:pt>
    <dgm:pt modelId="{934DC367-A636-46F1-B3F9-B5B57F5614CB}" type="pres">
      <dgm:prSet presAssocID="{19E868A0-7727-45DE-AC3F-B46DBE684BA3}" presName="center2" presStyleLbl="fgShp" presStyleIdx="1" presStyleCnt="2"/>
      <dgm:spPr/>
    </dgm:pt>
  </dgm:ptLst>
  <dgm:cxnLst>
    <dgm:cxn modelId="{977DDE51-E12F-4F64-9730-69F14FABD5D5}" type="presOf" srcId="{38FF4C3D-59F6-4A7C-B5C0-4EFB55D9FE86}" destId="{25889078-FF81-41CA-BCE8-46741D41B032}" srcOrd="0" destOrd="0" presId="urn:microsoft.com/office/officeart/2005/8/layout/cycle4"/>
    <dgm:cxn modelId="{CA40B9BC-80F1-4FA2-B096-0A0D9DA40D22}" srcId="{19E868A0-7727-45DE-AC3F-B46DBE684BA3}" destId="{9797DF69-EE4B-4365-9933-AA36228DA2FE}" srcOrd="0" destOrd="0" parTransId="{5DB9DBCE-1152-41BD-B919-37A01411A95D}" sibTransId="{BF9AA0A4-1CC0-417D-8958-627A0856D9D2}"/>
    <dgm:cxn modelId="{047F030E-1DB6-4539-8B45-6850DAD59E5D}" type="presOf" srcId="{9797DF69-EE4B-4365-9933-AA36228DA2FE}" destId="{25D1298C-0AEA-41C3-ACB3-0D95FCC9CAAC}" srcOrd="0" destOrd="0" presId="urn:microsoft.com/office/officeart/2005/8/layout/cycle4"/>
    <dgm:cxn modelId="{AA516ECA-4D4B-4F8F-8809-983443A8C0BE}" type="presOf" srcId="{5DAAA4EF-2A23-4FAD-9CA1-905A0091D35A}" destId="{0EC0F948-42C0-4B06-8549-032B1079FF3D}" srcOrd="0" destOrd="0" presId="urn:microsoft.com/office/officeart/2005/8/layout/cycle4"/>
    <dgm:cxn modelId="{4BD37184-E02C-4F23-B613-5425FADEF2CA}" type="presOf" srcId="{091B5EEC-A4B4-4238-ADE4-684BFF6F4711}" destId="{822AA6EF-91BC-4147-9455-842D2887B9C4}" srcOrd="0" destOrd="0" presId="urn:microsoft.com/office/officeart/2005/8/layout/cycle4"/>
    <dgm:cxn modelId="{23DBABF1-6471-4B2C-834F-1E1F1D2F2A0E}" srcId="{19E868A0-7727-45DE-AC3F-B46DBE684BA3}" destId="{5DAAA4EF-2A23-4FAD-9CA1-905A0091D35A}" srcOrd="3" destOrd="0" parTransId="{D9ED4B1C-53EF-4E11-A6D2-D0BBD1140E04}" sibTransId="{373EBB4E-3507-4800-943B-87ADC4569B0B}"/>
    <dgm:cxn modelId="{A6DE172B-D5CA-49A2-AF88-19CD8971573E}" srcId="{19E868A0-7727-45DE-AC3F-B46DBE684BA3}" destId="{091B5EEC-A4B4-4238-ADE4-684BFF6F4711}" srcOrd="2" destOrd="0" parTransId="{236B4692-4284-4F92-9507-312695CD42B3}" sibTransId="{B9EC4B3F-811A-4306-A261-7DB65A557B09}"/>
    <dgm:cxn modelId="{0292A32F-8119-4AA5-99DA-D97AA4AC7C01}" type="presOf" srcId="{19E868A0-7727-45DE-AC3F-B46DBE684BA3}" destId="{67A4337D-4EFD-4A0B-921E-B2F167E8B843}" srcOrd="0" destOrd="0" presId="urn:microsoft.com/office/officeart/2005/8/layout/cycle4"/>
    <dgm:cxn modelId="{AD78E4BF-9EDE-4F76-9FF7-EDCB4F48CFFF}" srcId="{19E868A0-7727-45DE-AC3F-B46DBE684BA3}" destId="{38FF4C3D-59F6-4A7C-B5C0-4EFB55D9FE86}" srcOrd="1" destOrd="0" parTransId="{CCC116E9-78A6-40D4-AD2C-E60F5ED1481B}" sibTransId="{9824BD7D-4635-418F-9700-42F1BB68E22F}"/>
    <dgm:cxn modelId="{6D096B4A-EFAF-447D-9AE4-BE1DAC000351}" type="presParOf" srcId="{67A4337D-4EFD-4A0B-921E-B2F167E8B843}" destId="{F27857AC-C7CF-403E-8105-ED0AFC2265CF}" srcOrd="0" destOrd="0" presId="urn:microsoft.com/office/officeart/2005/8/layout/cycle4"/>
    <dgm:cxn modelId="{98180AE4-F362-4923-89FD-D8835CEABF2B}" type="presParOf" srcId="{F27857AC-C7CF-403E-8105-ED0AFC2265CF}" destId="{30DB56B3-F94B-4443-B684-91D08A1B24CC}" srcOrd="0" destOrd="0" presId="urn:microsoft.com/office/officeart/2005/8/layout/cycle4"/>
    <dgm:cxn modelId="{42BEAE7F-4008-4AD9-863C-85E58BF8F191}" type="presParOf" srcId="{67A4337D-4EFD-4A0B-921E-B2F167E8B843}" destId="{1BCB7B44-4F60-420E-8A36-4DECE18AA6B3}" srcOrd="1" destOrd="0" presId="urn:microsoft.com/office/officeart/2005/8/layout/cycle4"/>
    <dgm:cxn modelId="{A7CE556E-AA09-4F75-942A-DF2A2A1F5B4D}" type="presParOf" srcId="{1BCB7B44-4F60-420E-8A36-4DECE18AA6B3}" destId="{25D1298C-0AEA-41C3-ACB3-0D95FCC9CAAC}" srcOrd="0" destOrd="0" presId="urn:microsoft.com/office/officeart/2005/8/layout/cycle4"/>
    <dgm:cxn modelId="{B19C8D4C-F60A-4A80-9625-72E47625C58C}" type="presParOf" srcId="{1BCB7B44-4F60-420E-8A36-4DECE18AA6B3}" destId="{25889078-FF81-41CA-BCE8-46741D41B032}" srcOrd="1" destOrd="0" presId="urn:microsoft.com/office/officeart/2005/8/layout/cycle4"/>
    <dgm:cxn modelId="{1B5199AA-34BF-495C-AAAD-B5FF860300B5}" type="presParOf" srcId="{1BCB7B44-4F60-420E-8A36-4DECE18AA6B3}" destId="{822AA6EF-91BC-4147-9455-842D2887B9C4}" srcOrd="2" destOrd="0" presId="urn:microsoft.com/office/officeart/2005/8/layout/cycle4"/>
    <dgm:cxn modelId="{9428387C-81E4-458D-9B54-DDD07FA2B8B4}" type="presParOf" srcId="{1BCB7B44-4F60-420E-8A36-4DECE18AA6B3}" destId="{0EC0F948-42C0-4B06-8549-032B1079FF3D}" srcOrd="3" destOrd="0" presId="urn:microsoft.com/office/officeart/2005/8/layout/cycle4"/>
    <dgm:cxn modelId="{8B979B26-D8A5-47A2-A9FA-0B3461B20F10}" type="presParOf" srcId="{1BCB7B44-4F60-420E-8A36-4DECE18AA6B3}" destId="{2ABDB2F9-7D0F-42BB-BBA1-BDC2252B3B8E}" srcOrd="4" destOrd="0" presId="urn:microsoft.com/office/officeart/2005/8/layout/cycle4"/>
    <dgm:cxn modelId="{25B34780-E61D-400D-85CD-2FD2CB9C89B7}" type="presParOf" srcId="{67A4337D-4EFD-4A0B-921E-B2F167E8B843}" destId="{4CF9099B-CD03-46E8-B904-EA88A7013FA8}" srcOrd="2" destOrd="0" presId="urn:microsoft.com/office/officeart/2005/8/layout/cycle4"/>
    <dgm:cxn modelId="{CA14F6B7-0B7C-4DD1-BEB0-D39DE358B2C5}" type="presParOf" srcId="{67A4337D-4EFD-4A0B-921E-B2F167E8B843}" destId="{934DC367-A636-46F1-B3F9-B5B57F5614C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1298C-0AEA-41C3-ACB3-0D95FCC9CAAC}">
      <dsp:nvSpPr>
        <dsp:cNvPr id="0" name=""/>
        <dsp:cNvSpPr/>
      </dsp:nvSpPr>
      <dsp:spPr>
        <a:xfrm>
          <a:off x="1659888" y="330688"/>
          <a:ext cx="2512071" cy="2512071"/>
        </a:xfrm>
        <a:prstGeom prst="pieWedg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Racionalizace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„pár minut neškodí“, </a:t>
          </a:r>
          <a:endParaRPr lang="cs-CZ" sz="2000" kern="1200" dirty="0"/>
        </a:p>
      </dsp:txBody>
      <dsp:txXfrm>
        <a:off x="2395657" y="1066457"/>
        <a:ext cx="1776302" cy="1776302"/>
      </dsp:txXfrm>
    </dsp:sp>
    <dsp:sp modelId="{25889078-FF81-41CA-BCE8-46741D41B032}">
      <dsp:nvSpPr>
        <dsp:cNvPr id="0" name=""/>
        <dsp:cNvSpPr/>
      </dsp:nvSpPr>
      <dsp:spPr>
        <a:xfrm rot="5400000">
          <a:off x="4287991" y="330688"/>
          <a:ext cx="2512071" cy="2512071"/>
        </a:xfrm>
        <a:prstGeom prst="pieWedg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Lítost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„zase jsem to přehnal“</a:t>
          </a:r>
          <a:endParaRPr lang="cs-CZ" sz="2000" kern="1200" dirty="0"/>
        </a:p>
      </dsp:txBody>
      <dsp:txXfrm rot="-5400000">
        <a:off x="4287991" y="1066457"/>
        <a:ext cx="1776302" cy="1776302"/>
      </dsp:txXfrm>
    </dsp:sp>
    <dsp:sp modelId="{822AA6EF-91BC-4147-9455-842D2887B9C4}">
      <dsp:nvSpPr>
        <dsp:cNvPr id="0" name=""/>
        <dsp:cNvSpPr/>
      </dsp:nvSpPr>
      <dsp:spPr>
        <a:xfrm rot="10800000">
          <a:off x="4287991" y="2958790"/>
          <a:ext cx="2512071" cy="2512071"/>
        </a:xfrm>
        <a:prstGeom prst="pieWedg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Abstinence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„už nikdy to tak neudělám“</a:t>
          </a:r>
          <a:endParaRPr lang="cs-CZ" sz="2000" kern="1200" dirty="0"/>
        </a:p>
      </dsp:txBody>
      <dsp:txXfrm rot="10800000">
        <a:off x="4287991" y="2958790"/>
        <a:ext cx="1776302" cy="1776302"/>
      </dsp:txXfrm>
    </dsp:sp>
    <dsp:sp modelId="{0EC0F948-42C0-4B06-8549-032B1079FF3D}">
      <dsp:nvSpPr>
        <dsp:cNvPr id="0" name=""/>
        <dsp:cNvSpPr/>
      </dsp:nvSpPr>
      <dsp:spPr>
        <a:xfrm rot="16200000">
          <a:off x="1659888" y="2958790"/>
          <a:ext cx="2512071" cy="2512071"/>
        </a:xfrm>
        <a:prstGeom prst="pieWedg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Relaps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„to bylo vlastně hezké být online“</a:t>
          </a:r>
        </a:p>
      </dsp:txBody>
      <dsp:txXfrm rot="5400000">
        <a:off x="2395657" y="2958790"/>
        <a:ext cx="1776302" cy="1776302"/>
      </dsp:txXfrm>
    </dsp:sp>
    <dsp:sp modelId="{4CF9099B-CD03-46E8-B904-EA88A7013FA8}">
      <dsp:nvSpPr>
        <dsp:cNvPr id="0" name=""/>
        <dsp:cNvSpPr/>
      </dsp:nvSpPr>
      <dsp:spPr>
        <a:xfrm>
          <a:off x="3796309" y="2378635"/>
          <a:ext cx="867331" cy="754201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34DC367-A636-46F1-B3F9-B5B57F5614CB}">
      <dsp:nvSpPr>
        <dsp:cNvPr id="0" name=""/>
        <dsp:cNvSpPr/>
      </dsp:nvSpPr>
      <dsp:spPr>
        <a:xfrm rot="10800000">
          <a:off x="3796309" y="2668713"/>
          <a:ext cx="867331" cy="754201"/>
        </a:xfrm>
        <a:prstGeom prst="circular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C30CA3-C487-475B-9C14-264195AC20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324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C30CA3-C487-475B-9C14-264195AC2069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60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defRPr/>
              </a:pPr>
              <a:endParaRPr lang="cs-CZ" altLang="cs-CZ" smtClean="0"/>
            </a:p>
          </p:txBody>
        </p:sp>
      </p:grpSp>
      <p:sp>
        <p:nvSpPr>
          <p:cNvPr id="2048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2048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9CE8B11-E372-46E0-8056-CB3DDA3DAC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23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32F5A-1B35-4007-A025-7EE08F4EBE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1C0EA-4D40-4BF5-8BBF-A2852CF95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24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25E7E-F37B-4F85-8C84-A854C1A770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6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AC47D-A8E8-4842-9951-DA53BCBF0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70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056A6-6E6C-44F3-BD8A-F9DC84CE0E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1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82AF0-E29E-4228-921E-E644C791C9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53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4B25E-5DBE-4E11-A9B8-C4B9494A97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3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98C94-FEF4-4DC0-98BA-21A6F2083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07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A466-1281-4930-9235-2D1ECAF41B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4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151FB-9C16-44DD-8CD3-9A3F4C57C3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79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037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37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37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901C633A-3FFC-482A-A999-45AE726AA5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Netholismus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Závislost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ZUR387</a:t>
            </a:r>
          </a:p>
          <a:p>
            <a:r>
              <a:rPr lang="cs-CZ" dirty="0"/>
              <a:t>Lenka Dědková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517364"/>
            <a:ext cx="4173488" cy="119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08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Pokud existuje…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…pak je to očividně něco jiného než látková závislost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Látková x behaviorální závislost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Závislost nemusí být pouze na nějaké látce, ale i na chování</a:t>
            </a:r>
          </a:p>
          <a:p>
            <a:endParaRPr lang="cs-CZ" dirty="0" smtClean="0"/>
          </a:p>
          <a:p>
            <a:r>
              <a:rPr lang="cs-CZ" dirty="0" err="1" smtClean="0"/>
              <a:t>Gambling</a:t>
            </a:r>
            <a:r>
              <a:rPr lang="cs-CZ" dirty="0" smtClean="0"/>
              <a:t> – jediná uznávaná behaviorální závislost</a:t>
            </a:r>
          </a:p>
          <a:p>
            <a:pPr lvl="1"/>
            <a:r>
              <a:rPr lang="cs-CZ" dirty="0" smtClean="0"/>
              <a:t>Diagnostická vodítka odvozená od vodítek látkové závislosti</a:t>
            </a:r>
          </a:p>
          <a:p>
            <a:pPr lvl="1"/>
            <a:r>
              <a:rPr lang="cs-CZ" dirty="0" smtClean="0"/>
              <a:t>Jiné zvažované</a:t>
            </a:r>
            <a:r>
              <a:rPr lang="cs-CZ" dirty="0"/>
              <a:t>: kompulzivní nakupování, </a:t>
            </a:r>
            <a:r>
              <a:rPr lang="cs-CZ" dirty="0" err="1"/>
              <a:t>hypersexualita</a:t>
            </a:r>
            <a:r>
              <a:rPr lang="cs-CZ" dirty="0"/>
              <a:t>, excesivní opalování, kompulzivní cvičení...</a:t>
            </a:r>
          </a:p>
        </p:txBody>
      </p:sp>
    </p:spTree>
    <p:extLst>
      <p:ext uri="{BB962C8B-B14F-4D97-AF65-F5344CB8AC3E}">
        <p14:creationId xmlns:p14="http://schemas.microsoft.com/office/powerpoint/2010/main" val="7253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Kritéria behaviorální závislosti (na internetu, </a:t>
            </a:r>
            <a:r>
              <a:rPr lang="cs-CZ" altLang="cs-CZ" dirty="0" err="1" smtClean="0"/>
              <a:t>Griffiths</a:t>
            </a:r>
            <a:r>
              <a:rPr lang="cs-CZ" altLang="cs-CZ" dirty="0" smtClean="0"/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8054975" cy="4840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Význačnost</a:t>
            </a:r>
            <a:r>
              <a:rPr lang="cs-CZ" altLang="cs-CZ" sz="2400" dirty="0" smtClean="0"/>
              <a:t> – aktivita na internetu se stane nejdůležitější v životě a dominuje kognitivním a emocionálním procesům i chování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Změny nálad</a:t>
            </a:r>
            <a:r>
              <a:rPr lang="cs-CZ" altLang="cs-CZ" sz="2400" dirty="0" smtClean="0"/>
              <a:t> – online aktivita ovlivňuje subjektivní prožívání (po zapojení se do aktivity se zlepší nálada)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Tolerance</a:t>
            </a:r>
            <a:r>
              <a:rPr lang="cs-CZ" altLang="cs-CZ" sz="2400" dirty="0" smtClean="0"/>
              <a:t> – větší dávky internetové aktivity jsou potřeba k navození původní nálady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Abstinenční příznaky</a:t>
            </a:r>
            <a:r>
              <a:rPr lang="cs-CZ" altLang="cs-CZ" sz="2400" dirty="0" smtClean="0"/>
              <a:t> – negativní pocity, když je činnost na internetu ukončena nebo nemůže probíhat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Konflikt</a:t>
            </a:r>
            <a:r>
              <a:rPr lang="cs-CZ" altLang="cs-CZ" sz="2400" dirty="0" smtClean="0"/>
              <a:t> – interpersonální nebo intrapersonální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Recidiva</a:t>
            </a:r>
            <a:r>
              <a:rPr lang="cs-CZ" altLang="cs-CZ" sz="2400" dirty="0" smtClean="0"/>
              <a:t> – tendence vrátit se k nadměrnému používání internetu i po obdobích kontroly</a:t>
            </a:r>
          </a:p>
        </p:txBody>
      </p:sp>
    </p:spTree>
    <p:extLst>
      <p:ext uri="{BB962C8B-B14F-4D97-AF65-F5344CB8AC3E}">
        <p14:creationId xmlns:p14="http://schemas.microsoft.com/office/powerpoint/2010/main" val="39404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Young: jakékoliv online </a:t>
            </a:r>
            <a:r>
              <a:rPr lang="cs-CZ" altLang="cs-CZ" sz="2400" smtClean="0">
                <a:solidFill>
                  <a:schemeClr val="tx2"/>
                </a:solidFill>
              </a:rPr>
              <a:t>kompulzivní</a:t>
            </a:r>
            <a:r>
              <a:rPr lang="cs-CZ" altLang="cs-CZ" sz="2400" smtClean="0"/>
              <a:t> chování, které </a:t>
            </a:r>
            <a:r>
              <a:rPr lang="cs-CZ" altLang="cs-CZ" sz="2400" smtClean="0">
                <a:solidFill>
                  <a:schemeClr val="tx2"/>
                </a:solidFill>
              </a:rPr>
              <a:t>interferuje s normálním životem</a:t>
            </a:r>
            <a:r>
              <a:rPr lang="cs-CZ" altLang="cs-CZ" sz="2400" smtClean="0"/>
              <a:t> a způsobuje </a:t>
            </a:r>
            <a:r>
              <a:rPr lang="cs-CZ" altLang="cs-CZ" sz="2400" smtClean="0">
                <a:solidFill>
                  <a:schemeClr val="tx2"/>
                </a:solidFill>
              </a:rPr>
              <a:t>vážné problémy s rodinou, přáteli a pracovním prostředím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Beard a Wolf (2001): používání internetu, které s sebou přináší do života jedince </a:t>
            </a:r>
            <a:r>
              <a:rPr lang="cs-CZ" altLang="cs-CZ" sz="2400" smtClean="0">
                <a:solidFill>
                  <a:schemeClr val="tx2"/>
                </a:solidFill>
              </a:rPr>
              <a:t>psychologické, sociální, pracovní nebo školní komplikace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Shapira (2000): </a:t>
            </a:r>
            <a:r>
              <a:rPr lang="cs-CZ" altLang="cs-CZ" sz="2400" smtClean="0">
                <a:solidFill>
                  <a:schemeClr val="tx2"/>
                </a:solidFill>
              </a:rPr>
              <a:t>neschopnost jedince mít kontrolu</a:t>
            </a:r>
            <a:r>
              <a:rPr lang="cs-CZ" altLang="cs-CZ" sz="2400" smtClean="0"/>
              <a:t> nad svým užíváním internetu, což pak vede ke stresu a/nebo zhoršení fungování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Mitchel (2000): kompulzivní nadužívání internetu a </a:t>
            </a:r>
            <a:r>
              <a:rPr lang="cs-CZ" altLang="cs-CZ" sz="2400" smtClean="0">
                <a:solidFill>
                  <a:schemeClr val="tx2"/>
                </a:solidFill>
              </a:rPr>
              <a:t>podrážděné nebo náladové chování</a:t>
            </a:r>
            <a:r>
              <a:rPr lang="cs-CZ" altLang="cs-CZ" sz="2400" smtClean="0"/>
              <a:t> v důsledku nemožnosti jeho užívání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0"/>
            <a:ext cx="26384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7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ji změřit?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7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Měřící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Velké množství</a:t>
            </a:r>
          </a:p>
          <a:p>
            <a:pPr lvl="1"/>
            <a:r>
              <a:rPr lang="cs-CZ" dirty="0" smtClean="0"/>
              <a:t>obvykle zacházejí s konceptem „závislosti“ jako se škálou</a:t>
            </a:r>
          </a:p>
          <a:p>
            <a:pPr lvl="1"/>
            <a:r>
              <a:rPr lang="cs-CZ" dirty="0" smtClean="0"/>
              <a:t>Často měří obecnou závislost, ne specifickou</a:t>
            </a:r>
          </a:p>
          <a:p>
            <a:pPr lvl="1"/>
            <a:r>
              <a:rPr lang="cs-CZ" dirty="0" smtClean="0"/>
              <a:t>Rychle zastarávají</a:t>
            </a:r>
          </a:p>
          <a:p>
            <a:pPr lvl="1"/>
            <a:r>
              <a:rPr lang="cs-CZ" dirty="0" smtClean="0"/>
              <a:t>Neexistuje standardizovaná metoda, neexistuje shoda ohledně </a:t>
            </a:r>
            <a:r>
              <a:rPr lang="cs-CZ" dirty="0" err="1" smtClean="0"/>
              <a:t>cut-off</a:t>
            </a:r>
            <a:r>
              <a:rPr lang="cs-CZ" dirty="0" smtClean="0"/>
              <a:t> point</a:t>
            </a:r>
          </a:p>
          <a:p>
            <a:pPr lvl="1"/>
            <a:r>
              <a:rPr lang="cs-CZ" dirty="0" smtClean="0"/>
              <a:t>Kdy je daný člověk závislý?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Dotazníky zjišťující IA (např.)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Internet Addiction Test (IAT) – 20 položek</a:t>
            </a:r>
          </a:p>
          <a:p>
            <a:pPr eaLnBrk="1" hangingPunct="1"/>
            <a:r>
              <a:rPr lang="cs-CZ" altLang="cs-CZ" smtClean="0"/>
              <a:t>Online Cognition Scale (OCS)</a:t>
            </a:r>
          </a:p>
          <a:p>
            <a:pPr eaLnBrk="1" hangingPunct="1"/>
            <a:r>
              <a:rPr lang="cs-CZ" altLang="cs-CZ" smtClean="0"/>
              <a:t>Internet-Related Addictive behavior Inventory (IRABI)</a:t>
            </a:r>
          </a:p>
          <a:p>
            <a:pPr eaLnBrk="1" hangingPunct="1"/>
            <a:r>
              <a:rPr lang="cs-CZ" altLang="cs-CZ" smtClean="0"/>
              <a:t>Compulsive Internet Use Scale (CIUS)</a:t>
            </a:r>
          </a:p>
          <a:p>
            <a:pPr eaLnBrk="1" hangingPunct="1"/>
            <a:r>
              <a:rPr lang="cs-CZ" altLang="cs-CZ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3894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Internet Addiction Test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K. </a:t>
            </a:r>
            <a:r>
              <a:rPr lang="cs-CZ" altLang="cs-CZ" sz="2800" dirty="0" err="1" smtClean="0"/>
              <a:t>Young</a:t>
            </a:r>
            <a:endParaRPr lang="cs-CZ" alt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Klasifikuje uživatele na mírně, středně a závažně „závislé“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Instrukce – vyplnit s ohledem na čas na internetu, který je spojen s neakademickými a nepracovními aktivitami (především rekreační)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Škála: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0 nehodí se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(1) Výjimečně – (2) příležitostně – (3) – pravidelně (</a:t>
            </a:r>
            <a:r>
              <a:rPr lang="cs-CZ" altLang="cs-CZ" sz="2400" dirty="0" err="1" smtClean="0"/>
              <a:t>frequently</a:t>
            </a:r>
            <a:r>
              <a:rPr lang="cs-CZ" altLang="cs-CZ" sz="2400" dirty="0" smtClean="0"/>
              <a:t>) – (4) často (</a:t>
            </a:r>
            <a:r>
              <a:rPr lang="cs-CZ" altLang="cs-CZ" sz="2400" dirty="0" err="1" smtClean="0"/>
              <a:t>often</a:t>
            </a:r>
            <a:r>
              <a:rPr lang="cs-CZ" altLang="cs-CZ" sz="2400" dirty="0" smtClean="0"/>
              <a:t>) – (5) vždy</a:t>
            </a:r>
          </a:p>
        </p:txBody>
      </p:sp>
    </p:spTree>
    <p:extLst>
      <p:ext uri="{BB962C8B-B14F-4D97-AF65-F5344CB8AC3E}">
        <p14:creationId xmlns:p14="http://schemas.microsoft.com/office/powerpoint/2010/main" val="27003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IAT - položky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5799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1. How often do you find that you stay online longer than you intended?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2. How often do you neglect household chores to spend more time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3. How often do you prefer the excitement of the Internet to intimacy with your partner?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4. </a:t>
            </a:r>
            <a:r>
              <a:rPr lang="en-US" altLang="cs-CZ" sz="1800" dirty="0" smtClean="0">
                <a:solidFill>
                  <a:srgbClr val="FF0000"/>
                </a:solidFill>
              </a:rPr>
              <a:t>How often do you form new relationships with fellow online users?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5. How often do others in your life complain to you about the amount of time you spend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6. How often do your grades or schoolwork suffer because of the amount of time you spend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7.</a:t>
            </a:r>
            <a:r>
              <a:rPr lang="en-US" altLang="cs-CZ" sz="1800" dirty="0" smtClean="0">
                <a:solidFill>
                  <a:srgbClr val="FF0000"/>
                </a:solidFill>
              </a:rPr>
              <a:t> How often do you check your e-mail before something else that you need to do?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8. How often does your job performance or productivity suffer because of the Internet?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9. How often do you become defensive or secretive when anyone asks you what you do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10. How often do you block out disturbing thoughts about your life with soothing thoughts of the Internet?</a:t>
            </a:r>
          </a:p>
        </p:txBody>
      </p:sp>
    </p:spTree>
    <p:extLst>
      <p:ext uri="{BB962C8B-B14F-4D97-AF65-F5344CB8AC3E}">
        <p14:creationId xmlns:p14="http://schemas.microsoft.com/office/powerpoint/2010/main" val="25704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IAT – položky II.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017713"/>
            <a:ext cx="8704263" cy="46513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11. </a:t>
            </a:r>
            <a:r>
              <a:rPr lang="en-US" altLang="cs-CZ" sz="1800" dirty="0" smtClean="0">
                <a:solidFill>
                  <a:srgbClr val="FF0000"/>
                </a:solidFill>
              </a:rPr>
              <a:t>How often do you find yourself anticipating when you will go online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>
                <a:solidFill>
                  <a:srgbClr val="FF0000"/>
                </a:solidFill>
              </a:rPr>
              <a:t>again?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12. How often do you fear that life without the Internet would be boring, empty, and joyless?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13. How often do you snap, yell, or act annoyed if someone bothers you while you are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14. How often do you lose sleep due to late-night log-ins?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15. How often do you feel preoccupied with the Internet when offline, or fantasize about being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16. How</a:t>
            </a:r>
            <a:r>
              <a:rPr lang="cs-CZ" altLang="cs-CZ" sz="1800" dirty="0" smtClean="0"/>
              <a:t> </a:t>
            </a:r>
            <a:r>
              <a:rPr lang="en-US" altLang="cs-CZ" sz="1800" dirty="0" smtClean="0"/>
              <a:t>often do you find yourself saying “Just a few more minutes” when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17. How often do you try to cut down the amount of time you spend online and fail?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18. How often do you try to hide how long you’ve been online?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19. How often do you choose to spend more time online over going out with others?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800" dirty="0" smtClean="0"/>
              <a:t>20. How often do you feel depressed, moody, or nervous when you are offline, which goes away once you are back online?</a:t>
            </a:r>
          </a:p>
        </p:txBody>
      </p:sp>
    </p:spTree>
    <p:extLst>
      <p:ext uri="{BB962C8B-B14F-4D97-AF65-F5344CB8AC3E}">
        <p14:creationId xmlns:p14="http://schemas.microsoft.com/office/powerpoint/2010/main" val="308660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závislost?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5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AIT výsledky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205038"/>
            <a:ext cx="3810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0-30: normální rozsah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31-49: mírný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50-79: střední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80-100: závažný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4076700"/>
            <a:ext cx="8352606" cy="1339850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Zastaralý test, </a:t>
            </a:r>
            <a:r>
              <a:rPr lang="cs-CZ" altLang="cs-CZ" sz="2400" dirty="0" err="1" smtClean="0"/>
              <a:t>cut-off</a:t>
            </a:r>
            <a:r>
              <a:rPr lang="cs-CZ" altLang="cs-CZ" sz="2400" dirty="0" smtClean="0"/>
              <a:t> skóry zvoleny arbitrárně</a:t>
            </a:r>
          </a:p>
          <a:p>
            <a:pPr eaLnBrk="1" hangingPunct="1"/>
            <a:r>
              <a:rPr lang="cs-CZ" altLang="cs-CZ" sz="2400" dirty="0" smtClean="0"/>
              <a:t>Problém mnoha testů</a:t>
            </a:r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8681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Blinka</a:t>
            </a:r>
            <a:r>
              <a:rPr lang="cs-CZ" dirty="0" smtClean="0"/>
              <a:t> a </a:t>
            </a:r>
            <a:r>
              <a:rPr lang="cs-CZ" dirty="0" err="1" smtClean="0"/>
              <a:t>Smahel</a:t>
            </a:r>
            <a:r>
              <a:rPr lang="cs-CZ" dirty="0" smtClean="0"/>
              <a:t> – na základě </a:t>
            </a:r>
            <a:r>
              <a:rPr lang="cs-CZ" dirty="0" err="1" smtClean="0"/>
              <a:t>Griffithse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Zanedbáváte někdy své potřeby (např. jídlo či spánek) kvůli</a:t>
            </a:r>
            <a:br>
              <a:rPr lang="cs-CZ" dirty="0"/>
            </a:br>
            <a:r>
              <a:rPr lang="cs-CZ" dirty="0"/>
              <a:t>internetu? </a:t>
            </a:r>
          </a:p>
          <a:p>
            <a:pPr lvl="0"/>
            <a:r>
              <a:rPr lang="cs-CZ" dirty="0"/>
              <a:t>Představujete si, že jste na internetu, i když na něm právě nejste? </a:t>
            </a:r>
          </a:p>
          <a:p>
            <a:pPr lvl="0"/>
            <a:r>
              <a:rPr lang="cs-CZ" dirty="0"/>
              <a:t>Stává se vám, že jste na internetu byl/a výrazně déle než jste původně zamýšlel/a? </a:t>
            </a:r>
          </a:p>
          <a:p>
            <a:pPr lvl="0"/>
            <a:r>
              <a:rPr lang="cs-CZ" dirty="0"/>
              <a:t>Máte pocit, že na internetu trávíte stále více a více času? </a:t>
            </a:r>
          </a:p>
          <a:p>
            <a:pPr lvl="0"/>
            <a:r>
              <a:rPr lang="cs-CZ" dirty="0"/>
              <a:t>Přistihnete se, že brouzdáte po internetu, i když vás to už vlastně nebaví? </a:t>
            </a:r>
          </a:p>
          <a:p>
            <a:pPr lvl="0"/>
            <a:r>
              <a:rPr lang="cs-CZ" dirty="0"/>
              <a:t>Cítíte se veselejší a šťastnější, když se dostanete konečně na internet? </a:t>
            </a:r>
          </a:p>
          <a:p>
            <a:pPr lvl="0"/>
            <a:r>
              <a:rPr lang="cs-CZ" dirty="0"/>
              <a:t>Cítíte se neklidná/ý, mrzutá/ý nebo podrážděná/ý, když nemůžete být online? </a:t>
            </a:r>
          </a:p>
          <a:p>
            <a:pPr lvl="0"/>
            <a:r>
              <a:rPr lang="cs-CZ" dirty="0"/>
              <a:t>Pokusil/a jste se někdy neúspěšně omezit čas, který jste na internetu? </a:t>
            </a:r>
          </a:p>
          <a:p>
            <a:pPr lvl="0"/>
            <a:r>
              <a:rPr lang="cs-CZ" dirty="0"/>
              <a:t>Hádáte se někdy se svými blízkými (rodina, přátelé, partner/</a:t>
            </a:r>
            <a:r>
              <a:rPr lang="cs-CZ" dirty="0" err="1"/>
              <a:t>ka</a:t>
            </a:r>
            <a:r>
              <a:rPr lang="cs-CZ" dirty="0"/>
              <a:t>) kvůli času, který trávíte na internetu? </a:t>
            </a:r>
          </a:p>
          <a:p>
            <a:pPr lvl="0"/>
            <a:r>
              <a:rPr lang="cs-CZ" dirty="0"/>
              <a:t>Strádá Vaše rodina, přátelé, práce či zájmy kvůli času, který trávíte na internetu?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2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Excesivní užívání vs. závislost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Nadměrné: problémy se sedavou činností, se spánkem</a:t>
            </a:r>
          </a:p>
          <a:p>
            <a:pPr lvl="1"/>
            <a:r>
              <a:rPr lang="cs-CZ" dirty="0" smtClean="0"/>
              <a:t>Specificky u dětí – nábytek a zařízení dělané pro dospělé</a:t>
            </a:r>
          </a:p>
          <a:p>
            <a:pPr lvl="1"/>
            <a:r>
              <a:rPr lang="cs-CZ" dirty="0" smtClean="0"/>
              <a:t>Nemá všechny znaky závislosti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2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Měřící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Velké množství</a:t>
            </a:r>
          </a:p>
          <a:p>
            <a:pPr lvl="1"/>
            <a:r>
              <a:rPr lang="cs-CZ" dirty="0" smtClean="0"/>
              <a:t>obvykle zacházejí s konceptem „závislosti“ jako se škálou</a:t>
            </a:r>
          </a:p>
          <a:p>
            <a:pPr lvl="1"/>
            <a:r>
              <a:rPr lang="cs-CZ" dirty="0" smtClean="0"/>
              <a:t>Často měří obecnou závislost, ne specifickou</a:t>
            </a:r>
          </a:p>
          <a:p>
            <a:pPr lvl="1"/>
            <a:r>
              <a:rPr lang="cs-CZ" dirty="0" smtClean="0"/>
              <a:t>Rychle zastarávají</a:t>
            </a:r>
          </a:p>
          <a:p>
            <a:pPr lvl="1"/>
            <a:r>
              <a:rPr lang="cs-CZ" dirty="0" smtClean="0"/>
              <a:t>Neexistuje standardizovaná metoda, neexistuje shoda ohledně </a:t>
            </a:r>
            <a:r>
              <a:rPr lang="cs-CZ" dirty="0" err="1" smtClean="0"/>
              <a:t>cut-off</a:t>
            </a:r>
            <a:r>
              <a:rPr lang="cs-CZ" dirty="0" smtClean="0"/>
              <a:t> point</a:t>
            </a:r>
          </a:p>
          <a:p>
            <a:pPr lvl="1"/>
            <a:r>
              <a:rPr lang="cs-CZ" dirty="0" smtClean="0"/>
              <a:t>Kdy je daný člověk závislý?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4572000" y="1340768"/>
            <a:ext cx="4562779" cy="108012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Plus: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dirty="0" smtClean="0"/>
              <a:t>Náročné na sebereflexi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Nevhodné pro klinickou praxi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7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ji diagnostikovat?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proč ji diagnostikovat?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33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Problémy s diagnózou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altLang="cs-CZ" dirty="0" smtClean="0"/>
              <a:t>MKN-10 (1992) </a:t>
            </a:r>
          </a:p>
          <a:p>
            <a:pPr lvl="1" eaLnBrk="1" hangingPunct="1"/>
            <a:r>
              <a:rPr lang="cs-CZ" altLang="cs-CZ" dirty="0" smtClean="0"/>
              <a:t>MKN-11 – 2015 </a:t>
            </a:r>
            <a:r>
              <a:rPr lang="cs-CZ" altLang="cs-CZ" dirty="0" smtClean="0">
                <a:sym typeface="Wingdings" panose="05000000000000000000" pitchFamily="2" charset="2"/>
              </a:rPr>
              <a:t> 2017</a:t>
            </a:r>
          </a:p>
          <a:p>
            <a:pPr lvl="1" eaLnBrk="1" hangingPunct="1"/>
            <a:r>
              <a:rPr lang="en-GB" dirty="0"/>
              <a:t>Although the inclusion of compulsive sex, compulsive shopping and compulsive Internet use in the newly planned category of behavioural addictions was considered, this will probably not occur due to a lack of convincing evidence on the nature of these disorders (Grant et al., </a:t>
            </a:r>
            <a:r>
              <a:rPr lang="en-GB" dirty="0" smtClean="0"/>
              <a:t>2014</a:t>
            </a:r>
            <a:r>
              <a:rPr lang="cs-CZ" dirty="0" smtClean="0"/>
              <a:t>)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DSM-IV (1994)</a:t>
            </a:r>
          </a:p>
          <a:p>
            <a:pPr lvl="1" eaLnBrk="1" hangingPunct="1"/>
            <a:r>
              <a:rPr lang="cs-CZ" altLang="cs-CZ" dirty="0" smtClean="0"/>
              <a:t>DSM-IV-TR (2000)</a:t>
            </a:r>
          </a:p>
          <a:p>
            <a:pPr lvl="1" eaLnBrk="1" hangingPunct="1"/>
            <a:r>
              <a:rPr lang="cs-CZ" altLang="cs-CZ" dirty="0" smtClean="0"/>
              <a:t>DSM-V </a:t>
            </a:r>
            <a:r>
              <a:rPr lang="cs-CZ" altLang="cs-CZ" dirty="0" smtClean="0">
                <a:latin typeface="Arial" charset="0"/>
              </a:rPr>
              <a:t>– 18.5. </a:t>
            </a:r>
            <a:r>
              <a:rPr lang="cs-CZ" altLang="cs-CZ" dirty="0" smtClean="0"/>
              <a:t>2013</a:t>
            </a:r>
            <a:endParaRPr lang="cs-CZ" altLang="cs-CZ" dirty="0" smtClean="0">
              <a:latin typeface="Arial" charset="0"/>
            </a:endParaRPr>
          </a:p>
          <a:p>
            <a:pPr lvl="2" eaLnBrk="1" hangingPunct="1"/>
            <a:r>
              <a:rPr lang="cs-CZ" altLang="cs-CZ" dirty="0" smtClean="0">
                <a:latin typeface="Arial" charset="0"/>
              </a:rPr>
              <a:t>Kritizována </a:t>
            </a:r>
            <a:r>
              <a:rPr lang="cs-CZ" altLang="cs-CZ" dirty="0" smtClean="0">
                <a:latin typeface="Arial" charset="0"/>
                <a:sym typeface="Wingdings" pitchFamily="2" charset="2"/>
              </a:rPr>
              <a:t> petice za nové ohodnocení</a:t>
            </a:r>
          </a:p>
          <a:p>
            <a:pPr lvl="2" eaLnBrk="1" hangingPunct="1"/>
            <a:r>
              <a:rPr lang="cs-CZ" altLang="cs-CZ" dirty="0" smtClean="0">
                <a:latin typeface="Arial" charset="0"/>
              </a:rPr>
              <a:t>Online </a:t>
            </a:r>
            <a:r>
              <a:rPr lang="cs-CZ" altLang="cs-CZ" dirty="0" err="1" smtClean="0">
                <a:latin typeface="Arial" charset="0"/>
              </a:rPr>
              <a:t>games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disorder</a:t>
            </a:r>
            <a:r>
              <a:rPr lang="cs-CZ" altLang="cs-CZ" dirty="0" smtClean="0">
                <a:latin typeface="Arial" charset="0"/>
              </a:rPr>
              <a:t> – </a:t>
            </a:r>
            <a:r>
              <a:rPr lang="cs-CZ" altLang="cs-CZ" dirty="0" err="1" smtClean="0">
                <a:latin typeface="Arial" charset="0"/>
              </a:rPr>
              <a:t>experimental</a:t>
            </a:r>
            <a:r>
              <a:rPr lang="cs-CZ" altLang="cs-CZ" dirty="0" smtClean="0">
                <a:latin typeface="Arial" charset="0"/>
              </a:rPr>
              <a:t> </a:t>
            </a:r>
            <a:r>
              <a:rPr lang="cs-CZ" altLang="cs-CZ" dirty="0" err="1" smtClean="0">
                <a:latin typeface="Arial" charset="0"/>
              </a:rPr>
              <a:t>diagnosis</a:t>
            </a:r>
            <a:endParaRPr lang="cs-CZ" altLang="cs-CZ" dirty="0" smtClean="0">
              <a:latin typeface="Arial" charset="0"/>
            </a:endParaRP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  <p:pic>
        <p:nvPicPr>
          <p:cNvPr id="10244" name="Picture 6" descr="DSM-5 Co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047" y="29895"/>
            <a:ext cx="18669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271963"/>
            <a:ext cx="1433512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35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ji diagnostikovat?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..když je </a:t>
            </a:r>
            <a:r>
              <a:rPr lang="cs-CZ" dirty="0" err="1" smtClean="0"/>
              <a:t>nediagnostikovatelná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67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Návykové a impulzivní poruchy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16013" y="20605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Opakované činy, které nemají žádnou jasnou racionální motivaci a obvykle škodí vlastním zájmům nositelů i zájmům jiných lidí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Impulzy k činnosti, které nelze kontrolovat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Patologické hráčství, pyromanie, kleptomanie, trichotillomanie </a:t>
            </a:r>
          </a:p>
        </p:txBody>
      </p:sp>
    </p:spTree>
    <p:extLst>
      <p:ext uri="{BB962C8B-B14F-4D97-AF65-F5344CB8AC3E}">
        <p14:creationId xmlns:p14="http://schemas.microsoft.com/office/powerpoint/2010/main" val="36650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Diagnostika – zařazení IA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17713"/>
            <a:ext cx="8054975" cy="4435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Kam IA zařadit?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Poruchy vyvolané užíváním návykové látky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/>
              <a:t>Obsedantně-kompulzivní poruchy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smtClean="0">
                <a:solidFill>
                  <a:schemeClr val="tx2"/>
                </a:solidFill>
              </a:rPr>
              <a:t>Jiné návykové a impulzivní poruchy (F 63.8)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 smtClean="0"/>
              <a:t>Jiné druhy trvale maladaptivního chování, které nejsou sekundární k rozpoznanému psychiatrickému syndromu a kde se zdá, že osoba opakovaně selhává ve snaze odolat impulzům se takto chovat a je tu prodromální období napětí s pocitem uvolnění v době činu (MKN-10)</a:t>
            </a:r>
          </a:p>
        </p:txBody>
      </p:sp>
    </p:spTree>
    <p:extLst>
      <p:ext uri="{BB962C8B-B14F-4D97-AF65-F5344CB8AC3E}">
        <p14:creationId xmlns:p14="http://schemas.microsoft.com/office/powerpoint/2010/main" val="227553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Diagnostika 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2910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Známky závislosti snadno maskovatelné díky faktické nutnosti internet v dnešní době používat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počátcích hojně používané měřítko čas strávený online – ten ale sám o sobě nestačí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Základ „závislosti“ – cyklus návratů ke zdroji závislosti i přes negativní důsledky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3008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Spousta nevyřešených problémů</a:t>
            </a:r>
          </a:p>
          <a:p>
            <a:pPr lvl="1"/>
            <a:r>
              <a:rPr lang="cs-CZ" dirty="0" smtClean="0"/>
              <a:t>Existence</a:t>
            </a:r>
          </a:p>
          <a:p>
            <a:pPr lvl="1"/>
            <a:r>
              <a:rPr lang="cs-CZ" dirty="0" smtClean="0"/>
              <a:t>Etiologie</a:t>
            </a:r>
          </a:p>
          <a:p>
            <a:pPr lvl="1"/>
            <a:r>
              <a:rPr lang="cs-CZ" dirty="0" smtClean="0"/>
              <a:t>Definice</a:t>
            </a:r>
          </a:p>
          <a:p>
            <a:pPr lvl="1"/>
            <a:r>
              <a:rPr lang="cs-CZ" dirty="0" smtClean="0"/>
              <a:t>Diagnostika</a:t>
            </a:r>
          </a:p>
          <a:p>
            <a:pPr lvl="1"/>
            <a:r>
              <a:rPr lang="cs-CZ" dirty="0" smtClean="0"/>
              <a:t>Léčba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61048"/>
            <a:ext cx="2541662" cy="25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793037" cy="984250"/>
          </a:xfrm>
        </p:spPr>
        <p:txBody>
          <a:bodyPr/>
          <a:lstStyle/>
          <a:p>
            <a:pPr eaLnBrk="1" hangingPunct="1"/>
            <a:r>
              <a:rPr lang="cs-CZ" altLang="cs-CZ" smtClean="0"/>
              <a:t>Stop-start relapse cycle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67104" y="1054254"/>
          <a:ext cx="8459951" cy="580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47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diagnostikovat?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Čas = závislost?</a:t>
            </a:r>
          </a:p>
          <a:p>
            <a:endParaRPr lang="cs-CZ" dirty="0"/>
          </a:p>
          <a:p>
            <a:r>
              <a:rPr lang="cs-CZ" dirty="0" smtClean="0"/>
              <a:t>Je obtížné měřit čas strávený na internetu (nebo specifické aplikaci)</a:t>
            </a:r>
          </a:p>
          <a:p>
            <a:r>
              <a:rPr lang="cs-CZ" dirty="0" smtClean="0"/>
              <a:t>Čas koreluje se závislostí, ale není to totéž</a:t>
            </a:r>
          </a:p>
          <a:p>
            <a:r>
              <a:rPr lang="cs-CZ" dirty="0" smtClean="0"/>
              <a:t>V některých studiích je právě čas měřen jako „závislost“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diagnostikovat?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Jediná metoda standardizovaná na klinické populaci</a:t>
            </a:r>
          </a:p>
          <a:p>
            <a:r>
              <a:rPr lang="en-US" dirty="0" smtClean="0"/>
              <a:t>Assessment </a:t>
            </a:r>
            <a:r>
              <a:rPr lang="en-US" dirty="0"/>
              <a:t>of Internet and Computer Game Addiction – Checklist (AICA-C, </a:t>
            </a:r>
            <a:r>
              <a:rPr lang="en-US" dirty="0" err="1"/>
              <a:t>Wölfling</a:t>
            </a:r>
            <a:r>
              <a:rPr lang="en-US" dirty="0"/>
              <a:t>, </a:t>
            </a:r>
            <a:r>
              <a:rPr lang="en-US" dirty="0" err="1" smtClean="0"/>
              <a:t>Beutel</a:t>
            </a:r>
            <a:r>
              <a:rPr lang="en-US" dirty="0" smtClean="0"/>
              <a:t> </a:t>
            </a:r>
            <a:r>
              <a:rPr lang="cs-CZ" dirty="0" smtClean="0"/>
              <a:t>&amp; </a:t>
            </a:r>
            <a:r>
              <a:rPr lang="en-US" dirty="0" err="1" smtClean="0"/>
              <a:t>Mü</a:t>
            </a:r>
            <a:r>
              <a:rPr lang="en-US" dirty="0" err="1"/>
              <a:t>ller</a:t>
            </a:r>
            <a:r>
              <a:rPr lang="en-US" dirty="0"/>
              <a:t>, 2012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Strukturovaný diagnostický rozhovor, zahrnuje 6 kritérií závislosti, každá několik otázek hodnocených 0 (vůbec) po 5 (silně přítomný), </a:t>
            </a:r>
            <a:r>
              <a:rPr lang="cs-CZ" dirty="0" err="1" smtClean="0"/>
              <a:t>cut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5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Prevalence 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Obecná populace: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1999 (</a:t>
            </a:r>
            <a:r>
              <a:rPr lang="cs-CZ" altLang="cs-CZ" sz="2000" dirty="0" err="1" smtClean="0"/>
              <a:t>Greenfield</a:t>
            </a:r>
            <a:r>
              <a:rPr lang="cs-CZ" altLang="cs-CZ" sz="2000" smtClean="0"/>
              <a:t>) – 17000 uživatelů internetu </a:t>
            </a:r>
            <a:r>
              <a:rPr lang="cs-CZ" altLang="cs-CZ" sz="2000" smtClean="0">
                <a:sym typeface="Wingdings" pitchFamily="2" charset="2"/>
              </a:rPr>
              <a:t> </a:t>
            </a:r>
            <a:r>
              <a:rPr lang="cs-CZ" altLang="cs-CZ" sz="2000" smtClean="0">
                <a:solidFill>
                  <a:schemeClr val="tx2"/>
                </a:solidFill>
                <a:sym typeface="Wingdings" pitchFamily="2" charset="2"/>
              </a:rPr>
              <a:t>6 %</a:t>
            </a:r>
            <a:r>
              <a:rPr lang="cs-CZ" altLang="cs-CZ" sz="2000" smtClean="0">
                <a:sym typeface="Wingdings" pitchFamily="2" charset="2"/>
              </a:rPr>
              <a:t> IA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>
                <a:sym typeface="Wingdings" pitchFamily="2" charset="2"/>
              </a:rPr>
              <a:t>2006 (</a:t>
            </a:r>
            <a:r>
              <a:rPr lang="cs-CZ" altLang="cs-CZ" sz="2000" dirty="0" err="1" smtClean="0">
                <a:sym typeface="Wingdings" pitchFamily="2" charset="2"/>
              </a:rPr>
              <a:t>Abaoujaoude</a:t>
            </a:r>
            <a:r>
              <a:rPr lang="cs-CZ" altLang="cs-CZ" sz="2000" dirty="0" smtClean="0">
                <a:sym typeface="Wingdings" pitchFamily="2" charset="2"/>
              </a:rPr>
              <a:t> et al.) – </a:t>
            </a:r>
            <a:r>
              <a:rPr lang="cs-CZ" altLang="cs-CZ" sz="2000" dirty="0" smtClean="0">
                <a:solidFill>
                  <a:schemeClr val="tx2"/>
                </a:solidFill>
                <a:sym typeface="Wingdings" pitchFamily="2" charset="2"/>
              </a:rPr>
              <a:t>12,5 %</a:t>
            </a:r>
            <a:r>
              <a:rPr lang="cs-CZ" altLang="cs-CZ" sz="2000" dirty="0" smtClean="0">
                <a:sym typeface="Wingdings" pitchFamily="2" charset="2"/>
              </a:rPr>
              <a:t> (USA) má jeden nebo více příznaků IA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>
                <a:sym typeface="Wingdings" pitchFamily="2" charset="2"/>
              </a:rPr>
              <a:t>2003 (</a:t>
            </a:r>
            <a:r>
              <a:rPr lang="cs-CZ" altLang="cs-CZ" sz="2000" dirty="0" err="1" smtClean="0">
                <a:sym typeface="Wingdings" pitchFamily="2" charset="2"/>
              </a:rPr>
              <a:t>Whang</a:t>
            </a:r>
            <a:r>
              <a:rPr lang="cs-CZ" altLang="cs-CZ" sz="2000" dirty="0" smtClean="0">
                <a:sym typeface="Wingdings" pitchFamily="2" charset="2"/>
              </a:rPr>
              <a:t>, </a:t>
            </a:r>
            <a:r>
              <a:rPr lang="cs-CZ" altLang="cs-CZ" sz="2000" dirty="0" err="1" smtClean="0">
                <a:sym typeface="Wingdings" pitchFamily="2" charset="2"/>
              </a:rPr>
              <a:t>Lee</a:t>
            </a:r>
            <a:r>
              <a:rPr lang="cs-CZ" altLang="cs-CZ" sz="2000" dirty="0" smtClean="0">
                <a:sym typeface="Wingdings" pitchFamily="2" charset="2"/>
              </a:rPr>
              <a:t> a </a:t>
            </a:r>
            <a:r>
              <a:rPr lang="cs-CZ" altLang="cs-CZ" sz="2000" dirty="0" err="1" smtClean="0">
                <a:sym typeface="Wingdings" pitchFamily="2" charset="2"/>
              </a:rPr>
              <a:t>Chang</a:t>
            </a:r>
            <a:r>
              <a:rPr lang="cs-CZ" altLang="cs-CZ" sz="2000" dirty="0" smtClean="0">
                <a:sym typeface="Wingdings" pitchFamily="2" charset="2"/>
              </a:rPr>
              <a:t>; Korea) – N = 13588 – </a:t>
            </a:r>
            <a:r>
              <a:rPr lang="cs-CZ" altLang="cs-CZ" sz="2000" dirty="0" smtClean="0">
                <a:solidFill>
                  <a:schemeClr val="tx2"/>
                </a:solidFill>
                <a:sym typeface="Wingdings" pitchFamily="2" charset="2"/>
              </a:rPr>
              <a:t>3,5 %</a:t>
            </a:r>
            <a:r>
              <a:rPr lang="cs-CZ" altLang="cs-CZ" sz="2000" dirty="0" smtClean="0">
                <a:sym typeface="Wingdings" pitchFamily="2" charset="2"/>
              </a:rPr>
              <a:t> (</a:t>
            </a:r>
            <a:r>
              <a:rPr lang="cs-CZ" altLang="cs-CZ" sz="2000" dirty="0" err="1" smtClean="0">
                <a:sym typeface="Wingdings" pitchFamily="2" charset="2"/>
              </a:rPr>
              <a:t>IAs</a:t>
            </a:r>
            <a:r>
              <a:rPr lang="cs-CZ" altLang="cs-CZ" sz="2000" dirty="0" smtClean="0">
                <a:sym typeface="Wingdings" pitchFamily="2" charset="2"/>
              </a:rPr>
              <a:t>), </a:t>
            </a:r>
            <a:r>
              <a:rPr lang="cs-CZ" altLang="cs-CZ" sz="2000" dirty="0" smtClean="0">
                <a:solidFill>
                  <a:schemeClr val="tx2"/>
                </a:solidFill>
                <a:sym typeface="Wingdings" pitchFamily="2" charset="2"/>
              </a:rPr>
              <a:t>18,4 %</a:t>
            </a:r>
            <a:r>
              <a:rPr lang="cs-CZ" altLang="cs-CZ" sz="2000" dirty="0" smtClean="0">
                <a:sym typeface="Wingdings" pitchFamily="2" charset="2"/>
              </a:rPr>
              <a:t> (</a:t>
            </a:r>
            <a:r>
              <a:rPr lang="cs-CZ" altLang="cs-CZ" sz="2000" dirty="0" err="1" smtClean="0">
                <a:sym typeface="Wingdings" pitchFamily="2" charset="2"/>
              </a:rPr>
              <a:t>possible</a:t>
            </a:r>
            <a:r>
              <a:rPr lang="cs-CZ" altLang="cs-CZ" sz="2000" dirty="0" smtClean="0">
                <a:sym typeface="Wingdings" pitchFamily="2" charset="2"/>
              </a:rPr>
              <a:t> </a:t>
            </a:r>
            <a:r>
              <a:rPr lang="cs-CZ" altLang="cs-CZ" sz="2000" dirty="0" err="1" smtClean="0">
                <a:sym typeface="Wingdings" pitchFamily="2" charset="2"/>
              </a:rPr>
              <a:t>IAs</a:t>
            </a:r>
            <a:r>
              <a:rPr lang="cs-CZ" altLang="cs-CZ" sz="2000" dirty="0" smtClean="0">
                <a:sym typeface="Wingdings" pitchFamily="2" charset="2"/>
              </a:rPr>
              <a:t> - </a:t>
            </a:r>
            <a:r>
              <a:rPr lang="cs-CZ" altLang="cs-CZ" sz="2000" dirty="0" err="1" smtClean="0">
                <a:sym typeface="Wingdings" pitchFamily="2" charset="2"/>
              </a:rPr>
              <a:t>PAs</a:t>
            </a:r>
            <a:r>
              <a:rPr lang="cs-CZ" altLang="cs-CZ" sz="2000" dirty="0" smtClean="0">
                <a:sym typeface="Wingdings" pitchFamily="2" charset="2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>
                <a:sym typeface="Wingdings" pitchFamily="2" charset="2"/>
              </a:rPr>
              <a:t>2006 (Cui et al.; Čína) – </a:t>
            </a:r>
            <a:r>
              <a:rPr lang="cs-CZ" altLang="cs-CZ" sz="2000" dirty="0" smtClean="0">
                <a:solidFill>
                  <a:schemeClr val="tx2"/>
                </a:solidFill>
                <a:sym typeface="Wingdings" pitchFamily="2" charset="2"/>
              </a:rPr>
              <a:t>9,7-11 %</a:t>
            </a:r>
            <a:r>
              <a:rPr lang="cs-CZ" altLang="cs-CZ" sz="2000" dirty="0" smtClean="0">
                <a:sym typeface="Wingdings" pitchFamily="2" charset="2"/>
              </a:rPr>
              <a:t> </a:t>
            </a:r>
            <a:r>
              <a:rPr lang="cs-CZ" altLang="cs-CZ" sz="2000" dirty="0" err="1" smtClean="0">
                <a:sym typeface="Wingdings" pitchFamily="2" charset="2"/>
              </a:rPr>
              <a:t>IAs</a:t>
            </a:r>
            <a:endParaRPr lang="cs-CZ" altLang="cs-CZ" sz="2000" dirty="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Studenti VŠ: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1997 (</a:t>
            </a:r>
            <a:r>
              <a:rPr lang="cs-CZ" altLang="cs-CZ" sz="2000" dirty="0" err="1" smtClean="0"/>
              <a:t>Scherer</a:t>
            </a:r>
            <a:r>
              <a:rPr lang="cs-CZ" altLang="cs-CZ" sz="2000" dirty="0" smtClean="0"/>
              <a:t>) – </a:t>
            </a:r>
            <a:r>
              <a:rPr lang="cs-CZ" altLang="cs-CZ" sz="2000" dirty="0" smtClean="0">
                <a:solidFill>
                  <a:schemeClr val="tx2"/>
                </a:solidFill>
              </a:rPr>
              <a:t>13 %</a:t>
            </a:r>
            <a:r>
              <a:rPr lang="cs-CZ" altLang="cs-CZ" sz="2000" dirty="0" smtClean="0"/>
              <a:t> z 531 VŠ studentů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1999 (</a:t>
            </a:r>
            <a:r>
              <a:rPr lang="cs-CZ" altLang="cs-CZ" sz="2000" dirty="0" err="1" smtClean="0"/>
              <a:t>Morahan</a:t>
            </a:r>
            <a:r>
              <a:rPr lang="cs-CZ" altLang="cs-CZ" sz="2000" dirty="0" smtClean="0"/>
              <a:t>-Martin, Schumacher) – </a:t>
            </a:r>
            <a:r>
              <a:rPr lang="cs-CZ" altLang="cs-CZ" sz="2000" dirty="0" smtClean="0">
                <a:solidFill>
                  <a:schemeClr val="tx2"/>
                </a:solidFill>
              </a:rPr>
              <a:t>14 %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2001 (</a:t>
            </a:r>
            <a:r>
              <a:rPr lang="cs-CZ" altLang="cs-CZ" sz="2000" dirty="0" err="1" smtClean="0"/>
              <a:t>Yang</a:t>
            </a:r>
            <a:r>
              <a:rPr lang="cs-CZ" altLang="cs-CZ" sz="2000" dirty="0" smtClean="0"/>
              <a:t>) – </a:t>
            </a:r>
            <a:r>
              <a:rPr lang="cs-CZ" altLang="cs-CZ" sz="2000" dirty="0" smtClean="0">
                <a:solidFill>
                  <a:schemeClr val="tx2"/>
                </a:solidFill>
              </a:rPr>
              <a:t>10 %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/>
              <a:t>Uni.of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Taiwan</a:t>
            </a:r>
            <a:r>
              <a:rPr lang="cs-CZ" altLang="cs-CZ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Adolescenti: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1998 (Finsko) – 12-18 let – </a:t>
            </a:r>
            <a:r>
              <a:rPr lang="cs-CZ" altLang="cs-CZ" sz="2000" dirty="0" smtClean="0">
                <a:solidFill>
                  <a:schemeClr val="tx2"/>
                </a:solidFill>
              </a:rPr>
              <a:t>4,7 %</a:t>
            </a:r>
            <a:r>
              <a:rPr lang="cs-CZ" altLang="cs-CZ" sz="2000" dirty="0" smtClean="0"/>
              <a:t> dívek a </a:t>
            </a:r>
            <a:r>
              <a:rPr lang="cs-CZ" altLang="cs-CZ" sz="2000" dirty="0" smtClean="0">
                <a:solidFill>
                  <a:schemeClr val="tx2"/>
                </a:solidFill>
              </a:rPr>
              <a:t>4,6 %</a:t>
            </a:r>
            <a:r>
              <a:rPr lang="cs-CZ" altLang="cs-CZ" sz="2000" dirty="0" smtClean="0"/>
              <a:t> chlapců</a:t>
            </a:r>
          </a:p>
        </p:txBody>
      </p:sp>
      <p:sp>
        <p:nvSpPr>
          <p:cNvPr id="2" name="Obdélník 1"/>
          <p:cNvSpPr/>
          <p:nvPr/>
        </p:nvSpPr>
        <p:spPr bwMode="auto">
          <a:xfrm>
            <a:off x="4921677" y="332656"/>
            <a:ext cx="3960440" cy="158417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Různé výzkumy a různá</a:t>
            </a:r>
            <a:r>
              <a:rPr kumimoji="0" 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měření = různé prevalence.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aseline="0" dirty="0" smtClean="0"/>
              <a:t>Reálně</a:t>
            </a:r>
            <a:r>
              <a:rPr lang="cs-CZ" dirty="0" smtClean="0"/>
              <a:t> jsou počty závislých velmi nízké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6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IA v ČR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09825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WIP, 2008, 12+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5 dimenzí: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Kognitivní a behaviorální výlučnost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Tolerance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Změny nálad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Konflikty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Čas (neúspěšné pokusy být online méně)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2 skupiny: závislí (všech 5), rizikoví (3)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Celkově: 4 % závislí, 8,6 % rizikoví</a:t>
            </a:r>
          </a:p>
        </p:txBody>
      </p:sp>
    </p:spTree>
    <p:extLst>
      <p:ext uri="{BB962C8B-B14F-4D97-AF65-F5344CB8AC3E}">
        <p14:creationId xmlns:p14="http://schemas.microsoft.com/office/powerpoint/2010/main" val="23885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WIP – závislost podle věku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20863"/>
            <a:ext cx="8964612" cy="462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69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„Nejohroženější populace“ – VŠ studenti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Young (2004) - co přispívá k IA u VŠ studentů:</a:t>
            </a:r>
          </a:p>
          <a:p>
            <a:pPr lvl="1" eaLnBrk="1" hangingPunct="1"/>
            <a:r>
              <a:rPr lang="cs-CZ" altLang="cs-CZ" sz="2400" smtClean="0"/>
              <a:t>Přístup k internetu – zadarmo, kdykoliv</a:t>
            </a:r>
          </a:p>
          <a:p>
            <a:pPr lvl="1" eaLnBrk="1" hangingPunct="1"/>
            <a:r>
              <a:rPr lang="cs-CZ" altLang="cs-CZ" sz="2400" smtClean="0"/>
              <a:t>Velké množství „volného času“</a:t>
            </a:r>
          </a:p>
          <a:p>
            <a:pPr lvl="1" eaLnBrk="1" hangingPunct="1"/>
            <a:r>
              <a:rPr lang="cs-CZ" altLang="cs-CZ" sz="2400" smtClean="0"/>
              <a:t>Nový zážitek svobody od rodičovské kontroly</a:t>
            </a:r>
          </a:p>
          <a:p>
            <a:pPr lvl="1" eaLnBrk="1" hangingPunct="1"/>
            <a:r>
              <a:rPr lang="cs-CZ" altLang="cs-CZ" sz="2400" smtClean="0"/>
              <a:t>Žádná kontrola toho, co dělají online</a:t>
            </a:r>
          </a:p>
          <a:p>
            <a:pPr lvl="1" eaLnBrk="1" hangingPunct="1"/>
            <a:r>
              <a:rPr lang="cs-CZ" altLang="cs-CZ" sz="2400" smtClean="0"/>
              <a:t>Podpora používání netu ze strany školy</a:t>
            </a:r>
          </a:p>
          <a:p>
            <a:pPr lvl="1" eaLnBrk="1" hangingPunct="1"/>
            <a:r>
              <a:rPr lang="cs-CZ" altLang="cs-CZ" sz="2400" smtClean="0"/>
              <a:t>Sociální odcizení – noví lidé</a:t>
            </a:r>
          </a:p>
          <a:p>
            <a:pPr lvl="1" eaLnBrk="1" hangingPunct="1"/>
            <a:r>
              <a:rPr lang="cs-CZ" altLang="cs-CZ" sz="2400" smtClean="0"/>
              <a:t>(USA – legální podávání alkoholu až od 21 let)</a:t>
            </a:r>
          </a:p>
        </p:txBody>
      </p:sp>
    </p:spTree>
    <p:extLst>
      <p:ext uri="{BB962C8B-B14F-4D97-AF65-F5344CB8AC3E}">
        <p14:creationId xmlns:p14="http://schemas.microsoft.com/office/powerpoint/2010/main" val="108178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Problémové oblasti IA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hry</a:t>
            </a:r>
          </a:p>
          <a:p>
            <a:pPr eaLnBrk="1" hangingPunct="1"/>
            <a:r>
              <a:rPr lang="cs-CZ" altLang="cs-CZ" smtClean="0"/>
              <a:t>Online komunikace/vztahy</a:t>
            </a:r>
          </a:p>
          <a:p>
            <a:pPr eaLnBrk="1" hangingPunct="1"/>
            <a:r>
              <a:rPr lang="cs-CZ" altLang="cs-CZ" smtClean="0"/>
              <a:t>Kybersex/OSA</a:t>
            </a:r>
          </a:p>
          <a:p>
            <a:pPr eaLnBrk="1" hangingPunct="1"/>
            <a:r>
              <a:rPr lang="cs-CZ" altLang="cs-CZ" smtClean="0"/>
              <a:t>Online gambling</a:t>
            </a:r>
          </a:p>
        </p:txBody>
      </p:sp>
    </p:spTree>
    <p:extLst>
      <p:ext uri="{BB962C8B-B14F-4D97-AF65-F5344CB8AC3E}">
        <p14:creationId xmlns:p14="http://schemas.microsoft.com/office/powerpoint/2010/main" val="20440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Online hry a závislost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Většina výzkumů se zaměřuje na MMORPGs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Průměrný hráč: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25 let (více dospělých než adolescentů)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víc než 90 % muži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smtClean="0"/>
              <a:t>především u mladších, počet žen stoupá s věkem – mezi dospělými +- 20 %; průměrný věk žen – 32 let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Průměrná doba hraní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25h/t, 11 % více než 40h/t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80 % hraje alespoň čas od času v kuse víc než 8 hod, 60 % &gt;10 hod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8913"/>
            <a:ext cx="208915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02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Navržená diagnostická vodítka (DSM V, IGD)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415536" cy="4291607"/>
          </a:xfrm>
        </p:spPr>
        <p:txBody>
          <a:bodyPr/>
          <a:lstStyle/>
          <a:p>
            <a:r>
              <a:rPr lang="en-US" sz="1600" dirty="0" smtClean="0">
                <a:solidFill>
                  <a:schemeClr val="tx2"/>
                </a:solidFill>
              </a:rPr>
              <a:t>Preoccupation</a:t>
            </a:r>
            <a:r>
              <a:rPr lang="en-US" sz="1600" dirty="0" smtClean="0"/>
              <a:t> with Internet games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Withdrawal</a:t>
            </a:r>
            <a:r>
              <a:rPr lang="en-US" sz="1600" dirty="0" smtClean="0"/>
              <a:t> symptoms when Internet gaming is taken away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Tolerance—the</a:t>
            </a:r>
            <a:r>
              <a:rPr lang="en-US" sz="1600" dirty="0" smtClean="0"/>
              <a:t> need to spend increasing amounts of time engaged in Internet games</a:t>
            </a:r>
          </a:p>
          <a:p>
            <a:r>
              <a:rPr lang="en-US" sz="1600" dirty="0" smtClean="0"/>
              <a:t>Unsuccessful </a:t>
            </a:r>
            <a:r>
              <a:rPr lang="en-US" sz="1600" dirty="0" smtClean="0">
                <a:solidFill>
                  <a:schemeClr val="tx2"/>
                </a:solidFill>
              </a:rPr>
              <a:t>attempts to control </a:t>
            </a:r>
            <a:r>
              <a:rPr lang="en-US" sz="1600" dirty="0" smtClean="0"/>
              <a:t>the participation in Internet games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Loss of interests </a:t>
            </a:r>
            <a:r>
              <a:rPr lang="en-US" sz="1600" dirty="0" smtClean="0"/>
              <a:t>in previous hobbies and entertainment as a result of, and with the exception</a:t>
            </a:r>
            <a:r>
              <a:rPr lang="cs-CZ" sz="1600" dirty="0" smtClean="0"/>
              <a:t> </a:t>
            </a:r>
            <a:r>
              <a:rPr lang="en-US" sz="1600" dirty="0" smtClean="0"/>
              <a:t>of, Internet games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Continued excessive use </a:t>
            </a:r>
            <a:r>
              <a:rPr lang="en-US" sz="1600" dirty="0" smtClean="0"/>
              <a:t>of Internet games despite knowledge of psychosocial problems</a:t>
            </a:r>
          </a:p>
          <a:p>
            <a:r>
              <a:rPr lang="en-US" sz="1600" dirty="0" smtClean="0"/>
              <a:t>Has deceived </a:t>
            </a:r>
            <a:r>
              <a:rPr lang="en-US" sz="1600" dirty="0" smtClean="0">
                <a:solidFill>
                  <a:schemeClr val="tx2"/>
                </a:solidFill>
              </a:rPr>
              <a:t>family members, therapists, or others</a:t>
            </a:r>
            <a:r>
              <a:rPr lang="en-US" sz="1600" dirty="0" smtClean="0"/>
              <a:t> regarding the amount of </a:t>
            </a:r>
            <a:r>
              <a:rPr lang="en-US" sz="1600" dirty="0" smtClean="0"/>
              <a:t>Internet</a:t>
            </a:r>
            <a:r>
              <a:rPr lang="cs-CZ" sz="1600" dirty="0" smtClean="0"/>
              <a:t> </a:t>
            </a:r>
            <a:r>
              <a:rPr lang="en-US" sz="1600" dirty="0" smtClean="0"/>
              <a:t>gaming</a:t>
            </a:r>
            <a:endParaRPr lang="en-US" sz="1600" dirty="0" smtClean="0"/>
          </a:p>
          <a:p>
            <a:r>
              <a:rPr lang="en-US" sz="1600" dirty="0" smtClean="0"/>
              <a:t>Use of Internet games to </a:t>
            </a:r>
            <a:r>
              <a:rPr lang="en-US" sz="1600" dirty="0" smtClean="0">
                <a:solidFill>
                  <a:schemeClr val="tx2"/>
                </a:solidFill>
              </a:rPr>
              <a:t>escape or relieve a negative mood </a:t>
            </a:r>
            <a:r>
              <a:rPr lang="en-US" sz="1600" dirty="0" smtClean="0"/>
              <a:t>(e.g., feelings of helplessness,</a:t>
            </a:r>
            <a:r>
              <a:rPr lang="cs-CZ" sz="1600" dirty="0" smtClean="0"/>
              <a:t> </a:t>
            </a:r>
            <a:r>
              <a:rPr lang="en-US" sz="1600" dirty="0" smtClean="0"/>
              <a:t>guilt, anxiety)</a:t>
            </a:r>
          </a:p>
          <a:p>
            <a:r>
              <a:rPr lang="en-US" sz="1600" dirty="0" smtClean="0"/>
              <a:t>Has </a:t>
            </a:r>
            <a:r>
              <a:rPr lang="en-US" sz="1600" dirty="0" smtClean="0">
                <a:solidFill>
                  <a:schemeClr val="tx2"/>
                </a:solidFill>
              </a:rPr>
              <a:t>jeopardized or lost a significant relationship</a:t>
            </a:r>
            <a:r>
              <a:rPr lang="en-US" sz="1600" dirty="0" smtClean="0"/>
              <a:t>, job, or educational or career opportunity</a:t>
            </a:r>
            <a:r>
              <a:rPr lang="cs-CZ" sz="1600" dirty="0" smtClean="0"/>
              <a:t> </a:t>
            </a:r>
            <a:r>
              <a:rPr lang="en-US" sz="1600" dirty="0" smtClean="0"/>
              <a:t>because of participation in Internet games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846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Závislost na </a:t>
            </a:r>
            <a:r>
              <a:rPr lang="cs-CZ" altLang="cs-CZ" dirty="0" smtClean="0"/>
              <a:t>internetu</a:t>
            </a:r>
            <a:endParaRPr lang="cs-CZ" alt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Pojem </a:t>
            </a:r>
            <a:r>
              <a:rPr lang="cs-CZ" altLang="cs-CZ" sz="2800" i="1" dirty="0" smtClean="0">
                <a:solidFill>
                  <a:schemeClr val="tx2"/>
                </a:solidFill>
              </a:rPr>
              <a:t>závislost na internetu</a:t>
            </a:r>
            <a:r>
              <a:rPr lang="cs-CZ" altLang="cs-CZ" sz="2800" dirty="0" smtClean="0"/>
              <a:t> – NY psychiatr </a:t>
            </a:r>
            <a:r>
              <a:rPr lang="cs-CZ" altLang="cs-CZ" sz="2800" dirty="0" err="1" smtClean="0"/>
              <a:t>Goldberg</a:t>
            </a:r>
            <a:r>
              <a:rPr lang="cs-CZ" altLang="cs-CZ" sz="2800" dirty="0" smtClean="0"/>
              <a:t> (1995) – </a:t>
            </a:r>
            <a:r>
              <a:rPr lang="cs-CZ" altLang="cs-CZ" sz="2800" dirty="0" err="1" smtClean="0"/>
              <a:t>dgn</a:t>
            </a:r>
            <a:r>
              <a:rPr lang="cs-CZ" altLang="cs-CZ" sz="2800" dirty="0" smtClean="0"/>
              <a:t>. kritéria jako vtip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1996 </a:t>
            </a:r>
            <a:r>
              <a:rPr lang="cs-CZ" altLang="cs-CZ" sz="2800" dirty="0" smtClean="0"/>
              <a:t>– </a:t>
            </a:r>
            <a:r>
              <a:rPr lang="cs-CZ" altLang="cs-CZ" sz="2800" dirty="0" err="1" smtClean="0"/>
              <a:t>Kimberly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Young</a:t>
            </a:r>
            <a:r>
              <a:rPr lang="cs-CZ" altLang="cs-CZ" sz="2800" dirty="0" smtClean="0"/>
              <a:t> popsala fenomén závislosti na internetu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Pozornost </a:t>
            </a:r>
            <a:r>
              <a:rPr lang="cs-CZ" altLang="cs-CZ" sz="2800" dirty="0" smtClean="0"/>
              <a:t>především v USA, Číně a Jižní Korey</a:t>
            </a:r>
          </a:p>
        </p:txBody>
      </p:sp>
    </p:spTree>
    <p:extLst>
      <p:ext uri="{BB962C8B-B14F-4D97-AF65-F5344CB8AC3E}">
        <p14:creationId xmlns:p14="http://schemas.microsoft.com/office/powerpoint/2010/main" val="14695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Závislostní faktory MMORPGs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Flow fenomén – potlačeny ostatní vjemy (hlad, žízeň, únava), typická ztráta pojmu o čase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Nejvíce jej zažívají v počátcích hry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Po intenzivním dlouhodobějším hraní četnost flow klesá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Sociální aspekt – 80 % hraje s lidmi, kt. zná z RL; 75 % našlo ve hře dobré přátele, 43 % se s nimi sešlo RL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Nekonečnost hry – rozsáhlé stále se vyvíjející světy s nikdy nekončícím „příběhem“</a:t>
            </a:r>
          </a:p>
        </p:txBody>
      </p:sp>
    </p:spTree>
    <p:extLst>
      <p:ext uri="{BB962C8B-B14F-4D97-AF65-F5344CB8AC3E}">
        <p14:creationId xmlns:p14="http://schemas.microsoft.com/office/powerpoint/2010/main" val="41119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Závislostní faktory MMORPGs II.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Motivace </a:t>
            </a:r>
            <a:r>
              <a:rPr lang="cs-CZ" altLang="cs-CZ" sz="2400" dirty="0" err="1" smtClean="0"/>
              <a:t>MMOPRGs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Yee</a:t>
            </a:r>
            <a:r>
              <a:rPr lang="cs-CZ" altLang="cs-CZ" sz="2400" dirty="0" smtClean="0"/>
              <a:t>, 2006) – </a:t>
            </a:r>
            <a:r>
              <a:rPr lang="cs-CZ" altLang="cs-CZ" sz="2400" dirty="0" err="1" smtClean="0"/>
              <a:t>achievement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immersion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social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escapism</a:t>
            </a:r>
            <a:r>
              <a:rPr lang="cs-CZ" altLang="cs-CZ" sz="2400" dirty="0" smtClean="0"/>
              <a:t>, 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Pro každého hráče něco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Faktory přispívající ke vzniku závislosti na hrách: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Dysfunčkní</a:t>
            </a:r>
            <a:r>
              <a:rPr lang="cs-CZ" altLang="cs-CZ" sz="2000" dirty="0" smtClean="0"/>
              <a:t> rodina, nízké sebehodnocení, trávení &gt;20h/t online, hraní her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Faktory hráče přispívají k IA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Nízké sebehodnocení, nízké </a:t>
            </a:r>
            <a:r>
              <a:rPr lang="cs-CZ" altLang="cs-CZ" sz="2000" dirty="0" err="1" smtClean="0"/>
              <a:t>self-efficacy</a:t>
            </a:r>
            <a:endParaRPr lang="cs-CZ" altLang="cs-CZ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Denní snění o hře, o postavě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Vazba na postavu (</a:t>
            </a:r>
            <a:r>
              <a:rPr lang="cs-CZ" altLang="cs-CZ" sz="2000" dirty="0" err="1" smtClean="0"/>
              <a:t>attachment</a:t>
            </a:r>
            <a:r>
              <a:rPr lang="cs-CZ" altLang="cs-CZ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3873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Varovné signály nadměrného hraní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415338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Přílišné zabývání se hrami</a:t>
            </a:r>
            <a:r>
              <a:rPr lang="cs-CZ" altLang="cs-CZ" sz="2200" smtClean="0"/>
              <a:t> – fantazírování o hraní, vymýšlení strategií..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Lhaní nebo skrývání hraní</a:t>
            </a:r>
            <a:r>
              <a:rPr lang="cs-CZ" altLang="cs-CZ" sz="2200" smtClean="0"/>
              <a:t> – nehrají, dělají úkoly, pracují… výmluvy, proč nejít ven s přáteli 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Ztráta zájmu o ostatní aktivity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Sociální stažení se</a:t>
            </a:r>
            <a:r>
              <a:rPr lang="cs-CZ" altLang="cs-CZ" sz="2200" smtClean="0"/>
              <a:t> – nevídání se s přáteli, komunikace především s lidmi ze hry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Obranný postoj, vztek</a:t>
            </a:r>
            <a:r>
              <a:rPr lang="cs-CZ" altLang="cs-CZ" sz="2200" smtClean="0"/>
              <a:t> – když jsou konfrontování okolím nebo donuceni přestat hrát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Psychologické stažení se</a:t>
            </a:r>
            <a:r>
              <a:rPr lang="cs-CZ" altLang="cs-CZ" sz="2200" smtClean="0"/>
              <a:t> – když nemohou hrát, jsou vznětliví, úzkostní, depresivní, soustředí se jen na myšlenky na návrat do hry – abstinenční příznaky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/>
              <a:t>Využívání hry jako </a:t>
            </a:r>
            <a:r>
              <a:rPr lang="cs-CZ" altLang="cs-CZ" sz="2200" smtClean="0">
                <a:solidFill>
                  <a:schemeClr val="tx2"/>
                </a:solidFill>
              </a:rPr>
              <a:t>úniku z RL problémů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Pokračující hraní přes negativní důsledky</a:t>
            </a:r>
          </a:p>
          <a:p>
            <a:pPr eaLnBrk="1" hangingPunct="1">
              <a:lnSpc>
                <a:spcPct val="80000"/>
              </a:lnSpc>
            </a:pPr>
            <a:endParaRPr lang="en-US" altLang="cs-CZ" sz="2200" smtClean="0"/>
          </a:p>
        </p:txBody>
      </p:sp>
    </p:spTree>
    <p:extLst>
      <p:ext uri="{BB962C8B-B14F-4D97-AF65-F5344CB8AC3E}">
        <p14:creationId xmlns:p14="http://schemas.microsoft.com/office/powerpoint/2010/main" val="1488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 smtClean="0"/>
              <a:t>Příklady důsledků </a:t>
            </a:r>
            <a:r>
              <a:rPr lang="cs-CZ" altLang="cs-CZ" sz="4000" dirty="0" err="1" smtClean="0"/>
              <a:t>IAoG</a:t>
            </a:r>
            <a:endParaRPr lang="cs-CZ" altLang="cs-CZ" sz="40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2005 – 28letý muž z Jižní Korey zemřel po 50h hraní </a:t>
            </a:r>
            <a:r>
              <a:rPr lang="cs-CZ" altLang="cs-CZ" sz="2800" dirty="0" err="1" smtClean="0"/>
              <a:t>Starcraft</a:t>
            </a:r>
            <a:r>
              <a:rPr lang="cs-CZ" altLang="cs-CZ" sz="2800" dirty="0" smtClean="0"/>
              <a:t> (v kuse) – pravděpodobně selhání srdce z vyčerpání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2005 –Jižní Korea – zatčený pár poté, co se jejich 4měsíční udusila – sama v bytě, zatímco rodiče v blízkém </a:t>
            </a:r>
            <a:r>
              <a:rPr lang="cs-CZ" altLang="cs-CZ" sz="2800" dirty="0" err="1" smtClean="0"/>
              <a:t>net</a:t>
            </a:r>
            <a:r>
              <a:rPr lang="cs-CZ" altLang="cs-CZ" sz="2800" dirty="0" smtClean="0"/>
              <a:t>-café hráli </a:t>
            </a:r>
            <a:r>
              <a:rPr lang="cs-CZ" altLang="cs-CZ" sz="2800" dirty="0" err="1" smtClean="0"/>
              <a:t>World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Warcraft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Nevada, USA – pár nechal své děti hladovět a nemocné – obviněni ze zanedbání péče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rgbClr val="FF0000"/>
                </a:solidFill>
              </a:rPr>
              <a:t>Extrémy!</a:t>
            </a:r>
          </a:p>
        </p:txBody>
      </p:sp>
    </p:spTree>
    <p:extLst>
      <p:ext uri="{BB962C8B-B14F-4D97-AF65-F5344CB8AC3E}">
        <p14:creationId xmlns:p14="http://schemas.microsoft.com/office/powerpoint/2010/main" val="34530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ji léčit?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3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a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Psychosociální a emoční potíže jako základ pro rozvinutí závislosti</a:t>
            </a:r>
          </a:p>
          <a:p>
            <a:pPr lvl="1"/>
            <a:r>
              <a:rPr lang="cs-CZ" dirty="0" smtClean="0"/>
              <a:t>Prediktory: osamělost, deprese, emoční potíže, problémové chování, nízký </a:t>
            </a:r>
            <a:r>
              <a:rPr lang="cs-CZ" dirty="0" err="1" smtClean="0"/>
              <a:t>self-esteem</a:t>
            </a:r>
            <a:endParaRPr lang="cs-CZ" dirty="0" smtClean="0"/>
          </a:p>
          <a:p>
            <a:r>
              <a:rPr lang="cs-CZ" dirty="0" smtClean="0"/>
              <a:t>Deficity v pozornosti, impulzivita</a:t>
            </a:r>
          </a:p>
          <a:p>
            <a:pPr lvl="1"/>
            <a:r>
              <a:rPr lang="cs-CZ" dirty="0" smtClean="0"/>
              <a:t>ADHD, nízká sebekontrola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Celkově také častější u mužů, s vyšším 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85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Léčebné přístupy IA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Odlišnost od jiných závislostí – není možné po zbytek života „abstinovat“ </a:t>
            </a:r>
            <a:r>
              <a:rPr lang="cs-CZ" altLang="cs-CZ" smtClean="0">
                <a:sym typeface="Wingdings" pitchFamily="2" charset="2"/>
              </a:rPr>
              <a:t> cílem je kontrolované používání (nebo zastavení používání problematických aplikací)</a:t>
            </a:r>
          </a:p>
          <a:p>
            <a:pPr eaLnBrk="1" hangingPunct="1"/>
            <a:endParaRPr lang="cs-CZ" altLang="cs-CZ" smtClean="0">
              <a:sym typeface="Wingdings" pitchFamily="2" charset="2"/>
            </a:endParaRPr>
          </a:p>
          <a:p>
            <a:pPr eaLnBrk="1" hangingPunct="1"/>
            <a:r>
              <a:rPr lang="cs-CZ" altLang="cs-CZ" smtClean="0">
                <a:sym typeface="Wingdings" pitchFamily="2" charset="2"/>
              </a:rPr>
              <a:t>KBT, TR, RT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42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Kognitivně-behaviorální terapie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Efektivní u jiných návykových poruch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Young – několik intervencí využívajících KBT: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Zmapovat strukturu dne a praktikovat její opak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Zmapování zanedbávaných činností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Stanovení cílů – kolik hodin a kdy (doporučuje se často krátké úseky)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Externí upozornění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Abstinence – pokud se nedaří snížit používání problémových aktivit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Upomínkové karty – 5 problémů, které závislost způsobila a 5 přínosů omezení internetu</a:t>
            </a:r>
          </a:p>
        </p:txBody>
      </p:sp>
    </p:spTree>
    <p:extLst>
      <p:ext uri="{BB962C8B-B14F-4D97-AF65-F5344CB8AC3E}">
        <p14:creationId xmlns:p14="http://schemas.microsoft.com/office/powerpoint/2010/main" val="30351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Terapie realitou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Glasser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Lidé jsou zodpovědní za to, co si myslí, co dělají, co cítí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Závislí si mají racionálně zvolit chování, které povede k dosažení vlastních cílů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Nejprve je třeba změnit chování a myšlení, poté cítění a fyziologické reakce</a:t>
            </a:r>
          </a:p>
        </p:txBody>
      </p:sp>
    </p:spTree>
    <p:extLst>
      <p:ext uri="{BB962C8B-B14F-4D97-AF65-F5344CB8AC3E}">
        <p14:creationId xmlns:p14="http://schemas.microsoft.com/office/powerpoint/2010/main" val="11018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Rodinná terapie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Edukace rodiny o IA</a:t>
            </a:r>
          </a:p>
          <a:p>
            <a:pPr eaLnBrk="1" hangingPunct="1"/>
            <a:r>
              <a:rPr lang="cs-CZ" altLang="cs-CZ" smtClean="0"/>
              <a:t>Snížení tlaku ze strany rodiny na pacienta</a:t>
            </a:r>
          </a:p>
          <a:p>
            <a:pPr eaLnBrk="1" hangingPunct="1"/>
            <a:r>
              <a:rPr lang="cs-CZ" altLang="cs-CZ" smtClean="0"/>
              <a:t>Zaměření se na nevyřešené rodinné problémy</a:t>
            </a:r>
          </a:p>
          <a:p>
            <a:pPr eaLnBrk="1" hangingPunct="1"/>
            <a:r>
              <a:rPr lang="cs-CZ" altLang="cs-CZ" smtClean="0"/>
              <a:t>Podpora rodiny, aby pomáhala ve změně životního stylu pacienta</a:t>
            </a:r>
          </a:p>
        </p:txBody>
      </p:sp>
    </p:spTree>
    <p:extLst>
      <p:ext uri="{BB962C8B-B14F-4D97-AF65-F5344CB8AC3E}">
        <p14:creationId xmlns:p14="http://schemas.microsoft.com/office/powerpoint/2010/main" val="13271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se zkoumá…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Internet </a:t>
            </a:r>
            <a:r>
              <a:rPr lang="cs-CZ" altLang="cs-CZ" sz="2400" dirty="0" err="1"/>
              <a:t>addiction</a:t>
            </a:r>
            <a:r>
              <a:rPr lang="cs-CZ" altLang="cs-CZ" sz="2400" dirty="0"/>
              <a:t>  (IA)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Internet </a:t>
            </a:r>
            <a:r>
              <a:rPr lang="cs-CZ" altLang="cs-CZ" sz="2400" dirty="0" err="1"/>
              <a:t>pathological</a:t>
            </a:r>
            <a:r>
              <a:rPr lang="cs-CZ" altLang="cs-CZ" sz="2400" dirty="0"/>
              <a:t> use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Internet </a:t>
            </a:r>
            <a:r>
              <a:rPr lang="cs-CZ" altLang="cs-CZ" sz="2400" dirty="0" err="1"/>
              <a:t>addiction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disorder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Addictive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behavior</a:t>
            </a:r>
            <a:r>
              <a:rPr lang="cs-CZ" altLang="cs-CZ" sz="2400" dirty="0"/>
              <a:t> on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internet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Excessive</a:t>
            </a:r>
            <a:r>
              <a:rPr lang="cs-CZ" altLang="cs-CZ" sz="2400" dirty="0"/>
              <a:t> internet use (EIU)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Problematic</a:t>
            </a:r>
            <a:r>
              <a:rPr lang="cs-CZ" altLang="cs-CZ" sz="2400" dirty="0"/>
              <a:t> internet use (PIU)</a:t>
            </a:r>
            <a:endParaRPr lang="cs-CZ" altLang="cs-CZ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>
                <a:latin typeface="Arial" charset="0"/>
              </a:rPr>
              <a:t>Compulsive</a:t>
            </a:r>
            <a:r>
              <a:rPr lang="cs-CZ" altLang="cs-CZ" sz="2400" dirty="0">
                <a:latin typeface="Arial" charset="0"/>
              </a:rPr>
              <a:t> internet use (CIU)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ČJ: Závislostní chování na internetu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Někdy „</a:t>
            </a:r>
            <a:r>
              <a:rPr lang="cs-CZ" altLang="cs-CZ" sz="2000" dirty="0" err="1"/>
              <a:t>netholismus</a:t>
            </a:r>
            <a:r>
              <a:rPr lang="cs-CZ" altLang="cs-CZ" sz="2000" dirty="0"/>
              <a:t>“ – </a:t>
            </a:r>
            <a:r>
              <a:rPr lang="cs-CZ" altLang="cs-CZ" sz="2000" dirty="0">
                <a:solidFill>
                  <a:srgbClr val="FF0000"/>
                </a:solidFill>
              </a:rPr>
              <a:t>prosím nepoužívat!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>
                <a:hlinkClick r:id="rId2"/>
              </a:rPr>
              <a:t>http://cs.wikipedia.org/wiki/Netholismus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</a:pP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5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Adolescenti a léčba IA II.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9138"/>
            <a:ext cx="7772400" cy="4435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Jak mají pomáhat rodiče: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Stanovit časové limity hraní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Odpočinek unaveným očím a svalům – krátká pauza každých +-20min – procvičit oči, protáhnout se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Přehodit z online her na PC hry (nejlépe vzdělávací)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Změnit zdroj moci – děti z úspěchů ve hře čerpají pocit vlastních schopností a pocit moci nad ostatními –najít offline interaktivní aktivitu, která bude mít podobné dopady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Hledat potenciální problémy ve škole – zda dítě nezačalo hrát hry kvůli nim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2664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Adolescenti a léčba IA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Vzhledem k výzvám adolescence jsou k IA náchylnější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Navíc vzhledem k nutnosti využívat internet kvůli škole, je obtížnější léčba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+ v případě adolescentů jsou k léčbě často donuceni rodiči (sami problém nevidí, nemají vlastní motivaci)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Je potřeba zmapovat vztahy a komunikaci v rodině; rodina pak musí na léčbě spolupracovat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Důležité zapojení obou rodičů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Léčba by měla zahrnovat i nasměrování k normálnímu vývoji – formování identity, vztahy RL, sebehodnocení</a:t>
            </a:r>
          </a:p>
        </p:txBody>
      </p:sp>
    </p:spTree>
    <p:extLst>
      <p:ext uri="{BB962C8B-B14F-4D97-AF65-F5344CB8AC3E}">
        <p14:creationId xmlns:p14="http://schemas.microsoft.com/office/powerpoint/2010/main" val="3429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7225" y="2017713"/>
            <a:ext cx="8486775" cy="48402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Grifitths</a:t>
            </a:r>
            <a:r>
              <a:rPr lang="cs-CZ" altLang="cs-CZ" sz="1600" dirty="0" smtClean="0"/>
              <a:t>, M.D. (2010).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role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context</a:t>
            </a:r>
            <a:r>
              <a:rPr lang="cs-CZ" altLang="cs-CZ" sz="1600" dirty="0" smtClean="0"/>
              <a:t> in online </a:t>
            </a:r>
            <a:r>
              <a:rPr lang="cs-CZ" altLang="cs-CZ" sz="1600" dirty="0" err="1" smtClean="0"/>
              <a:t>gaming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excess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addiction</a:t>
            </a:r>
            <a:r>
              <a:rPr lang="cs-CZ" altLang="cs-CZ" sz="1600" dirty="0" smtClean="0"/>
              <a:t>: </a:t>
            </a:r>
            <a:r>
              <a:rPr lang="cs-CZ" altLang="cs-CZ" sz="1600" dirty="0" err="1" smtClean="0"/>
              <a:t>some</a:t>
            </a:r>
            <a:r>
              <a:rPr lang="cs-CZ" altLang="cs-CZ" sz="1600" dirty="0" smtClean="0"/>
              <a:t> case study evidence. </a:t>
            </a:r>
            <a:r>
              <a:rPr lang="en-US" altLang="cs-CZ" sz="1600" i="1" dirty="0" smtClean="0"/>
              <a:t>International Journal of Mental Health and Addiction</a:t>
            </a:r>
            <a:r>
              <a:rPr lang="cs-CZ" altLang="cs-CZ" sz="1600" i="1" dirty="0" smtClean="0"/>
              <a:t>, 8</a:t>
            </a:r>
            <a:r>
              <a:rPr lang="cs-CZ" altLang="cs-CZ" sz="1600" dirty="0" smtClean="0"/>
              <a:t>, 119-125.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Griffiths</a:t>
            </a:r>
            <a:r>
              <a:rPr lang="cs-CZ" altLang="cs-CZ" sz="1600" dirty="0" smtClean="0"/>
              <a:t>, M.D. (2000). </a:t>
            </a:r>
            <a:r>
              <a:rPr lang="cs-CZ" altLang="cs-CZ" sz="1600" dirty="0" err="1" smtClean="0"/>
              <a:t>Does</a:t>
            </a:r>
            <a:r>
              <a:rPr lang="cs-CZ" altLang="cs-CZ" sz="1600" dirty="0" smtClean="0"/>
              <a:t> Internet and </a:t>
            </a:r>
            <a:r>
              <a:rPr lang="cs-CZ" altLang="cs-CZ" sz="1600" dirty="0" err="1" smtClean="0"/>
              <a:t>computer</a:t>
            </a:r>
            <a:r>
              <a:rPr lang="cs-CZ" altLang="cs-CZ" sz="1600" dirty="0" smtClean="0"/>
              <a:t> „</a:t>
            </a:r>
            <a:r>
              <a:rPr lang="cs-CZ" altLang="cs-CZ" sz="1600" dirty="0" err="1" smtClean="0"/>
              <a:t>addiction</a:t>
            </a:r>
            <a:r>
              <a:rPr lang="cs-CZ" altLang="cs-CZ" sz="1600" dirty="0" smtClean="0"/>
              <a:t>“ </a:t>
            </a:r>
            <a:r>
              <a:rPr lang="cs-CZ" altLang="cs-CZ" sz="1600" dirty="0" err="1" smtClean="0"/>
              <a:t>exist</a:t>
            </a:r>
            <a:r>
              <a:rPr lang="cs-CZ" altLang="cs-CZ" sz="1600" dirty="0" smtClean="0"/>
              <a:t>? </a:t>
            </a:r>
            <a:r>
              <a:rPr lang="cs-CZ" altLang="cs-CZ" sz="1600" dirty="0" err="1" smtClean="0"/>
              <a:t>Some</a:t>
            </a:r>
            <a:r>
              <a:rPr lang="cs-CZ" altLang="cs-CZ" sz="1600" dirty="0" smtClean="0"/>
              <a:t> case study evidence. </a:t>
            </a:r>
            <a:r>
              <a:rPr lang="cs-CZ" altLang="cs-CZ" sz="1600" i="1" dirty="0" err="1" smtClean="0"/>
              <a:t>Cyberpsychology</a:t>
            </a:r>
            <a:r>
              <a:rPr lang="cs-CZ" altLang="cs-CZ" sz="1600" i="1" dirty="0" smtClean="0"/>
              <a:t> and </a:t>
            </a:r>
            <a:r>
              <a:rPr lang="cs-CZ" altLang="cs-CZ" sz="1600" i="1" dirty="0" err="1" smtClean="0"/>
              <a:t>Behavior</a:t>
            </a:r>
            <a:r>
              <a:rPr lang="cs-CZ" altLang="cs-CZ" sz="1600" i="1" dirty="0" smtClean="0"/>
              <a:t>, 3</a:t>
            </a:r>
            <a:r>
              <a:rPr lang="cs-CZ" altLang="cs-CZ" sz="1600" dirty="0" smtClean="0"/>
              <a:t>, 211-218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Subrahmanyam</a:t>
            </a:r>
            <a:r>
              <a:rPr lang="cs-CZ" altLang="cs-CZ" sz="1600" dirty="0" smtClean="0"/>
              <a:t>, K., </a:t>
            </a:r>
            <a:r>
              <a:rPr lang="en-US" altLang="cs-CZ" sz="1600" dirty="0" smtClean="0"/>
              <a:t>&amp;</a:t>
            </a:r>
            <a:r>
              <a:rPr lang="cs-CZ" altLang="cs-CZ" sz="1600" dirty="0" smtClean="0"/>
              <a:t> Šmahel, D. (2011). </a:t>
            </a:r>
            <a:r>
              <a:rPr lang="cs-CZ" altLang="cs-CZ" sz="1600" i="1" dirty="0" smtClean="0"/>
              <a:t>Digital </a:t>
            </a:r>
            <a:r>
              <a:rPr lang="cs-CZ" altLang="cs-CZ" sz="1600" i="1" dirty="0" err="1" smtClean="0"/>
              <a:t>Youth</a:t>
            </a:r>
            <a:r>
              <a:rPr lang="cs-CZ" altLang="cs-CZ" sz="1600" i="1" dirty="0" smtClean="0"/>
              <a:t>: </a:t>
            </a:r>
            <a:r>
              <a:rPr lang="cs-CZ" altLang="cs-CZ" sz="1600" i="1" dirty="0" err="1" smtClean="0"/>
              <a:t>The</a:t>
            </a:r>
            <a:r>
              <a:rPr lang="cs-CZ" altLang="cs-CZ" sz="1600" i="1" dirty="0" smtClean="0"/>
              <a:t> Role </a:t>
            </a:r>
            <a:r>
              <a:rPr lang="cs-CZ" altLang="cs-CZ" sz="1600" i="1" dirty="0" err="1" smtClean="0"/>
              <a:t>of</a:t>
            </a:r>
            <a:r>
              <a:rPr lang="cs-CZ" altLang="cs-CZ" sz="1600" i="1" dirty="0" smtClean="0"/>
              <a:t> Media in </a:t>
            </a:r>
            <a:r>
              <a:rPr lang="cs-CZ" altLang="cs-CZ" sz="1600" i="1" dirty="0" err="1" smtClean="0"/>
              <a:t>Development</a:t>
            </a:r>
            <a:r>
              <a:rPr lang="cs-CZ" altLang="cs-CZ" sz="1600" i="1" dirty="0" smtClean="0"/>
              <a:t>.</a:t>
            </a:r>
            <a:r>
              <a:rPr lang="cs-CZ" altLang="cs-CZ" sz="1600" dirty="0" smtClean="0"/>
              <a:t> New York: </a:t>
            </a:r>
            <a:r>
              <a:rPr lang="cs-CZ" altLang="cs-CZ" sz="1600" dirty="0" err="1" smtClean="0"/>
              <a:t>Springer</a:t>
            </a:r>
            <a:r>
              <a:rPr lang="cs-CZ" altLang="cs-CZ" sz="16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smtClean="0"/>
              <a:t>Vondráčková Holcnerová, P., Vacek, J. </a:t>
            </a:r>
            <a:r>
              <a:rPr lang="en-US" altLang="cs-CZ" sz="1600" dirty="0" smtClean="0">
                <a:cs typeface="Tahoma" pitchFamily="34" charset="0"/>
              </a:rPr>
              <a:t>&amp;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Košatecká</a:t>
            </a:r>
            <a:r>
              <a:rPr lang="cs-CZ" altLang="cs-CZ" sz="1600" dirty="0" smtClean="0">
                <a:cs typeface="Tahoma" pitchFamily="34" charset="0"/>
              </a:rPr>
              <a:t>, Z. (2009). Závislostní chování na internetu a jeho léčba.</a:t>
            </a:r>
            <a:r>
              <a:rPr lang="cs-CZ" altLang="cs-CZ" sz="1600" i="1" dirty="0" smtClean="0">
                <a:cs typeface="Tahoma" pitchFamily="34" charset="0"/>
              </a:rPr>
              <a:t> Česká a slovenská psychiatrie, 105</a:t>
            </a:r>
            <a:r>
              <a:rPr lang="cs-CZ" altLang="cs-CZ" sz="1600" dirty="0" smtClean="0">
                <a:cs typeface="Tahoma" pitchFamily="34" charset="0"/>
              </a:rPr>
              <a:t>(6-8), 281-289.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Wan</a:t>
            </a:r>
            <a:r>
              <a:rPr lang="cs-CZ" altLang="cs-CZ" sz="1600" dirty="0" smtClean="0"/>
              <a:t>, Ch.-S. </a:t>
            </a:r>
            <a:r>
              <a:rPr lang="en-US" altLang="cs-CZ" sz="1600" dirty="0" smtClean="0">
                <a:cs typeface="Tahoma" pitchFamily="34" charset="0"/>
              </a:rPr>
              <a:t>&amp;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Chiou</a:t>
            </a:r>
            <a:r>
              <a:rPr lang="cs-CZ" altLang="cs-CZ" sz="1600" dirty="0" smtClean="0">
                <a:cs typeface="Tahoma" pitchFamily="34" charset="0"/>
              </a:rPr>
              <a:t>, W.-B. (2006). </a:t>
            </a:r>
            <a:r>
              <a:rPr lang="en-US" altLang="cs-CZ" sz="1600" dirty="0" smtClean="0"/>
              <a:t>Psychological Motives and Online Games Addiction:</a:t>
            </a:r>
            <a:r>
              <a:rPr lang="cs-CZ" altLang="cs-CZ" sz="1600" dirty="0" smtClean="0"/>
              <a:t> </a:t>
            </a:r>
            <a:r>
              <a:rPr lang="en-US" altLang="cs-CZ" sz="1600" dirty="0" err="1" smtClean="0"/>
              <a:t>ATest</a:t>
            </a:r>
            <a:r>
              <a:rPr lang="en-US" altLang="cs-CZ" sz="1600" dirty="0" smtClean="0"/>
              <a:t> of Flow Theory and Humanistic Needs Theory</a:t>
            </a:r>
            <a:r>
              <a:rPr lang="cs-CZ" altLang="cs-CZ" sz="1600" dirty="0" smtClean="0"/>
              <a:t> </a:t>
            </a:r>
            <a:r>
              <a:rPr lang="en-US" altLang="cs-CZ" sz="1600" dirty="0" smtClean="0"/>
              <a:t>for Taiwanese Adolescents</a:t>
            </a:r>
            <a:r>
              <a:rPr lang="cs-CZ" altLang="cs-CZ" sz="1600" dirty="0" smtClean="0"/>
              <a:t>.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CyberPsychology</a:t>
            </a:r>
            <a:r>
              <a:rPr lang="cs-CZ" altLang="cs-CZ" sz="1600" i="1" dirty="0" smtClean="0"/>
              <a:t> </a:t>
            </a:r>
            <a:r>
              <a:rPr lang="en-US" altLang="cs-CZ" sz="1600" i="1" dirty="0" smtClean="0">
                <a:cs typeface="Tahoma" pitchFamily="34" charset="0"/>
              </a:rPr>
              <a:t>&amp;</a:t>
            </a:r>
            <a:r>
              <a:rPr lang="cs-CZ" altLang="cs-CZ" sz="1600" i="1" dirty="0" smtClean="0">
                <a:cs typeface="Tahoma" pitchFamily="34" charset="0"/>
              </a:rPr>
              <a:t> </a:t>
            </a:r>
            <a:r>
              <a:rPr lang="cs-CZ" altLang="cs-CZ" sz="1600" i="1" dirty="0" err="1" smtClean="0">
                <a:cs typeface="Tahoma" pitchFamily="34" charset="0"/>
              </a:rPr>
              <a:t>Behavior</a:t>
            </a:r>
            <a:r>
              <a:rPr lang="cs-CZ" altLang="cs-CZ" sz="1600" i="1" dirty="0" smtClean="0">
                <a:cs typeface="Tahoma" pitchFamily="34" charset="0"/>
              </a:rPr>
              <a:t>, 9</a:t>
            </a:r>
            <a:r>
              <a:rPr lang="cs-CZ" altLang="cs-CZ" sz="1600" dirty="0" smtClean="0">
                <a:cs typeface="Tahoma" pitchFamily="34" charset="0"/>
              </a:rPr>
              <a:t>(3).</a:t>
            </a:r>
            <a:endParaRPr lang="en-US" altLang="cs-CZ" sz="1600" dirty="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Yee</a:t>
            </a:r>
            <a:r>
              <a:rPr lang="cs-CZ" altLang="cs-CZ" sz="1600" dirty="0" smtClean="0"/>
              <a:t>, N. (2006). </a:t>
            </a:r>
            <a:r>
              <a:rPr lang="cs-CZ" altLang="cs-CZ" sz="1600" dirty="0" err="1" smtClean="0"/>
              <a:t>Motivations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play in online </a:t>
            </a:r>
            <a:r>
              <a:rPr lang="cs-CZ" altLang="cs-CZ" sz="1600" dirty="0" err="1" smtClean="0"/>
              <a:t>games</a:t>
            </a:r>
            <a:r>
              <a:rPr lang="cs-CZ" altLang="cs-CZ" sz="1600" dirty="0" smtClean="0"/>
              <a:t>.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CyberPsychology</a:t>
            </a:r>
            <a:r>
              <a:rPr lang="cs-CZ" altLang="cs-CZ" sz="1600" i="1" dirty="0" smtClean="0"/>
              <a:t> </a:t>
            </a:r>
            <a:r>
              <a:rPr lang="en-US" altLang="cs-CZ" sz="1600" i="1" dirty="0" smtClean="0"/>
              <a:t>&amp;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Behavior</a:t>
            </a:r>
            <a:r>
              <a:rPr lang="cs-CZ" altLang="cs-CZ" sz="1600" i="1" dirty="0" smtClean="0"/>
              <a:t>, 9</a:t>
            </a:r>
            <a:r>
              <a:rPr lang="cs-CZ" altLang="cs-CZ" sz="1600" dirty="0" smtClean="0"/>
              <a:t>(6).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Young</a:t>
            </a:r>
            <a:r>
              <a:rPr lang="cs-CZ" altLang="cs-CZ" sz="1600" dirty="0" smtClean="0"/>
              <a:t>, K. </a:t>
            </a:r>
            <a:r>
              <a:rPr lang="en-US" altLang="cs-CZ" sz="1600" dirty="0" smtClean="0">
                <a:cs typeface="Tahoma" pitchFamily="34" charset="0"/>
              </a:rPr>
              <a:t>&amp;</a:t>
            </a:r>
            <a:r>
              <a:rPr lang="cs-CZ" altLang="cs-CZ" sz="1600" dirty="0" smtClean="0">
                <a:cs typeface="Tahoma" pitchFamily="34" charset="0"/>
              </a:rPr>
              <a:t> de </a:t>
            </a:r>
            <a:r>
              <a:rPr lang="cs-CZ" altLang="cs-CZ" sz="1600" dirty="0" err="1" smtClean="0">
                <a:cs typeface="Tahoma" pitchFamily="34" charset="0"/>
              </a:rPr>
              <a:t>Abreu</a:t>
            </a:r>
            <a:r>
              <a:rPr lang="cs-CZ" altLang="cs-CZ" sz="1600" dirty="0" smtClean="0">
                <a:cs typeface="Tahoma" pitchFamily="34" charset="0"/>
              </a:rPr>
              <a:t>, C.N. (</a:t>
            </a:r>
            <a:r>
              <a:rPr lang="cs-CZ" altLang="cs-CZ" sz="1600" dirty="0" err="1" smtClean="0">
                <a:cs typeface="Tahoma" pitchFamily="34" charset="0"/>
              </a:rPr>
              <a:t>eds</a:t>
            </a:r>
            <a:r>
              <a:rPr lang="cs-CZ" altLang="cs-CZ" sz="1600" dirty="0" smtClean="0">
                <a:cs typeface="Tahoma" pitchFamily="34" charset="0"/>
              </a:rPr>
              <a:t>)(2011). </a:t>
            </a:r>
            <a:r>
              <a:rPr lang="cs-CZ" altLang="cs-CZ" sz="1600" i="1" dirty="0" smtClean="0">
                <a:cs typeface="Tahoma" pitchFamily="34" charset="0"/>
              </a:rPr>
              <a:t>Internet </a:t>
            </a:r>
            <a:r>
              <a:rPr lang="cs-CZ" altLang="cs-CZ" sz="1600" i="1" dirty="0" err="1" smtClean="0">
                <a:cs typeface="Tahoma" pitchFamily="34" charset="0"/>
              </a:rPr>
              <a:t>Addiciton</a:t>
            </a:r>
            <a:r>
              <a:rPr lang="cs-CZ" altLang="cs-CZ" sz="1600" dirty="0" smtClean="0">
                <a:cs typeface="Tahoma" pitchFamily="34" charset="0"/>
              </a:rPr>
              <a:t>. </a:t>
            </a:r>
            <a:r>
              <a:rPr lang="cs-CZ" altLang="cs-CZ" sz="1600" i="1" dirty="0" smtClean="0">
                <a:cs typeface="Tahoma" pitchFamily="34" charset="0"/>
              </a:rPr>
              <a:t>A handbook and </a:t>
            </a:r>
            <a:r>
              <a:rPr lang="cs-CZ" altLang="cs-CZ" sz="1600" i="1" dirty="0" err="1" smtClean="0">
                <a:cs typeface="Tahoma" pitchFamily="34" charset="0"/>
              </a:rPr>
              <a:t>guide</a:t>
            </a:r>
            <a:r>
              <a:rPr lang="cs-CZ" altLang="cs-CZ" sz="1600" i="1" dirty="0" smtClean="0">
                <a:cs typeface="Tahoma" pitchFamily="34" charset="0"/>
              </a:rPr>
              <a:t> to </a:t>
            </a:r>
            <a:r>
              <a:rPr lang="cs-CZ" altLang="cs-CZ" sz="1600" i="1" dirty="0" err="1" smtClean="0">
                <a:cs typeface="Tahoma" pitchFamily="34" charset="0"/>
              </a:rPr>
              <a:t>evaluation</a:t>
            </a:r>
            <a:r>
              <a:rPr lang="cs-CZ" altLang="cs-CZ" sz="1600" i="1" dirty="0" smtClean="0">
                <a:cs typeface="Tahoma" pitchFamily="34" charset="0"/>
              </a:rPr>
              <a:t> and </a:t>
            </a:r>
            <a:r>
              <a:rPr lang="cs-CZ" altLang="cs-CZ" sz="1600" i="1" dirty="0" err="1" smtClean="0">
                <a:cs typeface="Tahoma" pitchFamily="34" charset="0"/>
              </a:rPr>
              <a:t>treatment</a:t>
            </a:r>
            <a:r>
              <a:rPr lang="cs-CZ" altLang="cs-CZ" sz="1600" i="1" dirty="0" smtClean="0">
                <a:cs typeface="Tahoma" pitchFamily="34" charset="0"/>
              </a:rPr>
              <a:t>..</a:t>
            </a:r>
            <a:r>
              <a:rPr lang="cs-CZ" altLang="cs-CZ" sz="1600" dirty="0" smtClean="0">
                <a:cs typeface="Tahoma" pitchFamily="34" charset="0"/>
              </a:rPr>
              <a:t>John </a:t>
            </a:r>
            <a:r>
              <a:rPr lang="cs-CZ" altLang="cs-CZ" sz="1600" dirty="0" err="1" smtClean="0">
                <a:cs typeface="Tahoma" pitchFamily="34" charset="0"/>
              </a:rPr>
              <a:t>Wiley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en-US" altLang="cs-CZ" sz="1600" dirty="0" smtClean="0">
                <a:cs typeface="Tahoma" pitchFamily="34" charset="0"/>
              </a:rPr>
              <a:t>&amp;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Sons</a:t>
            </a:r>
            <a:r>
              <a:rPr lang="cs-CZ" altLang="cs-CZ" sz="1600" dirty="0" smtClean="0">
                <a:cs typeface="Tahoma" pitchFamily="34" charset="0"/>
              </a:rPr>
              <a:t>: New Jersey.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Young</a:t>
            </a:r>
            <a:r>
              <a:rPr lang="cs-CZ" altLang="cs-CZ" sz="1600" dirty="0" smtClean="0"/>
              <a:t>, K. (2004). Internet </a:t>
            </a:r>
            <a:r>
              <a:rPr lang="cs-CZ" altLang="cs-CZ" sz="1600" dirty="0" err="1" smtClean="0"/>
              <a:t>Addiction</a:t>
            </a:r>
            <a:r>
              <a:rPr lang="cs-CZ" altLang="cs-CZ" sz="1600" dirty="0" smtClean="0"/>
              <a:t>: A New </a:t>
            </a:r>
            <a:r>
              <a:rPr lang="cs-CZ" altLang="cs-CZ" sz="1600" dirty="0" err="1" smtClean="0"/>
              <a:t>Clinical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Phenomenon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Its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Consequences</a:t>
            </a:r>
            <a:r>
              <a:rPr lang="cs-CZ" altLang="cs-CZ" sz="1600" dirty="0" smtClean="0"/>
              <a:t>. </a:t>
            </a:r>
            <a:r>
              <a:rPr lang="cs-CZ" altLang="cs-CZ" sz="1600" i="1" dirty="0" err="1" smtClean="0"/>
              <a:t>American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Behavioral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Scientist</a:t>
            </a:r>
            <a:r>
              <a:rPr lang="cs-CZ" altLang="cs-CZ" sz="1600" i="1" dirty="0" smtClean="0"/>
              <a:t>, 48</a:t>
            </a:r>
            <a:r>
              <a:rPr lang="cs-CZ" altLang="cs-CZ" sz="1600" dirty="0" smtClean="0"/>
              <a:t> (4), 402-415.</a:t>
            </a:r>
            <a:endParaRPr lang="en-US" altLang="cs-CZ" sz="1600" dirty="0" smtClean="0"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Young</a:t>
            </a:r>
            <a:r>
              <a:rPr lang="cs-CZ" altLang="cs-CZ" sz="1600" dirty="0" smtClean="0"/>
              <a:t>, K. (2009). </a:t>
            </a:r>
            <a:r>
              <a:rPr lang="en-US" altLang="cs-CZ" sz="1600" dirty="0" smtClean="0"/>
              <a:t>Understanding Online Gaming Addiction</a:t>
            </a:r>
            <a:r>
              <a:rPr lang="cs-CZ" altLang="cs-CZ" sz="1600" dirty="0" smtClean="0"/>
              <a:t> </a:t>
            </a:r>
            <a:r>
              <a:rPr lang="en-US" altLang="cs-CZ" sz="1600" dirty="0" smtClean="0"/>
              <a:t>and Treatment Issues for Adolescents</a:t>
            </a:r>
            <a:r>
              <a:rPr lang="cs-CZ" altLang="cs-CZ" sz="1600" dirty="0" smtClean="0"/>
              <a:t>. </a:t>
            </a:r>
            <a:r>
              <a:rPr lang="cs-CZ" altLang="cs-CZ" sz="1600" i="1" dirty="0" err="1" smtClean="0"/>
              <a:t>The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American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Journal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of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Family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Therapy</a:t>
            </a:r>
            <a:r>
              <a:rPr lang="cs-CZ" altLang="cs-CZ" sz="1600" dirty="0" smtClean="0"/>
              <a:t>, 37, 355–372.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 err="1" smtClean="0"/>
              <a:t>Young</a:t>
            </a:r>
            <a:r>
              <a:rPr lang="cs-CZ" altLang="cs-CZ" sz="1600" dirty="0" smtClean="0"/>
              <a:t>, K. </a:t>
            </a:r>
            <a:r>
              <a:rPr lang="en-US" altLang="cs-CZ" sz="1600" dirty="0" smtClean="0">
                <a:cs typeface="Tahoma" pitchFamily="34" charset="0"/>
              </a:rPr>
              <a:t>&amp;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Rodgers</a:t>
            </a:r>
            <a:r>
              <a:rPr lang="cs-CZ" altLang="cs-CZ" sz="1600" dirty="0" smtClean="0">
                <a:cs typeface="Tahoma" pitchFamily="34" charset="0"/>
              </a:rPr>
              <a:t>, R.C. </a:t>
            </a:r>
            <a:r>
              <a:rPr lang="cs-CZ" altLang="cs-CZ" sz="1600" i="1" dirty="0" smtClean="0">
                <a:cs typeface="Tahoma" pitchFamily="34" charset="0"/>
              </a:rPr>
              <a:t>Internet </a:t>
            </a:r>
            <a:r>
              <a:rPr lang="cs-CZ" altLang="cs-CZ" sz="1600" i="1" dirty="0" err="1" smtClean="0">
                <a:cs typeface="Tahoma" pitchFamily="34" charset="0"/>
              </a:rPr>
              <a:t>addiction</a:t>
            </a:r>
            <a:r>
              <a:rPr lang="cs-CZ" altLang="cs-CZ" sz="1600" i="1" dirty="0" smtClean="0">
                <a:cs typeface="Tahoma" pitchFamily="34" charset="0"/>
              </a:rPr>
              <a:t>: Personality </a:t>
            </a:r>
            <a:r>
              <a:rPr lang="cs-CZ" altLang="cs-CZ" sz="1600" i="1" dirty="0" err="1" smtClean="0">
                <a:cs typeface="Tahoma" pitchFamily="34" charset="0"/>
              </a:rPr>
              <a:t>traits</a:t>
            </a:r>
            <a:r>
              <a:rPr lang="cs-CZ" altLang="cs-CZ" sz="1600" i="1" dirty="0" smtClean="0">
                <a:cs typeface="Tahoma" pitchFamily="34" charset="0"/>
              </a:rPr>
              <a:t> </a:t>
            </a:r>
            <a:r>
              <a:rPr lang="cs-CZ" altLang="cs-CZ" sz="1600" i="1" dirty="0" err="1" smtClean="0">
                <a:cs typeface="Tahoma" pitchFamily="34" charset="0"/>
              </a:rPr>
              <a:t>associated</a:t>
            </a:r>
            <a:r>
              <a:rPr lang="cs-CZ" altLang="cs-CZ" sz="1600" i="1" dirty="0" smtClean="0">
                <a:cs typeface="Tahoma" pitchFamily="34" charset="0"/>
              </a:rPr>
              <a:t> </a:t>
            </a:r>
            <a:r>
              <a:rPr lang="cs-CZ" altLang="cs-CZ" sz="1600" i="1" dirty="0" err="1" smtClean="0">
                <a:cs typeface="Tahoma" pitchFamily="34" charset="0"/>
              </a:rPr>
              <a:t>with</a:t>
            </a:r>
            <a:r>
              <a:rPr lang="cs-CZ" altLang="cs-CZ" sz="1600" i="1" dirty="0" smtClean="0">
                <a:cs typeface="Tahoma" pitchFamily="34" charset="0"/>
              </a:rPr>
              <a:t> </a:t>
            </a:r>
            <a:r>
              <a:rPr lang="cs-CZ" altLang="cs-CZ" sz="1600" i="1" dirty="0" err="1" smtClean="0">
                <a:cs typeface="Tahoma" pitchFamily="34" charset="0"/>
              </a:rPr>
              <a:t>its</a:t>
            </a:r>
            <a:r>
              <a:rPr lang="cs-CZ" altLang="cs-CZ" sz="1600" i="1" dirty="0" smtClean="0">
                <a:cs typeface="Tahoma" pitchFamily="34" charset="0"/>
              </a:rPr>
              <a:t> </a:t>
            </a:r>
            <a:r>
              <a:rPr lang="cs-CZ" altLang="cs-CZ" sz="1600" i="1" dirty="0" err="1" smtClean="0">
                <a:cs typeface="Tahoma" pitchFamily="34" charset="0"/>
              </a:rPr>
              <a:t>development</a:t>
            </a:r>
            <a:r>
              <a:rPr lang="cs-CZ" altLang="cs-CZ" sz="1600" i="1" dirty="0" smtClean="0">
                <a:cs typeface="Tahoma" pitchFamily="34" charset="0"/>
              </a:rPr>
              <a:t>.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Paper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presented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at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the</a:t>
            </a:r>
            <a:r>
              <a:rPr lang="cs-CZ" altLang="cs-CZ" sz="1600" dirty="0" smtClean="0">
                <a:cs typeface="Tahoma" pitchFamily="34" charset="0"/>
              </a:rPr>
              <a:t> 69th </a:t>
            </a:r>
            <a:r>
              <a:rPr lang="cs-CZ" altLang="cs-CZ" sz="1600" dirty="0" err="1" smtClean="0">
                <a:cs typeface="Tahoma" pitchFamily="34" charset="0"/>
              </a:rPr>
              <a:t>annual</a:t>
            </a:r>
            <a:r>
              <a:rPr lang="cs-CZ" altLang="cs-CZ" sz="1600" dirty="0" smtClean="0">
                <a:cs typeface="Tahoma" pitchFamily="34" charset="0"/>
              </a:rPr>
              <a:t> meeting </a:t>
            </a:r>
            <a:r>
              <a:rPr lang="cs-CZ" altLang="cs-CZ" sz="1600" dirty="0" err="1" smtClean="0">
                <a:cs typeface="Tahoma" pitchFamily="34" charset="0"/>
              </a:rPr>
              <a:t>of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the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Eastern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Psychological</a:t>
            </a:r>
            <a:r>
              <a:rPr lang="cs-CZ" altLang="cs-CZ" sz="1600" dirty="0" smtClean="0">
                <a:cs typeface="Tahoma" pitchFamily="34" charset="0"/>
              </a:rPr>
              <a:t> </a:t>
            </a:r>
            <a:r>
              <a:rPr lang="cs-CZ" altLang="cs-CZ" sz="1600" dirty="0" err="1" smtClean="0">
                <a:cs typeface="Tahoma" pitchFamily="34" charset="0"/>
              </a:rPr>
              <a:t>Association</a:t>
            </a:r>
            <a:r>
              <a:rPr lang="cs-CZ" altLang="cs-CZ" sz="1600" dirty="0" smtClean="0">
                <a:cs typeface="Tahoma" pitchFamily="34" charset="0"/>
              </a:rPr>
              <a:t> in </a:t>
            </a:r>
            <a:r>
              <a:rPr lang="cs-CZ" altLang="cs-CZ" sz="1600" dirty="0" err="1" smtClean="0">
                <a:cs typeface="Tahoma" pitchFamily="34" charset="0"/>
              </a:rPr>
              <a:t>April</a:t>
            </a:r>
            <a:r>
              <a:rPr lang="cs-CZ" altLang="cs-CZ" sz="1600" dirty="0" smtClean="0">
                <a:cs typeface="Tahoma" pitchFamily="34" charset="0"/>
              </a:rPr>
              <a:t> 1998.</a:t>
            </a:r>
          </a:p>
          <a:p>
            <a:r>
              <a:rPr lang="en-US" sz="1600" dirty="0" err="1"/>
              <a:t>Wolfling</a:t>
            </a:r>
            <a:r>
              <a:rPr lang="en-US" sz="1600" dirty="0"/>
              <a:t>, K., </a:t>
            </a:r>
            <a:r>
              <a:rPr lang="en-US" sz="1600" dirty="0" err="1"/>
              <a:t>Beutel</a:t>
            </a:r>
            <a:r>
              <a:rPr lang="en-US" sz="1600" dirty="0"/>
              <a:t>, M., &amp; Muller, K. (2012). Construction of a standardized </a:t>
            </a:r>
            <a:r>
              <a:rPr lang="en-US" sz="1600" dirty="0" smtClean="0"/>
              <a:t>clinical</a:t>
            </a:r>
            <a:r>
              <a:rPr lang="cs-CZ" sz="1600" dirty="0" smtClean="0"/>
              <a:t> </a:t>
            </a:r>
            <a:r>
              <a:rPr lang="en-US" sz="1600" dirty="0" smtClean="0"/>
              <a:t>interview </a:t>
            </a:r>
            <a:r>
              <a:rPr lang="en-US" sz="1600" dirty="0"/>
              <a:t>to assess internet addiction: first findings regarding the usefulness </a:t>
            </a:r>
            <a:r>
              <a:rPr lang="en-US" sz="1600" dirty="0" smtClean="0"/>
              <a:t>of</a:t>
            </a:r>
            <a:r>
              <a:rPr lang="cs-CZ" sz="1600" dirty="0" smtClean="0"/>
              <a:t> </a:t>
            </a:r>
            <a:r>
              <a:rPr lang="en-US" sz="1600" dirty="0" smtClean="0"/>
              <a:t>AICA-C</a:t>
            </a:r>
            <a:r>
              <a:rPr lang="en-US" sz="1600" dirty="0"/>
              <a:t>. Journal of Addiction Research &amp; </a:t>
            </a:r>
            <a:r>
              <a:rPr lang="en-US" sz="1600" dirty="0" smtClean="0"/>
              <a:t>Therapy</a:t>
            </a:r>
            <a:r>
              <a:rPr lang="cs-CZ" sz="1600" dirty="0" smtClean="0"/>
              <a:t>.</a:t>
            </a:r>
            <a:endParaRPr lang="cs-CZ" altLang="cs-CZ" sz="1600" dirty="0" smtClean="0"/>
          </a:p>
        </p:txBody>
      </p:sp>
      <p:pic>
        <p:nvPicPr>
          <p:cNvPr id="62468" name="Picture 4" descr="inovace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8913"/>
            <a:ext cx="4897437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61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otázka v debatě o závislosti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Je to specifická, samostatná porucha nebo je to symptom jiné poruchy?</a:t>
            </a:r>
          </a:p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 smtClean="0"/>
              <a:t>internet jen prostředek nebo by bez něj daný člověk závislý jednoduše nebyl?</a:t>
            </a:r>
          </a:p>
          <a:p>
            <a:endParaRPr lang="cs-CZ" dirty="0"/>
          </a:p>
          <a:p>
            <a:r>
              <a:rPr lang="cs-CZ" dirty="0" smtClean="0"/>
              <a:t>Je vůbec možné odpovědět?</a:t>
            </a:r>
          </a:p>
          <a:p>
            <a:pPr lvl="1"/>
            <a:r>
              <a:rPr lang="cs-CZ" dirty="0" smtClean="0"/>
              <a:t>Komorbidita s jinými poruchami/problémy u všech závislostí</a:t>
            </a:r>
          </a:p>
          <a:p>
            <a:pPr lvl="1"/>
            <a:r>
              <a:rPr lang="cs-CZ" dirty="0" smtClean="0"/>
              <a:t>Kauzalita</a:t>
            </a:r>
            <a:r>
              <a:rPr lang="cs-CZ" dirty="0" smtClean="0"/>
              <a:t>?</a:t>
            </a:r>
          </a:p>
          <a:p>
            <a:pPr lvl="1"/>
            <a:r>
              <a:rPr lang="cs-CZ" altLang="cs-CZ" dirty="0"/>
              <a:t>Kdyby byl internet jako „droga“, bylo by závislých mnohem víc lidí</a:t>
            </a:r>
          </a:p>
          <a:p>
            <a:pPr lvl="1"/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4283968" y="6021288"/>
            <a:ext cx="4464496" cy="68407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Internetová závislost se stále zkoumá</a:t>
            </a: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0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charset="0"/>
              </a:rPr>
              <a:t>Pro x </a:t>
            </a:r>
            <a:r>
              <a:rPr lang="cs-CZ" altLang="cs-CZ" dirty="0" smtClean="0">
                <a:latin typeface="Arial" charset="0"/>
              </a:rPr>
              <a:t>proti</a:t>
            </a:r>
            <a:endParaRPr lang="cs-CZ" altLang="cs-CZ" dirty="0" smtClean="0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 smtClean="0">
                <a:solidFill>
                  <a:srgbClr val="FF0000"/>
                </a:solidFill>
                <a:latin typeface="Arial" charset="0"/>
              </a:rPr>
              <a:t>Pro: </a:t>
            </a:r>
            <a:r>
              <a:rPr lang="cs-CZ" altLang="cs-CZ" sz="2800" dirty="0" smtClean="0">
                <a:latin typeface="Arial" charset="0"/>
              </a:rPr>
              <a:t>podobné symptomy jako u drogové závislosti; v důsledku strukturální změny v mozku (ovlivňuje krátkodobou paměť a procesy rozhodování)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>
                <a:solidFill>
                  <a:srgbClr val="FF0000"/>
                </a:solidFill>
                <a:latin typeface="Arial" charset="0"/>
              </a:rPr>
              <a:t>Proti: </a:t>
            </a:r>
            <a:r>
              <a:rPr lang="cs-CZ" altLang="cs-CZ" sz="2800" dirty="0" smtClean="0">
                <a:latin typeface="Arial" charset="0"/>
              </a:rPr>
              <a:t>naprostá většina závislých na internetu má jiné </a:t>
            </a:r>
            <a:r>
              <a:rPr lang="cs-CZ" altLang="cs-CZ" sz="2800" dirty="0" err="1" smtClean="0">
                <a:latin typeface="Arial" charset="0"/>
              </a:rPr>
              <a:t>diagnostikovatelné</a:t>
            </a:r>
            <a:r>
              <a:rPr lang="cs-CZ" altLang="cs-CZ" sz="2800" dirty="0" smtClean="0">
                <a:latin typeface="Arial" charset="0"/>
              </a:rPr>
              <a:t> potíže (deprese, patologické hraní, impulzivní porucha…); metodologické problémy ve výzkumech (</a:t>
            </a:r>
            <a:r>
              <a:rPr lang="cs-CZ" altLang="cs-CZ" sz="2800" dirty="0" err="1" smtClean="0">
                <a:latin typeface="Arial" charset="0"/>
              </a:rPr>
              <a:t>sampling</a:t>
            </a:r>
            <a:r>
              <a:rPr lang="cs-CZ" altLang="cs-CZ" sz="2800" dirty="0" smtClean="0">
                <a:latin typeface="Arial" charset="0"/>
              </a:rPr>
              <a:t>, </a:t>
            </a:r>
            <a:r>
              <a:rPr lang="cs-CZ" altLang="cs-CZ" sz="2800" dirty="0" err="1" smtClean="0">
                <a:latin typeface="Arial" charset="0"/>
              </a:rPr>
              <a:t>cross-sectional</a:t>
            </a:r>
            <a:r>
              <a:rPr lang="cs-CZ" altLang="cs-CZ" sz="2800" dirty="0" smtClean="0">
                <a:latin typeface="Arial" charset="0"/>
              </a:rPr>
              <a:t>, různé způsoby měření)</a:t>
            </a:r>
          </a:p>
        </p:txBody>
      </p:sp>
    </p:spTree>
    <p:extLst>
      <p:ext uri="{BB962C8B-B14F-4D97-AF65-F5344CB8AC3E}">
        <p14:creationId xmlns:p14="http://schemas.microsoft.com/office/powerpoint/2010/main" val="31869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Addiction TO net x ON 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/>
              <a:t>Addiction</a:t>
            </a:r>
            <a:r>
              <a:rPr lang="cs-CZ" altLang="cs-CZ" sz="2800" dirty="0" smtClean="0"/>
              <a:t> on </a:t>
            </a: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Závislost projevující se na internetu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internet jen jako prostředí, kde se vyskytuje; pravděpodobně i v jiném prostředí budou patrné problémy; internet se pak dá brát jako ještě relativně dobré prostředí v porovnání se závislostmi jinými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kyber</a:t>
            </a:r>
            <a:r>
              <a:rPr lang="cs-CZ" altLang="cs-CZ" sz="2400" dirty="0" smtClean="0"/>
              <a:t>)sex, </a:t>
            </a:r>
            <a:r>
              <a:rPr lang="cs-CZ" altLang="cs-CZ" sz="2400" dirty="0" err="1" smtClean="0"/>
              <a:t>gambling</a:t>
            </a:r>
            <a:r>
              <a:rPr lang="cs-CZ" altLang="cs-CZ" sz="2400" dirty="0" smtClean="0"/>
              <a:t>, shopping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err="1" smtClean="0"/>
              <a:t>Addiction</a:t>
            </a:r>
            <a:r>
              <a:rPr lang="cs-CZ" altLang="cs-CZ" sz="2800" dirty="0" smtClean="0"/>
              <a:t> to </a:t>
            </a:r>
            <a:r>
              <a:rPr lang="cs-CZ" altLang="cs-CZ" sz="2800" dirty="0" err="1" smtClean="0"/>
              <a:t>the</a:t>
            </a:r>
            <a:r>
              <a:rPr lang="cs-CZ" altLang="cs-CZ" sz="2800" dirty="0" smtClean="0"/>
              <a:t>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chemeClr val="tx2"/>
                </a:solidFill>
              </a:rPr>
              <a:t>Závislost na internetu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spojená přímo s internetem, bez nějž by nevznikla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Častá ve škálách (měření)</a:t>
            </a:r>
          </a:p>
        </p:txBody>
      </p:sp>
    </p:spTree>
    <p:extLst>
      <p:ext uri="{BB962C8B-B14F-4D97-AF65-F5344CB8AC3E}">
        <p14:creationId xmlns:p14="http://schemas.microsoft.com/office/powerpoint/2010/main" val="24074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Generalizovaná nebo specifická?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Závislost obecně na internetu?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 smtClean="0"/>
              <a:t>Závislost na aplikaci, činnosti?</a:t>
            </a:r>
          </a:p>
          <a:p>
            <a:pPr lvl="1"/>
            <a:r>
              <a:rPr lang="cs-CZ" dirty="0" smtClean="0"/>
              <a:t>SNS (např. </a:t>
            </a:r>
            <a:r>
              <a:rPr lang="en-GB" dirty="0"/>
              <a:t>Fear of Missing </a:t>
            </a:r>
            <a:r>
              <a:rPr lang="en-GB" dirty="0" smtClean="0"/>
              <a:t>Out</a:t>
            </a:r>
            <a:r>
              <a:rPr lang="cs-CZ" dirty="0" smtClean="0"/>
              <a:t>), MMORPG, …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442658" y="4941168"/>
            <a:ext cx="8280920" cy="1476164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dirty="0"/>
              <a:t>Griffiths &amp; Szabo, </a:t>
            </a:r>
            <a:r>
              <a:rPr lang="en-GB" dirty="0" smtClean="0"/>
              <a:t>2013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Při odepření preferované aktivity na internetu by lidé spíš přestali používat internet a hledali náhradu </a:t>
            </a:r>
            <a:r>
              <a:rPr lang="cs-CZ" dirty="0" err="1" smtClean="0"/>
              <a:t>offline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6">
      <a:dk1>
        <a:srgbClr val="000000"/>
      </a:dk1>
      <a:lt1>
        <a:srgbClr val="FFFFFF"/>
      </a:lt1>
      <a:dk2>
        <a:srgbClr val="6A4076"/>
      </a:dk2>
      <a:lt2>
        <a:srgbClr val="969696"/>
      </a:lt2>
      <a:accent1>
        <a:srgbClr val="DBA9C2"/>
      </a:accent1>
      <a:accent2>
        <a:srgbClr val="E1BF91"/>
      </a:accent2>
      <a:accent3>
        <a:srgbClr val="FFFFFF"/>
      </a:accent3>
      <a:accent4>
        <a:srgbClr val="000000"/>
      </a:accent4>
      <a:accent5>
        <a:srgbClr val="EAD1DD"/>
      </a:accent5>
      <a:accent6>
        <a:srgbClr val="CCAD83"/>
      </a:accent6>
      <a:hlink>
        <a:srgbClr val="B3CE82"/>
      </a:hlink>
      <a:folHlink>
        <a:srgbClr val="B8AD48"/>
      </a:folHlink>
    </a:clrScheme>
    <a:fontScheme name="Směs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</TotalTime>
  <Words>2887</Words>
  <Application>Microsoft Office PowerPoint</Application>
  <PresentationFormat>Předvádění na obrazovce (4:3)</PresentationFormat>
  <Paragraphs>352</Paragraphs>
  <Slides>52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Směsice</vt:lpstr>
      <vt:lpstr>Závislost na internetu</vt:lpstr>
      <vt:lpstr>Co je závislost?</vt:lpstr>
      <vt:lpstr>Závislost na internetu</vt:lpstr>
      <vt:lpstr>Závislost na internetu</vt:lpstr>
      <vt:lpstr>Když se zkoumá…</vt:lpstr>
      <vt:lpstr>Zásadní otázka v debatě o závislosti na internetu</vt:lpstr>
      <vt:lpstr>Pro x proti</vt:lpstr>
      <vt:lpstr>Addiction TO net x ON net</vt:lpstr>
      <vt:lpstr>Generalizovaná nebo specifická?</vt:lpstr>
      <vt:lpstr>Pokud existuje…</vt:lpstr>
      <vt:lpstr>Látková x behaviorální závislost</vt:lpstr>
      <vt:lpstr>Kritéria behaviorální závislosti (na internetu, Griffiths)</vt:lpstr>
      <vt:lpstr>Definice IA</vt:lpstr>
      <vt:lpstr>Jak ji změřit?</vt:lpstr>
      <vt:lpstr>Měřící nástroje</vt:lpstr>
      <vt:lpstr>Dotazníky zjišťující IA (např.)</vt:lpstr>
      <vt:lpstr>Internet Addiction Test</vt:lpstr>
      <vt:lpstr>IAT - položky</vt:lpstr>
      <vt:lpstr>IAT – položky II.</vt:lpstr>
      <vt:lpstr>AIT výsledky</vt:lpstr>
      <vt:lpstr>Blinka a Smahel – na základě Griffithse</vt:lpstr>
      <vt:lpstr>Excesivní užívání vs. závislost</vt:lpstr>
      <vt:lpstr>Měřící nástroje</vt:lpstr>
      <vt:lpstr>Jak ji diagnostikovat?</vt:lpstr>
      <vt:lpstr>Problémy s diagnózou</vt:lpstr>
      <vt:lpstr>Jak ji diagnostikovat?</vt:lpstr>
      <vt:lpstr>Návykové a impulzivní poruchy</vt:lpstr>
      <vt:lpstr>Diagnostika – zařazení IA</vt:lpstr>
      <vt:lpstr>Diagnostika IA</vt:lpstr>
      <vt:lpstr>Stop-start relapse cycle</vt:lpstr>
      <vt:lpstr>Jak diagnostikovat?</vt:lpstr>
      <vt:lpstr>Jak diagnostikovat?</vt:lpstr>
      <vt:lpstr>Prevalence IA</vt:lpstr>
      <vt:lpstr>IA v ČR</vt:lpstr>
      <vt:lpstr>WIP – závislost podle věku</vt:lpstr>
      <vt:lpstr>„Nejohroženější populace“ – VŠ studenti</vt:lpstr>
      <vt:lpstr>Problémové oblasti IA</vt:lpstr>
      <vt:lpstr>Online hry a závislost</vt:lpstr>
      <vt:lpstr>Navržená diagnostická vodítka (DSM V, IGD)</vt:lpstr>
      <vt:lpstr>Závislostní faktory MMORPGs</vt:lpstr>
      <vt:lpstr>Závislostní faktory MMORPGs II.</vt:lpstr>
      <vt:lpstr>Varovné signály nadměrného hraní</vt:lpstr>
      <vt:lpstr>Příklady důsledků IAoG</vt:lpstr>
      <vt:lpstr>Jak ji léčit?</vt:lpstr>
      <vt:lpstr>Etiologie a rizikové faktory</vt:lpstr>
      <vt:lpstr>Léčebné přístupy IA</vt:lpstr>
      <vt:lpstr>Kognitivně-behaviorální terapie</vt:lpstr>
      <vt:lpstr>Terapie realitou</vt:lpstr>
      <vt:lpstr>Rodinná terapie</vt:lpstr>
      <vt:lpstr>Adolescenti a léčba IA II.</vt:lpstr>
      <vt:lpstr>Adolescenti a léčba IA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Lenka</dc:creator>
  <cp:lastModifiedBy>Lenka Dědková</cp:lastModifiedBy>
  <cp:revision>447</cp:revision>
  <dcterms:created xsi:type="dcterms:W3CDTF">2011-11-30T12:23:10Z</dcterms:created>
  <dcterms:modified xsi:type="dcterms:W3CDTF">2015-12-09T15:29:52Z</dcterms:modified>
</cp:coreProperties>
</file>