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57"/>
  </p:notesMasterIdLst>
  <p:sldIdLst>
    <p:sldId id="358" r:id="rId2"/>
    <p:sldId id="260" r:id="rId3"/>
    <p:sldId id="261" r:id="rId4"/>
    <p:sldId id="262" r:id="rId5"/>
    <p:sldId id="264" r:id="rId6"/>
    <p:sldId id="263" r:id="rId7"/>
    <p:sldId id="323" r:id="rId8"/>
    <p:sldId id="267" r:id="rId9"/>
    <p:sldId id="269" r:id="rId10"/>
    <p:sldId id="270" r:id="rId11"/>
    <p:sldId id="359" r:id="rId12"/>
    <p:sldId id="268" r:id="rId13"/>
    <p:sldId id="271" r:id="rId14"/>
    <p:sldId id="279" r:id="rId15"/>
    <p:sldId id="291" r:id="rId16"/>
    <p:sldId id="280" r:id="rId17"/>
    <p:sldId id="281" r:id="rId18"/>
    <p:sldId id="292" r:id="rId19"/>
    <p:sldId id="273" r:id="rId20"/>
    <p:sldId id="289" r:id="rId21"/>
    <p:sldId id="275" r:id="rId22"/>
    <p:sldId id="290" r:id="rId23"/>
    <p:sldId id="278" r:id="rId24"/>
    <p:sldId id="277" r:id="rId25"/>
    <p:sldId id="294" r:id="rId26"/>
    <p:sldId id="304" r:id="rId27"/>
    <p:sldId id="305" r:id="rId28"/>
    <p:sldId id="328" r:id="rId29"/>
    <p:sldId id="331" r:id="rId30"/>
    <p:sldId id="332" r:id="rId31"/>
    <p:sldId id="333" r:id="rId32"/>
    <p:sldId id="334" r:id="rId33"/>
    <p:sldId id="335" r:id="rId34"/>
    <p:sldId id="336" r:id="rId35"/>
    <p:sldId id="337" r:id="rId36"/>
    <p:sldId id="338" r:id="rId37"/>
    <p:sldId id="340" r:id="rId38"/>
    <p:sldId id="343" r:id="rId39"/>
    <p:sldId id="344" r:id="rId40"/>
    <p:sldId id="346" r:id="rId41"/>
    <p:sldId id="347" r:id="rId42"/>
    <p:sldId id="350" r:id="rId43"/>
    <p:sldId id="352" r:id="rId44"/>
    <p:sldId id="353" r:id="rId45"/>
    <p:sldId id="355" r:id="rId46"/>
    <p:sldId id="356" r:id="rId47"/>
    <p:sldId id="357" r:id="rId48"/>
    <p:sldId id="361" r:id="rId49"/>
    <p:sldId id="362" r:id="rId50"/>
    <p:sldId id="363" r:id="rId51"/>
    <p:sldId id="364" r:id="rId52"/>
    <p:sldId id="365" r:id="rId53"/>
    <p:sldId id="366" r:id="rId54"/>
    <p:sldId id="367" r:id="rId55"/>
    <p:sldId id="368" r:id="rId56"/>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99FF99"/>
    <a:srgbClr val="FFCC66"/>
    <a:srgbClr val="CC99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660"/>
  </p:normalViewPr>
  <p:slideViewPr>
    <p:cSldViewPr>
      <p:cViewPr varScale="1">
        <p:scale>
          <a:sx n="103" d="100"/>
          <a:sy n="103" d="100"/>
        </p:scale>
        <p:origin x="121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8A55C0-9049-4AFC-9173-BF8C0AFDC0A2}" type="doc">
      <dgm:prSet loTypeId="urn:microsoft.com/office/officeart/2005/8/layout/orgChart1" loCatId="hierarchy" qsTypeId="urn:microsoft.com/office/officeart/2005/8/quickstyle/simple1" qsCatId="simple" csTypeId="urn:microsoft.com/office/officeart/2005/8/colors/accent1_2" csCatId="accent1" phldr="1"/>
      <dgm:spPr/>
    </dgm:pt>
    <dgm:pt modelId="{7FF7CC9D-3767-4FC9-A6F3-ED7D9372CEA5}">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cap="none" normalizeH="0" baseline="0" dirty="0" smtClean="0">
              <a:ln>
                <a:noFill/>
              </a:ln>
              <a:solidFill>
                <a:schemeClr val="tx1"/>
              </a:solidFill>
              <a:effectLst/>
              <a:latin typeface="Arial" charset="0"/>
            </a:rPr>
            <a:t>Základná výskumná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cap="none" normalizeH="0" baseline="0" dirty="0" smtClean="0">
              <a:ln>
                <a:noFill/>
              </a:ln>
              <a:solidFill>
                <a:schemeClr val="tx1"/>
              </a:solidFill>
              <a:effectLst/>
              <a:latin typeface="Arial" charset="0"/>
            </a:rPr>
            <a:t>otázka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500" b="0" i="0" u="none" strike="noStrike" cap="none" normalizeH="0" baseline="0" dirty="0" smtClean="0">
            <a:ln>
              <a:noFill/>
            </a:ln>
            <a:solidFill>
              <a:schemeClr val="tx1"/>
            </a:solidFill>
            <a:effectLst/>
            <a:latin typeface="Arial" charset="0"/>
          </a:endParaRPr>
        </a:p>
      </dgm:t>
    </dgm:pt>
    <dgm:pt modelId="{E1B23699-676A-4502-B169-F75A167003AE}" type="parTrans" cxnId="{0ADEEA94-A434-4986-A47D-CD0FACB50229}">
      <dgm:prSet/>
      <dgm:spPr/>
      <dgm:t>
        <a:bodyPr/>
        <a:lstStyle/>
        <a:p>
          <a:endParaRPr lang="cs-CZ"/>
        </a:p>
      </dgm:t>
    </dgm:pt>
    <dgm:pt modelId="{45D3BC1F-093F-4C9E-B527-0027A5BF6D78}" type="sibTrans" cxnId="{0ADEEA94-A434-4986-A47D-CD0FACB50229}">
      <dgm:prSet/>
      <dgm:spPr/>
      <dgm:t>
        <a:bodyPr/>
        <a:lstStyle/>
        <a:p>
          <a:endParaRPr lang="cs-CZ"/>
        </a:p>
      </dgm:t>
    </dgm:pt>
    <dgm:pt modelId="{027B90A3-15A9-4803-B8AC-9063395274A2}">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Prípadová štúdia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(case study)</a:t>
          </a:r>
        </a:p>
      </dgm:t>
    </dgm:pt>
    <dgm:pt modelId="{74B14543-4914-4634-89D7-B9F61B884114}" type="parTrans" cxnId="{F5B802B0-75AF-44B2-9B93-CFA99CB630CA}">
      <dgm:prSet/>
      <dgm:spPr/>
      <dgm:t>
        <a:bodyPr/>
        <a:lstStyle/>
        <a:p>
          <a:endParaRPr lang="cs-CZ"/>
        </a:p>
      </dgm:t>
    </dgm:pt>
    <dgm:pt modelId="{6F57C010-AA23-4D36-A2C1-351D238D9921}" type="sibTrans" cxnId="{F5B802B0-75AF-44B2-9B93-CFA99CB630CA}">
      <dgm:prSet/>
      <dgm:spPr/>
      <dgm:t>
        <a:bodyPr/>
        <a:lstStyle/>
        <a:p>
          <a:endParaRPr lang="cs-CZ"/>
        </a:p>
      </dgm:t>
    </dgm:pt>
    <dgm:pt modelId="{E518EF43-E572-4D9B-AF6C-B9982807436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Obsahová analýza</a:t>
          </a:r>
          <a:endParaRPr kumimoji="0" lang="cs-CZ" sz="1800" b="0" i="1" u="none" strike="noStrike" cap="none" normalizeH="0" baseline="0" dirty="0" smtClean="0">
            <a:ln>
              <a:noFill/>
            </a:ln>
            <a:solidFill>
              <a:schemeClr val="tx1"/>
            </a:solidFill>
            <a:effectLst/>
            <a:latin typeface="Arial" charset="0"/>
          </a:endParaRPr>
        </a:p>
      </dgm:t>
    </dgm:pt>
    <dgm:pt modelId="{F563AA6E-CD9F-45D8-937E-254ABEC68B69}" type="parTrans" cxnId="{BBD7E6A1-6FCC-4DB6-B33A-9FAFDBA56AA7}">
      <dgm:prSet/>
      <dgm:spPr/>
      <dgm:t>
        <a:bodyPr/>
        <a:lstStyle/>
        <a:p>
          <a:endParaRPr lang="cs-CZ"/>
        </a:p>
      </dgm:t>
    </dgm:pt>
    <dgm:pt modelId="{68C6C7A3-7121-4BB9-969F-480D55DC8529}" type="sibTrans" cxnId="{BBD7E6A1-6FCC-4DB6-B33A-9FAFDBA56AA7}">
      <dgm:prSet/>
      <dgm:spPr/>
      <dgm:t>
        <a:bodyPr/>
        <a:lstStyle/>
        <a:p>
          <a:endParaRPr lang="cs-CZ"/>
        </a:p>
      </dgm:t>
    </dgm:pt>
    <dgm:pt modelId="{B3DB5ECC-6B9D-4428-AD50-DC544F467D77}">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Výberový prieskum/šetření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(sample survey)</a:t>
          </a:r>
        </a:p>
      </dgm:t>
    </dgm:pt>
    <dgm:pt modelId="{9293ABD4-304C-40C1-80E1-42CC7934A82D}" type="parTrans" cxnId="{5933F5E5-D71B-4555-AFED-4A3AD03ADC14}">
      <dgm:prSet/>
      <dgm:spPr/>
      <dgm:t>
        <a:bodyPr/>
        <a:lstStyle/>
        <a:p>
          <a:endParaRPr lang="cs-CZ"/>
        </a:p>
      </dgm:t>
    </dgm:pt>
    <dgm:pt modelId="{89EBFFF2-2510-4D1A-8521-445B9F979926}" type="sibTrans" cxnId="{5933F5E5-D71B-4555-AFED-4A3AD03ADC14}">
      <dgm:prSet/>
      <dgm:spPr/>
      <dgm:t>
        <a:bodyPr/>
        <a:lstStyle/>
        <a:p>
          <a:endParaRPr lang="cs-CZ"/>
        </a:p>
      </dgm:t>
    </dgm:pt>
    <dgm:pt modelId="{DBDFA689-EB12-4685-B917-1C48122F0EF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cap="none" normalizeH="0" baseline="0" dirty="0" smtClean="0">
              <a:ln>
                <a:noFill/>
              </a:ln>
              <a:solidFill>
                <a:schemeClr val="tx1"/>
              </a:solidFill>
              <a:effectLst/>
              <a:latin typeface="Arial" charset="0"/>
            </a:rPr>
            <a:t>Obsahová analýza</a:t>
          </a:r>
          <a:endParaRPr kumimoji="0" lang="cs-CZ" sz="1800" b="1" i="0" u="none" strike="noStrike" cap="none" normalizeH="0" baseline="0" dirty="0" smtClean="0">
            <a:ln>
              <a:noFill/>
            </a:ln>
            <a:solidFill>
              <a:schemeClr val="tx1"/>
            </a:solidFill>
            <a:effectLst/>
            <a:latin typeface="Arial" charset="0"/>
          </a:endParaRPr>
        </a:p>
      </dgm:t>
    </dgm:pt>
    <dgm:pt modelId="{A22C9BD8-D158-46FD-860C-8A9289D844CF}" type="parTrans" cxnId="{B0F70E7F-AD9C-43B9-9517-F68C9A9E8430}">
      <dgm:prSet/>
      <dgm:spPr/>
      <dgm:t>
        <a:bodyPr/>
        <a:lstStyle/>
        <a:p>
          <a:endParaRPr lang="cs-CZ"/>
        </a:p>
      </dgm:t>
    </dgm:pt>
    <dgm:pt modelId="{CC38F6B0-4303-4F34-9F1C-FF773DA5466F}" type="sibTrans" cxnId="{B0F70E7F-AD9C-43B9-9517-F68C9A9E8430}">
      <dgm:prSet/>
      <dgm:spPr/>
      <dgm:t>
        <a:bodyPr/>
        <a:lstStyle/>
        <a:p>
          <a:endParaRPr lang="cs-CZ"/>
        </a:p>
      </dgm:t>
    </dgm:pt>
    <dgm:pt modelId="{3F7521D4-965F-44BF-84E7-C96A0D9CF42B}">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chemeClr val="tx1"/>
              </a:solidFill>
              <a:effectLst/>
              <a:latin typeface="Arial" charset="0"/>
            </a:rPr>
            <a:t>Experiment</a:t>
          </a:r>
        </a:p>
      </dgm:t>
    </dgm:pt>
    <dgm:pt modelId="{B1F42E71-5124-422D-8F60-F726E3B47AAF}" type="parTrans" cxnId="{2F35FF00-40FE-4550-A2EF-17966726CAF1}">
      <dgm:prSet/>
      <dgm:spPr/>
      <dgm:t>
        <a:bodyPr/>
        <a:lstStyle/>
        <a:p>
          <a:endParaRPr lang="cs-CZ"/>
        </a:p>
      </dgm:t>
    </dgm:pt>
    <dgm:pt modelId="{DF54DC8D-67D4-481B-8A33-750C9F160695}" type="sibTrans" cxnId="{2F35FF00-40FE-4550-A2EF-17966726CAF1}">
      <dgm:prSet/>
      <dgm:spPr/>
      <dgm:t>
        <a:bodyPr/>
        <a:lstStyle/>
        <a:p>
          <a:endParaRPr lang="cs-CZ"/>
        </a:p>
      </dgm:t>
    </dgm:pt>
    <dgm:pt modelId="{42DE7AAE-9846-413C-9F31-7079E2F19E1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b="1" i="1" u="none" strike="noStrike" cap="none" normalizeH="0" baseline="0" dirty="0" smtClean="0">
              <a:ln>
                <a:noFill/>
              </a:ln>
              <a:solidFill>
                <a:schemeClr val="tx1"/>
              </a:solidFill>
              <a:effectLst/>
              <a:latin typeface="Arial" charset="0"/>
            </a:rPr>
            <a:t>Obsahová analýza </a:t>
          </a:r>
          <a:endParaRPr kumimoji="0" lang="cs-CZ" b="1" i="0" u="none" strike="noStrike" cap="none" normalizeH="0" baseline="0" dirty="0" smtClean="0">
            <a:ln>
              <a:noFill/>
            </a:ln>
            <a:solidFill>
              <a:schemeClr val="tx1"/>
            </a:solidFill>
            <a:effectLst/>
            <a:latin typeface="Arial" charset="0"/>
          </a:endParaRPr>
        </a:p>
      </dgm:t>
    </dgm:pt>
    <dgm:pt modelId="{20F2D3D5-7AD5-4612-8AF3-7B1DB41B384B}" type="parTrans" cxnId="{EC9CFF7E-8AA8-4250-8944-924B8E2FDAA3}">
      <dgm:prSet/>
      <dgm:spPr/>
      <dgm:t>
        <a:bodyPr/>
        <a:lstStyle/>
        <a:p>
          <a:endParaRPr lang="cs-CZ"/>
        </a:p>
      </dgm:t>
    </dgm:pt>
    <dgm:pt modelId="{EAF671E6-5774-4BB0-9B57-1215D761D62E}" type="sibTrans" cxnId="{EC9CFF7E-8AA8-4250-8944-924B8E2FDAA3}">
      <dgm:prSet/>
      <dgm:spPr/>
      <dgm:t>
        <a:bodyPr/>
        <a:lstStyle/>
        <a:p>
          <a:endParaRPr lang="cs-CZ"/>
        </a:p>
      </dgm:t>
    </dgm:pt>
    <dgm:pt modelId="{19D9CCDC-46E2-4E7D-89B9-5539586E7DEB}" type="pres">
      <dgm:prSet presAssocID="{F78A55C0-9049-4AFC-9173-BF8C0AFDC0A2}" presName="hierChild1" presStyleCnt="0">
        <dgm:presLayoutVars>
          <dgm:orgChart val="1"/>
          <dgm:chPref val="1"/>
          <dgm:dir/>
          <dgm:animOne val="branch"/>
          <dgm:animLvl val="lvl"/>
          <dgm:resizeHandles/>
        </dgm:presLayoutVars>
      </dgm:prSet>
      <dgm:spPr/>
    </dgm:pt>
    <dgm:pt modelId="{0B7CABE3-F3E3-4D3A-97DC-819CCC408B22}" type="pres">
      <dgm:prSet presAssocID="{7FF7CC9D-3767-4FC9-A6F3-ED7D9372CEA5}" presName="hierRoot1" presStyleCnt="0">
        <dgm:presLayoutVars>
          <dgm:hierBranch/>
        </dgm:presLayoutVars>
      </dgm:prSet>
      <dgm:spPr/>
    </dgm:pt>
    <dgm:pt modelId="{275122B5-1D90-411B-ACEC-C1D7671DBD10}" type="pres">
      <dgm:prSet presAssocID="{7FF7CC9D-3767-4FC9-A6F3-ED7D9372CEA5}" presName="rootComposite1" presStyleCnt="0"/>
      <dgm:spPr/>
    </dgm:pt>
    <dgm:pt modelId="{5D6F7A8C-A918-4CDA-BF1C-1C309E07E089}" type="pres">
      <dgm:prSet presAssocID="{7FF7CC9D-3767-4FC9-A6F3-ED7D9372CEA5}" presName="rootText1" presStyleLbl="node0" presStyleIdx="0" presStyleCnt="1" custScaleX="247052" custScaleY="123773">
        <dgm:presLayoutVars>
          <dgm:chPref val="3"/>
        </dgm:presLayoutVars>
      </dgm:prSet>
      <dgm:spPr/>
      <dgm:t>
        <a:bodyPr/>
        <a:lstStyle/>
        <a:p>
          <a:endParaRPr lang="cs-CZ"/>
        </a:p>
      </dgm:t>
    </dgm:pt>
    <dgm:pt modelId="{20FFC0F9-0979-48B2-86C4-FD15DD7DB0A9}" type="pres">
      <dgm:prSet presAssocID="{7FF7CC9D-3767-4FC9-A6F3-ED7D9372CEA5}" presName="rootConnector1" presStyleLbl="node1" presStyleIdx="0" presStyleCnt="0"/>
      <dgm:spPr/>
      <dgm:t>
        <a:bodyPr/>
        <a:lstStyle/>
        <a:p>
          <a:endParaRPr lang="cs-CZ"/>
        </a:p>
      </dgm:t>
    </dgm:pt>
    <dgm:pt modelId="{74044861-E411-4E72-A495-2F4B98391310}" type="pres">
      <dgm:prSet presAssocID="{7FF7CC9D-3767-4FC9-A6F3-ED7D9372CEA5}" presName="hierChild2" presStyleCnt="0"/>
      <dgm:spPr/>
    </dgm:pt>
    <dgm:pt modelId="{7840C311-F559-4FD1-9B5C-9E264275F235}" type="pres">
      <dgm:prSet presAssocID="{74B14543-4914-4634-89D7-B9F61B884114}" presName="Name35" presStyleLbl="parChTrans1D2" presStyleIdx="0" presStyleCnt="3"/>
      <dgm:spPr/>
      <dgm:t>
        <a:bodyPr/>
        <a:lstStyle/>
        <a:p>
          <a:endParaRPr lang="cs-CZ"/>
        </a:p>
      </dgm:t>
    </dgm:pt>
    <dgm:pt modelId="{B702B46D-BF7D-41FC-95F4-8A5F8803C7E4}" type="pres">
      <dgm:prSet presAssocID="{027B90A3-15A9-4803-B8AC-9063395274A2}" presName="hierRoot2" presStyleCnt="0">
        <dgm:presLayoutVars>
          <dgm:hierBranch/>
        </dgm:presLayoutVars>
      </dgm:prSet>
      <dgm:spPr/>
    </dgm:pt>
    <dgm:pt modelId="{422FEE50-899D-4FF1-9E95-00850001D110}" type="pres">
      <dgm:prSet presAssocID="{027B90A3-15A9-4803-B8AC-9063395274A2}" presName="rootComposite" presStyleCnt="0"/>
      <dgm:spPr/>
    </dgm:pt>
    <dgm:pt modelId="{9C0B7554-AE01-4507-81AE-E95058E77D25}" type="pres">
      <dgm:prSet presAssocID="{027B90A3-15A9-4803-B8AC-9063395274A2}" presName="rootText" presStyleLbl="node2" presStyleIdx="0" presStyleCnt="3" custScaleX="120377">
        <dgm:presLayoutVars>
          <dgm:chPref val="3"/>
        </dgm:presLayoutVars>
      </dgm:prSet>
      <dgm:spPr/>
      <dgm:t>
        <a:bodyPr/>
        <a:lstStyle/>
        <a:p>
          <a:endParaRPr lang="cs-CZ"/>
        </a:p>
      </dgm:t>
    </dgm:pt>
    <dgm:pt modelId="{8595F815-66C8-426C-AF31-21D6E39DA9BE}" type="pres">
      <dgm:prSet presAssocID="{027B90A3-15A9-4803-B8AC-9063395274A2}" presName="rootConnector" presStyleLbl="node2" presStyleIdx="0" presStyleCnt="3"/>
      <dgm:spPr/>
      <dgm:t>
        <a:bodyPr/>
        <a:lstStyle/>
        <a:p>
          <a:endParaRPr lang="cs-CZ"/>
        </a:p>
      </dgm:t>
    </dgm:pt>
    <dgm:pt modelId="{72FAD6A0-4F4C-4F86-9EE9-F0245CAF9E61}" type="pres">
      <dgm:prSet presAssocID="{027B90A3-15A9-4803-B8AC-9063395274A2}" presName="hierChild4" presStyleCnt="0"/>
      <dgm:spPr/>
    </dgm:pt>
    <dgm:pt modelId="{9B98ACA1-9946-47D8-9868-D6EE5FB56710}" type="pres">
      <dgm:prSet presAssocID="{F563AA6E-CD9F-45D8-937E-254ABEC68B69}" presName="Name35" presStyleLbl="parChTrans1D3" presStyleIdx="0" presStyleCnt="3"/>
      <dgm:spPr/>
      <dgm:t>
        <a:bodyPr/>
        <a:lstStyle/>
        <a:p>
          <a:endParaRPr lang="cs-CZ"/>
        </a:p>
      </dgm:t>
    </dgm:pt>
    <dgm:pt modelId="{39A719D2-4D0B-4ECF-AAF9-89CAAE402731}" type="pres">
      <dgm:prSet presAssocID="{E518EF43-E572-4D9B-AF6C-B99828074368}" presName="hierRoot2" presStyleCnt="0">
        <dgm:presLayoutVars>
          <dgm:hierBranch val="r"/>
        </dgm:presLayoutVars>
      </dgm:prSet>
      <dgm:spPr/>
    </dgm:pt>
    <dgm:pt modelId="{AE4EC517-3A8F-487E-9C3F-CB825D719B68}" type="pres">
      <dgm:prSet presAssocID="{E518EF43-E572-4D9B-AF6C-B99828074368}" presName="rootComposite" presStyleCnt="0"/>
      <dgm:spPr/>
    </dgm:pt>
    <dgm:pt modelId="{0E90D85C-AF4B-498D-A393-E2F96ABC35FA}" type="pres">
      <dgm:prSet presAssocID="{E518EF43-E572-4D9B-AF6C-B99828074368}" presName="rootText" presStyleLbl="node3" presStyleIdx="0" presStyleCnt="3" custScaleX="120583" custScaleY="195710">
        <dgm:presLayoutVars>
          <dgm:chPref val="3"/>
        </dgm:presLayoutVars>
      </dgm:prSet>
      <dgm:spPr/>
      <dgm:t>
        <a:bodyPr/>
        <a:lstStyle/>
        <a:p>
          <a:endParaRPr lang="cs-CZ"/>
        </a:p>
      </dgm:t>
    </dgm:pt>
    <dgm:pt modelId="{4373E349-758E-43AE-92D0-7DE3B1DEC016}" type="pres">
      <dgm:prSet presAssocID="{E518EF43-E572-4D9B-AF6C-B99828074368}" presName="rootConnector" presStyleLbl="node3" presStyleIdx="0" presStyleCnt="3"/>
      <dgm:spPr/>
      <dgm:t>
        <a:bodyPr/>
        <a:lstStyle/>
        <a:p>
          <a:endParaRPr lang="cs-CZ"/>
        </a:p>
      </dgm:t>
    </dgm:pt>
    <dgm:pt modelId="{61AC2333-5E71-47F3-AF53-1E03EA85A9ED}" type="pres">
      <dgm:prSet presAssocID="{E518EF43-E572-4D9B-AF6C-B99828074368}" presName="hierChild4" presStyleCnt="0"/>
      <dgm:spPr/>
    </dgm:pt>
    <dgm:pt modelId="{142D8E58-0C12-4A71-A618-4EE56C1E27F5}" type="pres">
      <dgm:prSet presAssocID="{E518EF43-E572-4D9B-AF6C-B99828074368}" presName="hierChild5" presStyleCnt="0"/>
      <dgm:spPr/>
    </dgm:pt>
    <dgm:pt modelId="{ECA4B50D-1F1A-4994-8612-6B3DBDF4A0F5}" type="pres">
      <dgm:prSet presAssocID="{027B90A3-15A9-4803-B8AC-9063395274A2}" presName="hierChild5" presStyleCnt="0"/>
      <dgm:spPr/>
    </dgm:pt>
    <dgm:pt modelId="{BBCDD9A0-033A-4659-8226-684D44E32D44}" type="pres">
      <dgm:prSet presAssocID="{9293ABD4-304C-40C1-80E1-42CC7934A82D}" presName="Name35" presStyleLbl="parChTrans1D2" presStyleIdx="1" presStyleCnt="3"/>
      <dgm:spPr/>
      <dgm:t>
        <a:bodyPr/>
        <a:lstStyle/>
        <a:p>
          <a:endParaRPr lang="cs-CZ"/>
        </a:p>
      </dgm:t>
    </dgm:pt>
    <dgm:pt modelId="{8F6272F1-2FC2-4F4E-8CF2-1562A7CBC926}" type="pres">
      <dgm:prSet presAssocID="{B3DB5ECC-6B9D-4428-AD50-DC544F467D77}" presName="hierRoot2" presStyleCnt="0">
        <dgm:presLayoutVars>
          <dgm:hierBranch/>
        </dgm:presLayoutVars>
      </dgm:prSet>
      <dgm:spPr/>
    </dgm:pt>
    <dgm:pt modelId="{5675C0B9-FC3F-427B-A831-F3789D477A69}" type="pres">
      <dgm:prSet presAssocID="{B3DB5ECC-6B9D-4428-AD50-DC544F467D77}" presName="rootComposite" presStyleCnt="0"/>
      <dgm:spPr/>
    </dgm:pt>
    <dgm:pt modelId="{D73E7765-3EBE-4952-A809-C6C382065E16}" type="pres">
      <dgm:prSet presAssocID="{B3DB5ECC-6B9D-4428-AD50-DC544F467D77}" presName="rootText" presStyleLbl="node2" presStyleIdx="1" presStyleCnt="3" custScaleX="121361">
        <dgm:presLayoutVars>
          <dgm:chPref val="3"/>
        </dgm:presLayoutVars>
      </dgm:prSet>
      <dgm:spPr/>
      <dgm:t>
        <a:bodyPr/>
        <a:lstStyle/>
        <a:p>
          <a:endParaRPr lang="cs-CZ"/>
        </a:p>
      </dgm:t>
    </dgm:pt>
    <dgm:pt modelId="{6622A18F-E0BE-4FB4-B47F-D33CE4BBFAC3}" type="pres">
      <dgm:prSet presAssocID="{B3DB5ECC-6B9D-4428-AD50-DC544F467D77}" presName="rootConnector" presStyleLbl="node2" presStyleIdx="1" presStyleCnt="3"/>
      <dgm:spPr/>
      <dgm:t>
        <a:bodyPr/>
        <a:lstStyle/>
        <a:p>
          <a:endParaRPr lang="cs-CZ"/>
        </a:p>
      </dgm:t>
    </dgm:pt>
    <dgm:pt modelId="{EF55CB36-3DA8-47C2-9186-D87CC4293FF2}" type="pres">
      <dgm:prSet presAssocID="{B3DB5ECC-6B9D-4428-AD50-DC544F467D77}" presName="hierChild4" presStyleCnt="0"/>
      <dgm:spPr/>
    </dgm:pt>
    <dgm:pt modelId="{8F596E47-F74A-479A-AB15-5EE59CAFF617}" type="pres">
      <dgm:prSet presAssocID="{A22C9BD8-D158-46FD-860C-8A9289D844CF}" presName="Name35" presStyleLbl="parChTrans1D3" presStyleIdx="1" presStyleCnt="3"/>
      <dgm:spPr/>
      <dgm:t>
        <a:bodyPr/>
        <a:lstStyle/>
        <a:p>
          <a:endParaRPr lang="cs-CZ"/>
        </a:p>
      </dgm:t>
    </dgm:pt>
    <dgm:pt modelId="{884611CB-B1A7-48D4-9658-DC5E96229C0F}" type="pres">
      <dgm:prSet presAssocID="{DBDFA689-EB12-4685-B917-1C48122F0EF9}" presName="hierRoot2" presStyleCnt="0">
        <dgm:presLayoutVars>
          <dgm:hierBranch val="r"/>
        </dgm:presLayoutVars>
      </dgm:prSet>
      <dgm:spPr/>
    </dgm:pt>
    <dgm:pt modelId="{EA8C744C-B591-4C94-B0DC-F52C44A9B07E}" type="pres">
      <dgm:prSet presAssocID="{DBDFA689-EB12-4685-B917-1C48122F0EF9}" presName="rootComposite" presStyleCnt="0"/>
      <dgm:spPr/>
    </dgm:pt>
    <dgm:pt modelId="{9420B8E2-AC39-421D-B9A7-327EAA84F373}" type="pres">
      <dgm:prSet presAssocID="{DBDFA689-EB12-4685-B917-1C48122F0EF9}" presName="rootText" presStyleLbl="node3" presStyleIdx="1" presStyleCnt="3" custScaleX="130031" custScaleY="191258">
        <dgm:presLayoutVars>
          <dgm:chPref val="3"/>
        </dgm:presLayoutVars>
      </dgm:prSet>
      <dgm:spPr/>
      <dgm:t>
        <a:bodyPr/>
        <a:lstStyle/>
        <a:p>
          <a:endParaRPr lang="cs-CZ"/>
        </a:p>
      </dgm:t>
    </dgm:pt>
    <dgm:pt modelId="{799D753C-13A6-4E6C-98C9-A72E4DE2FE87}" type="pres">
      <dgm:prSet presAssocID="{DBDFA689-EB12-4685-B917-1C48122F0EF9}" presName="rootConnector" presStyleLbl="node3" presStyleIdx="1" presStyleCnt="3"/>
      <dgm:spPr/>
      <dgm:t>
        <a:bodyPr/>
        <a:lstStyle/>
        <a:p>
          <a:endParaRPr lang="cs-CZ"/>
        </a:p>
      </dgm:t>
    </dgm:pt>
    <dgm:pt modelId="{68BAE7A0-6E66-429B-AFD0-02A09195FA8C}" type="pres">
      <dgm:prSet presAssocID="{DBDFA689-EB12-4685-B917-1C48122F0EF9}" presName="hierChild4" presStyleCnt="0"/>
      <dgm:spPr/>
    </dgm:pt>
    <dgm:pt modelId="{B3327A96-2A5E-430F-81E3-DB5D0744389E}" type="pres">
      <dgm:prSet presAssocID="{DBDFA689-EB12-4685-B917-1C48122F0EF9}" presName="hierChild5" presStyleCnt="0"/>
      <dgm:spPr/>
    </dgm:pt>
    <dgm:pt modelId="{9FBBEE5D-FEF2-489B-BA5F-6B86D00907E9}" type="pres">
      <dgm:prSet presAssocID="{B3DB5ECC-6B9D-4428-AD50-DC544F467D77}" presName="hierChild5" presStyleCnt="0"/>
      <dgm:spPr/>
    </dgm:pt>
    <dgm:pt modelId="{6138BCBF-9FBC-4D37-8127-DF489CE5B355}" type="pres">
      <dgm:prSet presAssocID="{B1F42E71-5124-422D-8F60-F726E3B47AAF}" presName="Name35" presStyleLbl="parChTrans1D2" presStyleIdx="2" presStyleCnt="3"/>
      <dgm:spPr/>
      <dgm:t>
        <a:bodyPr/>
        <a:lstStyle/>
        <a:p>
          <a:endParaRPr lang="cs-CZ"/>
        </a:p>
      </dgm:t>
    </dgm:pt>
    <dgm:pt modelId="{E01DEFB0-5797-4F6C-8911-D55CBC8FA5B1}" type="pres">
      <dgm:prSet presAssocID="{3F7521D4-965F-44BF-84E7-C96A0D9CF42B}" presName="hierRoot2" presStyleCnt="0">
        <dgm:presLayoutVars>
          <dgm:hierBranch/>
        </dgm:presLayoutVars>
      </dgm:prSet>
      <dgm:spPr/>
    </dgm:pt>
    <dgm:pt modelId="{D30B29BE-C9AA-48D7-BC00-540B5B73A778}" type="pres">
      <dgm:prSet presAssocID="{3F7521D4-965F-44BF-84E7-C96A0D9CF42B}" presName="rootComposite" presStyleCnt="0"/>
      <dgm:spPr/>
    </dgm:pt>
    <dgm:pt modelId="{413CA501-BC70-41D4-A4D4-09D621CD84F8}" type="pres">
      <dgm:prSet presAssocID="{3F7521D4-965F-44BF-84E7-C96A0D9CF42B}" presName="rootText" presStyleLbl="node2" presStyleIdx="2" presStyleCnt="3" custScaleX="109699">
        <dgm:presLayoutVars>
          <dgm:chPref val="3"/>
        </dgm:presLayoutVars>
      </dgm:prSet>
      <dgm:spPr/>
      <dgm:t>
        <a:bodyPr/>
        <a:lstStyle/>
        <a:p>
          <a:endParaRPr lang="cs-CZ"/>
        </a:p>
      </dgm:t>
    </dgm:pt>
    <dgm:pt modelId="{65E56C05-9A2F-461A-ACB9-CED7423E0E58}" type="pres">
      <dgm:prSet presAssocID="{3F7521D4-965F-44BF-84E7-C96A0D9CF42B}" presName="rootConnector" presStyleLbl="node2" presStyleIdx="2" presStyleCnt="3"/>
      <dgm:spPr/>
      <dgm:t>
        <a:bodyPr/>
        <a:lstStyle/>
        <a:p>
          <a:endParaRPr lang="cs-CZ"/>
        </a:p>
      </dgm:t>
    </dgm:pt>
    <dgm:pt modelId="{95B0DB70-BB3F-41AB-BC11-662824A8D534}" type="pres">
      <dgm:prSet presAssocID="{3F7521D4-965F-44BF-84E7-C96A0D9CF42B}" presName="hierChild4" presStyleCnt="0"/>
      <dgm:spPr/>
    </dgm:pt>
    <dgm:pt modelId="{8A475A0F-707E-485D-BF25-532A91D18A58}" type="pres">
      <dgm:prSet presAssocID="{20F2D3D5-7AD5-4612-8AF3-7B1DB41B384B}" presName="Name35" presStyleLbl="parChTrans1D3" presStyleIdx="2" presStyleCnt="3"/>
      <dgm:spPr/>
      <dgm:t>
        <a:bodyPr/>
        <a:lstStyle/>
        <a:p>
          <a:endParaRPr lang="cs-CZ"/>
        </a:p>
      </dgm:t>
    </dgm:pt>
    <dgm:pt modelId="{73B33D8F-487C-497A-9566-4A308A923134}" type="pres">
      <dgm:prSet presAssocID="{42DE7AAE-9846-413C-9F31-7079E2F19E17}" presName="hierRoot2" presStyleCnt="0">
        <dgm:presLayoutVars>
          <dgm:hierBranch val="r"/>
        </dgm:presLayoutVars>
      </dgm:prSet>
      <dgm:spPr/>
    </dgm:pt>
    <dgm:pt modelId="{110385EB-C97A-4346-90C8-91C09E6C223A}" type="pres">
      <dgm:prSet presAssocID="{42DE7AAE-9846-413C-9F31-7079E2F19E17}" presName="rootComposite" presStyleCnt="0"/>
      <dgm:spPr/>
    </dgm:pt>
    <dgm:pt modelId="{3B397359-782F-40A1-BBF3-AE1C111FF78F}" type="pres">
      <dgm:prSet presAssocID="{42DE7AAE-9846-413C-9F31-7079E2F19E17}" presName="rootText" presStyleLbl="node3" presStyleIdx="2" presStyleCnt="3" custScaleX="112113" custScaleY="191834">
        <dgm:presLayoutVars>
          <dgm:chPref val="3"/>
        </dgm:presLayoutVars>
      </dgm:prSet>
      <dgm:spPr/>
      <dgm:t>
        <a:bodyPr/>
        <a:lstStyle/>
        <a:p>
          <a:endParaRPr lang="cs-CZ"/>
        </a:p>
      </dgm:t>
    </dgm:pt>
    <dgm:pt modelId="{989FF015-ACAD-46A9-B251-6B983CDF7E03}" type="pres">
      <dgm:prSet presAssocID="{42DE7AAE-9846-413C-9F31-7079E2F19E17}" presName="rootConnector" presStyleLbl="node3" presStyleIdx="2" presStyleCnt="3"/>
      <dgm:spPr/>
      <dgm:t>
        <a:bodyPr/>
        <a:lstStyle/>
        <a:p>
          <a:endParaRPr lang="cs-CZ"/>
        </a:p>
      </dgm:t>
    </dgm:pt>
    <dgm:pt modelId="{FCF0C4CB-DE0D-4B9F-B168-AFDBA531FD70}" type="pres">
      <dgm:prSet presAssocID="{42DE7AAE-9846-413C-9F31-7079E2F19E17}" presName="hierChild4" presStyleCnt="0"/>
      <dgm:spPr/>
    </dgm:pt>
    <dgm:pt modelId="{717D7A08-3345-4DB1-A4D9-71E055B64E0C}" type="pres">
      <dgm:prSet presAssocID="{42DE7AAE-9846-413C-9F31-7079E2F19E17}" presName="hierChild5" presStyleCnt="0"/>
      <dgm:spPr/>
    </dgm:pt>
    <dgm:pt modelId="{4999525E-8841-4CA5-BD66-319ADC8B1918}" type="pres">
      <dgm:prSet presAssocID="{3F7521D4-965F-44BF-84E7-C96A0D9CF42B}" presName="hierChild5" presStyleCnt="0"/>
      <dgm:spPr/>
    </dgm:pt>
    <dgm:pt modelId="{38311AD8-DAF3-4634-B8B4-5FBFBEDF716E}" type="pres">
      <dgm:prSet presAssocID="{7FF7CC9D-3767-4FC9-A6F3-ED7D9372CEA5}" presName="hierChild3" presStyleCnt="0"/>
      <dgm:spPr/>
    </dgm:pt>
  </dgm:ptLst>
  <dgm:cxnLst>
    <dgm:cxn modelId="{C07A75C6-5BF8-4EFF-B4FE-97A4825DC654}" type="presOf" srcId="{B3DB5ECC-6B9D-4428-AD50-DC544F467D77}" destId="{D73E7765-3EBE-4952-A809-C6C382065E16}" srcOrd="0" destOrd="0" presId="urn:microsoft.com/office/officeart/2005/8/layout/orgChart1"/>
    <dgm:cxn modelId="{B0F70E7F-AD9C-43B9-9517-F68C9A9E8430}" srcId="{B3DB5ECC-6B9D-4428-AD50-DC544F467D77}" destId="{DBDFA689-EB12-4685-B917-1C48122F0EF9}" srcOrd="0" destOrd="0" parTransId="{A22C9BD8-D158-46FD-860C-8A9289D844CF}" sibTransId="{CC38F6B0-4303-4F34-9F1C-FF773DA5466F}"/>
    <dgm:cxn modelId="{EC9CFF7E-8AA8-4250-8944-924B8E2FDAA3}" srcId="{3F7521D4-965F-44BF-84E7-C96A0D9CF42B}" destId="{42DE7AAE-9846-413C-9F31-7079E2F19E17}" srcOrd="0" destOrd="0" parTransId="{20F2D3D5-7AD5-4612-8AF3-7B1DB41B384B}" sibTransId="{EAF671E6-5774-4BB0-9B57-1215D761D62E}"/>
    <dgm:cxn modelId="{BBD7E6A1-6FCC-4DB6-B33A-9FAFDBA56AA7}" srcId="{027B90A3-15A9-4803-B8AC-9063395274A2}" destId="{E518EF43-E572-4D9B-AF6C-B99828074368}" srcOrd="0" destOrd="0" parTransId="{F563AA6E-CD9F-45D8-937E-254ABEC68B69}" sibTransId="{68C6C7A3-7121-4BB9-969F-480D55DC8529}"/>
    <dgm:cxn modelId="{2F35FF00-40FE-4550-A2EF-17966726CAF1}" srcId="{7FF7CC9D-3767-4FC9-A6F3-ED7D9372CEA5}" destId="{3F7521D4-965F-44BF-84E7-C96A0D9CF42B}" srcOrd="2" destOrd="0" parTransId="{B1F42E71-5124-422D-8F60-F726E3B47AAF}" sibTransId="{DF54DC8D-67D4-481B-8A33-750C9F160695}"/>
    <dgm:cxn modelId="{0ADEEA94-A434-4986-A47D-CD0FACB50229}" srcId="{F78A55C0-9049-4AFC-9173-BF8C0AFDC0A2}" destId="{7FF7CC9D-3767-4FC9-A6F3-ED7D9372CEA5}" srcOrd="0" destOrd="0" parTransId="{E1B23699-676A-4502-B169-F75A167003AE}" sibTransId="{45D3BC1F-093F-4C9E-B527-0027A5BF6D78}"/>
    <dgm:cxn modelId="{B212F6BB-2CB2-4DA9-994F-757BF6101682}" type="presOf" srcId="{A22C9BD8-D158-46FD-860C-8A9289D844CF}" destId="{8F596E47-F74A-479A-AB15-5EE59CAFF617}" srcOrd="0" destOrd="0" presId="urn:microsoft.com/office/officeart/2005/8/layout/orgChart1"/>
    <dgm:cxn modelId="{A40EF0C3-3545-4039-8962-288A9EF045B8}" type="presOf" srcId="{7FF7CC9D-3767-4FC9-A6F3-ED7D9372CEA5}" destId="{20FFC0F9-0979-48B2-86C4-FD15DD7DB0A9}" srcOrd="1" destOrd="0" presId="urn:microsoft.com/office/officeart/2005/8/layout/orgChart1"/>
    <dgm:cxn modelId="{E7AEDFED-3C6D-48FE-AEF5-88ED30530906}" type="presOf" srcId="{027B90A3-15A9-4803-B8AC-9063395274A2}" destId="{8595F815-66C8-426C-AF31-21D6E39DA9BE}" srcOrd="1" destOrd="0" presId="urn:microsoft.com/office/officeart/2005/8/layout/orgChart1"/>
    <dgm:cxn modelId="{F7D23563-EEC3-45DF-8AF5-99E56C89D130}" type="presOf" srcId="{3F7521D4-965F-44BF-84E7-C96A0D9CF42B}" destId="{413CA501-BC70-41D4-A4D4-09D621CD84F8}" srcOrd="0" destOrd="0" presId="urn:microsoft.com/office/officeart/2005/8/layout/orgChart1"/>
    <dgm:cxn modelId="{0C417637-DA7D-466A-976F-0F24C6A6518C}" type="presOf" srcId="{20F2D3D5-7AD5-4612-8AF3-7B1DB41B384B}" destId="{8A475A0F-707E-485D-BF25-532A91D18A58}" srcOrd="0" destOrd="0" presId="urn:microsoft.com/office/officeart/2005/8/layout/orgChart1"/>
    <dgm:cxn modelId="{B14A4751-45BF-4807-9BD2-346C65643B30}" type="presOf" srcId="{E518EF43-E572-4D9B-AF6C-B99828074368}" destId="{0E90D85C-AF4B-498D-A393-E2F96ABC35FA}" srcOrd="0" destOrd="0" presId="urn:microsoft.com/office/officeart/2005/8/layout/orgChart1"/>
    <dgm:cxn modelId="{AA9F02A7-4597-4941-A077-DC03592BEAC4}" type="presOf" srcId="{F563AA6E-CD9F-45D8-937E-254ABEC68B69}" destId="{9B98ACA1-9946-47D8-9868-D6EE5FB56710}" srcOrd="0" destOrd="0" presId="urn:microsoft.com/office/officeart/2005/8/layout/orgChart1"/>
    <dgm:cxn modelId="{F5B802B0-75AF-44B2-9B93-CFA99CB630CA}" srcId="{7FF7CC9D-3767-4FC9-A6F3-ED7D9372CEA5}" destId="{027B90A3-15A9-4803-B8AC-9063395274A2}" srcOrd="0" destOrd="0" parTransId="{74B14543-4914-4634-89D7-B9F61B884114}" sibTransId="{6F57C010-AA23-4D36-A2C1-351D238D9921}"/>
    <dgm:cxn modelId="{964ECFC0-E492-4DEE-826B-51145C49BBC8}" type="presOf" srcId="{3F7521D4-965F-44BF-84E7-C96A0D9CF42B}" destId="{65E56C05-9A2F-461A-ACB9-CED7423E0E58}" srcOrd="1" destOrd="0" presId="urn:microsoft.com/office/officeart/2005/8/layout/orgChart1"/>
    <dgm:cxn modelId="{64CA3D2F-7B0D-4B93-99B9-3EB58079D47F}" type="presOf" srcId="{7FF7CC9D-3767-4FC9-A6F3-ED7D9372CEA5}" destId="{5D6F7A8C-A918-4CDA-BF1C-1C309E07E089}" srcOrd="0" destOrd="0" presId="urn:microsoft.com/office/officeart/2005/8/layout/orgChart1"/>
    <dgm:cxn modelId="{61159F13-6B8F-4E97-9FE8-DF4A0787A6EF}" type="presOf" srcId="{E518EF43-E572-4D9B-AF6C-B99828074368}" destId="{4373E349-758E-43AE-92D0-7DE3B1DEC016}" srcOrd="1" destOrd="0" presId="urn:microsoft.com/office/officeart/2005/8/layout/orgChart1"/>
    <dgm:cxn modelId="{5933F5E5-D71B-4555-AFED-4A3AD03ADC14}" srcId="{7FF7CC9D-3767-4FC9-A6F3-ED7D9372CEA5}" destId="{B3DB5ECC-6B9D-4428-AD50-DC544F467D77}" srcOrd="1" destOrd="0" parTransId="{9293ABD4-304C-40C1-80E1-42CC7934A82D}" sibTransId="{89EBFFF2-2510-4D1A-8521-445B9F979926}"/>
    <dgm:cxn modelId="{4C2A133E-C94D-4E9D-A3E9-24581828ECD6}" type="presOf" srcId="{74B14543-4914-4634-89D7-B9F61B884114}" destId="{7840C311-F559-4FD1-9B5C-9E264275F235}" srcOrd="0" destOrd="0" presId="urn:microsoft.com/office/officeart/2005/8/layout/orgChart1"/>
    <dgm:cxn modelId="{952EA089-EBE9-470D-B419-107E243FFF38}" type="presOf" srcId="{F78A55C0-9049-4AFC-9173-BF8C0AFDC0A2}" destId="{19D9CCDC-46E2-4E7D-89B9-5539586E7DEB}" srcOrd="0" destOrd="0" presId="urn:microsoft.com/office/officeart/2005/8/layout/orgChart1"/>
    <dgm:cxn modelId="{BF7D1012-9D0F-46A8-8F6D-F7185B3E05C2}" type="presOf" srcId="{B3DB5ECC-6B9D-4428-AD50-DC544F467D77}" destId="{6622A18F-E0BE-4FB4-B47F-D33CE4BBFAC3}" srcOrd="1" destOrd="0" presId="urn:microsoft.com/office/officeart/2005/8/layout/orgChart1"/>
    <dgm:cxn modelId="{91B1ADEF-1276-4956-A774-498FEEBDEBE8}" type="presOf" srcId="{42DE7AAE-9846-413C-9F31-7079E2F19E17}" destId="{3B397359-782F-40A1-BBF3-AE1C111FF78F}" srcOrd="0" destOrd="0" presId="urn:microsoft.com/office/officeart/2005/8/layout/orgChart1"/>
    <dgm:cxn modelId="{5FE64345-0F07-418A-9150-57C56F72F4E3}" type="presOf" srcId="{B1F42E71-5124-422D-8F60-F726E3B47AAF}" destId="{6138BCBF-9FBC-4D37-8127-DF489CE5B355}" srcOrd="0" destOrd="0" presId="urn:microsoft.com/office/officeart/2005/8/layout/orgChart1"/>
    <dgm:cxn modelId="{94636D10-9286-4013-9F77-429A5AB32080}" type="presOf" srcId="{42DE7AAE-9846-413C-9F31-7079E2F19E17}" destId="{989FF015-ACAD-46A9-B251-6B983CDF7E03}" srcOrd="1" destOrd="0" presId="urn:microsoft.com/office/officeart/2005/8/layout/orgChart1"/>
    <dgm:cxn modelId="{50895573-1DC9-4D48-983A-11BC674F0152}" type="presOf" srcId="{9293ABD4-304C-40C1-80E1-42CC7934A82D}" destId="{BBCDD9A0-033A-4659-8226-684D44E32D44}" srcOrd="0" destOrd="0" presId="urn:microsoft.com/office/officeart/2005/8/layout/orgChart1"/>
    <dgm:cxn modelId="{7611D9D4-CD14-4EFC-B981-010555AE0407}" type="presOf" srcId="{027B90A3-15A9-4803-B8AC-9063395274A2}" destId="{9C0B7554-AE01-4507-81AE-E95058E77D25}" srcOrd="0" destOrd="0" presId="urn:microsoft.com/office/officeart/2005/8/layout/orgChart1"/>
    <dgm:cxn modelId="{776AD77A-503C-43F8-BF81-D5AE2F6A437D}" type="presOf" srcId="{DBDFA689-EB12-4685-B917-1C48122F0EF9}" destId="{799D753C-13A6-4E6C-98C9-A72E4DE2FE87}" srcOrd="1" destOrd="0" presId="urn:microsoft.com/office/officeart/2005/8/layout/orgChart1"/>
    <dgm:cxn modelId="{0CDFCEC3-525A-44AD-AE9C-B2DA42331FE7}" type="presOf" srcId="{DBDFA689-EB12-4685-B917-1C48122F0EF9}" destId="{9420B8E2-AC39-421D-B9A7-327EAA84F373}" srcOrd="0" destOrd="0" presId="urn:microsoft.com/office/officeart/2005/8/layout/orgChart1"/>
    <dgm:cxn modelId="{10D31BD1-0B3F-4044-9C87-85440EEA2B9A}" type="presParOf" srcId="{19D9CCDC-46E2-4E7D-89B9-5539586E7DEB}" destId="{0B7CABE3-F3E3-4D3A-97DC-819CCC408B22}" srcOrd="0" destOrd="0" presId="urn:microsoft.com/office/officeart/2005/8/layout/orgChart1"/>
    <dgm:cxn modelId="{A886BD1E-4F82-4D32-9DE9-B52817CAFA33}" type="presParOf" srcId="{0B7CABE3-F3E3-4D3A-97DC-819CCC408B22}" destId="{275122B5-1D90-411B-ACEC-C1D7671DBD10}" srcOrd="0" destOrd="0" presId="urn:microsoft.com/office/officeart/2005/8/layout/orgChart1"/>
    <dgm:cxn modelId="{F5675B32-C80A-45F7-840A-E6D8E69CA6A4}" type="presParOf" srcId="{275122B5-1D90-411B-ACEC-C1D7671DBD10}" destId="{5D6F7A8C-A918-4CDA-BF1C-1C309E07E089}" srcOrd="0" destOrd="0" presId="urn:microsoft.com/office/officeart/2005/8/layout/orgChart1"/>
    <dgm:cxn modelId="{3E50B224-B285-4129-8BC7-E3E29E2D6315}" type="presParOf" srcId="{275122B5-1D90-411B-ACEC-C1D7671DBD10}" destId="{20FFC0F9-0979-48B2-86C4-FD15DD7DB0A9}" srcOrd="1" destOrd="0" presId="urn:microsoft.com/office/officeart/2005/8/layout/orgChart1"/>
    <dgm:cxn modelId="{0D799856-9291-4248-8F51-7437176AD5DF}" type="presParOf" srcId="{0B7CABE3-F3E3-4D3A-97DC-819CCC408B22}" destId="{74044861-E411-4E72-A495-2F4B98391310}" srcOrd="1" destOrd="0" presId="urn:microsoft.com/office/officeart/2005/8/layout/orgChart1"/>
    <dgm:cxn modelId="{B48ADFAF-357A-48DC-B3D9-1075DFC5F716}" type="presParOf" srcId="{74044861-E411-4E72-A495-2F4B98391310}" destId="{7840C311-F559-4FD1-9B5C-9E264275F235}" srcOrd="0" destOrd="0" presId="urn:microsoft.com/office/officeart/2005/8/layout/orgChart1"/>
    <dgm:cxn modelId="{F8796001-47DE-4084-AEA2-2CDF6B5F19D1}" type="presParOf" srcId="{74044861-E411-4E72-A495-2F4B98391310}" destId="{B702B46D-BF7D-41FC-95F4-8A5F8803C7E4}" srcOrd="1" destOrd="0" presId="urn:microsoft.com/office/officeart/2005/8/layout/orgChart1"/>
    <dgm:cxn modelId="{3A5AC246-CB87-4C2D-A9F5-01AB302A6DB6}" type="presParOf" srcId="{B702B46D-BF7D-41FC-95F4-8A5F8803C7E4}" destId="{422FEE50-899D-4FF1-9E95-00850001D110}" srcOrd="0" destOrd="0" presId="urn:microsoft.com/office/officeart/2005/8/layout/orgChart1"/>
    <dgm:cxn modelId="{8636186D-ACA9-4A7A-BD51-0F33CF5ADBE1}" type="presParOf" srcId="{422FEE50-899D-4FF1-9E95-00850001D110}" destId="{9C0B7554-AE01-4507-81AE-E95058E77D25}" srcOrd="0" destOrd="0" presId="urn:microsoft.com/office/officeart/2005/8/layout/orgChart1"/>
    <dgm:cxn modelId="{7B6C2C20-7FE1-44F2-B810-2B53FE90DF2E}" type="presParOf" srcId="{422FEE50-899D-4FF1-9E95-00850001D110}" destId="{8595F815-66C8-426C-AF31-21D6E39DA9BE}" srcOrd="1" destOrd="0" presId="urn:microsoft.com/office/officeart/2005/8/layout/orgChart1"/>
    <dgm:cxn modelId="{2750E97B-A830-4C28-9926-B305ECC92F4E}" type="presParOf" srcId="{B702B46D-BF7D-41FC-95F4-8A5F8803C7E4}" destId="{72FAD6A0-4F4C-4F86-9EE9-F0245CAF9E61}" srcOrd="1" destOrd="0" presId="urn:microsoft.com/office/officeart/2005/8/layout/orgChart1"/>
    <dgm:cxn modelId="{84500423-0570-4762-865E-A3C6E9941FDA}" type="presParOf" srcId="{72FAD6A0-4F4C-4F86-9EE9-F0245CAF9E61}" destId="{9B98ACA1-9946-47D8-9868-D6EE5FB56710}" srcOrd="0" destOrd="0" presId="urn:microsoft.com/office/officeart/2005/8/layout/orgChart1"/>
    <dgm:cxn modelId="{9CEE4E4A-2EA0-4084-9F97-BC7C3F9980DA}" type="presParOf" srcId="{72FAD6A0-4F4C-4F86-9EE9-F0245CAF9E61}" destId="{39A719D2-4D0B-4ECF-AAF9-89CAAE402731}" srcOrd="1" destOrd="0" presId="urn:microsoft.com/office/officeart/2005/8/layout/orgChart1"/>
    <dgm:cxn modelId="{B69F11D2-A8AA-4838-9547-71C6FF34910C}" type="presParOf" srcId="{39A719D2-4D0B-4ECF-AAF9-89CAAE402731}" destId="{AE4EC517-3A8F-487E-9C3F-CB825D719B68}" srcOrd="0" destOrd="0" presId="urn:microsoft.com/office/officeart/2005/8/layout/orgChart1"/>
    <dgm:cxn modelId="{EE7499AA-0669-4EBB-A0F6-065467B16B3F}" type="presParOf" srcId="{AE4EC517-3A8F-487E-9C3F-CB825D719B68}" destId="{0E90D85C-AF4B-498D-A393-E2F96ABC35FA}" srcOrd="0" destOrd="0" presId="urn:microsoft.com/office/officeart/2005/8/layout/orgChart1"/>
    <dgm:cxn modelId="{329AC3E8-A80A-4C1D-8732-B0AE8F13458E}" type="presParOf" srcId="{AE4EC517-3A8F-487E-9C3F-CB825D719B68}" destId="{4373E349-758E-43AE-92D0-7DE3B1DEC016}" srcOrd="1" destOrd="0" presId="urn:microsoft.com/office/officeart/2005/8/layout/orgChart1"/>
    <dgm:cxn modelId="{4B1E8C01-CD8B-44B4-9273-00338C7F75E8}" type="presParOf" srcId="{39A719D2-4D0B-4ECF-AAF9-89CAAE402731}" destId="{61AC2333-5E71-47F3-AF53-1E03EA85A9ED}" srcOrd="1" destOrd="0" presId="urn:microsoft.com/office/officeart/2005/8/layout/orgChart1"/>
    <dgm:cxn modelId="{8DF91346-B6A3-44B8-8F8E-9628029FC177}" type="presParOf" srcId="{39A719D2-4D0B-4ECF-AAF9-89CAAE402731}" destId="{142D8E58-0C12-4A71-A618-4EE56C1E27F5}" srcOrd="2" destOrd="0" presId="urn:microsoft.com/office/officeart/2005/8/layout/orgChart1"/>
    <dgm:cxn modelId="{4AFEC210-4F10-4C52-BD2F-9234BAD58A52}" type="presParOf" srcId="{B702B46D-BF7D-41FC-95F4-8A5F8803C7E4}" destId="{ECA4B50D-1F1A-4994-8612-6B3DBDF4A0F5}" srcOrd="2" destOrd="0" presId="urn:microsoft.com/office/officeart/2005/8/layout/orgChart1"/>
    <dgm:cxn modelId="{7996F040-17C9-4337-8D51-02DE1FA7AC68}" type="presParOf" srcId="{74044861-E411-4E72-A495-2F4B98391310}" destId="{BBCDD9A0-033A-4659-8226-684D44E32D44}" srcOrd="2" destOrd="0" presId="urn:microsoft.com/office/officeart/2005/8/layout/orgChart1"/>
    <dgm:cxn modelId="{09E2BC2B-B0F7-4266-A685-6176C028D161}" type="presParOf" srcId="{74044861-E411-4E72-A495-2F4B98391310}" destId="{8F6272F1-2FC2-4F4E-8CF2-1562A7CBC926}" srcOrd="3" destOrd="0" presId="urn:microsoft.com/office/officeart/2005/8/layout/orgChart1"/>
    <dgm:cxn modelId="{3FF4DFF1-76EF-4771-9FB1-FB0852618B5A}" type="presParOf" srcId="{8F6272F1-2FC2-4F4E-8CF2-1562A7CBC926}" destId="{5675C0B9-FC3F-427B-A831-F3789D477A69}" srcOrd="0" destOrd="0" presId="urn:microsoft.com/office/officeart/2005/8/layout/orgChart1"/>
    <dgm:cxn modelId="{809D34E0-6201-48CC-BF8F-DB93C5E1481C}" type="presParOf" srcId="{5675C0B9-FC3F-427B-A831-F3789D477A69}" destId="{D73E7765-3EBE-4952-A809-C6C382065E16}" srcOrd="0" destOrd="0" presId="urn:microsoft.com/office/officeart/2005/8/layout/orgChart1"/>
    <dgm:cxn modelId="{0B62D948-F2E5-4C3C-96C0-F7343CB54732}" type="presParOf" srcId="{5675C0B9-FC3F-427B-A831-F3789D477A69}" destId="{6622A18F-E0BE-4FB4-B47F-D33CE4BBFAC3}" srcOrd="1" destOrd="0" presId="urn:microsoft.com/office/officeart/2005/8/layout/orgChart1"/>
    <dgm:cxn modelId="{D649FC0B-0678-492D-BC61-2E1F35417AFF}" type="presParOf" srcId="{8F6272F1-2FC2-4F4E-8CF2-1562A7CBC926}" destId="{EF55CB36-3DA8-47C2-9186-D87CC4293FF2}" srcOrd="1" destOrd="0" presId="urn:microsoft.com/office/officeart/2005/8/layout/orgChart1"/>
    <dgm:cxn modelId="{A75FCC22-B0DB-4D68-BC0F-091DAC851A0C}" type="presParOf" srcId="{EF55CB36-3DA8-47C2-9186-D87CC4293FF2}" destId="{8F596E47-F74A-479A-AB15-5EE59CAFF617}" srcOrd="0" destOrd="0" presId="urn:microsoft.com/office/officeart/2005/8/layout/orgChart1"/>
    <dgm:cxn modelId="{EFAF48F7-0896-4D9D-A038-3DC4E5A4CEAF}" type="presParOf" srcId="{EF55CB36-3DA8-47C2-9186-D87CC4293FF2}" destId="{884611CB-B1A7-48D4-9658-DC5E96229C0F}" srcOrd="1" destOrd="0" presId="urn:microsoft.com/office/officeart/2005/8/layout/orgChart1"/>
    <dgm:cxn modelId="{E067D6FB-301B-423B-93C5-2A1FCE16E5DC}" type="presParOf" srcId="{884611CB-B1A7-48D4-9658-DC5E96229C0F}" destId="{EA8C744C-B591-4C94-B0DC-F52C44A9B07E}" srcOrd="0" destOrd="0" presId="urn:microsoft.com/office/officeart/2005/8/layout/orgChart1"/>
    <dgm:cxn modelId="{48A89DFB-FBC5-44EB-BAF6-BAEBCE422F2A}" type="presParOf" srcId="{EA8C744C-B591-4C94-B0DC-F52C44A9B07E}" destId="{9420B8E2-AC39-421D-B9A7-327EAA84F373}" srcOrd="0" destOrd="0" presId="urn:microsoft.com/office/officeart/2005/8/layout/orgChart1"/>
    <dgm:cxn modelId="{AA26B0E6-22BC-4EE3-9B0C-67943AF0773D}" type="presParOf" srcId="{EA8C744C-B591-4C94-B0DC-F52C44A9B07E}" destId="{799D753C-13A6-4E6C-98C9-A72E4DE2FE87}" srcOrd="1" destOrd="0" presId="urn:microsoft.com/office/officeart/2005/8/layout/orgChart1"/>
    <dgm:cxn modelId="{4C3CDC58-1226-4FCA-B6C1-BAC2579A85DB}" type="presParOf" srcId="{884611CB-B1A7-48D4-9658-DC5E96229C0F}" destId="{68BAE7A0-6E66-429B-AFD0-02A09195FA8C}" srcOrd="1" destOrd="0" presId="urn:microsoft.com/office/officeart/2005/8/layout/orgChart1"/>
    <dgm:cxn modelId="{29CF9AD0-23EB-44D1-A8CB-C898B0EA0906}" type="presParOf" srcId="{884611CB-B1A7-48D4-9658-DC5E96229C0F}" destId="{B3327A96-2A5E-430F-81E3-DB5D0744389E}" srcOrd="2" destOrd="0" presId="urn:microsoft.com/office/officeart/2005/8/layout/orgChart1"/>
    <dgm:cxn modelId="{4DB026A7-3B43-4652-AFC1-4754F7D206DD}" type="presParOf" srcId="{8F6272F1-2FC2-4F4E-8CF2-1562A7CBC926}" destId="{9FBBEE5D-FEF2-489B-BA5F-6B86D00907E9}" srcOrd="2" destOrd="0" presId="urn:microsoft.com/office/officeart/2005/8/layout/orgChart1"/>
    <dgm:cxn modelId="{4943AFC2-A7FA-4218-B778-14B279A5C739}" type="presParOf" srcId="{74044861-E411-4E72-A495-2F4B98391310}" destId="{6138BCBF-9FBC-4D37-8127-DF489CE5B355}" srcOrd="4" destOrd="0" presId="urn:microsoft.com/office/officeart/2005/8/layout/orgChart1"/>
    <dgm:cxn modelId="{55F0155A-12C8-4593-9DD4-C98B72C59EF2}" type="presParOf" srcId="{74044861-E411-4E72-A495-2F4B98391310}" destId="{E01DEFB0-5797-4F6C-8911-D55CBC8FA5B1}" srcOrd="5" destOrd="0" presId="urn:microsoft.com/office/officeart/2005/8/layout/orgChart1"/>
    <dgm:cxn modelId="{BF8B8B83-1A8C-4739-89A8-3CF913D02FDA}" type="presParOf" srcId="{E01DEFB0-5797-4F6C-8911-D55CBC8FA5B1}" destId="{D30B29BE-C9AA-48D7-BC00-540B5B73A778}" srcOrd="0" destOrd="0" presId="urn:microsoft.com/office/officeart/2005/8/layout/orgChart1"/>
    <dgm:cxn modelId="{7B918295-8EC2-4F0D-AEBB-88B468A024B3}" type="presParOf" srcId="{D30B29BE-C9AA-48D7-BC00-540B5B73A778}" destId="{413CA501-BC70-41D4-A4D4-09D621CD84F8}" srcOrd="0" destOrd="0" presId="urn:microsoft.com/office/officeart/2005/8/layout/orgChart1"/>
    <dgm:cxn modelId="{3AE90281-2616-4209-828E-250FAA7396CB}" type="presParOf" srcId="{D30B29BE-C9AA-48D7-BC00-540B5B73A778}" destId="{65E56C05-9A2F-461A-ACB9-CED7423E0E58}" srcOrd="1" destOrd="0" presId="urn:microsoft.com/office/officeart/2005/8/layout/orgChart1"/>
    <dgm:cxn modelId="{CC8EE5D9-2220-4BA1-BB13-F826D523AF9A}" type="presParOf" srcId="{E01DEFB0-5797-4F6C-8911-D55CBC8FA5B1}" destId="{95B0DB70-BB3F-41AB-BC11-662824A8D534}" srcOrd="1" destOrd="0" presId="urn:microsoft.com/office/officeart/2005/8/layout/orgChart1"/>
    <dgm:cxn modelId="{BC0B059A-3494-46BD-BC3C-6A4A550B5A55}" type="presParOf" srcId="{95B0DB70-BB3F-41AB-BC11-662824A8D534}" destId="{8A475A0F-707E-485D-BF25-532A91D18A58}" srcOrd="0" destOrd="0" presId="urn:microsoft.com/office/officeart/2005/8/layout/orgChart1"/>
    <dgm:cxn modelId="{BE79CA59-97AA-40CD-809B-3C4A63E4A29D}" type="presParOf" srcId="{95B0DB70-BB3F-41AB-BC11-662824A8D534}" destId="{73B33D8F-487C-497A-9566-4A308A923134}" srcOrd="1" destOrd="0" presId="urn:microsoft.com/office/officeart/2005/8/layout/orgChart1"/>
    <dgm:cxn modelId="{2C14560F-070B-41C8-8B54-36ED515FCF78}" type="presParOf" srcId="{73B33D8F-487C-497A-9566-4A308A923134}" destId="{110385EB-C97A-4346-90C8-91C09E6C223A}" srcOrd="0" destOrd="0" presId="urn:microsoft.com/office/officeart/2005/8/layout/orgChart1"/>
    <dgm:cxn modelId="{9C8378B2-28A0-4EC7-9CB3-FB01DF97A7B4}" type="presParOf" srcId="{110385EB-C97A-4346-90C8-91C09E6C223A}" destId="{3B397359-782F-40A1-BBF3-AE1C111FF78F}" srcOrd="0" destOrd="0" presId="urn:microsoft.com/office/officeart/2005/8/layout/orgChart1"/>
    <dgm:cxn modelId="{DB7C6368-BEDE-48A2-B40C-D873F23391DB}" type="presParOf" srcId="{110385EB-C97A-4346-90C8-91C09E6C223A}" destId="{989FF015-ACAD-46A9-B251-6B983CDF7E03}" srcOrd="1" destOrd="0" presId="urn:microsoft.com/office/officeart/2005/8/layout/orgChart1"/>
    <dgm:cxn modelId="{59F5DF2F-F21F-4D8D-8292-7D3BA367EC93}" type="presParOf" srcId="{73B33D8F-487C-497A-9566-4A308A923134}" destId="{FCF0C4CB-DE0D-4B9F-B168-AFDBA531FD70}" srcOrd="1" destOrd="0" presId="urn:microsoft.com/office/officeart/2005/8/layout/orgChart1"/>
    <dgm:cxn modelId="{8D21E00F-8B11-405E-A3DA-8CCA9F6E3349}" type="presParOf" srcId="{73B33D8F-487C-497A-9566-4A308A923134}" destId="{717D7A08-3345-4DB1-A4D9-71E055B64E0C}" srcOrd="2" destOrd="0" presId="urn:microsoft.com/office/officeart/2005/8/layout/orgChart1"/>
    <dgm:cxn modelId="{19A08B62-6E4A-41D0-BEF1-B50CC53602BB}" type="presParOf" srcId="{E01DEFB0-5797-4F6C-8911-D55CBC8FA5B1}" destId="{4999525E-8841-4CA5-BD66-319ADC8B1918}" srcOrd="2" destOrd="0" presId="urn:microsoft.com/office/officeart/2005/8/layout/orgChart1"/>
    <dgm:cxn modelId="{9D98C9B0-5379-4998-8111-A49A2376C624}" type="presParOf" srcId="{0B7CABE3-F3E3-4D3A-97DC-819CCC408B22}" destId="{38311AD8-DAF3-4634-B8B4-5FBFBEDF716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75A0F-707E-485D-BF25-532A91D18A58}">
      <dsp:nvSpPr>
        <dsp:cNvPr id="0" name=""/>
        <dsp:cNvSpPr/>
      </dsp:nvSpPr>
      <dsp:spPr>
        <a:xfrm>
          <a:off x="6559107"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38BCBF-9FBC-4D37-8127-DF489CE5B355}">
      <dsp:nvSpPr>
        <dsp:cNvPr id="0" name=""/>
        <dsp:cNvSpPr/>
      </dsp:nvSpPr>
      <dsp:spPr>
        <a:xfrm>
          <a:off x="3824154" y="1455502"/>
          <a:ext cx="2780673" cy="397620"/>
        </a:xfrm>
        <a:custGeom>
          <a:avLst/>
          <a:gdLst/>
          <a:ahLst/>
          <a:cxnLst/>
          <a:rect l="0" t="0" r="0" b="0"/>
          <a:pathLst>
            <a:path>
              <a:moveTo>
                <a:pt x="0" y="0"/>
              </a:moveTo>
              <a:lnTo>
                <a:pt x="0" y="198810"/>
              </a:lnTo>
              <a:lnTo>
                <a:pt x="2780673" y="198810"/>
              </a:lnTo>
              <a:lnTo>
                <a:pt x="2780673"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596E47-F74A-479A-AB15-5EE59CAFF617}">
      <dsp:nvSpPr>
        <dsp:cNvPr id="0" name=""/>
        <dsp:cNvSpPr/>
      </dsp:nvSpPr>
      <dsp:spPr>
        <a:xfrm>
          <a:off x="3869073"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CDD9A0-033A-4659-8226-684D44E32D44}">
      <dsp:nvSpPr>
        <dsp:cNvPr id="0" name=""/>
        <dsp:cNvSpPr/>
      </dsp:nvSpPr>
      <dsp:spPr>
        <a:xfrm>
          <a:off x="3778434" y="1455502"/>
          <a:ext cx="91440" cy="397620"/>
        </a:xfrm>
        <a:custGeom>
          <a:avLst/>
          <a:gdLst/>
          <a:ahLst/>
          <a:cxnLst/>
          <a:rect l="0" t="0" r="0" b="0"/>
          <a:pathLst>
            <a:path>
              <a:moveTo>
                <a:pt x="45720" y="0"/>
              </a:moveTo>
              <a:lnTo>
                <a:pt x="45720" y="198810"/>
              </a:lnTo>
              <a:lnTo>
                <a:pt x="136358" y="198810"/>
              </a:lnTo>
              <a:lnTo>
                <a:pt x="136358"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98ACA1-9946-47D8-9868-D6EE5FB56710}">
      <dsp:nvSpPr>
        <dsp:cNvPr id="0" name=""/>
        <dsp:cNvSpPr/>
      </dsp:nvSpPr>
      <dsp:spPr>
        <a:xfrm>
          <a:off x="1098851" y="2799838"/>
          <a:ext cx="91440" cy="397620"/>
        </a:xfrm>
        <a:custGeom>
          <a:avLst/>
          <a:gdLst/>
          <a:ahLst/>
          <a:cxnLst/>
          <a:rect l="0" t="0" r="0" b="0"/>
          <a:pathLst>
            <a:path>
              <a:moveTo>
                <a:pt x="45720" y="0"/>
              </a:moveTo>
              <a:lnTo>
                <a:pt x="45720" y="397620"/>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40C311-F559-4FD1-9B5C-9E264275F235}">
      <dsp:nvSpPr>
        <dsp:cNvPr id="0" name=""/>
        <dsp:cNvSpPr/>
      </dsp:nvSpPr>
      <dsp:spPr>
        <a:xfrm>
          <a:off x="1144571" y="1455502"/>
          <a:ext cx="2679582" cy="397620"/>
        </a:xfrm>
        <a:custGeom>
          <a:avLst/>
          <a:gdLst/>
          <a:ahLst/>
          <a:cxnLst/>
          <a:rect l="0" t="0" r="0" b="0"/>
          <a:pathLst>
            <a:path>
              <a:moveTo>
                <a:pt x="2679582" y="0"/>
              </a:moveTo>
              <a:lnTo>
                <a:pt x="2679582" y="198810"/>
              </a:lnTo>
              <a:lnTo>
                <a:pt x="0" y="198810"/>
              </a:lnTo>
              <a:lnTo>
                <a:pt x="0" y="397620"/>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6F7A8C-A918-4CDA-BF1C-1C309E07E089}">
      <dsp:nvSpPr>
        <dsp:cNvPr id="0" name=""/>
        <dsp:cNvSpPr/>
      </dsp:nvSpPr>
      <dsp:spPr>
        <a:xfrm>
          <a:off x="1485275" y="283724"/>
          <a:ext cx="4677758" cy="11717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kern="1200" cap="none" normalizeH="0" baseline="0" dirty="0" smtClean="0">
              <a:ln>
                <a:noFill/>
              </a:ln>
              <a:solidFill>
                <a:schemeClr val="tx1"/>
              </a:solidFill>
              <a:effectLst/>
              <a:latin typeface="Arial" charset="0"/>
            </a:rPr>
            <a:t>Základná výskumná </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3200" b="1" i="0" u="none" strike="noStrike" kern="1200" cap="none" normalizeH="0" baseline="0" dirty="0" smtClean="0">
              <a:ln>
                <a:noFill/>
              </a:ln>
              <a:solidFill>
                <a:schemeClr val="tx1"/>
              </a:solidFill>
              <a:effectLst/>
              <a:latin typeface="Arial" charset="0"/>
            </a:rPr>
            <a:t>otázka</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cs-CZ" sz="1500" b="0" i="0" u="none" strike="noStrike" kern="1200" cap="none" normalizeH="0" baseline="0" dirty="0" smtClean="0">
            <a:ln>
              <a:noFill/>
            </a:ln>
            <a:solidFill>
              <a:schemeClr val="tx1"/>
            </a:solidFill>
            <a:effectLst/>
            <a:latin typeface="Arial" charset="0"/>
          </a:endParaRPr>
        </a:p>
      </dsp:txBody>
      <dsp:txXfrm>
        <a:off x="1485275" y="283724"/>
        <a:ext cx="4677758" cy="1171777"/>
      </dsp:txXfrm>
    </dsp:sp>
    <dsp:sp modelId="{9C0B7554-AE01-4507-81AE-E95058E77D25}">
      <dsp:nvSpPr>
        <dsp:cNvPr id="0" name=""/>
        <dsp:cNvSpPr/>
      </dsp:nvSpPr>
      <dsp:spPr>
        <a:xfrm>
          <a:off x="4944" y="1853123"/>
          <a:ext cx="2279254"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Prípadová štúdia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(case study)</a:t>
          </a:r>
        </a:p>
      </dsp:txBody>
      <dsp:txXfrm>
        <a:off x="4944" y="1853123"/>
        <a:ext cx="2279254" cy="946715"/>
      </dsp:txXfrm>
    </dsp:sp>
    <dsp:sp modelId="{0E90D85C-AF4B-498D-A393-E2F96ABC35FA}">
      <dsp:nvSpPr>
        <dsp:cNvPr id="0" name=""/>
        <dsp:cNvSpPr/>
      </dsp:nvSpPr>
      <dsp:spPr>
        <a:xfrm>
          <a:off x="2994" y="3197458"/>
          <a:ext cx="2283155" cy="18528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Obsahová analýza</a:t>
          </a:r>
          <a:endParaRPr kumimoji="0" lang="cs-CZ" sz="1800" b="0" i="1" u="none" strike="noStrike" kern="1200" cap="none" normalizeH="0" baseline="0" dirty="0" smtClean="0">
            <a:ln>
              <a:noFill/>
            </a:ln>
            <a:solidFill>
              <a:schemeClr val="tx1"/>
            </a:solidFill>
            <a:effectLst/>
            <a:latin typeface="Arial" charset="0"/>
          </a:endParaRPr>
        </a:p>
      </dsp:txBody>
      <dsp:txXfrm>
        <a:off x="2994" y="3197458"/>
        <a:ext cx="2283155" cy="1852816"/>
      </dsp:txXfrm>
    </dsp:sp>
    <dsp:sp modelId="{D73E7765-3EBE-4952-A809-C6C382065E16}">
      <dsp:nvSpPr>
        <dsp:cNvPr id="0" name=""/>
        <dsp:cNvSpPr/>
      </dsp:nvSpPr>
      <dsp:spPr>
        <a:xfrm>
          <a:off x="2765850" y="1853123"/>
          <a:ext cx="2297886"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Výberový prieskum/šetření</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(sample survey)</a:t>
          </a:r>
        </a:p>
      </dsp:txBody>
      <dsp:txXfrm>
        <a:off x="2765850" y="1853123"/>
        <a:ext cx="2297886" cy="946715"/>
      </dsp:txXfrm>
    </dsp:sp>
    <dsp:sp modelId="{9420B8E2-AC39-421D-B9A7-327EAA84F373}">
      <dsp:nvSpPr>
        <dsp:cNvPr id="0" name=""/>
        <dsp:cNvSpPr/>
      </dsp:nvSpPr>
      <dsp:spPr>
        <a:xfrm>
          <a:off x="2683769" y="3197458"/>
          <a:ext cx="2462046" cy="18106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Obsahová analýza</a:t>
          </a:r>
          <a:endParaRPr kumimoji="0" lang="cs-CZ" sz="1800" b="1" i="0" u="none" strike="noStrike" kern="1200" cap="none" normalizeH="0" baseline="0" dirty="0" smtClean="0">
            <a:ln>
              <a:noFill/>
            </a:ln>
            <a:solidFill>
              <a:schemeClr val="tx1"/>
            </a:solidFill>
            <a:effectLst/>
            <a:latin typeface="Arial" charset="0"/>
          </a:endParaRPr>
        </a:p>
      </dsp:txBody>
      <dsp:txXfrm>
        <a:off x="2683769" y="3197458"/>
        <a:ext cx="2462046" cy="1810668"/>
      </dsp:txXfrm>
    </dsp:sp>
    <dsp:sp modelId="{413CA501-BC70-41D4-A4D4-09D621CD84F8}">
      <dsp:nvSpPr>
        <dsp:cNvPr id="0" name=""/>
        <dsp:cNvSpPr/>
      </dsp:nvSpPr>
      <dsp:spPr>
        <a:xfrm>
          <a:off x="5566290" y="1853123"/>
          <a:ext cx="2077074" cy="94671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000" b="1" i="0" u="none" strike="noStrike" kern="1200" cap="none" normalizeH="0" baseline="0" dirty="0" smtClean="0">
              <a:ln>
                <a:noFill/>
              </a:ln>
              <a:solidFill>
                <a:schemeClr val="tx1"/>
              </a:solidFill>
              <a:effectLst/>
              <a:latin typeface="Arial" charset="0"/>
            </a:rPr>
            <a:t>Experiment</a:t>
          </a:r>
        </a:p>
      </dsp:txBody>
      <dsp:txXfrm>
        <a:off x="5566290" y="1853123"/>
        <a:ext cx="2077074" cy="946715"/>
      </dsp:txXfrm>
    </dsp:sp>
    <dsp:sp modelId="{3B397359-782F-40A1-BBF3-AE1C111FF78F}">
      <dsp:nvSpPr>
        <dsp:cNvPr id="0" name=""/>
        <dsp:cNvSpPr/>
      </dsp:nvSpPr>
      <dsp:spPr>
        <a:xfrm>
          <a:off x="5543437" y="3197458"/>
          <a:ext cx="2122781" cy="181612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Dotazník</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Štruktúrovaný rozhovor</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Štruktúrované pozorovanie</a:t>
          </a:r>
        </a:p>
        <a:p>
          <a:pPr marL="0" marR="0" lvl="0" indent="0" algn="ctr" defTabSz="914400" rtl="0" eaLnBrk="1" fontAlgn="base" latinLnBrk="0" hangingPunct="1">
            <a:lnSpc>
              <a:spcPct val="100000"/>
            </a:lnSpc>
            <a:spcBef>
              <a:spcPct val="0"/>
            </a:spcBef>
            <a:spcAft>
              <a:spcPct val="0"/>
            </a:spcAft>
            <a:buClrTx/>
            <a:buSzTx/>
            <a:buFontTx/>
            <a:buNone/>
            <a:tabLst/>
          </a:pPr>
          <a:r>
            <a:rPr kumimoji="0" lang="cs-CZ" sz="1800" b="1" i="1" u="none" strike="noStrike" kern="1200" cap="none" normalizeH="0" baseline="0" dirty="0" smtClean="0">
              <a:ln>
                <a:noFill/>
              </a:ln>
              <a:solidFill>
                <a:schemeClr val="tx1"/>
              </a:solidFill>
              <a:effectLst/>
              <a:latin typeface="Arial" charset="0"/>
            </a:rPr>
            <a:t>Obsahová analýza </a:t>
          </a:r>
          <a:endParaRPr kumimoji="0" lang="cs-CZ" sz="1800" b="1" i="0" u="none" strike="noStrike" kern="1200" cap="none" normalizeH="0" baseline="0" dirty="0" smtClean="0">
            <a:ln>
              <a:noFill/>
            </a:ln>
            <a:solidFill>
              <a:schemeClr val="tx1"/>
            </a:solidFill>
            <a:effectLst/>
            <a:latin typeface="Arial" charset="0"/>
          </a:endParaRPr>
        </a:p>
      </dsp:txBody>
      <dsp:txXfrm>
        <a:off x="5543437" y="3197458"/>
        <a:ext cx="2122781" cy="181612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4E18AB0-FF0A-495E-BAF1-44B5799F3C4E}" type="datetimeFigureOut">
              <a:rPr lang="cs-CZ"/>
              <a:pPr>
                <a:defRPr/>
              </a:pPr>
              <a:t>23.11.2015</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cs-CZ"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0B144BAB-4888-42B9-A1F6-6D097309B697}" type="slidenum">
              <a:rPr lang="cs-CZ"/>
              <a:pPr>
                <a:defRPr/>
              </a:pPr>
              <a:t>‹#›</a:t>
            </a:fld>
            <a:endParaRPr lang="cs-CZ"/>
          </a:p>
        </p:txBody>
      </p:sp>
    </p:spTree>
    <p:extLst>
      <p:ext uri="{BB962C8B-B14F-4D97-AF65-F5344CB8AC3E}">
        <p14:creationId xmlns:p14="http://schemas.microsoft.com/office/powerpoint/2010/main" val="1495259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en-GB" dirty="0"/>
          </a:p>
        </p:txBody>
      </p:sp>
      <p:sp>
        <p:nvSpPr>
          <p:cNvPr id="4" name="Zástupný symbol čísla snímky 3"/>
          <p:cNvSpPr>
            <a:spLocks noGrp="1"/>
          </p:cNvSpPr>
          <p:nvPr>
            <p:ph type="sldNum" sz="quarter" idx="10"/>
          </p:nvPr>
        </p:nvSpPr>
        <p:spPr/>
        <p:txBody>
          <a:bodyPr/>
          <a:lstStyle/>
          <a:p>
            <a:pPr>
              <a:defRPr/>
            </a:pPr>
            <a:fld id="{0B144BAB-4888-42B9-A1F6-6D097309B697}" type="slidenum">
              <a:rPr lang="cs-CZ" smtClean="0"/>
              <a:pPr>
                <a:defRPr/>
              </a:pPr>
              <a:t>11</a:t>
            </a:fld>
            <a:endParaRPr lang="cs-CZ"/>
          </a:p>
        </p:txBody>
      </p:sp>
    </p:spTree>
    <p:extLst>
      <p:ext uri="{BB962C8B-B14F-4D97-AF65-F5344CB8AC3E}">
        <p14:creationId xmlns:p14="http://schemas.microsoft.com/office/powerpoint/2010/main" val="34277362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p:nvPr>
        </p:nvSpPr>
        <p:spPr>
          <a:noFill/>
          <a:ln/>
        </p:spPr>
        <p:txBody>
          <a:bodyPr/>
          <a:lstStyle/>
          <a:p>
            <a:fld id="{1E9FDB75-BADC-429C-B349-BBD7B14520D9}" type="slidenum">
              <a:rPr lang="cs-CZ">
                <a:ea typeface="Microsoft YaHei" charset="-122"/>
              </a:rPr>
              <a:pPr/>
              <a:t>54</a:t>
            </a:fld>
            <a:endParaRPr lang="cs-CZ">
              <a:ea typeface="Microsoft YaHei" charset="-122"/>
            </a:endParaRPr>
          </a:p>
        </p:txBody>
      </p:sp>
      <p:sp>
        <p:nvSpPr>
          <p:cNvPr id="95235"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5236"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val="124450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a:ln/>
        </p:spPr>
        <p:txBody>
          <a:bodyPr/>
          <a:lstStyle/>
          <a:p>
            <a:fld id="{8F21FB1A-7B25-4A24-8D58-60AB64C17AAB}" type="slidenum">
              <a:rPr lang="cs-CZ">
                <a:ea typeface="Microsoft YaHei" charset="-122"/>
              </a:rPr>
              <a:pPr/>
              <a:t>55</a:t>
            </a:fld>
            <a:endParaRPr lang="cs-CZ">
              <a:ea typeface="Microsoft YaHei" charset="-122"/>
            </a:endParaRPr>
          </a:p>
        </p:txBody>
      </p:sp>
      <p:sp>
        <p:nvSpPr>
          <p:cNvPr id="96259"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6260"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val="1943841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bwMode="auto">
          <a:xfrm>
            <a:off x="0" y="303213"/>
            <a:ext cx="1588" cy="1587"/>
          </a:xfrm>
          <a:solidFill>
            <a:srgbClr val="FFFFFF"/>
          </a:solidFill>
          <a:ln>
            <a:solidFill>
              <a:srgbClr val="000000"/>
            </a:solidFill>
            <a:miter lim="800000"/>
            <a:headEnd/>
            <a:tailEnd/>
          </a:ln>
        </p:spPr>
      </p:sp>
      <p:sp>
        <p:nvSpPr>
          <p:cNvPr id="55299" name="Rectangle 3"/>
          <p:cNvSpPr>
            <a:spLocks noGrp="1" noChangeArrowheads="1"/>
          </p:cNvSpPr>
          <p:nvPr>
            <p:ph type="body" idx="1"/>
          </p:nvPr>
        </p:nvSpPr>
        <p:spPr bwMode="auto">
          <a:xfrm>
            <a:off x="503238" y="4316413"/>
            <a:ext cx="5856287" cy="4059237"/>
          </a:xfrm>
          <a:noFill/>
        </p:spPr>
        <p:txBody>
          <a:bodyPr wrap="none" numCol="1" anchor="ctr" anchorCtr="0" compatLnSpc="1">
            <a:prstTxWarp prst="textNoShape">
              <a:avLst/>
            </a:prstTxWarp>
          </a:bodyPr>
          <a:lstStyle/>
          <a:p>
            <a:endParaRPr lang="sk-SK" smtClean="0"/>
          </a:p>
        </p:txBody>
      </p:sp>
    </p:spTree>
    <p:extLst>
      <p:ext uri="{BB962C8B-B14F-4D97-AF65-F5344CB8AC3E}">
        <p14:creationId xmlns:p14="http://schemas.microsoft.com/office/powerpoint/2010/main" val="3391830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xfrm>
            <a:off x="0" y="303213"/>
            <a:ext cx="1588" cy="1587"/>
          </a:xfrm>
          <a:solidFill>
            <a:srgbClr val="FFFFFF"/>
          </a:solidFill>
          <a:ln>
            <a:solidFill>
              <a:srgbClr val="000000"/>
            </a:solidFill>
            <a:miter lim="800000"/>
            <a:headEnd/>
            <a:tailEnd/>
          </a:ln>
        </p:spPr>
      </p:sp>
      <p:sp>
        <p:nvSpPr>
          <p:cNvPr id="56323" name="Rectangle 3"/>
          <p:cNvSpPr>
            <a:spLocks noGrp="1" noChangeArrowheads="1"/>
          </p:cNvSpPr>
          <p:nvPr>
            <p:ph type="body" idx="1"/>
          </p:nvPr>
        </p:nvSpPr>
        <p:spPr bwMode="auto">
          <a:xfrm>
            <a:off x="503238" y="4316413"/>
            <a:ext cx="5856287" cy="4059237"/>
          </a:xfrm>
          <a:noFill/>
        </p:spPr>
        <p:txBody>
          <a:bodyPr wrap="none" numCol="1" anchor="ctr" anchorCtr="0" compatLnSpc="1">
            <a:prstTxWarp prst="textNoShape">
              <a:avLst/>
            </a:prstTxWarp>
          </a:bodyPr>
          <a:lstStyle/>
          <a:p>
            <a:endParaRPr lang="sk-SK" smtClean="0"/>
          </a:p>
        </p:txBody>
      </p:sp>
    </p:spTree>
    <p:extLst>
      <p:ext uri="{BB962C8B-B14F-4D97-AF65-F5344CB8AC3E}">
        <p14:creationId xmlns:p14="http://schemas.microsoft.com/office/powerpoint/2010/main" val="4198826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p:nvPr>
        </p:nvSpPr>
        <p:spPr>
          <a:noFill/>
          <a:ln/>
        </p:spPr>
        <p:txBody>
          <a:bodyPr/>
          <a:lstStyle/>
          <a:p>
            <a:fld id="{752CF777-B852-48F4-9AE3-0D2D69B583F0}" type="slidenum">
              <a:rPr lang="cs-CZ">
                <a:ea typeface="Microsoft YaHei" charset="-122"/>
              </a:rPr>
              <a:pPr/>
              <a:t>48</a:t>
            </a:fld>
            <a:endParaRPr lang="cs-CZ">
              <a:ea typeface="Microsoft YaHei" charset="-122"/>
            </a:endParaRPr>
          </a:p>
        </p:txBody>
      </p:sp>
      <p:sp>
        <p:nvSpPr>
          <p:cNvPr id="89091"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89092"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val="2706766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p:spPr>
        <p:txBody>
          <a:bodyPr/>
          <a:lstStyle/>
          <a:p>
            <a:fld id="{7B6B35F8-DDE8-4B50-A4E7-0BDE4CA98926}" type="slidenum">
              <a:rPr lang="cs-CZ">
                <a:ea typeface="Microsoft YaHei" charset="-122"/>
              </a:rPr>
              <a:pPr/>
              <a:t>49</a:t>
            </a:fld>
            <a:endParaRPr lang="cs-CZ">
              <a:ea typeface="Microsoft YaHei" charset="-122"/>
            </a:endParaRPr>
          </a:p>
        </p:txBody>
      </p:sp>
      <p:sp>
        <p:nvSpPr>
          <p:cNvPr id="90115"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0116"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val="2183321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p:nvPr>
        </p:nvSpPr>
        <p:spPr>
          <a:noFill/>
          <a:ln/>
        </p:spPr>
        <p:txBody>
          <a:bodyPr/>
          <a:lstStyle/>
          <a:p>
            <a:fld id="{B24D94C7-2D51-4F58-BEE5-0E279000CE0C}" type="slidenum">
              <a:rPr lang="cs-CZ">
                <a:ea typeface="Microsoft YaHei" charset="-122"/>
              </a:rPr>
              <a:pPr/>
              <a:t>50</a:t>
            </a:fld>
            <a:endParaRPr lang="cs-CZ">
              <a:ea typeface="Microsoft YaHei" charset="-122"/>
            </a:endParaRPr>
          </a:p>
        </p:txBody>
      </p:sp>
      <p:sp>
        <p:nvSpPr>
          <p:cNvPr id="91139"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1140"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val="1901037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p:nvPr>
        </p:nvSpPr>
        <p:spPr>
          <a:noFill/>
          <a:ln/>
        </p:spPr>
        <p:txBody>
          <a:bodyPr/>
          <a:lstStyle/>
          <a:p>
            <a:fld id="{F5A2F0F1-8529-458F-9696-54467E31FFDF}" type="slidenum">
              <a:rPr lang="cs-CZ">
                <a:ea typeface="Microsoft YaHei" charset="-122"/>
              </a:rPr>
              <a:pPr/>
              <a:t>51</a:t>
            </a:fld>
            <a:endParaRPr lang="cs-CZ">
              <a:ea typeface="Microsoft YaHei" charset="-122"/>
            </a:endParaRPr>
          </a:p>
        </p:txBody>
      </p:sp>
      <p:sp>
        <p:nvSpPr>
          <p:cNvPr id="92163"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2164"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val="3694095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a:ln/>
        </p:spPr>
        <p:txBody>
          <a:bodyPr/>
          <a:lstStyle/>
          <a:p>
            <a:fld id="{01EF9D08-8EB6-4FFC-9197-34C97B0FBC63}" type="slidenum">
              <a:rPr lang="cs-CZ">
                <a:ea typeface="Microsoft YaHei" charset="-122"/>
              </a:rPr>
              <a:pPr/>
              <a:t>52</a:t>
            </a:fld>
            <a:endParaRPr lang="cs-CZ">
              <a:ea typeface="Microsoft YaHei" charset="-122"/>
            </a:endParaRPr>
          </a:p>
        </p:txBody>
      </p:sp>
      <p:sp>
        <p:nvSpPr>
          <p:cNvPr id="93187"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3188"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val="477109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p:nvPr>
        </p:nvSpPr>
        <p:spPr>
          <a:noFill/>
          <a:ln/>
        </p:spPr>
        <p:txBody>
          <a:bodyPr/>
          <a:lstStyle/>
          <a:p>
            <a:fld id="{83062B00-7A6E-4A91-888F-64E438557CE9}" type="slidenum">
              <a:rPr lang="cs-CZ">
                <a:ea typeface="Microsoft YaHei" charset="-122"/>
              </a:rPr>
              <a:pPr/>
              <a:t>53</a:t>
            </a:fld>
            <a:endParaRPr lang="cs-CZ">
              <a:ea typeface="Microsoft YaHei" charset="-122"/>
            </a:endParaRPr>
          </a:p>
        </p:txBody>
      </p:sp>
      <p:sp>
        <p:nvSpPr>
          <p:cNvPr id="94211" name="Rectangle 1"/>
          <p:cNvSpPr txBox="1">
            <a:spLocks noGrp="1" noRot="1" noChangeAspect="1" noChangeArrowheads="1" noTextEdit="1"/>
          </p:cNvSpPr>
          <p:nvPr>
            <p:ph type="sldImg"/>
          </p:nvPr>
        </p:nvSpPr>
        <p:spPr>
          <a:xfrm>
            <a:off x="1143000" y="685800"/>
            <a:ext cx="4572000" cy="3429000"/>
          </a:xfrm>
          <a:solidFill>
            <a:srgbClr val="FFFFFF"/>
          </a:solidFill>
          <a:ln/>
        </p:spPr>
      </p:sp>
      <p:sp>
        <p:nvSpPr>
          <p:cNvPr id="94212" name="Rectangle 2"/>
          <p:cNvSpPr txBox="1">
            <a:spLocks noGrp="1" noChangeArrowheads="1"/>
          </p:cNvSpPr>
          <p:nvPr>
            <p:ph type="body" idx="1"/>
          </p:nvPr>
        </p:nvSpPr>
        <p:spPr>
          <a:xfrm>
            <a:off x="685800" y="4343400"/>
            <a:ext cx="5486400" cy="4114800"/>
          </a:xfrm>
          <a:noFill/>
          <a:ln/>
        </p:spPr>
        <p:txBody>
          <a:bodyPr wrap="none" anchor="ctr"/>
          <a:lstStyle/>
          <a:p>
            <a:endParaRPr lang="en-US" smtClean="0"/>
          </a:p>
        </p:txBody>
      </p:sp>
    </p:spTree>
    <p:extLst>
      <p:ext uri="{BB962C8B-B14F-4D97-AF65-F5344CB8AC3E}">
        <p14:creationId xmlns:p14="http://schemas.microsoft.com/office/powerpoint/2010/main" val="31153589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4"/>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15"/>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7B332D52-76EA-4286-8B36-A76C5372693C}" type="datetimeFigureOut">
              <a:rPr lang="cs-CZ"/>
              <a:pPr>
                <a:defRPr/>
              </a:pPr>
              <a:t>23.11.2015</a:t>
            </a:fld>
            <a:endParaRPr lang="cs-CZ"/>
          </a:p>
        </p:txBody>
      </p:sp>
      <p:sp>
        <p:nvSpPr>
          <p:cNvPr id="12" name="Footer Placeholder 16"/>
          <p:cNvSpPr>
            <a:spLocks noGrp="1"/>
          </p:cNvSpPr>
          <p:nvPr>
            <p:ph type="ftr" sz="quarter" idx="11"/>
          </p:nvPr>
        </p:nvSpPr>
        <p:spPr/>
        <p:txBody>
          <a:bodyPr/>
          <a:lstStyle>
            <a:lvl1pPr>
              <a:defRPr/>
            </a:lvl1pPr>
          </a:lstStyle>
          <a:p>
            <a:pPr>
              <a:defRPr/>
            </a:pPr>
            <a:endParaRPr lang="cs-CZ"/>
          </a:p>
        </p:txBody>
      </p:sp>
      <p:sp>
        <p:nvSpPr>
          <p:cNvPr id="13" name="Slide Number Placeholder 28"/>
          <p:cNvSpPr>
            <a:spLocks noGrp="1"/>
          </p:cNvSpPr>
          <p:nvPr>
            <p:ph type="sldNum" sz="quarter" idx="12"/>
          </p:nvPr>
        </p:nvSpPr>
        <p:spPr/>
        <p:txBody>
          <a:bodyPr/>
          <a:lstStyle>
            <a:lvl1pPr>
              <a:defRPr/>
            </a:lvl1pPr>
          </a:lstStyle>
          <a:p>
            <a:pPr>
              <a:defRPr/>
            </a:pPr>
            <a:fld id="{E33AD1BC-F3CF-494D-A025-A4FAF56C197E}"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D002BF2-9900-4587-9D86-A1552E8A5B59}" type="datetimeFigureOut">
              <a:rPr lang="cs-CZ"/>
              <a:pPr>
                <a:defRPr/>
              </a:pPr>
              <a:t>23.11.2015</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48C6B4AE-1C65-43F3-8CEF-A1A614BAA3DA}"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77862EF-20C4-410D-A512-FC2A77DA7BD7}" type="datetimeFigureOut">
              <a:rPr lang="cs-CZ"/>
              <a:pPr>
                <a:defRPr/>
              </a:pPr>
              <a:t>23.11.2015</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4A72C7D4-C394-4A60-9199-C1803429A0FB}"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914400" y="1447800"/>
            <a:ext cx="7772400" cy="4572000"/>
          </a:xfrm>
        </p:spPr>
        <p:txBody>
          <a:bodyPr/>
          <a:lstStyle/>
          <a:p>
            <a:pPr lvl="0"/>
            <a:endParaRPr lang="cs-CZ" noProof="0"/>
          </a:p>
        </p:txBody>
      </p:sp>
      <p:sp>
        <p:nvSpPr>
          <p:cNvPr id="4" name="Date Placeholder 13"/>
          <p:cNvSpPr>
            <a:spLocks noGrp="1"/>
          </p:cNvSpPr>
          <p:nvPr>
            <p:ph type="dt" sz="half" idx="10"/>
          </p:nvPr>
        </p:nvSpPr>
        <p:spPr/>
        <p:txBody>
          <a:bodyPr/>
          <a:lstStyle>
            <a:lvl1pPr>
              <a:defRPr/>
            </a:lvl1pPr>
          </a:lstStyle>
          <a:p>
            <a:pPr>
              <a:defRPr/>
            </a:pPr>
            <a:fld id="{1A303386-9969-4E05-A552-FD07F02152C1}" type="datetimeFigureOut">
              <a:rPr lang="cs-CZ"/>
              <a:pPr>
                <a:defRPr/>
              </a:pPr>
              <a:t>23.11.2015</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6D19CDCD-4A79-4AE4-B8D4-1C82F1918410}" type="slidenum">
              <a:rPr lang="cs-CZ"/>
              <a:pPr>
                <a:defRPr/>
              </a:pPr>
              <a:t>‹#›</a:t>
            </a:fld>
            <a:endParaRPr lang="cs-CZ"/>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Klepnutím lze upravit styl předlohy nadpisů.</a:t>
            </a:r>
            <a:endParaRPr lang="cs-CZ"/>
          </a:p>
        </p:txBody>
      </p:sp>
      <p:sp>
        <p:nvSpPr>
          <p:cNvPr id="3" name="Zástupný symbol pro objekt SmartArt 2"/>
          <p:cNvSpPr>
            <a:spLocks noGrp="1"/>
          </p:cNvSpPr>
          <p:nvPr>
            <p:ph type="dgm" idx="1"/>
          </p:nvPr>
        </p:nvSpPr>
        <p:spPr>
          <a:xfrm>
            <a:off x="457200" y="1600200"/>
            <a:ext cx="8229600" cy="4525963"/>
          </a:xfrm>
        </p:spPr>
        <p:txBody>
          <a:bodyPr/>
          <a:lstStyle/>
          <a:p>
            <a:pPr lvl="0"/>
            <a:endParaRPr lang="cs-CZ" noProof="0"/>
          </a:p>
        </p:txBody>
      </p:sp>
      <p:sp>
        <p:nvSpPr>
          <p:cNvPr id="4" name="Zástupný symbol pro datum 3"/>
          <p:cNvSpPr>
            <a:spLocks noGrp="1"/>
          </p:cNvSpPr>
          <p:nvPr>
            <p:ph type="dt" sz="half" idx="10"/>
          </p:nvPr>
        </p:nvSpPr>
        <p:spPr>
          <a:xfrm>
            <a:off x="457200" y="6245225"/>
            <a:ext cx="2133600" cy="476250"/>
          </a:xfrm>
        </p:spPr>
        <p:txBody>
          <a:bodyPr/>
          <a:lstStyle>
            <a:lvl1pPr>
              <a:defRPr/>
            </a:lvl1pPr>
          </a:lstStyle>
          <a:p>
            <a:pPr>
              <a:defRPr/>
            </a:pPr>
            <a:endParaRPr lang="cs-CZ"/>
          </a:p>
        </p:txBody>
      </p:sp>
      <p:sp>
        <p:nvSpPr>
          <p:cNvPr id="5" name="Zástupný symbol pro zápatí 4"/>
          <p:cNvSpPr>
            <a:spLocks noGrp="1"/>
          </p:cNvSpPr>
          <p:nvPr>
            <p:ph type="ftr" sz="quarter" idx="11"/>
          </p:nvPr>
        </p:nvSpPr>
        <p:spPr>
          <a:xfrm>
            <a:off x="3124200" y="6245225"/>
            <a:ext cx="2895600" cy="476250"/>
          </a:xfrm>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a:xfrm>
            <a:off x="6553200" y="6245225"/>
            <a:ext cx="2133600" cy="476250"/>
          </a:xfrm>
        </p:spPr>
        <p:txBody>
          <a:bodyPr/>
          <a:lstStyle>
            <a:lvl1pPr>
              <a:defRPr/>
            </a:lvl1pPr>
          </a:lstStyle>
          <a:p>
            <a:pPr>
              <a:defRPr/>
            </a:pPr>
            <a:fld id="{9D251C56-4AE1-4231-8D20-E3EC2F3F6171}"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5AE0CD6-2C32-4472-8C03-7913B0B282B4}" type="datetimeFigureOut">
              <a:rPr lang="cs-CZ"/>
              <a:pPr>
                <a:defRPr/>
              </a:pPr>
              <a:t>23.11.2015</a:t>
            </a:fld>
            <a:endParaRPr lang="cs-CZ"/>
          </a:p>
        </p:txBody>
      </p:sp>
      <p:sp>
        <p:nvSpPr>
          <p:cNvPr id="5" name="Footer Placeholder 2"/>
          <p:cNvSpPr>
            <a:spLocks noGrp="1"/>
          </p:cNvSpPr>
          <p:nvPr>
            <p:ph type="ftr" sz="quarter" idx="11"/>
          </p:nvPr>
        </p:nvSpPr>
        <p:spPr/>
        <p:txBody>
          <a:bodyPr/>
          <a:lstStyle>
            <a:lvl1pPr>
              <a:defRPr/>
            </a:lvl1pPr>
          </a:lstStyle>
          <a:p>
            <a:pPr>
              <a:defRPr/>
            </a:pPr>
            <a:endParaRPr lang="cs-CZ"/>
          </a:p>
        </p:txBody>
      </p:sp>
      <p:sp>
        <p:nvSpPr>
          <p:cNvPr id="6" name="Slide Number Placeholder 22"/>
          <p:cNvSpPr>
            <a:spLocks noGrp="1"/>
          </p:cNvSpPr>
          <p:nvPr>
            <p:ph type="sldNum" sz="quarter" idx="12"/>
          </p:nvPr>
        </p:nvSpPr>
        <p:spPr/>
        <p:txBody>
          <a:bodyPr/>
          <a:lstStyle>
            <a:lvl1pPr>
              <a:defRPr/>
            </a:lvl1pPr>
          </a:lstStyle>
          <a:p>
            <a:pPr>
              <a:defRPr/>
            </a:pPr>
            <a:fld id="{D6F0F623-0695-407C-A37B-5360ED806C39}"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4"/>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15"/>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3789C957-31E6-4D48-AC57-7C02F39423D5}" type="datetimeFigureOut">
              <a:rPr lang="cs-CZ"/>
              <a:pPr>
                <a:defRPr/>
              </a:pPr>
              <a:t>23.11.2015</a:t>
            </a:fld>
            <a:endParaRPr lang="cs-CZ"/>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cs-CZ"/>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2477467C-437A-4F39-B8C0-F2FDC4EEE4BD}"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880AC258-EDC1-4F1D-90A0-502C5E440CBF}" type="datetimeFigureOut">
              <a:rPr lang="cs-CZ"/>
              <a:pPr>
                <a:defRPr/>
              </a:pPr>
              <a:t>23.11.2015</a:t>
            </a:fld>
            <a:endParaRPr lang="cs-CZ"/>
          </a:p>
        </p:txBody>
      </p:sp>
      <p:sp>
        <p:nvSpPr>
          <p:cNvPr id="6" name="Footer Placeholder 2"/>
          <p:cNvSpPr>
            <a:spLocks noGrp="1"/>
          </p:cNvSpPr>
          <p:nvPr>
            <p:ph type="ftr" sz="quarter" idx="11"/>
          </p:nvPr>
        </p:nvSpPr>
        <p:spPr/>
        <p:txBody>
          <a:bodyPr/>
          <a:lstStyle>
            <a:lvl1pPr>
              <a:defRPr/>
            </a:lvl1pPr>
          </a:lstStyle>
          <a:p>
            <a:pPr>
              <a:defRPr/>
            </a:pPr>
            <a:endParaRPr lang="cs-CZ"/>
          </a:p>
        </p:txBody>
      </p:sp>
      <p:sp>
        <p:nvSpPr>
          <p:cNvPr id="7" name="Slide Number Placeholder 22"/>
          <p:cNvSpPr>
            <a:spLocks noGrp="1"/>
          </p:cNvSpPr>
          <p:nvPr>
            <p:ph type="sldNum" sz="quarter" idx="12"/>
          </p:nvPr>
        </p:nvSpPr>
        <p:spPr/>
        <p:txBody>
          <a:bodyPr/>
          <a:lstStyle>
            <a:lvl1pPr>
              <a:defRPr/>
            </a:lvl1pPr>
          </a:lstStyle>
          <a:p>
            <a:pPr>
              <a:defRPr/>
            </a:pPr>
            <a:fld id="{F9548898-C8C5-4BDD-89A4-0EC0A8A432CF}"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64DBDED4-A029-472B-A062-FEEB37B2115E}" type="datetimeFigureOut">
              <a:rPr lang="cs-CZ"/>
              <a:pPr>
                <a:defRPr/>
              </a:pPr>
              <a:t>23.11.2015</a:t>
            </a:fld>
            <a:endParaRPr lang="cs-CZ"/>
          </a:p>
        </p:txBody>
      </p:sp>
      <p:sp>
        <p:nvSpPr>
          <p:cNvPr id="8" name="Footer Placeholder 2"/>
          <p:cNvSpPr>
            <a:spLocks noGrp="1"/>
          </p:cNvSpPr>
          <p:nvPr>
            <p:ph type="ftr" sz="quarter" idx="11"/>
          </p:nvPr>
        </p:nvSpPr>
        <p:spPr/>
        <p:txBody>
          <a:bodyPr/>
          <a:lstStyle>
            <a:lvl1pPr>
              <a:defRPr/>
            </a:lvl1pPr>
          </a:lstStyle>
          <a:p>
            <a:pPr>
              <a:defRPr/>
            </a:pPr>
            <a:endParaRPr lang="cs-CZ"/>
          </a:p>
        </p:txBody>
      </p:sp>
      <p:sp>
        <p:nvSpPr>
          <p:cNvPr id="9" name="Slide Number Placeholder 22"/>
          <p:cNvSpPr>
            <a:spLocks noGrp="1"/>
          </p:cNvSpPr>
          <p:nvPr>
            <p:ph type="sldNum" sz="quarter" idx="12"/>
          </p:nvPr>
        </p:nvSpPr>
        <p:spPr/>
        <p:txBody>
          <a:bodyPr/>
          <a:lstStyle>
            <a:lvl1pPr>
              <a:defRPr/>
            </a:lvl1pPr>
          </a:lstStyle>
          <a:p>
            <a:pPr>
              <a:defRPr/>
            </a:pPr>
            <a:fld id="{9B267AFC-E505-4EF2-A25F-A868637A391C}"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684EB6D-BA36-4654-8718-060E509E3BCF}" type="datetimeFigureOut">
              <a:rPr lang="cs-CZ"/>
              <a:pPr>
                <a:defRPr/>
              </a:pPr>
              <a:t>23.11.2015</a:t>
            </a:fld>
            <a:endParaRPr lang="cs-CZ"/>
          </a:p>
        </p:txBody>
      </p:sp>
      <p:sp>
        <p:nvSpPr>
          <p:cNvPr id="4" name="Footer Placeholder 2"/>
          <p:cNvSpPr>
            <a:spLocks noGrp="1"/>
          </p:cNvSpPr>
          <p:nvPr>
            <p:ph type="ftr" sz="quarter" idx="11"/>
          </p:nvPr>
        </p:nvSpPr>
        <p:spPr/>
        <p:txBody>
          <a:bodyPr/>
          <a:lstStyle>
            <a:lvl1pPr>
              <a:defRPr/>
            </a:lvl1pPr>
          </a:lstStyle>
          <a:p>
            <a:pPr>
              <a:defRPr/>
            </a:pPr>
            <a:endParaRPr lang="cs-CZ"/>
          </a:p>
        </p:txBody>
      </p:sp>
      <p:sp>
        <p:nvSpPr>
          <p:cNvPr id="5" name="Slide Number Placeholder 22"/>
          <p:cNvSpPr>
            <a:spLocks noGrp="1"/>
          </p:cNvSpPr>
          <p:nvPr>
            <p:ph type="sldNum" sz="quarter" idx="12"/>
          </p:nvPr>
        </p:nvSpPr>
        <p:spPr/>
        <p:txBody>
          <a:bodyPr/>
          <a:lstStyle>
            <a:lvl1pPr>
              <a:defRPr/>
            </a:lvl1pPr>
          </a:lstStyle>
          <a:p>
            <a:pPr>
              <a:defRPr/>
            </a:pPr>
            <a:fld id="{5CD05792-4435-4DCD-B3ED-B23C48AE73C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F0C2805-7353-40C7-B2A9-A4EF1A2ABDFD}" type="datetimeFigureOut">
              <a:rPr lang="cs-CZ"/>
              <a:pPr>
                <a:defRPr/>
              </a:pPr>
              <a:t>23.11.2015</a:t>
            </a:fld>
            <a:endParaRPr lang="cs-CZ"/>
          </a:p>
        </p:txBody>
      </p:sp>
      <p:sp>
        <p:nvSpPr>
          <p:cNvPr id="3" name="Footer Placeholder 2"/>
          <p:cNvSpPr>
            <a:spLocks noGrp="1"/>
          </p:cNvSpPr>
          <p:nvPr>
            <p:ph type="ftr" sz="quarter" idx="11"/>
          </p:nvPr>
        </p:nvSpPr>
        <p:spPr/>
        <p:txBody>
          <a:bodyPr/>
          <a:lstStyle>
            <a:lvl1pPr>
              <a:defRPr/>
            </a:lvl1pPr>
          </a:lstStyle>
          <a:p>
            <a:pPr>
              <a:defRPr/>
            </a:pPr>
            <a:endParaRPr lang="cs-CZ"/>
          </a:p>
        </p:txBody>
      </p:sp>
      <p:sp>
        <p:nvSpPr>
          <p:cNvPr id="4" name="Slide Number Placeholder 22"/>
          <p:cNvSpPr>
            <a:spLocks noGrp="1"/>
          </p:cNvSpPr>
          <p:nvPr>
            <p:ph type="sldNum" sz="quarter" idx="12"/>
          </p:nvPr>
        </p:nvSpPr>
        <p:spPr/>
        <p:txBody>
          <a:bodyPr/>
          <a:lstStyle>
            <a:lvl1pPr>
              <a:defRPr/>
            </a:lvl1pPr>
          </a:lstStyle>
          <a:p>
            <a:pPr>
              <a:defRPr/>
            </a:pPr>
            <a:fld id="{72021245-02ED-4AE9-9236-DC6155B8BE8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F9A38DF7-42C3-492C-A6E7-9BB5DE9E0BEA}" type="datetimeFigureOut">
              <a:rPr lang="cs-CZ"/>
              <a:pPr>
                <a:defRPr/>
              </a:pPr>
              <a:t>23.11.2015</a:t>
            </a:fld>
            <a:endParaRPr lang="cs-CZ"/>
          </a:p>
        </p:txBody>
      </p:sp>
      <p:sp>
        <p:nvSpPr>
          <p:cNvPr id="8" name="Footer Placeholder 5"/>
          <p:cNvSpPr>
            <a:spLocks noGrp="1"/>
          </p:cNvSpPr>
          <p:nvPr>
            <p:ph type="ftr" sz="quarter" idx="11"/>
          </p:nvPr>
        </p:nvSpPr>
        <p:spPr/>
        <p:txBody>
          <a:bodyPr/>
          <a:lstStyle>
            <a:lvl1pPr>
              <a:defRPr/>
            </a:lvl1pPr>
          </a:lstStyle>
          <a:p>
            <a:pPr>
              <a:defRPr/>
            </a:pPr>
            <a:endParaRPr lang="cs-CZ"/>
          </a:p>
        </p:txBody>
      </p:sp>
      <p:sp>
        <p:nvSpPr>
          <p:cNvPr id="9" name="Slide Number Placeholder 6"/>
          <p:cNvSpPr>
            <a:spLocks noGrp="1"/>
          </p:cNvSpPr>
          <p:nvPr>
            <p:ph type="sldNum" sz="quarter" idx="12"/>
          </p:nvPr>
        </p:nvSpPr>
        <p:spPr/>
        <p:txBody>
          <a:bodyPr/>
          <a:lstStyle>
            <a:lvl1pPr>
              <a:defRPr/>
            </a:lvl1pPr>
          </a:lstStyle>
          <a:p>
            <a:pPr>
              <a:defRPr/>
            </a:pPr>
            <a:fld id="{3D46419B-B913-4FBB-8901-8D19044FBBED}"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a:p>
        </p:txBody>
      </p:sp>
      <p:sp>
        <p:nvSpPr>
          <p:cNvPr id="8" name="Date Placeholder 4"/>
          <p:cNvSpPr>
            <a:spLocks noGrp="1"/>
          </p:cNvSpPr>
          <p:nvPr>
            <p:ph type="dt" sz="half" idx="10"/>
          </p:nvPr>
        </p:nvSpPr>
        <p:spPr/>
        <p:txBody>
          <a:bodyPr/>
          <a:lstStyle>
            <a:lvl1pPr>
              <a:defRPr/>
            </a:lvl1pPr>
          </a:lstStyle>
          <a:p>
            <a:pPr>
              <a:defRPr/>
            </a:pPr>
            <a:fld id="{ED493F1E-D25E-45DD-A060-BAB712C74F1C}" type="datetimeFigureOut">
              <a:rPr lang="cs-CZ"/>
              <a:pPr>
                <a:defRPr/>
              </a:pPr>
              <a:t>23.11.2015</a:t>
            </a:fld>
            <a:endParaRPr lang="cs-CZ"/>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cs-CZ"/>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9C4CE377-0ED9-45F9-B291-8DA10E017BF4}"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sk-SK"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sk-SK" smtClean="0"/>
              <a:t>Click to edit Master text styles</a:t>
            </a:r>
          </a:p>
          <a:p>
            <a:pPr lvl="1"/>
            <a:r>
              <a:rPr lang="en-US" altLang="sk-SK" smtClean="0"/>
              <a:t>Second level</a:t>
            </a:r>
          </a:p>
          <a:p>
            <a:pPr lvl="2"/>
            <a:r>
              <a:rPr lang="en-US" altLang="sk-SK" smtClean="0"/>
              <a:t>Third level</a:t>
            </a:r>
          </a:p>
          <a:p>
            <a:pPr lvl="3"/>
            <a:r>
              <a:rPr lang="en-US" altLang="sk-SK" smtClean="0"/>
              <a:t>Fourth level</a:t>
            </a:r>
          </a:p>
          <a:p>
            <a:pPr lvl="4"/>
            <a:r>
              <a:rPr lang="en-US" altLang="sk-SK"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Arial" pitchFamily="34" charset="0"/>
                <a:cs typeface="Arial" pitchFamily="34" charset="0"/>
              </a:defRPr>
            </a:lvl1pPr>
          </a:lstStyle>
          <a:p>
            <a:pPr>
              <a:defRPr/>
            </a:pPr>
            <a:fld id="{C2346CEA-483C-4A5D-B7D8-BF8C18FDE39A}" type="datetimeFigureOut">
              <a:rPr lang="cs-CZ"/>
              <a:pPr>
                <a:defRPr/>
              </a:pPr>
              <a:t>23.11.2015</a:t>
            </a:fld>
            <a:endParaRPr lang="cs-CZ"/>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Arial" pitchFamily="34" charset="0"/>
                <a:cs typeface="Arial" pitchFamily="34" charset="0"/>
              </a:defRPr>
            </a:lvl1pPr>
          </a:lstStyle>
          <a:p>
            <a:pPr>
              <a:defRPr/>
            </a:pPr>
            <a:endParaRPr lang="cs-CZ"/>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a:solidFill>
                  <a:srgbClr val="FFFFFF"/>
                </a:solidFill>
                <a:latin typeface="Franklin Gothic Book" pitchFamily="34" charset="0"/>
              </a:defRPr>
            </a:lvl1pPr>
          </a:lstStyle>
          <a:p>
            <a:pPr>
              <a:defRPr/>
            </a:pPr>
            <a:fld id="{5447B59C-48EC-45EF-878E-468F4D3BD615}"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4026" r:id="rId1"/>
    <p:sldLayoutId id="2147484018" r:id="rId2"/>
    <p:sldLayoutId id="2147484027" r:id="rId3"/>
    <p:sldLayoutId id="2147484019" r:id="rId4"/>
    <p:sldLayoutId id="2147484020" r:id="rId5"/>
    <p:sldLayoutId id="2147484021" r:id="rId6"/>
    <p:sldLayoutId id="2147484022" r:id="rId7"/>
    <p:sldLayoutId id="2147484028" r:id="rId8"/>
    <p:sldLayoutId id="2147484029" r:id="rId9"/>
    <p:sldLayoutId id="2147484023" r:id="rId10"/>
    <p:sldLayoutId id="2147484024" r:id="rId11"/>
    <p:sldLayoutId id="2147484025" r:id="rId12"/>
    <p:sldLayoutId id="2147484030" r:id="rId13"/>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6"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6"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6"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6"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youtube.com/watch?v=G0ZZJXw4MT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ubtitle 2"/>
          <p:cNvSpPr>
            <a:spLocks noGrp="1"/>
          </p:cNvSpPr>
          <p:nvPr>
            <p:ph type="subTitle" idx="1"/>
          </p:nvPr>
        </p:nvSpPr>
        <p:spPr>
          <a:xfrm>
            <a:off x="533400" y="3886200"/>
            <a:ext cx="7696200" cy="1752600"/>
          </a:xfrm>
        </p:spPr>
        <p:txBody>
          <a:bodyPr/>
          <a:lstStyle/>
          <a:p>
            <a:pPr eaLnBrk="1" hangingPunct="1"/>
            <a:r>
              <a:rPr lang="sk-SK" altLang="cs-CZ" sz="2800" dirty="0" smtClean="0">
                <a:latin typeface="Arial Narrow" pitchFamily="32" charset="0"/>
              </a:rPr>
              <a:t>ZUR 434 </a:t>
            </a:r>
            <a:r>
              <a:rPr lang="sk-SK" altLang="cs-CZ" sz="2800" dirty="0" err="1" smtClean="0">
                <a:latin typeface="Arial Narrow" pitchFamily="32" charset="0"/>
              </a:rPr>
              <a:t>Metodologie</a:t>
            </a:r>
            <a:r>
              <a:rPr lang="sk-SK" altLang="cs-CZ" sz="2800" dirty="0" smtClean="0">
                <a:latin typeface="Arial Narrow" pitchFamily="32" charset="0"/>
              </a:rPr>
              <a:t> </a:t>
            </a:r>
            <a:r>
              <a:rPr lang="sk-SK" altLang="cs-CZ" sz="2800" dirty="0" err="1" smtClean="0">
                <a:latin typeface="Arial Narrow" pitchFamily="32" charset="0"/>
              </a:rPr>
              <a:t>mediálního</a:t>
            </a:r>
            <a:r>
              <a:rPr lang="sk-SK" altLang="cs-CZ" sz="2800" dirty="0" smtClean="0">
                <a:latin typeface="Arial Narrow" pitchFamily="32" charset="0"/>
              </a:rPr>
              <a:t> </a:t>
            </a:r>
            <a:r>
              <a:rPr lang="sk-SK" altLang="cs-CZ" sz="2800" dirty="0" err="1" smtClean="0">
                <a:latin typeface="Arial Narrow" pitchFamily="32" charset="0"/>
              </a:rPr>
              <a:t>výzkumu</a:t>
            </a:r>
            <a:endParaRPr lang="sk-SK" altLang="cs-CZ" sz="2800" dirty="0" smtClean="0">
              <a:latin typeface="Arial Narrow" pitchFamily="32" charset="0"/>
            </a:endParaRPr>
          </a:p>
          <a:p>
            <a:pPr eaLnBrk="1" hangingPunct="1"/>
            <a:r>
              <a:rPr lang="sk-SK" altLang="cs-CZ" sz="2800" dirty="0" smtClean="0">
                <a:latin typeface="Arial Narrow" pitchFamily="32" charset="0"/>
              </a:rPr>
              <a:t>18. 10. 2015</a:t>
            </a:r>
          </a:p>
        </p:txBody>
      </p:sp>
      <p:sp>
        <p:nvSpPr>
          <p:cNvPr id="6147" name="Title 1"/>
          <p:cNvSpPr>
            <a:spLocks noGrp="1"/>
          </p:cNvSpPr>
          <p:nvPr>
            <p:ph type="ctrTitle"/>
          </p:nvPr>
        </p:nvSpPr>
        <p:spPr>
          <a:xfrm>
            <a:off x="0" y="1772816"/>
            <a:ext cx="9144000" cy="780306"/>
          </a:xfrm>
        </p:spPr>
        <p:txBody>
          <a:bodyPr/>
          <a:lstStyle/>
          <a:p>
            <a:pPr algn="ctr" eaLnBrk="1" hangingPunct="1">
              <a:buFont typeface="Times New Roman" panose="02020603050405020304" pitchFamily="18" charset="0"/>
              <a:buNone/>
              <a:defRPr/>
            </a:pPr>
            <a:r>
              <a:rPr lang="sk-SK" altLang="cs-CZ" sz="3200" b="1" kern="1200" dirty="0">
                <a:solidFill>
                  <a:srgbClr val="FFFFFF"/>
                </a:solidFill>
              </a:rPr>
              <a:t>Prednáška </a:t>
            </a:r>
            <a:r>
              <a:rPr lang="en-GB" altLang="cs-CZ" sz="3200" b="1" kern="1200" dirty="0" smtClean="0">
                <a:solidFill>
                  <a:srgbClr val="FFFFFF"/>
                </a:solidFill>
              </a:rPr>
              <a:t>8</a:t>
            </a:r>
            <a:r>
              <a:rPr lang="sk-SK" altLang="cs-CZ" sz="3200" b="1" kern="1200" dirty="0" smtClean="0">
                <a:solidFill>
                  <a:srgbClr val="FFFFFF"/>
                </a:solidFill>
              </a:rPr>
              <a:t>: </a:t>
            </a:r>
            <a:r>
              <a:rPr lang="cs-CZ" sz="3200" b="1" kern="1200" dirty="0" err="1" smtClean="0">
                <a:solidFill>
                  <a:srgbClr val="FFFFFF"/>
                </a:solidFill>
              </a:rPr>
              <a:t>Survey</a:t>
            </a:r>
            <a:r>
              <a:rPr lang="cs-CZ" sz="3200" b="1" kern="1200" dirty="0" smtClean="0">
                <a:solidFill>
                  <a:srgbClr val="FFFFFF"/>
                </a:solidFill>
              </a:rPr>
              <a:t>, obsahová analýza</a:t>
            </a:r>
            <a:endParaRPr lang="cs-CZ" altLang="cs-CZ"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Na čo treba dať pozor?</a:t>
            </a:r>
            <a:endParaRPr lang="cs-CZ" altLang="sk-SK" b="1" dirty="0" smtClean="0">
              <a:solidFill>
                <a:srgbClr val="696464"/>
              </a:solidFill>
              <a:latin typeface="Arial Narrow" pitchFamily="32" charset="0"/>
              <a:ea typeface="Microsoft YaHei" charset="-122"/>
              <a:cs typeface="+mn-cs"/>
            </a:endParaRPr>
          </a:p>
        </p:txBody>
      </p:sp>
      <p:sp>
        <p:nvSpPr>
          <p:cNvPr id="16387" name="Zástupný symbol pro obsah 2"/>
          <p:cNvSpPr>
            <a:spLocks noGrp="1"/>
          </p:cNvSpPr>
          <p:nvPr>
            <p:ph sz="quarter" idx="1"/>
          </p:nvPr>
        </p:nvSpPr>
        <p:spPr>
          <a:xfrm>
            <a:off x="304800" y="1447800"/>
            <a:ext cx="8610600" cy="4876800"/>
          </a:xfrm>
        </p:spPr>
        <p:txBody>
          <a:bodyPr/>
          <a:lstStyle/>
          <a:p>
            <a:r>
              <a:rPr lang="sk-SK" altLang="sk-SK" sz="3200" dirty="0" smtClean="0">
                <a:latin typeface="Arial Narrow" pitchFamily="34" charset="0"/>
              </a:rPr>
              <a:t>úplnosť: vyčerpávajúce možnosti odpovedí</a:t>
            </a:r>
          </a:p>
          <a:p>
            <a:r>
              <a:rPr lang="sk-SK" altLang="sk-SK" sz="3200" dirty="0" smtClean="0">
                <a:latin typeface="Arial Narrow" pitchFamily="34" charset="0"/>
              </a:rPr>
              <a:t>disponuje respondent potrebnou znalosťou? </a:t>
            </a:r>
          </a:p>
          <a:p>
            <a:r>
              <a:rPr lang="sk-SK" altLang="sk-SK" sz="3200" dirty="0" smtClean="0">
                <a:latin typeface="Arial Narrow" pitchFamily="34" charset="0"/>
              </a:rPr>
              <a:t>je referenčný rámec dostatočne jasný? </a:t>
            </a:r>
          </a:p>
          <a:p>
            <a:r>
              <a:rPr lang="sk-SK" altLang="sk-SK" sz="3200" dirty="0" smtClean="0">
                <a:latin typeface="Arial Narrow" pitchFamily="34" charset="0"/>
              </a:rPr>
              <a:t>pozor na </a:t>
            </a:r>
          </a:p>
          <a:p>
            <a:pPr lvl="1"/>
            <a:r>
              <a:rPr lang="sk-SK" altLang="sk-SK" sz="3200" dirty="0" smtClean="0">
                <a:latin typeface="Arial Narrow" pitchFamily="34" charset="0"/>
              </a:rPr>
              <a:t>umelé vytváranie názorov </a:t>
            </a:r>
          </a:p>
          <a:p>
            <a:pPr lvl="1"/>
            <a:r>
              <a:rPr lang="sk-SK" altLang="sk-SK" sz="3200" dirty="0" smtClean="0">
                <a:latin typeface="Arial Narrow" pitchFamily="34" charset="0"/>
              </a:rPr>
              <a:t>zbytočne detailné otázky </a:t>
            </a:r>
          </a:p>
          <a:p>
            <a:pPr lvl="1"/>
            <a:r>
              <a:rPr lang="sk-SK" altLang="sk-SK" sz="3200" dirty="0" smtClean="0">
                <a:latin typeface="Arial Narrow" pitchFamily="34" charset="0"/>
              </a:rPr>
              <a:t>sugestívne otázky</a:t>
            </a:r>
          </a:p>
          <a:p>
            <a:pPr lvl="1"/>
            <a:r>
              <a:rPr lang="sk-SK" altLang="sk-SK" sz="3200" dirty="0" smtClean="0">
                <a:latin typeface="Arial Narrow" pitchFamily="34" charset="0"/>
              </a:rPr>
              <a:t>ovplyvnenie autoritou</a:t>
            </a:r>
            <a:endParaRPr lang="sk-SK" altLang="sk-SK" sz="3600" dirty="0" smtClean="0">
              <a:latin typeface="Arial Narrow"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descr="graf1.jpg"/>
          <p:cNvPicPr>
            <a:picLocks noChangeAspect="1"/>
          </p:cNvPicPr>
          <p:nvPr/>
        </p:nvPicPr>
        <p:blipFill>
          <a:blip r:embed="rId3" cstate="print"/>
          <a:stretch>
            <a:fillRect/>
          </a:stretch>
        </p:blipFill>
        <p:spPr>
          <a:xfrm>
            <a:off x="228600" y="762000"/>
            <a:ext cx="8728364" cy="48006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Štýl a štylistika</a:t>
            </a:r>
            <a:endParaRPr lang="cs-CZ" altLang="sk-SK" b="1" dirty="0" smtClean="0">
              <a:solidFill>
                <a:srgbClr val="696464"/>
              </a:solidFill>
              <a:latin typeface="Arial Narrow" pitchFamily="32" charset="0"/>
              <a:ea typeface="Microsoft YaHei" charset="-122"/>
              <a:cs typeface="+mn-cs"/>
            </a:endParaRPr>
          </a:p>
        </p:txBody>
      </p:sp>
      <p:sp>
        <p:nvSpPr>
          <p:cNvPr id="17411" name="Zástupný symbol pro obsah 2"/>
          <p:cNvSpPr>
            <a:spLocks noGrp="1"/>
          </p:cNvSpPr>
          <p:nvPr>
            <p:ph sz="quarter" idx="1"/>
          </p:nvPr>
        </p:nvSpPr>
        <p:spPr>
          <a:xfrm>
            <a:off x="381000" y="1524000"/>
            <a:ext cx="8229600" cy="4953000"/>
          </a:xfrm>
        </p:spPr>
        <p:txBody>
          <a:bodyPr/>
          <a:lstStyle/>
          <a:p>
            <a:pPr marL="273050" lvl="1" indent="-273050">
              <a:spcBef>
                <a:spcPts val="575"/>
              </a:spcBef>
              <a:buClr>
                <a:schemeClr val="accent1"/>
              </a:buClr>
            </a:pPr>
            <a:r>
              <a:rPr lang="sk-SK" altLang="sk-SK" sz="3200" dirty="0" smtClean="0">
                <a:latin typeface="Arial Narrow" pitchFamily="34" charset="0"/>
              </a:rPr>
              <a:t>jasnosť</a:t>
            </a:r>
          </a:p>
          <a:p>
            <a:pPr marL="273050" lvl="1" indent="-273050">
              <a:spcBef>
                <a:spcPts val="575"/>
              </a:spcBef>
              <a:buClr>
                <a:schemeClr val="accent1"/>
              </a:buClr>
            </a:pPr>
            <a:r>
              <a:rPr lang="sk-SK" altLang="sk-SK" sz="3200" dirty="0" smtClean="0">
                <a:latin typeface="Arial Narrow" pitchFamily="34" charset="0"/>
              </a:rPr>
              <a:t>jednoduchý jazyk</a:t>
            </a:r>
          </a:p>
          <a:p>
            <a:pPr marL="273050" lvl="1" indent="-273050">
              <a:spcBef>
                <a:spcPts val="575"/>
              </a:spcBef>
              <a:buClr>
                <a:schemeClr val="accent1"/>
              </a:buClr>
            </a:pPr>
            <a:r>
              <a:rPr lang="sk-SK" altLang="sk-SK" sz="3200" dirty="0" smtClean="0">
                <a:latin typeface="Arial Narrow" pitchFamily="34" charset="0"/>
              </a:rPr>
              <a:t>stručnosť</a:t>
            </a:r>
          </a:p>
          <a:p>
            <a:r>
              <a:rPr lang="sk-SK" altLang="sk-SK" sz="3200" dirty="0" smtClean="0">
                <a:latin typeface="Arial Narrow" pitchFamily="34" charset="0"/>
              </a:rPr>
              <a:t>pozor na dvojhlavňové otázky</a:t>
            </a:r>
          </a:p>
          <a:p>
            <a:r>
              <a:rPr lang="sk-SK" altLang="sk-SK" sz="3200" dirty="0" smtClean="0">
                <a:latin typeface="Arial Narrow" pitchFamily="34" charset="0"/>
              </a:rPr>
              <a:t>pozor na negatívne otázky</a:t>
            </a:r>
          </a:p>
          <a:p>
            <a:r>
              <a:rPr lang="sk-SK" altLang="sk-SK" sz="3200" dirty="0" smtClean="0">
                <a:latin typeface="Arial Narrow" pitchFamily="34" charset="0"/>
              </a:rPr>
              <a:t>majú slová rovnaký význam pre každého? </a:t>
            </a:r>
          </a:p>
          <a:p>
            <a:endParaRPr lang="cs-CZ" altLang="sk-SK"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a:xfrm>
            <a:off x="838200" y="304800"/>
            <a:ext cx="7772400" cy="1143000"/>
          </a:xfrm>
        </p:spPr>
        <p:txBody>
          <a:bodyPr/>
          <a:lstStyle/>
          <a:p>
            <a:r>
              <a:rPr lang="sk-SK" altLang="sk-SK" b="1" dirty="0" smtClean="0">
                <a:solidFill>
                  <a:srgbClr val="696464"/>
                </a:solidFill>
                <a:latin typeface="Arial Narrow" pitchFamily="32" charset="0"/>
                <a:ea typeface="Microsoft YaHei" charset="-122"/>
                <a:cs typeface="+mn-cs"/>
              </a:rPr>
              <a:t>Štýl a štylistika</a:t>
            </a:r>
            <a:endParaRPr lang="cs-CZ" altLang="sk-SK" b="1" dirty="0" smtClean="0">
              <a:solidFill>
                <a:srgbClr val="696464"/>
              </a:solidFill>
              <a:latin typeface="Arial Narrow" pitchFamily="32" charset="0"/>
              <a:ea typeface="Microsoft YaHei" charset="-122"/>
              <a:cs typeface="+mn-cs"/>
            </a:endParaRPr>
          </a:p>
        </p:txBody>
      </p:sp>
      <p:sp>
        <p:nvSpPr>
          <p:cNvPr id="18435" name="Zástupný symbol pro obsah 2"/>
          <p:cNvSpPr>
            <a:spLocks noGrp="1"/>
          </p:cNvSpPr>
          <p:nvPr>
            <p:ph sz="quarter" idx="1"/>
          </p:nvPr>
        </p:nvSpPr>
        <p:spPr>
          <a:xfrm>
            <a:off x="533400" y="1447800"/>
            <a:ext cx="8305800" cy="4343400"/>
          </a:xfrm>
        </p:spPr>
        <p:txBody>
          <a:bodyPr/>
          <a:lstStyle/>
          <a:p>
            <a:r>
              <a:rPr lang="sk-SK" altLang="sk-SK" sz="2800" dirty="0" smtClean="0">
                <a:latin typeface="Arial Narrow" pitchFamily="34" charset="0"/>
              </a:rPr>
              <a:t>ako sa pýtať na citlivú oblasť?</a:t>
            </a:r>
          </a:p>
          <a:p>
            <a:pPr>
              <a:buFont typeface="Franklin Gothic Book" pitchFamily="32" charset="0"/>
              <a:buAutoNum type="arabicPeriod"/>
            </a:pPr>
            <a:r>
              <a:rPr lang="sk-SK" altLang="sk-SK" sz="2800" dirty="0" smtClean="0">
                <a:latin typeface="Arial Narrow" pitchFamily="34" charset="0"/>
              </a:rPr>
              <a:t>použiť vhodné </a:t>
            </a:r>
            <a:r>
              <a:rPr lang="sk-SK" altLang="sk-SK" sz="2800" dirty="0" err="1" smtClean="0">
                <a:latin typeface="Arial Narrow" pitchFamily="34" charset="0"/>
              </a:rPr>
              <a:t>eufemizmy</a:t>
            </a:r>
            <a:r>
              <a:rPr lang="sk-SK" altLang="sk-SK" sz="2800" dirty="0" smtClean="0">
                <a:latin typeface="Arial Narrow" pitchFamily="34" charset="0"/>
              </a:rPr>
              <a:t> </a:t>
            </a:r>
          </a:p>
          <a:p>
            <a:pPr>
              <a:buFont typeface="Franklin Gothic Book" pitchFamily="32" charset="0"/>
              <a:buAutoNum type="arabicPeriod"/>
            </a:pPr>
            <a:r>
              <a:rPr lang="sk-SK" altLang="sk-SK" sz="2800" dirty="0" smtClean="0">
                <a:latin typeface="Arial Narrow" pitchFamily="34" charset="0"/>
              </a:rPr>
              <a:t>prístup, že ide o bežnú vec </a:t>
            </a:r>
          </a:p>
          <a:p>
            <a:pPr>
              <a:buFont typeface="Franklin Gothic Book" pitchFamily="32" charset="0"/>
              <a:buAutoNum type="arabicPeriod"/>
            </a:pPr>
            <a:r>
              <a:rPr lang="sk-SK" altLang="sk-SK" sz="2800" dirty="0" smtClean="0">
                <a:latin typeface="Arial Narrow" pitchFamily="34" charset="0"/>
              </a:rPr>
              <a:t>systém kartičiek – oznámenie čísla kartičky, kde je napísaná odpoveď</a:t>
            </a:r>
          </a:p>
          <a:p>
            <a:pPr>
              <a:buFont typeface="Franklin Gothic Book" pitchFamily="32" charset="0"/>
              <a:buAutoNum type="arabicPeriod"/>
            </a:pPr>
            <a:r>
              <a:rPr lang="sk-SK" altLang="sk-SK" sz="2800" dirty="0" smtClean="0">
                <a:latin typeface="Arial Narrow" pitchFamily="34" charset="0"/>
              </a:rPr>
              <a:t>prístup, že to robia všetci</a:t>
            </a:r>
          </a:p>
          <a:p>
            <a:pPr>
              <a:buFont typeface="Franklin Gothic Book" pitchFamily="32" charset="0"/>
              <a:buAutoNum type="arabicPeriod"/>
            </a:pPr>
            <a:r>
              <a:rPr lang="sk-SK" altLang="sk-SK" sz="2800" dirty="0" smtClean="0">
                <a:latin typeface="Arial Narrow" pitchFamily="34" charset="0"/>
              </a:rPr>
              <a:t>prístup, že to robia ostatní</a:t>
            </a:r>
            <a:endParaRPr lang="cs-CZ" altLang="sk-SK" sz="2800" dirty="0" smtClean="0">
              <a:latin typeface="Arial Narrow"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3400" y="457200"/>
            <a:ext cx="8153400" cy="1143000"/>
          </a:xfrm>
        </p:spPr>
        <p:txBody>
          <a:bodyPr/>
          <a:lstStyle/>
          <a:p>
            <a:r>
              <a:rPr lang="sk-SK" altLang="sk-SK" b="1" dirty="0" smtClean="0">
                <a:solidFill>
                  <a:srgbClr val="696464"/>
                </a:solidFill>
                <a:latin typeface="Arial Narrow" pitchFamily="32" charset="0"/>
                <a:ea typeface="Microsoft YaHei" charset="-122"/>
                <a:cs typeface="+mn-cs"/>
              </a:rPr>
              <a:t>Typy otázok </a:t>
            </a:r>
            <a:br>
              <a:rPr lang="sk-SK" altLang="sk-SK" b="1" dirty="0" smtClean="0">
                <a:solidFill>
                  <a:srgbClr val="696464"/>
                </a:solidFill>
                <a:latin typeface="Arial Narrow" pitchFamily="32" charset="0"/>
                <a:ea typeface="Microsoft YaHei" charset="-122"/>
                <a:cs typeface="+mn-cs"/>
              </a:rPr>
            </a:br>
            <a:r>
              <a:rPr lang="sk-SK" altLang="sk-SK" b="1" dirty="0" smtClean="0">
                <a:solidFill>
                  <a:srgbClr val="696464"/>
                </a:solidFill>
                <a:latin typeface="Arial Narrow" pitchFamily="32" charset="0"/>
                <a:ea typeface="Microsoft YaHei" charset="-122"/>
                <a:cs typeface="+mn-cs"/>
              </a:rPr>
              <a:t>(podľa formátu odpovedí)</a:t>
            </a:r>
          </a:p>
        </p:txBody>
      </p:sp>
      <p:sp>
        <p:nvSpPr>
          <p:cNvPr id="10243" name="Rectangle 3"/>
          <p:cNvSpPr>
            <a:spLocks noGrp="1" noChangeArrowheads="1"/>
          </p:cNvSpPr>
          <p:nvPr>
            <p:ph type="body" idx="1"/>
          </p:nvPr>
        </p:nvSpPr>
        <p:spPr>
          <a:xfrm>
            <a:off x="457200" y="1752600"/>
            <a:ext cx="8229600" cy="4648200"/>
          </a:xfrm>
        </p:spPr>
        <p:txBody>
          <a:bodyPr/>
          <a:lstStyle/>
          <a:p>
            <a:pPr>
              <a:lnSpc>
                <a:spcPct val="90000"/>
              </a:lnSpc>
            </a:pPr>
            <a:r>
              <a:rPr lang="sk-SK" altLang="sk-SK" sz="3200" u="sng" dirty="0" smtClean="0">
                <a:latin typeface="Arial Narrow" pitchFamily="34" charset="0"/>
              </a:rPr>
              <a:t>uzavreté</a:t>
            </a:r>
            <a:endParaRPr lang="sk-SK" altLang="sk-SK" sz="3200" dirty="0" smtClean="0">
              <a:latin typeface="Arial Narrow" pitchFamily="34" charset="0"/>
            </a:endParaRPr>
          </a:p>
          <a:p>
            <a:pPr lvl="1">
              <a:lnSpc>
                <a:spcPct val="90000"/>
              </a:lnSpc>
            </a:pPr>
            <a:r>
              <a:rPr lang="sk-SK" altLang="sk-SK" sz="3200" dirty="0" smtClean="0">
                <a:latin typeface="Arial Narrow" pitchFamily="34" charset="0"/>
              </a:rPr>
              <a:t>urýchľuje odpovedanie</a:t>
            </a:r>
          </a:p>
          <a:p>
            <a:pPr lvl="1">
              <a:lnSpc>
                <a:spcPct val="90000"/>
              </a:lnSpc>
            </a:pPr>
            <a:r>
              <a:rPr lang="sk-SK" altLang="sk-SK" sz="3200" dirty="0" smtClean="0">
                <a:latin typeface="Arial Narrow" pitchFamily="34" charset="0"/>
              </a:rPr>
              <a:t>ľahšie sa kóduje</a:t>
            </a:r>
          </a:p>
          <a:p>
            <a:pPr lvl="1">
              <a:lnSpc>
                <a:spcPct val="90000"/>
              </a:lnSpc>
            </a:pPr>
            <a:r>
              <a:rPr lang="sk-SK" altLang="sk-SK" sz="3200" dirty="0" smtClean="0">
                <a:latin typeface="Arial Narrow" pitchFamily="34" charset="0"/>
              </a:rPr>
              <a:t>nediskriminuje menej zhovorčivých ľudí</a:t>
            </a:r>
          </a:p>
          <a:p>
            <a:pPr lvl="1">
              <a:lnSpc>
                <a:spcPct val="90000"/>
              </a:lnSpc>
              <a:buFont typeface="Wingdings 2" pitchFamily="16" charset="2"/>
              <a:buNone/>
            </a:pPr>
            <a:endParaRPr lang="sk-SK" altLang="sk-SK" sz="3200" dirty="0" smtClean="0">
              <a:latin typeface="Arial Narrow" pitchFamily="34" charset="0"/>
            </a:endParaRPr>
          </a:p>
          <a:p>
            <a:pPr>
              <a:lnSpc>
                <a:spcPct val="90000"/>
              </a:lnSpc>
            </a:pPr>
            <a:r>
              <a:rPr lang="sk-SK" altLang="sk-SK" sz="3200" u="sng" dirty="0" err="1" smtClean="0">
                <a:latin typeface="Arial Narrow" pitchFamily="34" charset="0"/>
              </a:rPr>
              <a:t>poootvorené</a:t>
            </a:r>
            <a:r>
              <a:rPr lang="sk-SK" altLang="sk-SK" sz="3200" u="sng" dirty="0" smtClean="0">
                <a:latin typeface="Arial Narrow" pitchFamily="34" charset="0"/>
              </a:rPr>
              <a:t>/polouzavreté</a:t>
            </a:r>
            <a:r>
              <a:rPr lang="sk-SK" altLang="sk-SK" sz="3200" dirty="0" smtClean="0">
                <a:latin typeface="Arial Narrow" pitchFamily="34" charset="0"/>
              </a:rPr>
              <a:t>: vopred definované varianty odpovedí + možnosť odpovedať voľne </a:t>
            </a:r>
          </a:p>
          <a:p>
            <a:pPr>
              <a:lnSpc>
                <a:spcPct val="90000"/>
              </a:lnSpc>
              <a:buFont typeface="Wingdings 2" pitchFamily="16" charset="2"/>
              <a:buNone/>
            </a:pPr>
            <a:endParaRPr lang="sk-SK" altLang="sk-SK" sz="3200" dirty="0" smtClean="0">
              <a:latin typeface="Arial Narrow" pitchFamily="34" charset="0"/>
            </a:endParaRPr>
          </a:p>
          <a:p>
            <a:pPr>
              <a:lnSpc>
                <a:spcPct val="90000"/>
              </a:lnSpc>
            </a:pPr>
            <a:r>
              <a:rPr lang="sk-SK" altLang="sk-SK" sz="3200" u="sng" dirty="0" smtClean="0">
                <a:latin typeface="Arial Narrow" pitchFamily="34" charset="0"/>
              </a:rPr>
              <a:t>otvorené</a:t>
            </a:r>
            <a:r>
              <a:rPr lang="sk-SK" altLang="sk-SK" sz="3200" dirty="0" smtClean="0">
                <a:latin typeface="Arial Narrow" pitchFamily="34" charset="0"/>
              </a:rPr>
              <a:t>: vyvolávajúce voľné odpovede</a:t>
            </a:r>
            <a:endParaRPr lang="cs-CZ" altLang="sk-SK" sz="3200" dirty="0" smtClean="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ox(in)">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box(in)">
                                      <p:cBhvr>
                                        <p:cTn id="12" dur="5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box(in)">
                                      <p:cBhvr>
                                        <p:cTn id="17" dur="5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box(in)">
                                      <p:cBhvr>
                                        <p:cTn id="22" dur="5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box(in)">
                                      <p:cBhvr>
                                        <p:cTn id="27" dur="500"/>
                                        <p:tgtEl>
                                          <p:spTgt spid="1024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10243">
                                            <p:txEl>
                                              <p:pRg st="7" end="7"/>
                                            </p:txEl>
                                          </p:spTgt>
                                        </p:tgtEl>
                                        <p:attrNameLst>
                                          <p:attrName>style.visibility</p:attrName>
                                        </p:attrNameLst>
                                      </p:cBhvr>
                                      <p:to>
                                        <p:strVal val="visible"/>
                                      </p:to>
                                    </p:set>
                                    <p:animEffect transition="in" filter="box(in)">
                                      <p:cBhvr>
                                        <p:cTn id="32" dur="5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a:xfrm>
            <a:off x="914400" y="274638"/>
            <a:ext cx="7772400" cy="1096962"/>
          </a:xfrm>
        </p:spPr>
        <p:txBody>
          <a:bodyPr/>
          <a:lstStyle/>
          <a:p>
            <a:r>
              <a:rPr lang="sk-SK" altLang="sk-SK" b="1" dirty="0" smtClean="0">
                <a:solidFill>
                  <a:srgbClr val="696464"/>
                </a:solidFill>
                <a:latin typeface="Arial Narrow" pitchFamily="32" charset="0"/>
                <a:ea typeface="Microsoft YaHei" charset="-122"/>
                <a:cs typeface="+mn-cs"/>
              </a:rPr>
              <a:t>Uzavreté otázky: formát</a:t>
            </a:r>
          </a:p>
        </p:txBody>
      </p:sp>
      <p:sp>
        <p:nvSpPr>
          <p:cNvPr id="20483" name="Zástupný symbol pro obsah 2"/>
          <p:cNvSpPr>
            <a:spLocks noGrp="1"/>
          </p:cNvSpPr>
          <p:nvPr>
            <p:ph sz="quarter" idx="1"/>
          </p:nvPr>
        </p:nvSpPr>
        <p:spPr>
          <a:xfrm>
            <a:off x="304800" y="1447800"/>
            <a:ext cx="8382000" cy="5105400"/>
          </a:xfrm>
        </p:spPr>
        <p:txBody>
          <a:bodyPr/>
          <a:lstStyle/>
          <a:p>
            <a:r>
              <a:rPr lang="sk-SK" altLang="sk-SK" sz="2800" dirty="0" err="1" smtClean="0">
                <a:latin typeface="Arial Narrow" pitchFamily="34" charset="0"/>
              </a:rPr>
              <a:t>Likertova</a:t>
            </a:r>
            <a:r>
              <a:rPr lang="sk-SK" altLang="sk-SK" sz="2800" dirty="0" smtClean="0">
                <a:latin typeface="Arial Narrow" pitchFamily="34" charset="0"/>
              </a:rPr>
              <a:t> škála: ako silno respondent súhlasí/nesúhlasí s určitým výrokom</a:t>
            </a:r>
          </a:p>
          <a:p>
            <a:r>
              <a:rPr lang="sk-SK" altLang="sk-SK" sz="2800" dirty="0" smtClean="0">
                <a:latin typeface="Arial Narrow" pitchFamily="34" charset="0"/>
              </a:rPr>
              <a:t>sémantický diferenciál: 2 extrémy, medzi tým kontinuum </a:t>
            </a:r>
          </a:p>
          <a:p>
            <a:r>
              <a:rPr lang="sk-SK" altLang="sk-SK" sz="2800" dirty="0" err="1" smtClean="0">
                <a:latin typeface="Arial Narrow" pitchFamily="34" charset="0"/>
              </a:rPr>
              <a:t>zatrhávací</a:t>
            </a:r>
            <a:r>
              <a:rPr lang="sk-SK" altLang="sk-SK" sz="2800" dirty="0" smtClean="0">
                <a:latin typeface="Arial Narrow" pitchFamily="34" charset="0"/>
              </a:rPr>
              <a:t> zoznam</a:t>
            </a:r>
          </a:p>
          <a:p>
            <a:r>
              <a:rPr lang="sk-SK" altLang="sk-SK" sz="2800" dirty="0" smtClean="0">
                <a:latin typeface="Arial Narrow" pitchFamily="34" charset="0"/>
              </a:rPr>
              <a:t>zoraďovanie</a:t>
            </a:r>
          </a:p>
          <a:p>
            <a:r>
              <a:rPr lang="sk-SK" altLang="sk-SK" sz="2800" dirty="0" smtClean="0">
                <a:latin typeface="Arial Narrow" pitchFamily="34" charset="0"/>
              </a:rPr>
              <a:t>vybratie postoja, ktorý je respondentovi najbližší: na rozdiel od typu súhlasím/nesúhlasím tu nedochádza k tvorbe setov odpovedí</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868362"/>
          </a:xfrm>
        </p:spPr>
        <p:txBody>
          <a:bodyPr/>
          <a:lstStyle/>
          <a:p>
            <a:r>
              <a:rPr lang="sk-SK" altLang="sk-SK" b="1" dirty="0" smtClean="0">
                <a:solidFill>
                  <a:srgbClr val="696464"/>
                </a:solidFill>
                <a:latin typeface="Arial Narrow" pitchFamily="32" charset="0"/>
                <a:ea typeface="Microsoft YaHei" charset="-122"/>
                <a:cs typeface="+mn-cs"/>
              </a:rPr>
              <a:t>Uzavreté otázky: typy</a:t>
            </a:r>
          </a:p>
        </p:txBody>
      </p:sp>
      <p:sp>
        <p:nvSpPr>
          <p:cNvPr id="11267" name="Rectangle 3"/>
          <p:cNvSpPr>
            <a:spLocks noGrp="1" noChangeArrowheads="1"/>
          </p:cNvSpPr>
          <p:nvPr>
            <p:ph type="body" idx="1"/>
          </p:nvPr>
        </p:nvSpPr>
        <p:spPr>
          <a:xfrm>
            <a:off x="395288" y="1241425"/>
            <a:ext cx="8229600" cy="4930775"/>
          </a:xfrm>
        </p:spPr>
        <p:txBody>
          <a:bodyPr/>
          <a:lstStyle/>
          <a:p>
            <a:pPr>
              <a:lnSpc>
                <a:spcPct val="80000"/>
              </a:lnSpc>
            </a:pPr>
            <a:r>
              <a:rPr lang="sk-SK" altLang="sk-SK" sz="2800" b="1" dirty="0" smtClean="0">
                <a:latin typeface="Arial Narrow" pitchFamily="34" charset="0"/>
              </a:rPr>
              <a:t>dichotomické</a:t>
            </a:r>
            <a:r>
              <a:rPr lang="sk-SK" altLang="sk-SK" sz="2800" dirty="0" smtClean="0">
                <a:latin typeface="Arial Narrow" pitchFamily="34" charset="0"/>
              </a:rPr>
              <a:t>: </a:t>
            </a:r>
          </a:p>
          <a:p>
            <a:pPr lvl="1">
              <a:lnSpc>
                <a:spcPct val="80000"/>
              </a:lnSpc>
            </a:pPr>
            <a:r>
              <a:rPr lang="sk-SK" altLang="sk-SK" sz="2800" i="1" dirty="0" smtClean="0">
                <a:latin typeface="Arial Narrow" pitchFamily="34" charset="0"/>
              </a:rPr>
              <a:t>pravé</a:t>
            </a:r>
            <a:r>
              <a:rPr lang="sk-SK" altLang="sk-SK" sz="2800" dirty="0" smtClean="0">
                <a:latin typeface="Arial Narrow" pitchFamily="34" charset="0"/>
              </a:rPr>
              <a:t> (vzájomne sa vylučujú)</a:t>
            </a:r>
          </a:p>
          <a:p>
            <a:pPr lvl="1">
              <a:lnSpc>
                <a:spcPct val="80000"/>
              </a:lnSpc>
            </a:pPr>
            <a:r>
              <a:rPr lang="sk-SK" altLang="sk-SK" sz="2800" i="1" dirty="0" smtClean="0">
                <a:latin typeface="Arial Narrow" pitchFamily="34" charset="0"/>
              </a:rPr>
              <a:t>nepravé</a:t>
            </a:r>
            <a:r>
              <a:rPr lang="sk-SK" altLang="sk-SK" sz="2800" dirty="0" smtClean="0">
                <a:latin typeface="Arial Narrow" pitchFamily="34" charset="0"/>
              </a:rPr>
              <a:t> (viac možností na kontinuálnej škále s krajnými polohami)</a:t>
            </a:r>
          </a:p>
          <a:p>
            <a:pPr>
              <a:lnSpc>
                <a:spcPct val="80000"/>
              </a:lnSpc>
            </a:pPr>
            <a:r>
              <a:rPr lang="sk-SK" altLang="sk-SK" sz="2800" b="1" dirty="0" err="1" smtClean="0">
                <a:latin typeface="Arial Narrow" pitchFamily="34" charset="0"/>
              </a:rPr>
              <a:t>polytomické</a:t>
            </a:r>
            <a:endParaRPr lang="sk-SK" altLang="sk-SK" sz="2800" dirty="0" smtClean="0">
              <a:latin typeface="Arial Narrow" pitchFamily="34" charset="0"/>
            </a:endParaRPr>
          </a:p>
          <a:p>
            <a:pPr>
              <a:lnSpc>
                <a:spcPct val="80000"/>
              </a:lnSpc>
            </a:pPr>
            <a:r>
              <a:rPr lang="sk-SK" altLang="sk-SK" sz="2800" b="1" dirty="0" smtClean="0">
                <a:latin typeface="Arial Narrow" pitchFamily="34" charset="0"/>
              </a:rPr>
              <a:t>batériové</a:t>
            </a:r>
            <a:r>
              <a:rPr lang="sk-SK" altLang="sk-SK" sz="2800" dirty="0" smtClean="0">
                <a:latin typeface="Arial Narrow" pitchFamily="34" charset="0"/>
              </a:rPr>
              <a:t>: vzťahujú sa k jednému indikátoru </a:t>
            </a:r>
          </a:p>
          <a:p>
            <a:pPr lvl="2">
              <a:lnSpc>
                <a:spcPct val="80000"/>
              </a:lnSpc>
            </a:pPr>
            <a:r>
              <a:rPr lang="sk-SK" altLang="sk-SK" sz="2400" dirty="0" smtClean="0">
                <a:latin typeface="Arial Narrow" pitchFamily="34" charset="0"/>
              </a:rPr>
              <a:t>Uveďte, prosím, či máte vo Vašej domácnosti:</a:t>
            </a:r>
          </a:p>
          <a:p>
            <a:pPr marL="1211263" lvl="3" indent="-342900">
              <a:lnSpc>
                <a:spcPct val="80000"/>
              </a:lnSpc>
              <a:buFont typeface="Franklin Gothic Book" pitchFamily="32" charset="0"/>
              <a:buAutoNum type="arabicPeriod"/>
            </a:pPr>
            <a:r>
              <a:rPr lang="sk-SK" altLang="sk-SK" dirty="0" smtClean="0">
                <a:latin typeface="Arial Narrow" pitchFamily="34" charset="0"/>
              </a:rPr>
              <a:t>televízny prijímač  ÁNO – NIE</a:t>
            </a:r>
          </a:p>
          <a:p>
            <a:pPr marL="1211263" lvl="3" indent="-342900">
              <a:lnSpc>
                <a:spcPct val="80000"/>
              </a:lnSpc>
              <a:buFont typeface="Franklin Gothic Book" pitchFamily="32" charset="0"/>
              <a:buAutoNum type="arabicPeriod"/>
            </a:pPr>
            <a:r>
              <a:rPr lang="sk-SK" altLang="sk-SK" dirty="0" smtClean="0">
                <a:latin typeface="Arial Narrow" pitchFamily="34" charset="0"/>
              </a:rPr>
              <a:t>satelitný prijímač ÁNO – NIE</a:t>
            </a:r>
          </a:p>
          <a:p>
            <a:pPr marL="1211263" lvl="3" indent="-342900">
              <a:lnSpc>
                <a:spcPct val="80000"/>
              </a:lnSpc>
              <a:buFont typeface="Franklin Gothic Book" pitchFamily="32" charset="0"/>
              <a:buAutoNum type="arabicPeriod"/>
            </a:pPr>
            <a:r>
              <a:rPr lang="sk-SK" altLang="sk-SK" dirty="0" smtClean="0">
                <a:latin typeface="Arial Narrow" pitchFamily="34" charset="0"/>
              </a:rPr>
              <a:t>rozhlasový prijímač ÁNO – NIE</a:t>
            </a:r>
          </a:p>
          <a:p>
            <a:pPr marL="1211263" lvl="3" indent="-342900">
              <a:lnSpc>
                <a:spcPct val="80000"/>
              </a:lnSpc>
              <a:buFont typeface="Franklin Gothic Book" pitchFamily="32" charset="0"/>
              <a:buAutoNum type="arabicPeriod"/>
            </a:pPr>
            <a:r>
              <a:rPr lang="sk-SK" altLang="sk-SK" dirty="0" smtClean="0">
                <a:latin typeface="Arial Narrow" pitchFamily="34" charset="0"/>
              </a:rPr>
              <a:t>videorekordér ÁNO – NIE</a:t>
            </a:r>
          </a:p>
          <a:p>
            <a:pPr marL="1211263" lvl="3" indent="-342900">
              <a:lnSpc>
                <a:spcPct val="80000"/>
              </a:lnSpc>
              <a:buFont typeface="Franklin Gothic Book" pitchFamily="32" charset="0"/>
              <a:buAutoNum type="arabicPeriod"/>
            </a:pPr>
            <a:r>
              <a:rPr lang="sk-SK" altLang="sk-SK" dirty="0" smtClean="0">
                <a:latin typeface="Arial Narrow" pitchFamily="34" charset="0"/>
              </a:rPr>
              <a:t>DVD prehrávač ÁNO – NIE</a:t>
            </a:r>
          </a:p>
          <a:p>
            <a:pPr marL="1211263" lvl="3" indent="-342900">
              <a:lnSpc>
                <a:spcPct val="80000"/>
              </a:lnSpc>
              <a:buFont typeface="Franklin Gothic Book" pitchFamily="32" charset="0"/>
              <a:buAutoNum type="arabicPeriod"/>
            </a:pPr>
            <a:r>
              <a:rPr lang="sk-SK" altLang="sk-SK" dirty="0" smtClean="0">
                <a:latin typeface="Arial Narrow" pitchFamily="34" charset="0"/>
              </a:rPr>
              <a:t>osobný počítač / notebook ÁNO – NIE </a:t>
            </a:r>
          </a:p>
          <a:p>
            <a:pPr marL="1211263" lvl="3" indent="-342900">
              <a:lnSpc>
                <a:spcPct val="80000"/>
              </a:lnSpc>
              <a:buFont typeface="Franklin Gothic Book" pitchFamily="32" charset="0"/>
              <a:buAutoNum type="arabicPeriod"/>
            </a:pPr>
            <a:r>
              <a:rPr lang="sk-SK" altLang="sk-SK" dirty="0" smtClean="0">
                <a:latin typeface="Arial Narrow" pitchFamily="34" charset="0"/>
              </a:rPr>
              <a:t>internetové pripojenie ÁNO– NIE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ox(in)">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ox(in)">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box(in)">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box(in)">
                                      <p:cBhvr>
                                        <p:cTn id="22" dur="500"/>
                                        <p:tgtEl>
                                          <p:spTgt spid="11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box(in)">
                                      <p:cBhvr>
                                        <p:cTn id="27" dur="500"/>
                                        <p:tgtEl>
                                          <p:spTgt spid="112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box(in)">
                                      <p:cBhvr>
                                        <p:cTn id="32" dur="500"/>
                                        <p:tgtEl>
                                          <p:spTgt spid="11267">
                                            <p:txEl>
                                              <p:pRg st="5" end="5"/>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11267">
                                            <p:txEl>
                                              <p:pRg st="6" end="6"/>
                                            </p:txEl>
                                          </p:spTgt>
                                        </p:tgtEl>
                                        <p:attrNameLst>
                                          <p:attrName>style.visibility</p:attrName>
                                        </p:attrNameLst>
                                      </p:cBhvr>
                                      <p:to>
                                        <p:strVal val="visible"/>
                                      </p:to>
                                    </p:set>
                                    <p:animEffect transition="in" filter="box(in)">
                                      <p:cBhvr>
                                        <p:cTn id="35" dur="500"/>
                                        <p:tgtEl>
                                          <p:spTgt spid="11267">
                                            <p:txEl>
                                              <p:pRg st="6" end="6"/>
                                            </p:txEl>
                                          </p:spTgt>
                                        </p:tgtEl>
                                      </p:cBhvr>
                                    </p:animEffect>
                                  </p:childTnLst>
                                </p:cTn>
                              </p:par>
                              <p:par>
                                <p:cTn id="36" presetID="4" presetClass="entr" presetSubtype="16" fill="hold" nodeType="withEffect">
                                  <p:stCondLst>
                                    <p:cond delay="0"/>
                                  </p:stCondLst>
                                  <p:childTnLst>
                                    <p:set>
                                      <p:cBhvr>
                                        <p:cTn id="37" dur="1" fill="hold">
                                          <p:stCondLst>
                                            <p:cond delay="0"/>
                                          </p:stCondLst>
                                        </p:cTn>
                                        <p:tgtEl>
                                          <p:spTgt spid="11267">
                                            <p:txEl>
                                              <p:pRg st="7" end="7"/>
                                            </p:txEl>
                                          </p:spTgt>
                                        </p:tgtEl>
                                        <p:attrNameLst>
                                          <p:attrName>style.visibility</p:attrName>
                                        </p:attrNameLst>
                                      </p:cBhvr>
                                      <p:to>
                                        <p:strVal val="visible"/>
                                      </p:to>
                                    </p:set>
                                    <p:animEffect transition="in" filter="box(in)">
                                      <p:cBhvr>
                                        <p:cTn id="38" dur="500"/>
                                        <p:tgtEl>
                                          <p:spTgt spid="11267">
                                            <p:txEl>
                                              <p:pRg st="7" end="7"/>
                                            </p:txEl>
                                          </p:spTgt>
                                        </p:tgtEl>
                                      </p:cBhvr>
                                    </p:animEffect>
                                  </p:childTnLst>
                                </p:cTn>
                              </p:par>
                              <p:par>
                                <p:cTn id="39" presetID="4" presetClass="entr" presetSubtype="16" fill="hold" nodeType="withEffect">
                                  <p:stCondLst>
                                    <p:cond delay="0"/>
                                  </p:stCondLst>
                                  <p:childTnLst>
                                    <p:set>
                                      <p:cBhvr>
                                        <p:cTn id="40" dur="1" fill="hold">
                                          <p:stCondLst>
                                            <p:cond delay="0"/>
                                          </p:stCondLst>
                                        </p:cTn>
                                        <p:tgtEl>
                                          <p:spTgt spid="11267">
                                            <p:txEl>
                                              <p:pRg st="8" end="8"/>
                                            </p:txEl>
                                          </p:spTgt>
                                        </p:tgtEl>
                                        <p:attrNameLst>
                                          <p:attrName>style.visibility</p:attrName>
                                        </p:attrNameLst>
                                      </p:cBhvr>
                                      <p:to>
                                        <p:strVal val="visible"/>
                                      </p:to>
                                    </p:set>
                                    <p:animEffect transition="in" filter="box(in)">
                                      <p:cBhvr>
                                        <p:cTn id="41" dur="500"/>
                                        <p:tgtEl>
                                          <p:spTgt spid="11267">
                                            <p:txEl>
                                              <p:pRg st="8" end="8"/>
                                            </p:txEl>
                                          </p:spTgt>
                                        </p:tgtEl>
                                      </p:cBhvr>
                                    </p:animEffect>
                                  </p:childTnLst>
                                </p:cTn>
                              </p:par>
                              <p:par>
                                <p:cTn id="42" presetID="4" presetClass="entr" presetSubtype="16" fill="hold" nodeType="withEffect">
                                  <p:stCondLst>
                                    <p:cond delay="0"/>
                                  </p:stCondLst>
                                  <p:childTnLst>
                                    <p:set>
                                      <p:cBhvr>
                                        <p:cTn id="43" dur="1" fill="hold">
                                          <p:stCondLst>
                                            <p:cond delay="0"/>
                                          </p:stCondLst>
                                        </p:cTn>
                                        <p:tgtEl>
                                          <p:spTgt spid="11267">
                                            <p:txEl>
                                              <p:pRg st="9" end="9"/>
                                            </p:txEl>
                                          </p:spTgt>
                                        </p:tgtEl>
                                        <p:attrNameLst>
                                          <p:attrName>style.visibility</p:attrName>
                                        </p:attrNameLst>
                                      </p:cBhvr>
                                      <p:to>
                                        <p:strVal val="visible"/>
                                      </p:to>
                                    </p:set>
                                    <p:animEffect transition="in" filter="box(in)">
                                      <p:cBhvr>
                                        <p:cTn id="44" dur="500"/>
                                        <p:tgtEl>
                                          <p:spTgt spid="11267">
                                            <p:txEl>
                                              <p:pRg st="9" end="9"/>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11267">
                                            <p:txEl>
                                              <p:pRg st="10" end="10"/>
                                            </p:txEl>
                                          </p:spTgt>
                                        </p:tgtEl>
                                        <p:attrNameLst>
                                          <p:attrName>style.visibility</p:attrName>
                                        </p:attrNameLst>
                                      </p:cBhvr>
                                      <p:to>
                                        <p:strVal val="visible"/>
                                      </p:to>
                                    </p:set>
                                    <p:animEffect transition="in" filter="box(in)">
                                      <p:cBhvr>
                                        <p:cTn id="47" dur="500"/>
                                        <p:tgtEl>
                                          <p:spTgt spid="11267">
                                            <p:txEl>
                                              <p:pRg st="10" end="10"/>
                                            </p:txEl>
                                          </p:spTgt>
                                        </p:tgtEl>
                                      </p:cBhvr>
                                    </p:animEffect>
                                  </p:childTnLst>
                                </p:cTn>
                              </p:par>
                              <p:par>
                                <p:cTn id="48" presetID="4" presetClass="entr" presetSubtype="16" fill="hold" nodeType="withEffect">
                                  <p:stCondLst>
                                    <p:cond delay="0"/>
                                  </p:stCondLst>
                                  <p:childTnLst>
                                    <p:set>
                                      <p:cBhvr>
                                        <p:cTn id="49" dur="1" fill="hold">
                                          <p:stCondLst>
                                            <p:cond delay="0"/>
                                          </p:stCondLst>
                                        </p:cTn>
                                        <p:tgtEl>
                                          <p:spTgt spid="11267">
                                            <p:txEl>
                                              <p:pRg st="11" end="11"/>
                                            </p:txEl>
                                          </p:spTgt>
                                        </p:tgtEl>
                                        <p:attrNameLst>
                                          <p:attrName>style.visibility</p:attrName>
                                        </p:attrNameLst>
                                      </p:cBhvr>
                                      <p:to>
                                        <p:strVal val="visible"/>
                                      </p:to>
                                    </p:set>
                                    <p:animEffect transition="in" filter="box(in)">
                                      <p:cBhvr>
                                        <p:cTn id="50" dur="500"/>
                                        <p:tgtEl>
                                          <p:spTgt spid="11267">
                                            <p:txEl>
                                              <p:pRg st="11" end="11"/>
                                            </p:txEl>
                                          </p:spTgt>
                                        </p:tgtEl>
                                      </p:cBhvr>
                                    </p:animEffect>
                                  </p:childTnLst>
                                </p:cTn>
                              </p:par>
                              <p:par>
                                <p:cTn id="51" presetID="4" presetClass="entr" presetSubtype="16" fill="hold" nodeType="withEffect">
                                  <p:stCondLst>
                                    <p:cond delay="0"/>
                                  </p:stCondLst>
                                  <p:childTnLst>
                                    <p:set>
                                      <p:cBhvr>
                                        <p:cTn id="52" dur="1" fill="hold">
                                          <p:stCondLst>
                                            <p:cond delay="0"/>
                                          </p:stCondLst>
                                        </p:cTn>
                                        <p:tgtEl>
                                          <p:spTgt spid="11267">
                                            <p:txEl>
                                              <p:pRg st="12" end="12"/>
                                            </p:txEl>
                                          </p:spTgt>
                                        </p:tgtEl>
                                        <p:attrNameLst>
                                          <p:attrName>style.visibility</p:attrName>
                                        </p:attrNameLst>
                                      </p:cBhvr>
                                      <p:to>
                                        <p:strVal val="visible"/>
                                      </p:to>
                                    </p:set>
                                    <p:animEffect transition="in" filter="box(in)">
                                      <p:cBhvr>
                                        <p:cTn id="53" dur="500"/>
                                        <p:tgtEl>
                                          <p:spTgt spid="1126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1295400"/>
            <a:ext cx="8229600" cy="4830763"/>
          </a:xfrm>
        </p:spPr>
        <p:txBody>
          <a:bodyPr/>
          <a:lstStyle/>
          <a:p>
            <a:r>
              <a:rPr lang="sk-SK" altLang="sk-SK" sz="3200" dirty="0" smtClean="0">
                <a:latin typeface="Arial Narrow" pitchFamily="34" charset="0"/>
              </a:rPr>
              <a:t>rozhodovanie pri uzavretých otázkach: </a:t>
            </a:r>
          </a:p>
          <a:p>
            <a:pPr lvl="1"/>
            <a:r>
              <a:rPr lang="sk-SK" altLang="sk-SK" sz="2800" dirty="0" smtClean="0">
                <a:latin typeface="Arial Narrow" pitchFamily="34" charset="0"/>
              </a:rPr>
              <a:t> technika nútenej voľby </a:t>
            </a:r>
            <a:r>
              <a:rPr lang="sk-SK" altLang="sk-SK" sz="2800" dirty="0" err="1" smtClean="0">
                <a:latin typeface="Arial Narrow" pitchFamily="34" charset="0"/>
              </a:rPr>
              <a:t>vs</a:t>
            </a:r>
            <a:r>
              <a:rPr lang="sk-SK" altLang="sk-SK" sz="2800" dirty="0" smtClean="0">
                <a:latin typeface="Arial Narrow" pitchFamily="34" charset="0"/>
              </a:rPr>
              <a:t>. otázky s možnosťou „úniku“ </a:t>
            </a:r>
          </a:p>
          <a:p>
            <a:pPr lvl="1"/>
            <a:r>
              <a:rPr lang="sk-SK" altLang="sk-SK" sz="2800" dirty="0" smtClean="0">
                <a:latin typeface="Arial Narrow" pitchFamily="34" charset="0"/>
              </a:rPr>
              <a:t> zaradenie/nezaradenie neutrálnej kategórie („</a:t>
            </a:r>
            <a:r>
              <a:rPr lang="sk-SK" altLang="sk-SK" sz="2800" dirty="0" err="1" smtClean="0">
                <a:latin typeface="Arial Narrow" pitchFamily="34" charset="0"/>
              </a:rPr>
              <a:t>ani-ani</a:t>
            </a:r>
            <a:r>
              <a:rPr lang="sk-SK" altLang="sk-SK" sz="2800" dirty="0" smtClean="0">
                <a:latin typeface="Arial Narrow" pitchFamily="34" charset="0"/>
              </a:rPr>
              <a:t>“)</a:t>
            </a:r>
            <a:endParaRPr lang="sk-SK" altLang="sk-SK" dirty="0" smtClean="0">
              <a:latin typeface="Arial Narrow" pitchFamily="34" charset="0"/>
            </a:endParaRPr>
          </a:p>
          <a:p>
            <a:pPr lvl="1"/>
            <a:r>
              <a:rPr lang="sk-SK" altLang="sk-SK" sz="2800" dirty="0" smtClean="0">
                <a:latin typeface="Arial Narrow" pitchFamily="34" charset="0"/>
              </a:rPr>
              <a:t>počet variant odpovedí; počet položiek škály</a:t>
            </a:r>
          </a:p>
        </p:txBody>
      </p:sp>
      <p:sp>
        <p:nvSpPr>
          <p:cNvPr id="22531" name="Rectangle 2"/>
          <p:cNvSpPr>
            <a:spLocks noGrp="1" noChangeArrowheads="1"/>
          </p:cNvSpPr>
          <p:nvPr>
            <p:ph type="title"/>
          </p:nvPr>
        </p:nvSpPr>
        <p:spPr>
          <a:xfrm>
            <a:off x="457200" y="274638"/>
            <a:ext cx="8229600" cy="868362"/>
          </a:xfrm>
        </p:spPr>
        <p:txBody>
          <a:bodyPr/>
          <a:lstStyle/>
          <a:p>
            <a:r>
              <a:rPr lang="sk-SK" altLang="sk-SK" b="1" dirty="0" smtClean="0">
                <a:solidFill>
                  <a:srgbClr val="696464"/>
                </a:solidFill>
                <a:latin typeface="Arial Narrow" pitchFamily="32" charset="0"/>
                <a:ea typeface="Microsoft YaHei" charset="-122"/>
                <a:cs typeface="+mn-cs"/>
              </a:rPr>
              <a:t>Uzavreté otázky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box(in)">
                                      <p:cBhvr>
                                        <p:cTn id="7" dur="500"/>
                                        <p:tgtEl>
                                          <p:spTgt spid="122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box(in)">
                                      <p:cBhvr>
                                        <p:cTn id="12" dur="500"/>
                                        <p:tgtEl>
                                          <p:spTgt spid="1229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box(in)">
                                      <p:cBhvr>
                                        <p:cTn id="17"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Grafika</a:t>
            </a:r>
            <a:endParaRPr lang="cs-CZ" altLang="sk-SK" b="1" dirty="0" smtClean="0">
              <a:solidFill>
                <a:srgbClr val="696464"/>
              </a:solidFill>
              <a:latin typeface="Arial Narrow" pitchFamily="32" charset="0"/>
              <a:ea typeface="Microsoft YaHei" charset="-122"/>
              <a:cs typeface="+mn-cs"/>
            </a:endParaRPr>
          </a:p>
        </p:txBody>
      </p:sp>
      <p:sp>
        <p:nvSpPr>
          <p:cNvPr id="23555" name="Zástupný symbol pro obsah 2"/>
          <p:cNvSpPr>
            <a:spLocks noGrp="1"/>
          </p:cNvSpPr>
          <p:nvPr>
            <p:ph sz="quarter" idx="1"/>
          </p:nvPr>
        </p:nvSpPr>
        <p:spPr/>
        <p:txBody>
          <a:bodyPr/>
          <a:lstStyle/>
          <a:p>
            <a:r>
              <a:rPr lang="sk-SK" altLang="sk-SK" sz="2800" dirty="0" smtClean="0">
                <a:latin typeface="Arial Narrow" pitchFamily="34" charset="0"/>
              </a:rPr>
              <a:t>čo najprehľadnejšie</a:t>
            </a:r>
          </a:p>
          <a:p>
            <a:r>
              <a:rPr lang="sk-SK" altLang="sk-SK" sz="2800" dirty="0" smtClean="0">
                <a:latin typeface="Arial Narrow" pitchFamily="34" charset="0"/>
              </a:rPr>
              <a:t>tlač len z jednej strany</a:t>
            </a:r>
          </a:p>
          <a:p>
            <a:r>
              <a:rPr lang="sk-SK" altLang="sk-SK" sz="2800" dirty="0" smtClean="0">
                <a:latin typeface="Arial Narrow" pitchFamily="34" charset="0"/>
              </a:rPr>
              <a:t>veľké medzery medzi riadkami</a:t>
            </a:r>
          </a:p>
          <a:p>
            <a:r>
              <a:rPr lang="sk-SK" altLang="sk-SK" sz="2800" dirty="0" smtClean="0">
                <a:latin typeface="Arial Narrow" pitchFamily="34" charset="0"/>
              </a:rPr>
              <a:t>dostatočný priestor na odpovede</a:t>
            </a:r>
          </a:p>
          <a:p>
            <a:r>
              <a:rPr lang="sk-SK" altLang="sk-SK" sz="2800" dirty="0" smtClean="0">
                <a:latin typeface="Arial Narrow" pitchFamily="34" charset="0"/>
              </a:rPr>
              <a:t>uzavreté otázky: zatrhávanie/krúžkovanie/vyfarbovanie...</a:t>
            </a:r>
          </a:p>
          <a:p>
            <a:r>
              <a:rPr lang="sk-SK" altLang="sk-SK" sz="2800" dirty="0" smtClean="0">
                <a:latin typeface="Arial Narrow" pitchFamily="34" charset="0"/>
              </a:rPr>
              <a:t>filtračné otázky: graficky odlíšiť – šípky, rámčeky...</a:t>
            </a:r>
            <a:endParaRPr lang="cs-CZ" altLang="sk-SK" sz="2800" dirty="0" smtClean="0">
              <a:latin typeface="Arial Narrow" pitchFamily="34" charset="0"/>
            </a:endParaRPr>
          </a:p>
          <a:p>
            <a:endParaRPr lang="cs-CZ" altLang="sk-SK"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Dramaturgia dotazníku</a:t>
            </a:r>
            <a:endParaRPr lang="cs-CZ" altLang="sk-SK" b="1" dirty="0" smtClean="0">
              <a:solidFill>
                <a:srgbClr val="696464"/>
              </a:solidFill>
              <a:latin typeface="Arial Narrow" pitchFamily="32" charset="0"/>
              <a:ea typeface="Microsoft YaHei" charset="-122"/>
              <a:cs typeface="+mn-cs"/>
            </a:endParaRPr>
          </a:p>
        </p:txBody>
      </p:sp>
      <p:sp>
        <p:nvSpPr>
          <p:cNvPr id="24579" name="Zástupný symbol pro obsah 2"/>
          <p:cNvSpPr>
            <a:spLocks noGrp="1"/>
          </p:cNvSpPr>
          <p:nvPr>
            <p:ph sz="quarter" idx="1"/>
          </p:nvPr>
        </p:nvSpPr>
        <p:spPr>
          <a:xfrm>
            <a:off x="838200" y="1905000"/>
            <a:ext cx="7848600" cy="4495800"/>
          </a:xfrm>
        </p:spPr>
        <p:txBody>
          <a:bodyPr/>
          <a:lstStyle/>
          <a:p>
            <a:pPr>
              <a:lnSpc>
                <a:spcPct val="90000"/>
              </a:lnSpc>
            </a:pPr>
            <a:r>
              <a:rPr lang="sk-SK" altLang="sk-SK" sz="3200" dirty="0" smtClean="0">
                <a:latin typeface="Arial Narrow" pitchFamily="34" charset="0"/>
              </a:rPr>
              <a:t>úvodný list/informácie pre respondenta </a:t>
            </a:r>
          </a:p>
          <a:p>
            <a:pPr>
              <a:lnSpc>
                <a:spcPct val="90000"/>
              </a:lnSpc>
            </a:pPr>
            <a:r>
              <a:rPr lang="sk-SK" altLang="sk-SK" sz="3200" dirty="0" smtClean="0">
                <a:latin typeface="Arial Narrow" pitchFamily="34" charset="0"/>
              </a:rPr>
              <a:t>inštrukcie: k jednotlivým sekciám/k jednotlivým otázkam </a:t>
            </a:r>
          </a:p>
          <a:p>
            <a:pPr>
              <a:lnSpc>
                <a:spcPct val="90000"/>
              </a:lnSpc>
            </a:pPr>
            <a:r>
              <a:rPr lang="sk-SK" altLang="sk-SK" sz="3200" dirty="0" smtClean="0">
                <a:latin typeface="Arial Narrow" pitchFamily="34" charset="0"/>
              </a:rPr>
              <a:t>pestrosť</a:t>
            </a:r>
          </a:p>
          <a:p>
            <a:pPr>
              <a:lnSpc>
                <a:spcPct val="90000"/>
              </a:lnSpc>
            </a:pPr>
            <a:r>
              <a:rPr lang="sk-SK" altLang="sk-SK" sz="3200" dirty="0" smtClean="0">
                <a:latin typeface="Arial Narrow" pitchFamily="34" charset="0"/>
              </a:rPr>
              <a:t>zložitejšie/citlivejšie témy a otázky uvádzať nejakým výrokom, ktorý respondenta pripraví, zmierni šok</a:t>
            </a:r>
          </a:p>
          <a:p>
            <a:pPr>
              <a:lnSpc>
                <a:spcPct val="90000"/>
              </a:lnSpc>
            </a:pPr>
            <a:r>
              <a:rPr lang="sk-SK" altLang="sk-SK" sz="3200" dirty="0" smtClean="0">
                <a:latin typeface="Arial Narrow" pitchFamily="34" charset="0"/>
              </a:rPr>
              <a:t>citlivé, osobné otázky na koniec </a:t>
            </a:r>
          </a:p>
          <a:p>
            <a:pPr>
              <a:lnSpc>
                <a:spcPct val="90000"/>
              </a:lnSpc>
            </a:pPr>
            <a:endParaRPr lang="cs-CZ" altLang="sk-SK" sz="2800" dirty="0" smtClean="0"/>
          </a:p>
          <a:p>
            <a:endParaRPr lang="cs-CZ" altLang="sk-SK"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7707313" cy="974725"/>
          </a:xfrm>
        </p:spPr>
        <p:txBody>
          <a:bodyPr/>
          <a:lstStyle/>
          <a:p>
            <a:r>
              <a:rPr lang="sk-SK" altLang="sk-SK" b="1" dirty="0" smtClean="0">
                <a:solidFill>
                  <a:srgbClr val="696464"/>
                </a:solidFill>
                <a:latin typeface="Arial Narrow" pitchFamily="32" charset="0"/>
                <a:ea typeface="Microsoft YaHei" charset="-122"/>
                <a:cs typeface="+mn-cs"/>
              </a:rPr>
              <a:t>Survey</a:t>
            </a:r>
          </a:p>
        </p:txBody>
      </p:sp>
      <p:sp>
        <p:nvSpPr>
          <p:cNvPr id="8195" name="Rectangle 4"/>
          <p:cNvSpPr>
            <a:spLocks noGrp="1" noChangeArrowheads="1"/>
          </p:cNvSpPr>
          <p:nvPr>
            <p:ph type="body" idx="1"/>
          </p:nvPr>
        </p:nvSpPr>
        <p:spPr>
          <a:xfrm>
            <a:off x="381000" y="1371600"/>
            <a:ext cx="8229600" cy="5257800"/>
          </a:xfrm>
        </p:spPr>
        <p:txBody>
          <a:bodyPr/>
          <a:lstStyle/>
          <a:p>
            <a:pPr>
              <a:buFont typeface="Wingdings 2" pitchFamily="16" charset="2"/>
              <a:buNone/>
            </a:pPr>
            <a:r>
              <a:rPr lang="sk-SK" altLang="sk-SK" sz="3200" dirty="0" smtClean="0">
                <a:solidFill>
                  <a:srgbClr val="000000"/>
                </a:solidFill>
                <a:latin typeface="Arial Narrow" pitchFamily="32" charset="0"/>
                <a:ea typeface="Microsoft YaHei" charset="-122"/>
              </a:rPr>
              <a:t>= prieskum, </a:t>
            </a:r>
            <a:r>
              <a:rPr lang="sk-SK" altLang="sk-SK" sz="3200" dirty="0" err="1" smtClean="0">
                <a:solidFill>
                  <a:srgbClr val="000000"/>
                </a:solidFill>
                <a:latin typeface="Arial Narrow" pitchFamily="32" charset="0"/>
                <a:ea typeface="Microsoft YaHei" charset="-122"/>
              </a:rPr>
              <a:t>šetření</a:t>
            </a:r>
            <a:endParaRPr lang="sk-SK" altLang="sk-SK" sz="3200" dirty="0" smtClean="0">
              <a:solidFill>
                <a:srgbClr val="000000"/>
              </a:solidFill>
              <a:latin typeface="Arial Narrow" pitchFamily="32" charset="0"/>
              <a:ea typeface="Microsoft YaHei" charset="-122"/>
            </a:endParaRPr>
          </a:p>
          <a:p>
            <a:r>
              <a:rPr lang="sk-SK" altLang="sk-SK" sz="3200" dirty="0" smtClean="0">
                <a:solidFill>
                  <a:srgbClr val="000000"/>
                </a:solidFill>
                <a:latin typeface="Arial Narrow" pitchFamily="32" charset="0"/>
                <a:ea typeface="Microsoft YaHei" charset="-122"/>
              </a:rPr>
              <a:t>hlavné črty: </a:t>
            </a:r>
          </a:p>
          <a:p>
            <a:pPr>
              <a:buFont typeface="Wingdings 2" pitchFamily="16" charset="2"/>
              <a:buNone/>
            </a:pPr>
            <a:r>
              <a:rPr lang="sk-SK" altLang="sk-SK" sz="3200" dirty="0" smtClean="0">
                <a:solidFill>
                  <a:srgbClr val="000000"/>
                </a:solidFill>
                <a:latin typeface="Arial Narrow" pitchFamily="32" charset="0"/>
                <a:ea typeface="Microsoft YaHei" charset="-122"/>
              </a:rPr>
              <a:t>1. spôsob zberu dát</a:t>
            </a:r>
          </a:p>
          <a:p>
            <a:pPr>
              <a:buFont typeface="Wingdings 2" pitchFamily="16" charset="2"/>
              <a:buNone/>
            </a:pPr>
            <a:r>
              <a:rPr lang="sk-SK" altLang="sk-SK" sz="3200" dirty="0" smtClean="0">
                <a:solidFill>
                  <a:srgbClr val="000000"/>
                </a:solidFill>
                <a:latin typeface="Arial Narrow" pitchFamily="32" charset="0"/>
                <a:ea typeface="Microsoft YaHei" charset="-122"/>
              </a:rPr>
              <a:t>- údaje o tých istých premenných/charakteristikách od viacerých prípadov, objektov</a:t>
            </a:r>
          </a:p>
          <a:p>
            <a:pPr>
              <a:buFont typeface="Wingdings 2" pitchFamily="16" charset="2"/>
              <a:buNone/>
            </a:pPr>
            <a:r>
              <a:rPr lang="sk-SK" altLang="sk-SK" sz="3200" dirty="0" smtClean="0">
                <a:solidFill>
                  <a:srgbClr val="000000"/>
                </a:solidFill>
                <a:latin typeface="Arial Narrow" pitchFamily="32" charset="0"/>
                <a:ea typeface="Microsoft YaHei" charset="-122"/>
              </a:rPr>
              <a:t>2. metóda analýzy </a:t>
            </a:r>
          </a:p>
          <a:p>
            <a:pPr>
              <a:buFont typeface="Wingdings 2" pitchFamily="16" charset="2"/>
              <a:buNone/>
            </a:pPr>
            <a:r>
              <a:rPr lang="sk-SK" altLang="sk-SK" sz="3200" dirty="0" smtClean="0">
                <a:solidFill>
                  <a:srgbClr val="000000"/>
                </a:solidFill>
                <a:latin typeface="Arial Narrow" pitchFamily="32" charset="0"/>
                <a:ea typeface="Microsoft YaHei" charset="-122"/>
              </a:rPr>
              <a:t>- opíšeme charakteristiky súboru objektov, zisťujeme príčiny určitého fenoménu  </a:t>
            </a:r>
          </a:p>
          <a:p>
            <a:endParaRPr lang="sk-SK" altLang="sk-SK"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Dramaturgia dotazníku</a:t>
            </a:r>
            <a:endParaRPr lang="cs-CZ" altLang="sk-SK" b="1" dirty="0" smtClean="0">
              <a:solidFill>
                <a:srgbClr val="696464"/>
              </a:solidFill>
              <a:latin typeface="Arial Narrow" pitchFamily="32" charset="0"/>
              <a:ea typeface="Microsoft YaHei" charset="-122"/>
              <a:cs typeface="+mn-cs"/>
            </a:endParaRPr>
          </a:p>
        </p:txBody>
      </p:sp>
      <p:sp>
        <p:nvSpPr>
          <p:cNvPr id="25603" name="Zástupný symbol pro obsah 2"/>
          <p:cNvSpPr>
            <a:spLocks noGrp="1"/>
          </p:cNvSpPr>
          <p:nvPr>
            <p:ph sz="quarter" idx="1"/>
          </p:nvPr>
        </p:nvSpPr>
        <p:spPr>
          <a:xfrm>
            <a:off x="762000" y="1905000"/>
            <a:ext cx="7543800" cy="4572000"/>
          </a:xfrm>
        </p:spPr>
        <p:txBody>
          <a:bodyPr/>
          <a:lstStyle/>
          <a:p>
            <a:r>
              <a:rPr lang="sk-SK" altLang="sk-SK" sz="3200" dirty="0" smtClean="0">
                <a:latin typeface="Arial Narrow" pitchFamily="34" charset="0"/>
              </a:rPr>
              <a:t>pozor na produkciu setov odpovedí (automatický súhlas/nesúhlas)</a:t>
            </a:r>
          </a:p>
          <a:p>
            <a:pPr>
              <a:buFont typeface="Wingdings 2" pitchFamily="16" charset="2"/>
              <a:buAutoNum type="alphaLcParenR"/>
            </a:pPr>
            <a:r>
              <a:rPr lang="sk-SK" altLang="sk-SK" sz="3200" dirty="0" smtClean="0">
                <a:latin typeface="Arial Narrow" pitchFamily="34" charset="0"/>
              </a:rPr>
              <a:t>z pohodlnosti: tendencia respondentov súhlasiť, zaškrtávať „áno“, skôr než nesúhlasiť</a:t>
            </a:r>
          </a:p>
          <a:p>
            <a:pPr>
              <a:buFont typeface="Wingdings 2" pitchFamily="16" charset="2"/>
              <a:buAutoNum type="alphaLcParenR"/>
            </a:pPr>
            <a:r>
              <a:rPr lang="sk-SK" altLang="sk-SK" sz="3200" dirty="0" smtClean="0">
                <a:latin typeface="Arial Narrow" pitchFamily="34" charset="0"/>
              </a:rPr>
              <a:t>kvôli pociťovanému sociálnemu tlaku; eliminácia nežiaducich aktivít</a:t>
            </a:r>
            <a:endParaRPr lang="cs-CZ" altLang="sk-SK" sz="3200" dirty="0" smtClean="0">
              <a:latin typeface="Arial Narrow"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Haló efekt</a:t>
            </a:r>
            <a:endParaRPr lang="cs-CZ" altLang="sk-SK" b="1" dirty="0" smtClean="0">
              <a:solidFill>
                <a:srgbClr val="696464"/>
              </a:solidFill>
              <a:latin typeface="Arial Narrow" pitchFamily="32" charset="0"/>
              <a:ea typeface="Microsoft YaHei" charset="-122"/>
              <a:cs typeface="+mn-cs"/>
            </a:endParaRPr>
          </a:p>
        </p:txBody>
      </p:sp>
      <p:sp>
        <p:nvSpPr>
          <p:cNvPr id="26627" name="Zástupný symbol pro obsah 2"/>
          <p:cNvSpPr>
            <a:spLocks noGrp="1"/>
          </p:cNvSpPr>
          <p:nvPr>
            <p:ph sz="quarter" idx="1"/>
          </p:nvPr>
        </p:nvSpPr>
        <p:spPr>
          <a:xfrm>
            <a:off x="609600" y="1752600"/>
            <a:ext cx="7772400" cy="4572000"/>
          </a:xfrm>
        </p:spPr>
        <p:txBody>
          <a:bodyPr/>
          <a:lstStyle/>
          <a:p>
            <a:r>
              <a:rPr lang="sk-SK" altLang="sk-SK" sz="3200" dirty="0" smtClean="0">
                <a:latin typeface="Arial Narrow" pitchFamily="34" charset="0"/>
              </a:rPr>
              <a:t>skreslenie vzniknuté v dôsledku radenia otázok</a:t>
            </a:r>
          </a:p>
          <a:p>
            <a:r>
              <a:rPr lang="sk-SK" altLang="sk-SK" sz="3200" dirty="0" smtClean="0">
                <a:latin typeface="Arial Narrow" pitchFamily="34" charset="0"/>
              </a:rPr>
              <a:t>určitá otázka stimuluje odpovede na niekoľko otázok dopredu</a:t>
            </a:r>
          </a:p>
          <a:p>
            <a:pPr>
              <a:buFont typeface="Wingdings 2" pitchFamily="16" charset="2"/>
              <a:buNone/>
            </a:pPr>
            <a:endParaRPr lang="sk-SK" altLang="sk-SK" sz="3200" dirty="0" smtClean="0">
              <a:latin typeface="Arial Narrow" pitchFamily="34" charset="0"/>
            </a:endParaRPr>
          </a:p>
          <a:p>
            <a:r>
              <a:rPr lang="cs-CZ" altLang="sk-SK" sz="3200" dirty="0" err="1" smtClean="0">
                <a:latin typeface="Arial Narrow" pitchFamily="34" charset="0"/>
              </a:rPr>
              <a:t>Príklad</a:t>
            </a:r>
            <a:r>
              <a:rPr lang="cs-CZ" altLang="sk-SK" sz="3200" dirty="0" smtClean="0">
                <a:latin typeface="Arial Narrow" pitchFamily="34" charset="0"/>
              </a:rPr>
              <a:t>: </a:t>
            </a:r>
            <a:r>
              <a:rPr lang="cs-CZ" altLang="sk-SK" sz="3200" i="1" dirty="0" smtClean="0">
                <a:latin typeface="Arial Narrow" pitchFamily="34" charset="0"/>
              </a:rPr>
              <a:t>„Jistě, pane ministře“</a:t>
            </a:r>
            <a:r>
              <a:rPr lang="cs-CZ" altLang="sk-SK" sz="3200" dirty="0" smtClean="0">
                <a:latin typeface="Arial Narrow" pitchFamily="34" charset="0"/>
              </a:rPr>
              <a:t>: průzkum veřejného mínění </a:t>
            </a:r>
            <a:br>
              <a:rPr lang="cs-CZ" altLang="sk-SK" sz="3200" dirty="0" smtClean="0">
                <a:latin typeface="Arial Narrow" pitchFamily="34" charset="0"/>
              </a:rPr>
            </a:br>
            <a:r>
              <a:rPr lang="cs-CZ" altLang="sk-SK" sz="3200" dirty="0" smtClean="0">
                <a:latin typeface="Arial Narrow" pitchFamily="34" charset="0"/>
                <a:hlinkClick r:id="rId2"/>
              </a:rPr>
              <a:t>http://www.</a:t>
            </a:r>
            <a:r>
              <a:rPr lang="cs-CZ" altLang="sk-SK" sz="3200" dirty="0" err="1" smtClean="0">
                <a:latin typeface="Arial Narrow" pitchFamily="34" charset="0"/>
                <a:hlinkClick r:id="rId2"/>
              </a:rPr>
              <a:t>youtube.com</a:t>
            </a:r>
            <a:r>
              <a:rPr lang="cs-CZ" altLang="sk-SK" sz="3200" dirty="0" smtClean="0">
                <a:latin typeface="Arial Narrow" pitchFamily="34" charset="0"/>
                <a:hlinkClick r:id="rId2"/>
              </a:rPr>
              <a:t>/</a:t>
            </a:r>
            <a:r>
              <a:rPr lang="cs-CZ" altLang="sk-SK" sz="3200" dirty="0" err="1" smtClean="0">
                <a:latin typeface="Arial Narrow" pitchFamily="34" charset="0"/>
                <a:hlinkClick r:id="rId2"/>
              </a:rPr>
              <a:t>watch</a:t>
            </a:r>
            <a:r>
              <a:rPr lang="cs-CZ" altLang="sk-SK" sz="3200" dirty="0" smtClean="0">
                <a:latin typeface="Arial Narrow" pitchFamily="34" charset="0"/>
                <a:hlinkClick r:id="rId2"/>
              </a:rPr>
              <a:t>?v=G0ZZJXw4MTA</a:t>
            </a:r>
            <a:endParaRPr lang="cs-CZ" altLang="sk-SK" sz="3200" dirty="0" smtClean="0">
              <a:latin typeface="Arial Narrow" pitchFamily="34" charset="0"/>
            </a:endParaRPr>
          </a:p>
          <a:p>
            <a:endParaRPr lang="cs-CZ" altLang="sk-SK" dirty="0" smtClean="0"/>
          </a:p>
          <a:p>
            <a:endParaRPr lang="cs-CZ" altLang="sk-SK"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a:xfrm>
            <a:off x="914400" y="274638"/>
            <a:ext cx="7772400" cy="715962"/>
          </a:xfrm>
        </p:spPr>
        <p:txBody>
          <a:bodyPr/>
          <a:lstStyle/>
          <a:p>
            <a:r>
              <a:rPr lang="sk-SK" altLang="sk-SK" b="1" dirty="0" smtClean="0">
                <a:solidFill>
                  <a:srgbClr val="696464"/>
                </a:solidFill>
                <a:latin typeface="Arial Narrow" pitchFamily="32" charset="0"/>
                <a:ea typeface="Microsoft YaHei" charset="-122"/>
                <a:cs typeface="+mn-cs"/>
              </a:rPr>
              <a:t>Haló efekt - príklad</a:t>
            </a:r>
          </a:p>
        </p:txBody>
      </p:sp>
      <p:sp>
        <p:nvSpPr>
          <p:cNvPr id="27651" name="Zástupný symbol pro obsah 2"/>
          <p:cNvSpPr>
            <a:spLocks noGrp="1"/>
          </p:cNvSpPr>
          <p:nvPr>
            <p:ph sz="quarter" idx="1"/>
          </p:nvPr>
        </p:nvSpPr>
        <p:spPr>
          <a:xfrm>
            <a:off x="381000" y="1066800"/>
            <a:ext cx="8534400" cy="5562600"/>
          </a:xfrm>
        </p:spPr>
        <p:txBody>
          <a:bodyPr/>
          <a:lstStyle/>
          <a:p>
            <a:r>
              <a:rPr lang="cs-CZ" altLang="sk-SK" sz="2400" dirty="0" smtClean="0">
                <a:latin typeface="Arial Narrow" pitchFamily="34" charset="0"/>
              </a:rPr>
              <a:t>1) Znepokojuje vás počet mladých lidí, kteří nemají práci?  </a:t>
            </a:r>
            <a:br>
              <a:rPr lang="cs-CZ" altLang="sk-SK" sz="2400" dirty="0" smtClean="0">
                <a:latin typeface="Arial Narrow" pitchFamily="34" charset="0"/>
              </a:rPr>
            </a:br>
            <a:r>
              <a:rPr lang="cs-CZ" altLang="sk-SK" sz="2400" dirty="0" smtClean="0">
                <a:latin typeface="Arial Narrow" pitchFamily="34" charset="0"/>
              </a:rPr>
              <a:t>2) Znepokojuje vás nárůst kriminality mezi mladistvými? </a:t>
            </a:r>
            <a:br>
              <a:rPr lang="cs-CZ" altLang="sk-SK" sz="2400" dirty="0" smtClean="0">
                <a:latin typeface="Arial Narrow" pitchFamily="34" charset="0"/>
              </a:rPr>
            </a:br>
            <a:r>
              <a:rPr lang="cs-CZ" altLang="sk-SK" sz="2400" dirty="0" smtClean="0">
                <a:latin typeface="Arial Narrow" pitchFamily="34" charset="0"/>
              </a:rPr>
              <a:t>3) Myslíte, že na školách je nízká disciplína? </a:t>
            </a:r>
            <a:br>
              <a:rPr lang="cs-CZ" altLang="sk-SK" sz="2400" dirty="0" smtClean="0">
                <a:latin typeface="Arial Narrow" pitchFamily="34" charset="0"/>
              </a:rPr>
            </a:br>
            <a:r>
              <a:rPr lang="cs-CZ" altLang="sk-SK" sz="2400" dirty="0" smtClean="0">
                <a:latin typeface="Arial Narrow" pitchFamily="34" charset="0"/>
              </a:rPr>
              <a:t>4) Myslíte si, že mladí lidé ve svém životě uvítají trochu autority a vedení? </a:t>
            </a:r>
            <a:br>
              <a:rPr lang="cs-CZ" altLang="sk-SK" sz="2400" dirty="0" smtClean="0">
                <a:latin typeface="Arial Narrow" pitchFamily="34" charset="0"/>
              </a:rPr>
            </a:br>
            <a:r>
              <a:rPr lang="cs-CZ" altLang="sk-SK" sz="2400" dirty="0" smtClean="0">
                <a:latin typeface="Arial Narrow" pitchFamily="34" charset="0"/>
              </a:rPr>
              <a:t>5) Že se rádi chopí příležitosti? </a:t>
            </a:r>
            <a:br>
              <a:rPr lang="cs-CZ" altLang="sk-SK" sz="2400" dirty="0" smtClean="0">
                <a:latin typeface="Arial Narrow" pitchFamily="34" charset="0"/>
              </a:rPr>
            </a:br>
            <a:r>
              <a:rPr lang="cs-CZ" altLang="sk-SK" sz="2400" dirty="0" smtClean="0">
                <a:latin typeface="Arial Narrow" pitchFamily="34" charset="0"/>
              </a:rPr>
              <a:t>6) Byl byste </a:t>
            </a:r>
            <a:r>
              <a:rPr lang="cs-CZ" altLang="sk-SK" sz="2400" u="sng" dirty="0" smtClean="0">
                <a:latin typeface="Arial Narrow" pitchFamily="34" charset="0"/>
              </a:rPr>
              <a:t>PRO</a:t>
            </a:r>
            <a:r>
              <a:rPr lang="cs-CZ" altLang="sk-SK" sz="2400" dirty="0" smtClean="0">
                <a:latin typeface="Arial Narrow" pitchFamily="34" charset="0"/>
              </a:rPr>
              <a:t> zavedení branné povinnosti? </a:t>
            </a:r>
            <a:br>
              <a:rPr lang="cs-CZ" altLang="sk-SK" sz="2400" dirty="0" smtClean="0">
                <a:latin typeface="Arial Narrow" pitchFamily="34" charset="0"/>
              </a:rPr>
            </a:br>
            <a:r>
              <a:rPr lang="cs-CZ" altLang="sk-SK" sz="2400" dirty="0" smtClean="0">
                <a:latin typeface="Arial Narrow" pitchFamily="34" charset="0"/>
              </a:rPr>
              <a:t>ANO!</a:t>
            </a:r>
          </a:p>
          <a:p>
            <a:r>
              <a:rPr lang="cs-CZ" altLang="sk-SK" sz="2400" dirty="0" smtClean="0">
                <a:latin typeface="Arial Narrow" pitchFamily="34" charset="0"/>
              </a:rPr>
              <a:t>1) Znepokojuje vás hrozba války? </a:t>
            </a:r>
            <a:br>
              <a:rPr lang="cs-CZ" altLang="sk-SK" sz="2400" dirty="0" smtClean="0">
                <a:latin typeface="Arial Narrow" pitchFamily="34" charset="0"/>
              </a:rPr>
            </a:br>
            <a:r>
              <a:rPr lang="cs-CZ" altLang="sk-SK" sz="2400" dirty="0" smtClean="0">
                <a:latin typeface="Arial Narrow" pitchFamily="34" charset="0"/>
              </a:rPr>
              <a:t>2) Znepokojuje vás rostoucí zbrojení? </a:t>
            </a:r>
            <a:br>
              <a:rPr lang="cs-CZ" altLang="sk-SK" sz="2400" dirty="0" smtClean="0">
                <a:latin typeface="Arial Narrow" pitchFamily="34" charset="0"/>
              </a:rPr>
            </a:br>
            <a:r>
              <a:rPr lang="cs-CZ" altLang="sk-SK" sz="2400" dirty="0" smtClean="0">
                <a:latin typeface="Arial Narrow" pitchFamily="34" charset="0"/>
              </a:rPr>
              <a:t>3) Je nebezpečné dávat mladým lidem zbraně a učit je zabíjet? </a:t>
            </a:r>
            <a:br>
              <a:rPr lang="cs-CZ" altLang="sk-SK" sz="2400" dirty="0" smtClean="0">
                <a:latin typeface="Arial Narrow" pitchFamily="34" charset="0"/>
              </a:rPr>
            </a:br>
            <a:r>
              <a:rPr lang="cs-CZ" altLang="sk-SK" sz="2400" dirty="0" smtClean="0">
                <a:latin typeface="Arial Narrow" pitchFamily="34" charset="0"/>
              </a:rPr>
              <a:t>4) Je špatné nutit lidi, aby se chopili zbraně proti své vůli? </a:t>
            </a:r>
            <a:br>
              <a:rPr lang="cs-CZ" altLang="sk-SK" sz="2400" dirty="0" smtClean="0">
                <a:latin typeface="Arial Narrow" pitchFamily="34" charset="0"/>
              </a:rPr>
            </a:br>
            <a:r>
              <a:rPr lang="cs-CZ" altLang="sk-SK" sz="2400" dirty="0" smtClean="0">
                <a:latin typeface="Arial Narrow" pitchFamily="34" charset="0"/>
              </a:rPr>
              <a:t>5) Byl byste </a:t>
            </a:r>
            <a:r>
              <a:rPr lang="cs-CZ" altLang="sk-SK" sz="2400" u="sng" dirty="0" smtClean="0">
                <a:latin typeface="Arial Narrow" pitchFamily="34" charset="0"/>
              </a:rPr>
              <a:t>PROTI</a:t>
            </a:r>
            <a:r>
              <a:rPr lang="cs-CZ" altLang="sk-SK" sz="2400" dirty="0" smtClean="0">
                <a:latin typeface="Arial Narrow" pitchFamily="34" charset="0"/>
              </a:rPr>
              <a:t> znovuzavedení branné povinnosti? </a:t>
            </a:r>
            <a:br>
              <a:rPr lang="cs-CZ" altLang="sk-SK" sz="2400" dirty="0" smtClean="0">
                <a:latin typeface="Arial Narrow" pitchFamily="34" charset="0"/>
              </a:rPr>
            </a:br>
            <a:r>
              <a:rPr lang="cs-CZ" altLang="sk-SK" sz="2400" dirty="0" smtClean="0">
                <a:latin typeface="Arial Narrow" pitchFamily="34" charset="0"/>
              </a:rPr>
              <a:t>ANO!</a:t>
            </a:r>
          </a:p>
          <a:p>
            <a:endParaRPr lang="cs-CZ" altLang="sk-SK"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a:xfrm>
            <a:off x="914400" y="274638"/>
            <a:ext cx="7772400" cy="944562"/>
          </a:xfrm>
        </p:spPr>
        <p:txBody>
          <a:bodyPr/>
          <a:lstStyle/>
          <a:p>
            <a:r>
              <a:rPr lang="sk-SK" altLang="sk-SK" b="1" dirty="0" smtClean="0">
                <a:solidFill>
                  <a:srgbClr val="696464"/>
                </a:solidFill>
                <a:latin typeface="Arial Narrow" pitchFamily="32" charset="0"/>
                <a:ea typeface="Microsoft YaHei" charset="-122"/>
                <a:cs typeface="+mn-cs"/>
              </a:rPr>
              <a:t>Pilotáž</a:t>
            </a:r>
            <a:endParaRPr lang="cs-CZ" altLang="sk-SK" b="1" dirty="0" smtClean="0">
              <a:solidFill>
                <a:srgbClr val="696464"/>
              </a:solidFill>
              <a:latin typeface="Arial Narrow" pitchFamily="32" charset="0"/>
              <a:ea typeface="Microsoft YaHei" charset="-122"/>
              <a:cs typeface="+mn-cs"/>
            </a:endParaRPr>
          </a:p>
        </p:txBody>
      </p:sp>
      <p:sp>
        <p:nvSpPr>
          <p:cNvPr id="28675" name="Zástupný symbol pro obsah 2"/>
          <p:cNvSpPr>
            <a:spLocks noGrp="1"/>
          </p:cNvSpPr>
          <p:nvPr>
            <p:ph sz="quarter" idx="1"/>
          </p:nvPr>
        </p:nvSpPr>
        <p:spPr>
          <a:xfrm>
            <a:off x="762000" y="1524000"/>
            <a:ext cx="7620000" cy="4800600"/>
          </a:xfrm>
        </p:spPr>
        <p:txBody>
          <a:bodyPr/>
          <a:lstStyle/>
          <a:p>
            <a:pPr>
              <a:lnSpc>
                <a:spcPct val="80000"/>
              </a:lnSpc>
            </a:pPr>
            <a:r>
              <a:rPr lang="sk-SK" altLang="sk-SK" sz="3200" dirty="0" smtClean="0">
                <a:latin typeface="Arial Narrow" pitchFamily="34" charset="0"/>
              </a:rPr>
              <a:t>odskúšanie výskumného nástroja</a:t>
            </a:r>
          </a:p>
          <a:p>
            <a:pPr>
              <a:lnSpc>
                <a:spcPct val="80000"/>
              </a:lnSpc>
            </a:pPr>
            <a:r>
              <a:rPr lang="sk-SK" altLang="sk-SK" sz="3200" dirty="0" smtClean="0">
                <a:latin typeface="Arial Narrow" pitchFamily="34" charset="0"/>
              </a:rPr>
              <a:t>overenie </a:t>
            </a:r>
            <a:r>
              <a:rPr lang="sk-SK" altLang="sk-SK" sz="3200" dirty="0" err="1" smtClean="0">
                <a:latin typeface="Arial Narrow" pitchFamily="34" charset="0"/>
              </a:rPr>
              <a:t>validity</a:t>
            </a:r>
            <a:r>
              <a:rPr lang="sk-SK" altLang="sk-SK" sz="3200" dirty="0" smtClean="0">
                <a:latin typeface="Arial Narrow" pitchFamily="34" charset="0"/>
              </a:rPr>
              <a:t> jednotlivých otázok i celého dotazníku </a:t>
            </a:r>
          </a:p>
          <a:p>
            <a:pPr>
              <a:lnSpc>
                <a:spcPct val="80000"/>
              </a:lnSpc>
            </a:pPr>
            <a:r>
              <a:rPr lang="sk-SK" altLang="sk-SK" sz="3200" dirty="0" smtClean="0">
                <a:latin typeface="Arial Narrow" pitchFamily="34" charset="0"/>
              </a:rPr>
              <a:t>„dotazník o dotazníku“</a:t>
            </a:r>
          </a:p>
          <a:p>
            <a:pPr>
              <a:lnSpc>
                <a:spcPct val="80000"/>
              </a:lnSpc>
            </a:pPr>
            <a:r>
              <a:rPr lang="sk-SK" altLang="sk-SK" sz="3200" dirty="0" smtClean="0">
                <a:latin typeface="Arial Narrow" pitchFamily="34" charset="0"/>
              </a:rPr>
              <a:t>malá vzorka (50-100 respondentov)</a:t>
            </a:r>
          </a:p>
          <a:p>
            <a:pPr>
              <a:lnSpc>
                <a:spcPct val="80000"/>
              </a:lnSpc>
            </a:pPr>
            <a:r>
              <a:rPr lang="sk-SK" altLang="sk-SK" sz="3200" dirty="0" smtClean="0">
                <a:latin typeface="Arial Narrow" pitchFamily="34" charset="0"/>
              </a:rPr>
              <a:t>snaha zaradiť respondentov, ktorí budú mať podobné charakteristiky ako budúca vzorka</a:t>
            </a:r>
          </a:p>
          <a:p>
            <a:pPr>
              <a:lnSpc>
                <a:spcPct val="80000"/>
              </a:lnSpc>
            </a:pPr>
            <a:r>
              <a:rPr lang="sk-SK" altLang="sk-SK" sz="3200" dirty="0" smtClean="0">
                <a:latin typeface="Arial Narrow" pitchFamily="34" charset="0"/>
              </a:rPr>
              <a:t>otázky s nízkou variáciou odpovedí vyvolávajú pochybnosti o svojom účele </a:t>
            </a:r>
          </a:p>
          <a:p>
            <a:pPr>
              <a:lnSpc>
                <a:spcPct val="80000"/>
              </a:lnSpc>
            </a:pPr>
            <a:endParaRPr lang="cs-CZ" altLang="sk-SK"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a:xfrm>
            <a:off x="914400" y="274638"/>
            <a:ext cx="7772400" cy="1020762"/>
          </a:xfrm>
        </p:spPr>
        <p:txBody>
          <a:bodyPr/>
          <a:lstStyle/>
          <a:p>
            <a:r>
              <a:rPr lang="sk-SK" altLang="sk-SK" b="1" dirty="0" smtClean="0">
                <a:solidFill>
                  <a:srgbClr val="696464"/>
                </a:solidFill>
                <a:latin typeface="Arial Narrow" pitchFamily="32" charset="0"/>
                <a:ea typeface="Microsoft YaHei" charset="-122"/>
                <a:cs typeface="+mn-cs"/>
              </a:rPr>
              <a:t>Pilotáž</a:t>
            </a:r>
            <a:endParaRPr lang="cs-CZ" altLang="sk-SK" b="1" dirty="0" smtClean="0">
              <a:solidFill>
                <a:srgbClr val="696464"/>
              </a:solidFill>
              <a:latin typeface="Arial Narrow" pitchFamily="32" charset="0"/>
              <a:ea typeface="Microsoft YaHei" charset="-122"/>
              <a:cs typeface="+mn-cs"/>
            </a:endParaRPr>
          </a:p>
        </p:txBody>
      </p:sp>
      <p:sp>
        <p:nvSpPr>
          <p:cNvPr id="29699" name="Zástupný symbol pro obsah 2"/>
          <p:cNvSpPr>
            <a:spLocks noGrp="1"/>
          </p:cNvSpPr>
          <p:nvPr>
            <p:ph sz="quarter" idx="1"/>
          </p:nvPr>
        </p:nvSpPr>
        <p:spPr>
          <a:xfrm>
            <a:off x="381000" y="1295400"/>
            <a:ext cx="8305800" cy="5105400"/>
          </a:xfrm>
        </p:spPr>
        <p:txBody>
          <a:bodyPr/>
          <a:lstStyle/>
          <a:p>
            <a:pPr>
              <a:lnSpc>
                <a:spcPct val="80000"/>
              </a:lnSpc>
            </a:pPr>
            <a:r>
              <a:rPr lang="sk-SK" altLang="sk-SK" sz="3200" dirty="0" smtClean="0">
                <a:latin typeface="Arial Narrow" pitchFamily="34" charset="0"/>
              </a:rPr>
              <a:t>skúma sa:</a:t>
            </a:r>
          </a:p>
          <a:p>
            <a:pPr lvl="1">
              <a:lnSpc>
                <a:spcPct val="80000"/>
              </a:lnSpc>
            </a:pPr>
            <a:r>
              <a:rPr lang="sk-SK" altLang="sk-SK" sz="2800" dirty="0" smtClean="0">
                <a:latin typeface="Arial Narrow" pitchFamily="34" charset="0"/>
              </a:rPr>
              <a:t>logika toku, nadväznosť</a:t>
            </a:r>
          </a:p>
          <a:p>
            <a:pPr lvl="1">
              <a:lnSpc>
                <a:spcPct val="80000"/>
              </a:lnSpc>
            </a:pPr>
            <a:r>
              <a:rPr lang="sk-SK" altLang="sk-SK" sz="2800" dirty="0" smtClean="0">
                <a:latin typeface="Arial Narrow" pitchFamily="34" charset="0"/>
              </a:rPr>
              <a:t>správnosť filtračných otázok</a:t>
            </a:r>
          </a:p>
          <a:p>
            <a:pPr lvl="1">
              <a:lnSpc>
                <a:spcPct val="80000"/>
              </a:lnSpc>
            </a:pPr>
            <a:r>
              <a:rPr lang="sk-SK" altLang="sk-SK" sz="2800" dirty="0" smtClean="0">
                <a:latin typeface="Arial Narrow" pitchFamily="34" charset="0"/>
              </a:rPr>
              <a:t>porozumenie otázkam</a:t>
            </a:r>
          </a:p>
          <a:p>
            <a:pPr lvl="1">
              <a:lnSpc>
                <a:spcPct val="80000"/>
              </a:lnSpc>
            </a:pPr>
            <a:r>
              <a:rPr lang="sk-SK" altLang="sk-SK" sz="2800" dirty="0" smtClean="0">
                <a:latin typeface="Arial Narrow" pitchFamily="34" charset="0"/>
              </a:rPr>
              <a:t>jednoznačnosť</a:t>
            </a:r>
          </a:p>
          <a:p>
            <a:pPr lvl="1">
              <a:lnSpc>
                <a:spcPct val="80000"/>
              </a:lnSpc>
            </a:pPr>
            <a:r>
              <a:rPr lang="sk-SK" altLang="sk-SK" sz="2800" dirty="0" smtClean="0">
                <a:latin typeface="Arial Narrow" pitchFamily="34" charset="0"/>
              </a:rPr>
              <a:t>úplnosť variant odpovedí</a:t>
            </a:r>
          </a:p>
          <a:p>
            <a:pPr lvl="1">
              <a:lnSpc>
                <a:spcPct val="80000"/>
              </a:lnSpc>
            </a:pPr>
            <a:r>
              <a:rPr lang="sk-SK" altLang="sk-SK" sz="2800" dirty="0" smtClean="0">
                <a:latin typeface="Arial Narrow" pitchFamily="34" charset="0"/>
              </a:rPr>
              <a:t>redundancia (2 otázky na to isté)</a:t>
            </a:r>
          </a:p>
          <a:p>
            <a:pPr lvl="1">
              <a:lnSpc>
                <a:spcPct val="80000"/>
              </a:lnSpc>
            </a:pPr>
            <a:r>
              <a:rPr lang="sk-SK" altLang="sk-SK" sz="2800" dirty="0" smtClean="0">
                <a:latin typeface="Arial Narrow" pitchFamily="34" charset="0"/>
              </a:rPr>
              <a:t>miera vynechaných odpovedí, nezodpovedaných otázok</a:t>
            </a:r>
          </a:p>
          <a:p>
            <a:pPr lvl="1">
              <a:lnSpc>
                <a:spcPct val="80000"/>
              </a:lnSpc>
            </a:pPr>
            <a:r>
              <a:rPr lang="sk-SK" altLang="sk-SK" sz="2800" dirty="0" smtClean="0">
                <a:latin typeface="Arial Narrow" pitchFamily="34" charset="0"/>
              </a:rPr>
              <a:t>záujem respondentov a ich pozornosť</a:t>
            </a:r>
          </a:p>
          <a:p>
            <a:pPr lvl="1">
              <a:lnSpc>
                <a:spcPct val="80000"/>
              </a:lnSpc>
            </a:pPr>
            <a:r>
              <a:rPr lang="sk-SK" altLang="sk-SK" sz="2800" dirty="0" smtClean="0">
                <a:latin typeface="Arial Narrow" pitchFamily="34" charset="0"/>
              </a:rPr>
              <a:t>s akými otázkami mali problémy, ktoré museli byť opakované atď.</a:t>
            </a:r>
          </a:p>
          <a:p>
            <a:pPr lvl="1">
              <a:lnSpc>
                <a:spcPct val="80000"/>
              </a:lnSpc>
            </a:pPr>
            <a:r>
              <a:rPr lang="sk-SK" altLang="sk-SK" sz="2800" dirty="0" smtClean="0">
                <a:latin typeface="Arial Narrow" pitchFamily="34" charset="0"/>
              </a:rPr>
              <a:t>čas – dĺžka trvania</a:t>
            </a:r>
            <a:endParaRPr lang="cs-CZ" altLang="sk-SK" sz="2800" dirty="0" smtClean="0">
              <a:latin typeface="Arial Narrow"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914400" y="274638"/>
            <a:ext cx="7772400" cy="868362"/>
          </a:xfrm>
        </p:spPr>
        <p:txBody>
          <a:bodyPr/>
          <a:lstStyle/>
          <a:p>
            <a:r>
              <a:rPr lang="cs-CZ" altLang="sk-SK" b="1" dirty="0" smtClean="0">
                <a:solidFill>
                  <a:srgbClr val="696464"/>
                </a:solidFill>
                <a:latin typeface="Arial Narrow" pitchFamily="32" charset="0"/>
                <a:ea typeface="Microsoft YaHei" charset="-122"/>
                <a:cs typeface="+mn-cs"/>
              </a:rPr>
              <a:t>Indexy a škály</a:t>
            </a:r>
          </a:p>
        </p:txBody>
      </p:sp>
      <p:sp>
        <p:nvSpPr>
          <p:cNvPr id="30723" name="Zástupný symbol pro obsah 2"/>
          <p:cNvSpPr>
            <a:spLocks noGrp="1"/>
          </p:cNvSpPr>
          <p:nvPr>
            <p:ph sz="quarter" idx="1"/>
          </p:nvPr>
        </p:nvSpPr>
        <p:spPr>
          <a:xfrm>
            <a:off x="533400" y="1371600"/>
            <a:ext cx="7239000" cy="4876800"/>
          </a:xfrm>
        </p:spPr>
        <p:txBody>
          <a:bodyPr/>
          <a:lstStyle/>
          <a:p>
            <a:r>
              <a:rPr lang="sk-SK" altLang="sk-SK" sz="3200" dirty="0" smtClean="0">
                <a:latin typeface="Arial Narrow" pitchFamily="34" charset="0"/>
              </a:rPr>
              <a:t>zložené (komplexné, kompozitné) meracie nástroje na meranie ordinálnych dát</a:t>
            </a:r>
          </a:p>
          <a:p>
            <a:r>
              <a:rPr lang="sk-SK" altLang="sk-SK" sz="3200" dirty="0" smtClean="0">
                <a:latin typeface="Arial Narrow" pitchFamily="34" charset="0"/>
              </a:rPr>
              <a:t>neusporiadaná množina znakov sa prevádza na jeden kvantitatívny znak  </a:t>
            </a:r>
          </a:p>
          <a:p>
            <a:r>
              <a:rPr lang="sk-SK" altLang="sk-SK" sz="3200" dirty="0" smtClean="0">
                <a:latin typeface="Arial Narrow" pitchFamily="34" charset="0"/>
              </a:rPr>
              <a:t>na čo sú dobré?</a:t>
            </a:r>
          </a:p>
          <a:p>
            <a:pPr marL="884238" lvl="1" indent="-609600"/>
            <a:r>
              <a:rPr lang="sk-SK" altLang="sk-SK" sz="2800" dirty="0" smtClean="0">
                <a:latin typeface="Arial Narrow" pitchFamily="34" charset="0"/>
              </a:rPr>
              <a:t>efektívna redukcia dát  </a:t>
            </a:r>
          </a:p>
          <a:p>
            <a:pPr marL="884238" lvl="1" indent="-609600"/>
            <a:r>
              <a:rPr lang="sk-SK" altLang="sk-SK" sz="2800" dirty="0" smtClean="0">
                <a:latin typeface="Arial Narrow" pitchFamily="34" charset="0"/>
              </a:rPr>
              <a:t>presnejšie a súčasne variabilnejšie meranie indikátorov </a:t>
            </a:r>
          </a:p>
          <a:p>
            <a:pPr marL="884238" lvl="1" indent="-609600"/>
            <a:r>
              <a:rPr lang="sk-SK" altLang="sk-SK" sz="2800" dirty="0" smtClean="0">
                <a:latin typeface="Arial Narrow" pitchFamily="34" charset="0"/>
              </a:rPr>
              <a:t>zvyšovanie </a:t>
            </a:r>
            <a:r>
              <a:rPr lang="sk-SK" altLang="sk-SK" sz="2800" dirty="0" err="1" smtClean="0">
                <a:latin typeface="Arial Narrow" pitchFamily="34" charset="0"/>
              </a:rPr>
              <a:t>validity</a:t>
            </a:r>
            <a:r>
              <a:rPr lang="sk-SK" altLang="sk-SK" sz="2800" dirty="0" smtClean="0">
                <a:latin typeface="Arial Narrow" pitchFamily="34" charset="0"/>
              </a:rPr>
              <a:t> </a:t>
            </a:r>
          </a:p>
          <a:p>
            <a:pPr marL="884238" lvl="1" indent="-609600"/>
            <a:r>
              <a:rPr lang="sk-SK" altLang="sk-SK" sz="2800" dirty="0" smtClean="0">
                <a:latin typeface="Arial Narrow" pitchFamily="34" charset="0"/>
              </a:rPr>
              <a:t>zvyšovanie </a:t>
            </a:r>
            <a:r>
              <a:rPr lang="sk-SK" altLang="sk-SK" sz="2800" dirty="0" err="1" smtClean="0">
                <a:latin typeface="Arial Narrow" pitchFamily="34" charset="0"/>
              </a:rPr>
              <a:t>reliability</a:t>
            </a:r>
            <a:endParaRPr lang="sk-SK" altLang="sk-SK" sz="3600" dirty="0" smtClean="0">
              <a:latin typeface="Arial Narrow" pitchFamily="34" charset="0"/>
            </a:endParaRPr>
          </a:p>
          <a:p>
            <a:endParaRPr lang="cs-CZ" altLang="sk-SK" sz="30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Škály</a:t>
            </a:r>
            <a:endParaRPr lang="cs-CZ" altLang="sk-SK" b="1" dirty="0" smtClean="0">
              <a:solidFill>
                <a:srgbClr val="696464"/>
              </a:solidFill>
              <a:latin typeface="Arial Narrow" pitchFamily="32" charset="0"/>
              <a:ea typeface="Microsoft YaHei" charset="-122"/>
              <a:cs typeface="+mn-cs"/>
            </a:endParaRPr>
          </a:p>
        </p:txBody>
      </p:sp>
      <p:sp>
        <p:nvSpPr>
          <p:cNvPr id="31747" name="Zástupný symbol pro obsah 2"/>
          <p:cNvSpPr>
            <a:spLocks noGrp="1"/>
          </p:cNvSpPr>
          <p:nvPr>
            <p:ph sz="quarter" idx="1"/>
          </p:nvPr>
        </p:nvSpPr>
        <p:spPr>
          <a:xfrm>
            <a:off x="457200" y="1447800"/>
            <a:ext cx="8229600" cy="5105400"/>
          </a:xfrm>
        </p:spPr>
        <p:txBody>
          <a:bodyPr/>
          <a:lstStyle/>
          <a:p>
            <a:pPr>
              <a:lnSpc>
                <a:spcPct val="90000"/>
              </a:lnSpc>
              <a:buFont typeface="Wingdings 2" pitchFamily="16" charset="2"/>
              <a:buNone/>
            </a:pPr>
            <a:endParaRPr lang="cs-CZ" altLang="sk-SK" sz="2000" dirty="0" smtClean="0"/>
          </a:p>
          <a:p>
            <a:pPr>
              <a:lnSpc>
                <a:spcPct val="90000"/>
              </a:lnSpc>
            </a:pPr>
            <a:r>
              <a:rPr lang="sk-SK" altLang="sk-SK" sz="3200" dirty="0" smtClean="0">
                <a:latin typeface="Arial Narrow" pitchFamily="34" charset="0"/>
              </a:rPr>
              <a:t>konštruované a overované ešte pred vlastným výskumom </a:t>
            </a:r>
          </a:p>
          <a:p>
            <a:pPr>
              <a:lnSpc>
                <a:spcPct val="90000"/>
              </a:lnSpc>
              <a:buFont typeface="Wingdings 2" pitchFamily="16" charset="2"/>
              <a:buNone/>
            </a:pPr>
            <a:endParaRPr lang="sk-SK" altLang="sk-SK" sz="3200" dirty="0" smtClean="0">
              <a:latin typeface="Arial Narrow" pitchFamily="34" charset="0"/>
            </a:endParaRPr>
          </a:p>
          <a:p>
            <a:pPr>
              <a:lnSpc>
                <a:spcPct val="90000"/>
              </a:lnSpc>
            </a:pPr>
            <a:r>
              <a:rPr lang="sk-SK" altLang="sk-SK" sz="3200" dirty="0" smtClean="0">
                <a:latin typeface="Arial Narrow" pitchFamily="34" charset="0"/>
              </a:rPr>
              <a:t>jednotlivé položky v batérii majú často rozdielnu intenzitu vzhľadom k meranému konceptu</a:t>
            </a:r>
          </a:p>
          <a:p>
            <a:pPr>
              <a:lnSpc>
                <a:spcPct val="90000"/>
              </a:lnSpc>
            </a:pPr>
            <a:r>
              <a:rPr lang="sk-SK" altLang="sk-SK" sz="3200" dirty="0" smtClean="0">
                <a:latin typeface="Arial Narrow" pitchFamily="34" charset="0"/>
              </a:rPr>
              <a:t>obsahujú tým pádom viac informácie než indexy</a:t>
            </a:r>
          </a:p>
          <a:p>
            <a:pPr>
              <a:lnSpc>
                <a:spcPct val="90000"/>
              </a:lnSpc>
            </a:pPr>
            <a:r>
              <a:rPr lang="sk-SK" altLang="sk-SK" sz="3200" dirty="0" smtClean="0">
                <a:latin typeface="Arial Narrow" pitchFamily="34" charset="0"/>
              </a:rPr>
              <a:t>dajú sa vzájomne porovnávať</a:t>
            </a:r>
          </a:p>
          <a:p>
            <a:endParaRPr lang="cs-CZ" altLang="sk-SK"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r>
              <a:rPr lang="sk-SK" altLang="sk-SK" b="1" dirty="0" smtClean="0">
                <a:solidFill>
                  <a:srgbClr val="696464"/>
                </a:solidFill>
                <a:latin typeface="Arial Narrow" pitchFamily="32" charset="0"/>
                <a:ea typeface="Microsoft YaHei" charset="-122"/>
                <a:cs typeface="+mn-cs"/>
              </a:rPr>
              <a:t>Hlavné typy škál</a:t>
            </a:r>
            <a:endParaRPr lang="cs-CZ" altLang="sk-SK" b="1" dirty="0" smtClean="0">
              <a:solidFill>
                <a:srgbClr val="696464"/>
              </a:solidFill>
              <a:latin typeface="Arial Narrow" pitchFamily="32" charset="0"/>
              <a:ea typeface="Microsoft YaHei" charset="-122"/>
              <a:cs typeface="+mn-cs"/>
            </a:endParaRPr>
          </a:p>
        </p:txBody>
      </p:sp>
      <p:sp>
        <p:nvSpPr>
          <p:cNvPr id="32771" name="Zástupný symbol pro obsah 2"/>
          <p:cNvSpPr>
            <a:spLocks noGrp="1"/>
          </p:cNvSpPr>
          <p:nvPr>
            <p:ph sz="quarter" idx="1"/>
          </p:nvPr>
        </p:nvSpPr>
        <p:spPr/>
        <p:txBody>
          <a:bodyPr/>
          <a:lstStyle/>
          <a:p>
            <a:r>
              <a:rPr lang="sk-SK" altLang="sk-SK" sz="3200" dirty="0" err="1" smtClean="0">
                <a:latin typeface="Arial Narrow" pitchFamily="34" charset="0"/>
              </a:rPr>
              <a:t>Thurstonova</a:t>
            </a:r>
            <a:r>
              <a:rPr lang="sk-SK" altLang="sk-SK" sz="3200" dirty="0" smtClean="0">
                <a:latin typeface="Arial Narrow" pitchFamily="34" charset="0"/>
              </a:rPr>
              <a:t> škála (technika zdanlivo rovnakých intervalov)</a:t>
            </a:r>
          </a:p>
          <a:p>
            <a:r>
              <a:rPr lang="sk-SK" altLang="sk-SK" sz="3200" dirty="0" err="1" smtClean="0">
                <a:latin typeface="Arial Narrow" pitchFamily="34" charset="0"/>
              </a:rPr>
              <a:t>Likertova</a:t>
            </a:r>
            <a:r>
              <a:rPr lang="sk-SK" altLang="sk-SK" sz="3200" dirty="0" smtClean="0">
                <a:latin typeface="Arial Narrow" pitchFamily="34" charset="0"/>
              </a:rPr>
              <a:t> škála (technika sumovaných odhadov) ≠ „škála </a:t>
            </a:r>
            <a:r>
              <a:rPr lang="sk-SK" altLang="sk-SK" sz="3200" dirty="0" err="1" smtClean="0">
                <a:latin typeface="Arial Narrow" pitchFamily="34" charset="0"/>
              </a:rPr>
              <a:t>Likertovho</a:t>
            </a:r>
            <a:r>
              <a:rPr lang="sk-SK" altLang="sk-SK" sz="3200" dirty="0" smtClean="0">
                <a:latin typeface="Arial Narrow" pitchFamily="34" charset="0"/>
              </a:rPr>
              <a:t> typu/ratingová škála“ </a:t>
            </a:r>
          </a:p>
          <a:p>
            <a:r>
              <a:rPr lang="sk-SK" altLang="sk-SK" sz="3200" dirty="0" err="1" smtClean="0">
                <a:latin typeface="Arial Narrow" pitchFamily="34" charset="0"/>
              </a:rPr>
              <a:t>Guttmanova</a:t>
            </a:r>
            <a:r>
              <a:rPr lang="sk-SK" altLang="sk-SK" sz="3200" dirty="0" smtClean="0">
                <a:latin typeface="Arial Narrow" pitchFamily="34" charset="0"/>
              </a:rPr>
              <a:t> škála (</a:t>
            </a:r>
            <a:r>
              <a:rPr lang="sk-SK" altLang="sk-SK" sz="3200" dirty="0" err="1" smtClean="0">
                <a:latin typeface="Arial Narrow" pitchFamily="34" charset="0"/>
              </a:rPr>
              <a:t>škálogramová</a:t>
            </a:r>
            <a:r>
              <a:rPr lang="sk-SK" altLang="sk-SK" sz="3200" dirty="0" smtClean="0">
                <a:latin typeface="Arial Narrow" pitchFamily="34" charset="0"/>
              </a:rPr>
              <a:t> analýza)</a:t>
            </a:r>
          </a:p>
          <a:p>
            <a:pPr lvl="1"/>
            <a:r>
              <a:rPr lang="sk-SK" altLang="sk-SK" sz="3200" dirty="0" err="1" smtClean="0">
                <a:latin typeface="Arial Narrow" pitchFamily="34" charset="0"/>
              </a:rPr>
              <a:t>Bogardusova</a:t>
            </a:r>
            <a:r>
              <a:rPr lang="sk-SK" altLang="sk-SK" sz="3200" dirty="0" smtClean="0">
                <a:latin typeface="Arial Narrow" pitchFamily="34" charset="0"/>
              </a:rPr>
              <a:t> škála sociálnej vzdialenosti (</a:t>
            </a:r>
            <a:r>
              <a:rPr lang="sk-SK" altLang="sk-SK" sz="3200" dirty="0" err="1" smtClean="0">
                <a:latin typeface="Arial Narrow" pitchFamily="34" charset="0"/>
              </a:rPr>
              <a:t>distancie</a:t>
            </a:r>
            <a:r>
              <a:rPr lang="sk-SK" altLang="sk-SK" sz="3200" dirty="0" smtClean="0">
                <a:latin typeface="Arial Narrow" pitchFamily="34" charset="0"/>
              </a:rPr>
              <a:t>)</a:t>
            </a:r>
          </a:p>
          <a:p>
            <a:r>
              <a:rPr lang="sk-SK" altLang="sk-SK" sz="3200" dirty="0" smtClean="0">
                <a:latin typeface="Arial Narrow" pitchFamily="34" charset="0"/>
              </a:rPr>
              <a:t>Sémantický diferenciál</a:t>
            </a:r>
          </a:p>
          <a:p>
            <a:endParaRPr lang="cs-CZ" altLang="sk-SK"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533400" y="304800"/>
            <a:ext cx="7772400" cy="1143000"/>
          </a:xfrm>
        </p:spPr>
        <p:txBody>
          <a:bodyPr/>
          <a:lstStyle/>
          <a:p>
            <a:r>
              <a:rPr lang="sk-SK" altLang="sk-SK" b="1" dirty="0" smtClean="0">
                <a:solidFill>
                  <a:srgbClr val="696464"/>
                </a:solidFill>
                <a:latin typeface="Arial Narrow" pitchFamily="32" charset="0"/>
                <a:ea typeface="Microsoft YaHei" charset="-122"/>
                <a:cs typeface="+mn-cs"/>
              </a:rPr>
              <a:t>Obsahová analýza – základné vymedzenie</a:t>
            </a:r>
            <a:endParaRPr lang="cs-CZ" altLang="sk-SK" b="1" dirty="0" smtClean="0">
              <a:solidFill>
                <a:srgbClr val="696464"/>
              </a:solidFill>
              <a:latin typeface="Arial Narrow" pitchFamily="32" charset="0"/>
              <a:ea typeface="Microsoft YaHei" charset="-122"/>
              <a:cs typeface="+mn-cs"/>
            </a:endParaRPr>
          </a:p>
        </p:txBody>
      </p:sp>
      <p:sp>
        <p:nvSpPr>
          <p:cNvPr id="33795" name="Zástupný symbol pro obsah 2"/>
          <p:cNvSpPr>
            <a:spLocks noGrp="1"/>
          </p:cNvSpPr>
          <p:nvPr>
            <p:ph sz="quarter" idx="1"/>
          </p:nvPr>
        </p:nvSpPr>
        <p:spPr>
          <a:xfrm>
            <a:off x="914400" y="1600200"/>
            <a:ext cx="7772400" cy="4419600"/>
          </a:xfrm>
        </p:spPr>
        <p:txBody>
          <a:bodyPr/>
          <a:lstStyle/>
          <a:p>
            <a:r>
              <a:rPr lang="sk-SK" sz="2800" dirty="0" smtClean="0">
                <a:latin typeface="Arial Narrow" pitchFamily="34" charset="0"/>
              </a:rPr>
              <a:t>definícia z </a:t>
            </a:r>
            <a:r>
              <a:rPr lang="sk-SK" sz="2800" dirty="0" err="1" smtClean="0">
                <a:latin typeface="Arial Narrow" pitchFamily="34" charset="0"/>
              </a:rPr>
              <a:t>Webster´s</a:t>
            </a:r>
            <a:r>
              <a:rPr lang="sk-SK" sz="2800" dirty="0" smtClean="0">
                <a:latin typeface="Arial Narrow" pitchFamily="34" charset="0"/>
              </a:rPr>
              <a:t> </a:t>
            </a:r>
            <a:r>
              <a:rPr lang="sk-SK" sz="2800" dirty="0" err="1" smtClean="0">
                <a:latin typeface="Arial Narrow" pitchFamily="34" charset="0"/>
              </a:rPr>
              <a:t>Dictionary</a:t>
            </a:r>
            <a:r>
              <a:rPr lang="sk-SK" sz="2800" dirty="0" smtClean="0">
                <a:latin typeface="Arial Narrow" pitchFamily="34" charset="0"/>
              </a:rPr>
              <a:t> </a:t>
            </a:r>
            <a:r>
              <a:rPr lang="sk-SK" sz="2800" dirty="0" err="1" smtClean="0">
                <a:latin typeface="Arial Narrow" pitchFamily="34" charset="0"/>
              </a:rPr>
              <a:t>of</a:t>
            </a:r>
            <a:r>
              <a:rPr lang="sk-SK" sz="2800" dirty="0" smtClean="0">
                <a:latin typeface="Arial Narrow" pitchFamily="34" charset="0"/>
              </a:rPr>
              <a:t> </a:t>
            </a:r>
            <a:r>
              <a:rPr lang="sk-SK" sz="2800" dirty="0" err="1" smtClean="0">
                <a:latin typeface="Arial Narrow" pitchFamily="34" charset="0"/>
              </a:rPr>
              <a:t>the</a:t>
            </a:r>
            <a:r>
              <a:rPr lang="sk-SK" sz="2800" dirty="0" smtClean="0">
                <a:latin typeface="Arial Narrow" pitchFamily="34" charset="0"/>
              </a:rPr>
              <a:t> </a:t>
            </a:r>
            <a:r>
              <a:rPr lang="sk-SK" sz="2800" dirty="0" err="1" smtClean="0">
                <a:latin typeface="Arial Narrow" pitchFamily="34" charset="0"/>
              </a:rPr>
              <a:t>English</a:t>
            </a:r>
            <a:r>
              <a:rPr lang="sk-SK" sz="2800" dirty="0" smtClean="0">
                <a:latin typeface="Arial Narrow" pitchFamily="34" charset="0"/>
              </a:rPr>
              <a:t> </a:t>
            </a:r>
            <a:r>
              <a:rPr lang="sk-SK" sz="2800" dirty="0" err="1" smtClean="0">
                <a:latin typeface="Arial Narrow" pitchFamily="34" charset="0"/>
              </a:rPr>
              <a:t>Language</a:t>
            </a:r>
            <a:r>
              <a:rPr lang="sk-SK" sz="2800" dirty="0" smtClean="0">
                <a:latin typeface="Arial Narrow" pitchFamily="34" charset="0"/>
              </a:rPr>
              <a:t> (1961): </a:t>
            </a:r>
          </a:p>
          <a:p>
            <a:pPr>
              <a:buFont typeface="Wingdings 2" pitchFamily="16" charset="2"/>
              <a:buNone/>
            </a:pPr>
            <a:r>
              <a:rPr lang="sk-SK" sz="2800" i="1" dirty="0" smtClean="0">
                <a:latin typeface="Arial Narrow" pitchFamily="34" charset="0"/>
              </a:rPr>
              <a:t>	</a:t>
            </a:r>
          </a:p>
          <a:p>
            <a:pPr>
              <a:buFont typeface="Wingdings 2" pitchFamily="16" charset="2"/>
              <a:buNone/>
            </a:pPr>
            <a:r>
              <a:rPr lang="sk-SK" sz="2800" i="1" dirty="0" smtClean="0">
                <a:latin typeface="Arial Narrow" pitchFamily="34" charset="0"/>
              </a:rPr>
              <a:t>	analýza </a:t>
            </a:r>
            <a:r>
              <a:rPr lang="sk-SK" sz="2800" i="1" dirty="0" err="1" smtClean="0">
                <a:latin typeface="Arial Narrow" pitchFamily="34" charset="0"/>
              </a:rPr>
              <a:t>manifestného</a:t>
            </a:r>
            <a:r>
              <a:rPr lang="sk-SK" sz="2800" i="1" dirty="0" smtClean="0">
                <a:latin typeface="Arial Narrow" pitchFamily="34" charset="0"/>
              </a:rPr>
              <a:t> a latentného obsahu korpusu komunikovaného materiálu (ako napr. film alebo kniha) prostredníctvom klasifikácie, </a:t>
            </a:r>
            <a:r>
              <a:rPr lang="sk-SK" sz="2800" i="1" dirty="0" err="1" smtClean="0">
                <a:latin typeface="Arial Narrow" pitchFamily="34" charset="0"/>
              </a:rPr>
              <a:t>tabulácie</a:t>
            </a:r>
            <a:r>
              <a:rPr lang="sk-SK" sz="2800" i="1" dirty="0" smtClean="0">
                <a:latin typeface="Arial Narrow" pitchFamily="34" charset="0"/>
              </a:rPr>
              <a:t> a hodnotenia jeho kľúčových symbolov a tém v záujme stanovenia jeho významu a pravdepodobného účinku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smtClean="0">
                <a:solidFill>
                  <a:srgbClr val="696464"/>
                </a:solidFill>
                <a:latin typeface="Arial Narrow" pitchFamily="32" charset="0"/>
                <a:ea typeface="Microsoft YaHei" charset="-122"/>
                <a:cs typeface="+mn-cs"/>
              </a:rPr>
              <a:t>Významový posun</a:t>
            </a:r>
            <a:endParaRPr lang="cs-CZ" altLang="sk-SK" b="1" dirty="0" smtClean="0">
              <a:solidFill>
                <a:srgbClr val="696464"/>
              </a:solidFill>
              <a:latin typeface="Arial Narrow" pitchFamily="32" charset="0"/>
              <a:ea typeface="Microsoft YaHei" charset="-122"/>
              <a:cs typeface="+mn-cs"/>
            </a:endParaRPr>
          </a:p>
        </p:txBody>
      </p:sp>
      <p:sp>
        <p:nvSpPr>
          <p:cNvPr id="34819" name="Rectangle 3"/>
          <p:cNvSpPr>
            <a:spLocks noGrp="1"/>
          </p:cNvSpPr>
          <p:nvPr>
            <p:ph type="body" idx="1"/>
          </p:nvPr>
        </p:nvSpPr>
        <p:spPr>
          <a:xfrm>
            <a:off x="457200" y="1447800"/>
            <a:ext cx="8458200" cy="4953000"/>
          </a:xfrm>
        </p:spPr>
        <p:txBody>
          <a:bodyPr/>
          <a:lstStyle/>
          <a:p>
            <a:r>
              <a:rPr lang="sk-SK" dirty="0" smtClean="0">
                <a:latin typeface="Arial Narrow" pitchFamily="34" charset="0"/>
              </a:rPr>
              <a:t>vývoj od jednoduchej frekvenčnej analýzy ku sledovaniu zložitejších konceptov a sémantických vzťahov medzi nimi (</a:t>
            </a:r>
            <a:r>
              <a:rPr lang="sk-SK" dirty="0" err="1" smtClean="0">
                <a:latin typeface="Arial Narrow" pitchFamily="34" charset="0"/>
              </a:rPr>
              <a:t>manifestný</a:t>
            </a:r>
            <a:r>
              <a:rPr lang="sk-SK" dirty="0" smtClean="0">
                <a:latin typeface="Arial Narrow" pitchFamily="34" charset="0"/>
              </a:rPr>
              <a:t> i latentný obsah)</a:t>
            </a:r>
          </a:p>
          <a:p>
            <a:pPr>
              <a:buFont typeface="Wingdings 2" pitchFamily="16" charset="2"/>
              <a:buNone/>
            </a:pPr>
            <a:r>
              <a:rPr lang="sk-SK" i="1" dirty="0" smtClean="0">
                <a:latin typeface="Arial Narrow" pitchFamily="34" charset="0"/>
              </a:rPr>
              <a:t>	</a:t>
            </a:r>
          </a:p>
          <a:p>
            <a:pPr>
              <a:buFont typeface="Wingdings 2" pitchFamily="16" charset="2"/>
              <a:buNone/>
            </a:pPr>
            <a:r>
              <a:rPr lang="sk-SK" i="1" dirty="0" smtClean="0">
                <a:latin typeface="Arial Narrow" pitchFamily="34" charset="0"/>
              </a:rPr>
              <a:t>	Obsahová analýza je výskumná technika pre objektívny, systematický a </a:t>
            </a:r>
            <a:r>
              <a:rPr lang="sk-SK" i="1" u="sng" dirty="0" smtClean="0">
                <a:latin typeface="Arial Narrow" pitchFamily="34" charset="0"/>
              </a:rPr>
              <a:t>kvantitatívny</a:t>
            </a:r>
            <a:r>
              <a:rPr lang="sk-SK" i="1" dirty="0" smtClean="0">
                <a:latin typeface="Arial Narrow" pitchFamily="34" charset="0"/>
              </a:rPr>
              <a:t> popis </a:t>
            </a:r>
            <a:r>
              <a:rPr lang="sk-SK" i="1" u="sng" dirty="0" err="1" smtClean="0">
                <a:latin typeface="Arial Narrow" pitchFamily="34" charset="0"/>
              </a:rPr>
              <a:t>manifestného</a:t>
            </a:r>
            <a:r>
              <a:rPr lang="sk-SK" i="1" dirty="0" smtClean="0">
                <a:latin typeface="Arial Narrow" pitchFamily="34" charset="0"/>
              </a:rPr>
              <a:t> obsahu komunikácie</a:t>
            </a:r>
            <a:r>
              <a:rPr lang="sk-SK" dirty="0" smtClean="0">
                <a:latin typeface="Arial Narrow" pitchFamily="34" charset="0"/>
              </a:rPr>
              <a:t> </a:t>
            </a:r>
          </a:p>
          <a:p>
            <a:pPr algn="r">
              <a:buFont typeface="Wingdings 2" pitchFamily="16" charset="2"/>
              <a:buNone/>
            </a:pPr>
            <a:r>
              <a:rPr lang="sk-SK" dirty="0" smtClean="0">
                <a:latin typeface="Arial Narrow" pitchFamily="34" charset="0"/>
              </a:rPr>
              <a:t>(Bernard </a:t>
            </a:r>
            <a:r>
              <a:rPr lang="sk-SK" dirty="0" err="1" smtClean="0">
                <a:latin typeface="Arial Narrow" pitchFamily="34" charset="0"/>
              </a:rPr>
              <a:t>Berelson</a:t>
            </a:r>
            <a:r>
              <a:rPr lang="sk-SK" dirty="0" smtClean="0">
                <a:latin typeface="Arial Narrow" pitchFamily="34"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457200" y="228600"/>
            <a:ext cx="8077200" cy="838200"/>
          </a:xfrm>
        </p:spPr>
        <p:txBody>
          <a:bodyPr/>
          <a:lstStyle/>
          <a:p>
            <a:r>
              <a:rPr lang="sk-SK" altLang="sk-SK" b="1" dirty="0" smtClean="0">
                <a:solidFill>
                  <a:srgbClr val="696464"/>
                </a:solidFill>
                <a:latin typeface="Arial Narrow" pitchFamily="32" charset="0"/>
                <a:ea typeface="Microsoft YaHei" charset="-122"/>
                <a:cs typeface="+mn-cs"/>
              </a:rPr>
              <a:t>Základné metódy a techniky výskumu</a:t>
            </a:r>
          </a:p>
        </p:txBody>
      </p:sp>
      <p:graphicFrame>
        <p:nvGraphicFramePr>
          <p:cNvPr id="6" name="Diagram 5"/>
          <p:cNvGraphicFramePr/>
          <p:nvPr/>
        </p:nvGraphicFramePr>
        <p:xfrm>
          <a:off x="685800" y="1219200"/>
          <a:ext cx="7669213"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220" name="WordArt 21"/>
          <p:cNvSpPr>
            <a:spLocks noChangeArrowheads="1" noChangeShapeType="1" noTextEdit="1"/>
          </p:cNvSpPr>
          <p:nvPr/>
        </p:nvSpPr>
        <p:spPr bwMode="auto">
          <a:xfrm rot="5400000">
            <a:off x="-534988" y="3278188"/>
            <a:ext cx="1908175" cy="381000"/>
          </a:xfrm>
          <a:prstGeom prst="rect">
            <a:avLst/>
          </a:prstGeom>
        </p:spPr>
        <p:txBody>
          <a:bodyPr vert="wordArtVert" wrap="none" fromWordArt="1">
            <a:prstTxWarp prst="textPlain">
              <a:avLst>
                <a:gd name="adj" fmla="val 50000"/>
              </a:avLst>
            </a:prstTxWarp>
          </a:bodyPr>
          <a:lstStyle/>
          <a:p>
            <a:pPr algn="ctr" fontAlgn="auto"/>
            <a:r>
              <a:rPr lang="en-GB" sz="700" kern="10">
                <a:ln w="9525">
                  <a:solidFill>
                    <a:srgbClr val="000000"/>
                  </a:solidFill>
                  <a:round/>
                  <a:headEnd/>
                  <a:tailEnd/>
                </a:ln>
                <a:solidFill>
                  <a:srgbClr val="000000"/>
                </a:solidFill>
                <a:latin typeface="Arial Black"/>
              </a:rPr>
              <a:t>METODA</a:t>
            </a:r>
          </a:p>
        </p:txBody>
      </p:sp>
      <p:sp>
        <p:nvSpPr>
          <p:cNvPr id="9221" name="WordArt 22"/>
          <p:cNvSpPr>
            <a:spLocks noChangeArrowheads="1" noChangeShapeType="1" noTextEdit="1"/>
          </p:cNvSpPr>
          <p:nvPr/>
        </p:nvSpPr>
        <p:spPr bwMode="auto">
          <a:xfrm rot="5400000">
            <a:off x="7467600" y="5181600"/>
            <a:ext cx="2438400" cy="457200"/>
          </a:xfrm>
          <a:prstGeom prst="rect">
            <a:avLst/>
          </a:prstGeom>
        </p:spPr>
        <p:txBody>
          <a:bodyPr vert="wordArtVert" wrap="none" fromWordArt="1">
            <a:prstTxWarp prst="textPlain">
              <a:avLst>
                <a:gd name="adj" fmla="val 50000"/>
              </a:avLst>
            </a:prstTxWarp>
          </a:bodyPr>
          <a:lstStyle/>
          <a:p>
            <a:pPr algn="ctr" fontAlgn="auto"/>
            <a:r>
              <a:rPr lang="en-GB" sz="200" kern="10">
                <a:ln w="9525">
                  <a:solidFill>
                    <a:srgbClr val="000000"/>
                  </a:solidFill>
                  <a:round/>
                  <a:headEnd/>
                  <a:tailEnd/>
                </a:ln>
                <a:solidFill>
                  <a:srgbClr val="000000"/>
                </a:solidFill>
                <a:latin typeface="Arial Black"/>
              </a:rPr>
              <a:t>TECHNIKA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smtClean="0">
                <a:solidFill>
                  <a:srgbClr val="696464"/>
                </a:solidFill>
                <a:latin typeface="Arial Narrow" pitchFamily="32" charset="0"/>
                <a:ea typeface="Microsoft YaHei" charset="-122"/>
                <a:cs typeface="+mn-cs"/>
              </a:rPr>
              <a:t>Významový posun</a:t>
            </a:r>
            <a:endParaRPr lang="cs-CZ" altLang="sk-SK" b="1" dirty="0" smtClean="0">
              <a:solidFill>
                <a:srgbClr val="696464"/>
              </a:solidFill>
              <a:latin typeface="Arial Narrow" pitchFamily="32" charset="0"/>
              <a:ea typeface="Microsoft YaHei" charset="-122"/>
              <a:cs typeface="+mn-cs"/>
            </a:endParaRPr>
          </a:p>
        </p:txBody>
      </p:sp>
      <p:sp>
        <p:nvSpPr>
          <p:cNvPr id="35843" name="Rectangle 3"/>
          <p:cNvSpPr>
            <a:spLocks noGrp="1"/>
          </p:cNvSpPr>
          <p:nvPr>
            <p:ph type="body" idx="1"/>
          </p:nvPr>
        </p:nvSpPr>
        <p:spPr>
          <a:xfrm>
            <a:off x="457200" y="1447800"/>
            <a:ext cx="8229600" cy="4724400"/>
          </a:xfrm>
        </p:spPr>
        <p:txBody>
          <a:bodyPr/>
          <a:lstStyle/>
          <a:p>
            <a:endParaRPr lang="sk-SK" dirty="0" smtClean="0">
              <a:latin typeface="Arial" charset="0"/>
            </a:endParaRPr>
          </a:p>
          <a:p>
            <a:r>
              <a:rPr lang="sk-SK" sz="2800" dirty="0" smtClean="0">
                <a:latin typeface="Arial Narrow" pitchFamily="34" charset="0"/>
              </a:rPr>
              <a:t>obsah textu nie je pevne daný a jednoznačný, ľudia sa líšia v tom, ako interpretujú text</a:t>
            </a:r>
          </a:p>
          <a:p>
            <a:pPr>
              <a:buFont typeface="Wingdings 2" pitchFamily="16" charset="2"/>
              <a:buNone/>
            </a:pPr>
            <a:endParaRPr lang="sk-SK" sz="2800" i="1" dirty="0" smtClean="0">
              <a:latin typeface="Arial Narrow" pitchFamily="34" charset="0"/>
            </a:endParaRPr>
          </a:p>
          <a:p>
            <a:pPr>
              <a:buFont typeface="Wingdings 2" pitchFamily="16" charset="2"/>
              <a:buNone/>
            </a:pPr>
            <a:r>
              <a:rPr lang="sk-SK" sz="2800" i="1" dirty="0" smtClean="0">
                <a:latin typeface="Arial Narrow" pitchFamily="34" charset="0"/>
              </a:rPr>
              <a:t>	Obsahová analýza je výskumnou metódou umožňujúcou opakovateľným a </a:t>
            </a:r>
            <a:r>
              <a:rPr lang="sk-SK" sz="2800" i="1" dirty="0" err="1" smtClean="0">
                <a:latin typeface="Arial Narrow" pitchFamily="34" charset="0"/>
              </a:rPr>
              <a:t>validným</a:t>
            </a:r>
            <a:r>
              <a:rPr lang="sk-SK" sz="2800" i="1" dirty="0" smtClean="0">
                <a:latin typeface="Arial Narrow" pitchFamily="34" charset="0"/>
              </a:rPr>
              <a:t> spôsobom usudzovať z dát na ich kontext.</a:t>
            </a:r>
            <a:r>
              <a:rPr lang="sk-SK" sz="2800" dirty="0" smtClean="0">
                <a:latin typeface="Arial Narrow" pitchFamily="34" charset="0"/>
              </a:rPr>
              <a:t> </a:t>
            </a:r>
          </a:p>
          <a:p>
            <a:pPr algn="r">
              <a:buFont typeface="Wingdings 2" pitchFamily="16" charset="2"/>
              <a:buNone/>
            </a:pPr>
            <a:r>
              <a:rPr lang="sk-SK" sz="2800" dirty="0" smtClean="0">
                <a:latin typeface="Arial Narrow" pitchFamily="34" charset="0"/>
              </a:rPr>
              <a:t>(</a:t>
            </a:r>
            <a:r>
              <a:rPr lang="sk-SK" sz="2800" dirty="0" err="1" smtClean="0">
                <a:latin typeface="Arial Narrow" pitchFamily="34" charset="0"/>
              </a:rPr>
              <a:t>Klaus</a:t>
            </a:r>
            <a:r>
              <a:rPr lang="sk-SK" sz="2800" dirty="0" smtClean="0">
                <a:latin typeface="Arial Narrow" pitchFamily="34" charset="0"/>
              </a:rPr>
              <a:t> </a:t>
            </a:r>
            <a:r>
              <a:rPr lang="sk-SK" sz="2800" dirty="0" err="1" smtClean="0">
                <a:latin typeface="Arial Narrow" pitchFamily="34" charset="0"/>
              </a:rPr>
              <a:t>Krippendorff</a:t>
            </a:r>
            <a:r>
              <a:rPr lang="sk-SK" sz="2800" dirty="0" smtClean="0">
                <a:latin typeface="Arial Narrow" pitchFamily="34" charset="0"/>
              </a:rPr>
              <a:t>)</a:t>
            </a:r>
          </a:p>
          <a:p>
            <a:endParaRPr lang="cs-CZ"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body" idx="1"/>
          </p:nvPr>
        </p:nvSpPr>
        <p:spPr>
          <a:xfrm>
            <a:off x="457200" y="1828800"/>
            <a:ext cx="8229600" cy="4552950"/>
          </a:xfrm>
        </p:spPr>
        <p:txBody>
          <a:bodyPr/>
          <a:lstStyle/>
          <a:p>
            <a:pPr marL="342900" indent="-342900">
              <a:buFont typeface="Wingdings 2" pitchFamily="16" charset="2"/>
              <a:buNone/>
            </a:pPr>
            <a:r>
              <a:rPr lang="sk-SK" i="1" dirty="0" smtClean="0">
                <a:latin typeface="Arial Narrow" pitchFamily="34" charset="0"/>
              </a:rPr>
              <a:t>	„identifikovať a vypočítať výskyt bližšie určených vlastností alebo dimenzií textov, a prostredníctvom toho vypovedať o posolstvách, </a:t>
            </a:r>
            <a:r>
              <a:rPr lang="sk-SK" i="1" dirty="0" err="1" smtClean="0">
                <a:latin typeface="Arial Narrow" pitchFamily="34" charset="0"/>
              </a:rPr>
              <a:t>image</a:t>
            </a:r>
            <a:r>
              <a:rPr lang="sk-SK" i="1" dirty="0" smtClean="0">
                <a:latin typeface="Arial Narrow" pitchFamily="34" charset="0"/>
              </a:rPr>
              <a:t>, reprezentáciách týchto textov a ich širšom sociálnom význame“</a:t>
            </a:r>
            <a:r>
              <a:rPr lang="sk-SK" dirty="0" smtClean="0">
                <a:latin typeface="Arial Narrow" pitchFamily="34" charset="0"/>
              </a:rPr>
              <a:t> </a:t>
            </a:r>
          </a:p>
          <a:p>
            <a:pPr marL="342900" indent="-342900" algn="r">
              <a:buFont typeface="Wingdings 2" pitchFamily="16" charset="2"/>
              <a:buNone/>
            </a:pPr>
            <a:r>
              <a:rPr lang="sk-SK" dirty="0" smtClean="0">
                <a:latin typeface="Arial Narrow" pitchFamily="34" charset="0"/>
              </a:rPr>
              <a:t>(</a:t>
            </a:r>
            <a:r>
              <a:rPr lang="sk-SK" dirty="0" err="1" smtClean="0">
                <a:latin typeface="Arial Narrow" pitchFamily="34" charset="0"/>
              </a:rPr>
              <a:t>Hansen</a:t>
            </a:r>
            <a:r>
              <a:rPr lang="sk-SK" dirty="0" smtClean="0">
                <a:latin typeface="Arial Narrow" pitchFamily="34" charset="0"/>
              </a:rPr>
              <a:t> et al., 1998: 95) </a:t>
            </a:r>
          </a:p>
          <a:p>
            <a:pPr marL="342900" indent="-342900">
              <a:buFont typeface="Wingdings 2" pitchFamily="16" charset="2"/>
              <a:buNone/>
            </a:pPr>
            <a:endParaRPr lang="sk-SK" dirty="0" smtClean="0">
              <a:latin typeface="Arial Narrow" pitchFamily="34" charset="0"/>
            </a:endParaRPr>
          </a:p>
          <a:p>
            <a:pPr marL="342900" indent="-342900"/>
            <a:r>
              <a:rPr lang="sk-SK" dirty="0" smtClean="0">
                <a:latin typeface="Arial Narrow" pitchFamily="34" charset="0"/>
              </a:rPr>
              <a:t>základný rys: radenie vybraných javov vyskytujúcich sa v obsahu do vopred zvolených kategórií + ich kvantifikácia</a:t>
            </a:r>
          </a:p>
          <a:p>
            <a:pPr marL="342900" indent="-342900">
              <a:buFont typeface="Wingdings 2" pitchFamily="16" charset="2"/>
              <a:buNone/>
            </a:pPr>
            <a:endParaRPr lang="sk-SK" dirty="0" smtClean="0">
              <a:latin typeface="Arial" charset="0"/>
            </a:endParaRPr>
          </a:p>
        </p:txBody>
      </p:sp>
      <p:sp>
        <p:nvSpPr>
          <p:cNvPr id="36867" name="Rectangle 3"/>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sk-SK" altLang="sk-SK" b="1" dirty="0" smtClean="0">
                <a:solidFill>
                  <a:srgbClr val="696464"/>
                </a:solidFill>
                <a:latin typeface="Arial Narrow" pitchFamily="32" charset="0"/>
                <a:ea typeface="Microsoft YaHei" charset="-122"/>
                <a:cs typeface="+mn-cs"/>
              </a:rPr>
              <a:t>Účel obsahovej analýzy</a:t>
            </a:r>
            <a:endParaRPr lang="cs-CZ" altLang="sk-SK" b="1" dirty="0" smtClean="0">
              <a:solidFill>
                <a:srgbClr val="696464"/>
              </a:solidFill>
              <a:latin typeface="Arial Narrow" pitchFamily="32" charset="0"/>
              <a:ea typeface="Microsoft YaHei" charset="-122"/>
              <a:cs typeface="+mn-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r>
              <a:rPr lang="cs-CZ" altLang="sk-SK" b="1" dirty="0" smtClean="0">
                <a:solidFill>
                  <a:srgbClr val="696464"/>
                </a:solidFill>
                <a:latin typeface="Arial Narrow" pitchFamily="32" charset="0"/>
                <a:ea typeface="Microsoft YaHei" charset="-122"/>
                <a:cs typeface="+mn-cs"/>
              </a:rPr>
              <a:t>Využitie obsahovej analýzy</a:t>
            </a:r>
          </a:p>
        </p:txBody>
      </p:sp>
      <p:sp>
        <p:nvSpPr>
          <p:cNvPr id="37891" name="Rectangle 3"/>
          <p:cNvSpPr>
            <a:spLocks noGrp="1"/>
          </p:cNvSpPr>
          <p:nvPr>
            <p:ph type="body" idx="1"/>
          </p:nvPr>
        </p:nvSpPr>
        <p:spPr>
          <a:xfrm>
            <a:off x="457200" y="1600200"/>
            <a:ext cx="8229600" cy="4781550"/>
          </a:xfrm>
        </p:spPr>
        <p:txBody>
          <a:bodyPr/>
          <a:lstStyle/>
          <a:p>
            <a:pPr marL="342900" indent="-342900">
              <a:lnSpc>
                <a:spcPct val="90000"/>
              </a:lnSpc>
            </a:pPr>
            <a:r>
              <a:rPr lang="sk-SK" sz="3200" dirty="0" smtClean="0">
                <a:latin typeface="Arial Narrow" pitchFamily="34" charset="0"/>
              </a:rPr>
              <a:t>variabilita médií a ich žánrov, typov materiálov a posolstiev</a:t>
            </a:r>
          </a:p>
          <a:p>
            <a:pPr marL="342900" indent="-342900">
              <a:lnSpc>
                <a:spcPct val="90000"/>
              </a:lnSpc>
            </a:pPr>
            <a:r>
              <a:rPr lang="sk-SK" sz="3200" dirty="0" smtClean="0">
                <a:latin typeface="Arial Narrow" pitchFamily="34" charset="0"/>
              </a:rPr>
              <a:t>spravodajstvo, reklama, komiksy, videoklipy, šport, fikcia...</a:t>
            </a:r>
          </a:p>
          <a:p>
            <a:pPr marL="342900" indent="-342900">
              <a:lnSpc>
                <a:spcPct val="90000"/>
              </a:lnSpc>
            </a:pPr>
            <a:r>
              <a:rPr lang="sk-SK" sz="3200" dirty="0" smtClean="0">
                <a:latin typeface="Arial Narrow" pitchFamily="34" charset="0"/>
              </a:rPr>
              <a:t>písaný/tlačený text, obraz, zvuk, multimédiá...</a:t>
            </a:r>
          </a:p>
          <a:p>
            <a:pPr marL="342900" indent="-342900">
              <a:lnSpc>
                <a:spcPct val="90000"/>
              </a:lnSpc>
            </a:pPr>
            <a:r>
              <a:rPr lang="sk-SK" sz="3200" dirty="0" smtClean="0">
                <a:latin typeface="Arial Narrow" pitchFamily="34" charset="0"/>
              </a:rPr>
              <a:t>konštrukcie mediálneho obrazu vecí, javov, jednotlivcov, sociálnych skupín...</a:t>
            </a:r>
          </a:p>
          <a:p>
            <a:pPr marL="342900" indent="-342900">
              <a:lnSpc>
                <a:spcPct val="90000"/>
              </a:lnSpc>
              <a:buFont typeface="Wingdings 2" pitchFamily="16" charset="2"/>
              <a:buNone/>
            </a:pPr>
            <a:endParaRPr lang="sk-SK" dirty="0" smtClean="0">
              <a:latin typeface="Arial" charset="0"/>
            </a:endParaRPr>
          </a:p>
          <a:p>
            <a:pPr marL="342900" indent="-342900" algn="ctr">
              <a:lnSpc>
                <a:spcPct val="90000"/>
              </a:lnSpc>
              <a:buFont typeface="Wingdings 2" pitchFamily="16" charset="2"/>
              <a:buNone/>
            </a:pPr>
            <a:endParaRPr lang="sk-SK"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533400" y="381000"/>
            <a:ext cx="7773988" cy="939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Výhody kvantitatívnej OA</a:t>
            </a:r>
            <a:r>
              <a:rPr lang="en-GB" altLang="sk-SK" b="1" dirty="0" smtClean="0">
                <a:solidFill>
                  <a:srgbClr val="696464"/>
                </a:solidFill>
                <a:latin typeface="Arial Narrow" pitchFamily="32" charset="0"/>
                <a:ea typeface="Microsoft YaHei" charset="-122"/>
                <a:cs typeface="+mn-cs"/>
              </a:rPr>
              <a:t> </a:t>
            </a:r>
          </a:p>
        </p:txBody>
      </p:sp>
      <p:sp>
        <p:nvSpPr>
          <p:cNvPr id="77827" name="Rectangle 3"/>
          <p:cNvSpPr>
            <a:spLocks noGrp="1"/>
          </p:cNvSpPr>
          <p:nvPr>
            <p:ph type="body" idx="1"/>
          </p:nvPr>
        </p:nvSpPr>
        <p:spPr>
          <a:xfrm>
            <a:off x="304800" y="1219200"/>
            <a:ext cx="8610600" cy="5334000"/>
          </a:xfrm>
        </p:spPr>
        <p:txBody>
          <a:bodyPr lIns="90000" tIns="46800" rIns="90000" bIns="46800"/>
          <a:lstStyle/>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err="1" smtClean="0">
                <a:latin typeface="Arial Narrow" pitchFamily="34" charset="0"/>
              </a:rPr>
              <a:t>neobtrusívna</a:t>
            </a:r>
            <a:r>
              <a:rPr lang="sk-SK" sz="2800" dirty="0" smtClean="0">
                <a:latin typeface="Arial Narrow" pitchFamily="34" charset="0"/>
              </a:rPr>
              <a:t> technika</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err="1" smtClean="0">
                <a:latin typeface="Arial Narrow" pitchFamily="34" charset="0"/>
              </a:rPr>
              <a:t>vs</a:t>
            </a:r>
            <a:r>
              <a:rPr lang="sk-SK" sz="2800" dirty="0" smtClean="0">
                <a:latin typeface="Arial Narrow" pitchFamily="34" charset="0"/>
              </a:rPr>
              <a:t>. </a:t>
            </a:r>
            <a:r>
              <a:rPr lang="sk-SK" sz="2800" dirty="0" err="1" smtClean="0">
                <a:latin typeface="Arial Narrow" pitchFamily="34" charset="0"/>
              </a:rPr>
              <a:t>obtrusívne</a:t>
            </a:r>
            <a:r>
              <a:rPr lang="sk-SK" sz="2800" dirty="0" smtClean="0">
                <a:latin typeface="Arial Narrow" pitchFamily="34" charset="0"/>
              </a:rPr>
              <a:t> techniky</a:t>
            </a:r>
          </a:p>
          <a:p>
            <a:pPr marL="741363" lvl="1" indent="-28416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chyby v dátach sú spôsobené tým, že: </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si subjekty uvedomujú, že sú predmetom skúmania</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dostávajú umelé, neprirodzené úlohy alebo úlohy, s ktorými nemajú skúsenosti</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subjekt si vytvára očakávania k svojej role respondenta</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subjekt má vytvorené určité stereotypy a preferované odpovede</a:t>
            </a:r>
          </a:p>
          <a:p>
            <a:pPr marL="1143000" lvl="2"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dochádza k interakčným efektom medzi subjektom a </a:t>
            </a:r>
            <a:r>
              <a:rPr lang="sk-SK" sz="2800" dirty="0" err="1" smtClean="0">
                <a:latin typeface="Arial Narrow" pitchFamily="34" charset="0"/>
              </a:rPr>
              <a:t>tazateľom</a:t>
            </a:r>
            <a:r>
              <a:rPr lang="sk-SK" sz="2800" dirty="0" smtClean="0">
                <a:latin typeface="Arial Narrow" pitchFamily="34" charset="0"/>
              </a:rPr>
              <a:t>  </a:t>
            </a:r>
          </a:p>
          <a:p>
            <a:pPr marL="341313" indent="-341313" defTabSz="449263">
              <a:spcBef>
                <a:spcPts val="600"/>
              </a:spcBef>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blinds(horizontal)">
                                      <p:cBhvr>
                                        <p:cTn id="7" dur="500"/>
                                        <p:tgtEl>
                                          <p:spTgt spid="77827">
                                            <p:txEl>
                                              <p:pRg st="0" end="0"/>
                                            </p:txEl>
                                          </p:spTgt>
                                        </p:tgtEl>
                                      </p:cBhvr>
                                    </p:animEffect>
                                  </p:childTnLst>
                                  <p:subTnLst>
                                    <p:animClr clrSpc="rgb" dir="cw">
                                      <p:cBhvr override="childStyle">
                                        <p:cTn dur="1" fill="hold" display="0" masterRel="nextClick" afterEffect="1"/>
                                        <p:tgtEl>
                                          <p:spTgt spid="77827">
                                            <p:txEl>
                                              <p:pRg st="0" end="0"/>
                                            </p:txEl>
                                          </p:spTgt>
                                        </p:tgtEl>
                                        <p:attrNameLst>
                                          <p:attrName>ppt_c</p:attrName>
                                        </p:attrNameLst>
                                      </p:cBhvr>
                                      <p:to>
                                        <a:srgbClr val="AFE1FF"/>
                                      </p:to>
                                    </p:animClr>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blinds(horizontal)">
                                      <p:cBhvr>
                                        <p:cTn id="12" dur="500"/>
                                        <p:tgtEl>
                                          <p:spTgt spid="77827">
                                            <p:txEl>
                                              <p:pRg st="1" end="1"/>
                                            </p:txEl>
                                          </p:spTgt>
                                        </p:tgtEl>
                                      </p:cBhvr>
                                    </p:animEffect>
                                  </p:childTnLst>
                                  <p:subTnLst>
                                    <p:animClr clrSpc="rgb" dir="cw">
                                      <p:cBhvr override="childStyle">
                                        <p:cTn dur="1" fill="hold" display="0" masterRel="nextClick" afterEffect="1"/>
                                        <p:tgtEl>
                                          <p:spTgt spid="77827">
                                            <p:txEl>
                                              <p:pRg st="1" end="1"/>
                                            </p:txEl>
                                          </p:spTgt>
                                        </p:tgtEl>
                                        <p:attrNameLst>
                                          <p:attrName>ppt_c</p:attrName>
                                        </p:attrNameLst>
                                      </p:cBhvr>
                                      <p:to>
                                        <a:srgbClr val="AFE1FF"/>
                                      </p:to>
                                    </p:animClr>
                                  </p:subTnLst>
                                </p:cTn>
                              </p:par>
                              <p:par>
                                <p:cTn id="13" presetID="3" presetClass="entr" presetSubtype="10" fill="hold" grpId="0" nodeType="with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animEffect transition="in" filter="blinds(horizontal)">
                                      <p:cBhvr>
                                        <p:cTn id="15" dur="500"/>
                                        <p:tgtEl>
                                          <p:spTgt spid="77827">
                                            <p:txEl>
                                              <p:pRg st="2" end="2"/>
                                            </p:txEl>
                                          </p:spTgt>
                                        </p:tgtEl>
                                      </p:cBhvr>
                                    </p:animEffect>
                                  </p:childTnLst>
                                  <p:subTnLst>
                                    <p:animClr clrSpc="rgb" dir="cw">
                                      <p:cBhvr override="childStyle">
                                        <p:cTn dur="1" fill="hold" display="0" masterRel="nextClick" afterEffect="1"/>
                                        <p:tgtEl>
                                          <p:spTgt spid="77827">
                                            <p:txEl>
                                              <p:pRg st="2" end="2"/>
                                            </p:txEl>
                                          </p:spTgt>
                                        </p:tgtEl>
                                        <p:attrNameLst>
                                          <p:attrName>ppt_c</p:attrName>
                                        </p:attrNameLst>
                                      </p:cBhvr>
                                      <p:to>
                                        <a:srgbClr val="AFE1FF"/>
                                      </p:to>
                                    </p:animClr>
                                  </p:subTnLst>
                                </p:cTn>
                              </p:par>
                              <p:par>
                                <p:cTn id="16" presetID="3" presetClass="entr" presetSubtype="10" fill="hold" grpId="0" nodeType="withEffect">
                                  <p:stCondLst>
                                    <p:cond delay="0"/>
                                  </p:stCondLst>
                                  <p:childTnLst>
                                    <p:set>
                                      <p:cBhvr>
                                        <p:cTn id="17" dur="1" fill="hold">
                                          <p:stCondLst>
                                            <p:cond delay="0"/>
                                          </p:stCondLst>
                                        </p:cTn>
                                        <p:tgtEl>
                                          <p:spTgt spid="77827">
                                            <p:txEl>
                                              <p:pRg st="3" end="3"/>
                                            </p:txEl>
                                          </p:spTgt>
                                        </p:tgtEl>
                                        <p:attrNameLst>
                                          <p:attrName>style.visibility</p:attrName>
                                        </p:attrNameLst>
                                      </p:cBhvr>
                                      <p:to>
                                        <p:strVal val="visible"/>
                                      </p:to>
                                    </p:set>
                                    <p:animEffect transition="in" filter="blinds(horizontal)">
                                      <p:cBhvr>
                                        <p:cTn id="18" dur="500"/>
                                        <p:tgtEl>
                                          <p:spTgt spid="77827">
                                            <p:txEl>
                                              <p:pRg st="3" end="3"/>
                                            </p:txEl>
                                          </p:spTgt>
                                        </p:tgtEl>
                                      </p:cBhvr>
                                    </p:animEffect>
                                  </p:childTnLst>
                                  <p:subTnLst>
                                    <p:animClr clrSpc="rgb" dir="cw">
                                      <p:cBhvr override="childStyle">
                                        <p:cTn dur="1" fill="hold" display="0" masterRel="nextClick" afterEffect="1"/>
                                        <p:tgtEl>
                                          <p:spTgt spid="77827">
                                            <p:txEl>
                                              <p:pRg st="3" end="3"/>
                                            </p:txEl>
                                          </p:spTgt>
                                        </p:tgtEl>
                                        <p:attrNameLst>
                                          <p:attrName>ppt_c</p:attrName>
                                        </p:attrNameLst>
                                      </p:cBhvr>
                                      <p:to>
                                        <a:srgbClr val="AFE1FF"/>
                                      </p:to>
                                    </p:animClr>
                                  </p:subTnLst>
                                </p:cTn>
                              </p:par>
                              <p:par>
                                <p:cTn id="19" presetID="3" presetClass="entr" presetSubtype="10" fill="hold" grpId="0" nodeType="withEffect">
                                  <p:stCondLst>
                                    <p:cond delay="0"/>
                                  </p:stCondLst>
                                  <p:childTnLst>
                                    <p:set>
                                      <p:cBhvr>
                                        <p:cTn id="20" dur="1" fill="hold">
                                          <p:stCondLst>
                                            <p:cond delay="0"/>
                                          </p:stCondLst>
                                        </p:cTn>
                                        <p:tgtEl>
                                          <p:spTgt spid="77827">
                                            <p:txEl>
                                              <p:pRg st="4" end="4"/>
                                            </p:txEl>
                                          </p:spTgt>
                                        </p:tgtEl>
                                        <p:attrNameLst>
                                          <p:attrName>style.visibility</p:attrName>
                                        </p:attrNameLst>
                                      </p:cBhvr>
                                      <p:to>
                                        <p:strVal val="visible"/>
                                      </p:to>
                                    </p:set>
                                    <p:animEffect transition="in" filter="blinds(horizontal)">
                                      <p:cBhvr>
                                        <p:cTn id="21" dur="500"/>
                                        <p:tgtEl>
                                          <p:spTgt spid="77827">
                                            <p:txEl>
                                              <p:pRg st="4" end="4"/>
                                            </p:txEl>
                                          </p:spTgt>
                                        </p:tgtEl>
                                      </p:cBhvr>
                                    </p:animEffect>
                                  </p:childTnLst>
                                  <p:subTnLst>
                                    <p:animClr clrSpc="rgb" dir="cw">
                                      <p:cBhvr override="childStyle">
                                        <p:cTn dur="1" fill="hold" display="0" masterRel="nextClick" afterEffect="1"/>
                                        <p:tgtEl>
                                          <p:spTgt spid="77827">
                                            <p:txEl>
                                              <p:pRg st="4" end="4"/>
                                            </p:txEl>
                                          </p:spTgt>
                                        </p:tgtEl>
                                        <p:attrNameLst>
                                          <p:attrName>ppt_c</p:attrName>
                                        </p:attrNameLst>
                                      </p:cBhvr>
                                      <p:to>
                                        <a:srgbClr val="AFE1FF"/>
                                      </p:to>
                                    </p:animClr>
                                  </p:subTnLst>
                                </p:cTn>
                              </p:par>
                              <p:par>
                                <p:cTn id="22" presetID="3" presetClass="entr" presetSubtype="10" fill="hold" grpId="0" nodeType="withEffect">
                                  <p:stCondLst>
                                    <p:cond delay="0"/>
                                  </p:stCondLst>
                                  <p:childTnLst>
                                    <p:set>
                                      <p:cBhvr>
                                        <p:cTn id="23" dur="1" fill="hold">
                                          <p:stCondLst>
                                            <p:cond delay="0"/>
                                          </p:stCondLst>
                                        </p:cTn>
                                        <p:tgtEl>
                                          <p:spTgt spid="77827">
                                            <p:txEl>
                                              <p:pRg st="5" end="5"/>
                                            </p:txEl>
                                          </p:spTgt>
                                        </p:tgtEl>
                                        <p:attrNameLst>
                                          <p:attrName>style.visibility</p:attrName>
                                        </p:attrNameLst>
                                      </p:cBhvr>
                                      <p:to>
                                        <p:strVal val="visible"/>
                                      </p:to>
                                    </p:set>
                                    <p:animEffect transition="in" filter="blinds(horizontal)">
                                      <p:cBhvr>
                                        <p:cTn id="24" dur="500"/>
                                        <p:tgtEl>
                                          <p:spTgt spid="77827">
                                            <p:txEl>
                                              <p:pRg st="5" end="5"/>
                                            </p:txEl>
                                          </p:spTgt>
                                        </p:tgtEl>
                                      </p:cBhvr>
                                    </p:animEffect>
                                  </p:childTnLst>
                                  <p:subTnLst>
                                    <p:animClr clrSpc="rgb" dir="cw">
                                      <p:cBhvr override="childStyle">
                                        <p:cTn dur="1" fill="hold" display="0" masterRel="nextClick" afterEffect="1"/>
                                        <p:tgtEl>
                                          <p:spTgt spid="77827">
                                            <p:txEl>
                                              <p:pRg st="5" end="5"/>
                                            </p:txEl>
                                          </p:spTgt>
                                        </p:tgtEl>
                                        <p:attrNameLst>
                                          <p:attrName>ppt_c</p:attrName>
                                        </p:attrNameLst>
                                      </p:cBhvr>
                                      <p:to>
                                        <a:srgbClr val="AFE1FF"/>
                                      </p:to>
                                    </p:animClr>
                                  </p:subTnLst>
                                </p:cTn>
                              </p:par>
                              <p:par>
                                <p:cTn id="25" presetID="3" presetClass="entr" presetSubtype="10" fill="hold" grpId="0" nodeType="withEffect">
                                  <p:stCondLst>
                                    <p:cond delay="0"/>
                                  </p:stCondLst>
                                  <p:childTnLst>
                                    <p:set>
                                      <p:cBhvr>
                                        <p:cTn id="26" dur="1" fill="hold">
                                          <p:stCondLst>
                                            <p:cond delay="0"/>
                                          </p:stCondLst>
                                        </p:cTn>
                                        <p:tgtEl>
                                          <p:spTgt spid="77827">
                                            <p:txEl>
                                              <p:pRg st="6" end="6"/>
                                            </p:txEl>
                                          </p:spTgt>
                                        </p:tgtEl>
                                        <p:attrNameLst>
                                          <p:attrName>style.visibility</p:attrName>
                                        </p:attrNameLst>
                                      </p:cBhvr>
                                      <p:to>
                                        <p:strVal val="visible"/>
                                      </p:to>
                                    </p:set>
                                    <p:animEffect transition="in" filter="blinds(horizontal)">
                                      <p:cBhvr>
                                        <p:cTn id="27" dur="500"/>
                                        <p:tgtEl>
                                          <p:spTgt spid="77827">
                                            <p:txEl>
                                              <p:pRg st="6" end="6"/>
                                            </p:txEl>
                                          </p:spTgt>
                                        </p:tgtEl>
                                      </p:cBhvr>
                                    </p:animEffect>
                                  </p:childTnLst>
                                  <p:subTnLst>
                                    <p:animClr clrSpc="rgb" dir="cw">
                                      <p:cBhvr override="childStyle">
                                        <p:cTn dur="1" fill="hold" display="0" masterRel="nextClick" afterEffect="1"/>
                                        <p:tgtEl>
                                          <p:spTgt spid="77827">
                                            <p:txEl>
                                              <p:pRg st="6" end="6"/>
                                            </p:txEl>
                                          </p:spTgt>
                                        </p:tgtEl>
                                        <p:attrNameLst>
                                          <p:attrName>ppt_c</p:attrName>
                                        </p:attrNameLst>
                                      </p:cBhvr>
                                      <p:to>
                                        <a:srgbClr val="AFE1FF"/>
                                      </p:to>
                                    </p:animClr>
                                  </p:subTnLst>
                                </p:cTn>
                              </p:par>
                              <p:par>
                                <p:cTn id="28" presetID="3" presetClass="entr" presetSubtype="10" fill="hold" grpId="0" nodeType="withEffect">
                                  <p:stCondLst>
                                    <p:cond delay="0"/>
                                  </p:stCondLst>
                                  <p:childTnLst>
                                    <p:set>
                                      <p:cBhvr>
                                        <p:cTn id="29" dur="1" fill="hold">
                                          <p:stCondLst>
                                            <p:cond delay="0"/>
                                          </p:stCondLst>
                                        </p:cTn>
                                        <p:tgtEl>
                                          <p:spTgt spid="77827">
                                            <p:txEl>
                                              <p:pRg st="7" end="7"/>
                                            </p:txEl>
                                          </p:spTgt>
                                        </p:tgtEl>
                                        <p:attrNameLst>
                                          <p:attrName>style.visibility</p:attrName>
                                        </p:attrNameLst>
                                      </p:cBhvr>
                                      <p:to>
                                        <p:strVal val="visible"/>
                                      </p:to>
                                    </p:set>
                                    <p:animEffect transition="in" filter="blinds(horizontal)">
                                      <p:cBhvr>
                                        <p:cTn id="30" dur="500"/>
                                        <p:tgtEl>
                                          <p:spTgt spid="77827">
                                            <p:txEl>
                                              <p:pRg st="7" end="7"/>
                                            </p:txEl>
                                          </p:spTgt>
                                        </p:tgtEl>
                                      </p:cBhvr>
                                    </p:animEffect>
                                  </p:childTnLst>
                                  <p:subTnLst>
                                    <p:animClr clrSpc="rgb" dir="cw">
                                      <p:cBhvr override="childStyle">
                                        <p:cTn dur="1" fill="hold" display="0" masterRel="nextClick" afterEffect="1"/>
                                        <p:tgtEl>
                                          <p:spTgt spid="77827">
                                            <p:txEl>
                                              <p:pRg st="7" end="7"/>
                                            </p:txEl>
                                          </p:spTgt>
                                        </p:tgtEl>
                                        <p:attrNameLst>
                                          <p:attrName>ppt_c</p:attrName>
                                        </p:attrNameLst>
                                      </p:cBhvr>
                                      <p:to>
                                        <a:srgbClr val="AFE1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Výhody kvantitatívnej OA</a:t>
            </a:r>
          </a:p>
        </p:txBody>
      </p:sp>
      <p:sp>
        <p:nvSpPr>
          <p:cNvPr id="39939" name="Rectangle 3"/>
          <p:cNvSpPr>
            <a:spLocks noGrp="1"/>
          </p:cNvSpPr>
          <p:nvPr>
            <p:ph type="body" idx="1"/>
          </p:nvPr>
        </p:nvSpPr>
        <p:spPr>
          <a:xfrm>
            <a:off x="533400" y="1752600"/>
            <a:ext cx="8153400" cy="4724400"/>
          </a:xfrm>
        </p:spPr>
        <p:txBody>
          <a:bodyPr/>
          <a:lstStyle/>
          <a:p>
            <a:pPr>
              <a:spcBef>
                <a:spcPts val="600"/>
              </a:spcBef>
            </a:pPr>
            <a:r>
              <a:rPr lang="sk-SK" sz="2800" dirty="0" smtClean="0">
                <a:latin typeface="Arial Narrow" pitchFamily="34" charset="0"/>
              </a:rPr>
              <a:t>nevyžaduje kontakt s komunikátormi </a:t>
            </a:r>
          </a:p>
          <a:p>
            <a:pPr>
              <a:spcBef>
                <a:spcPts val="600"/>
              </a:spcBef>
            </a:pPr>
            <a:r>
              <a:rPr lang="sk-SK" sz="2800" dirty="0" smtClean="0">
                <a:latin typeface="Arial Narrow" pitchFamily="34" charset="0"/>
              </a:rPr>
              <a:t>finančne a časovo výhodná</a:t>
            </a:r>
          </a:p>
          <a:p>
            <a:pPr>
              <a:spcBef>
                <a:spcPts val="600"/>
              </a:spcBef>
            </a:pPr>
            <a:r>
              <a:rPr lang="sk-SK" sz="2800" dirty="0" smtClean="0">
                <a:latin typeface="Arial Narrow" pitchFamily="34" charset="0"/>
              </a:rPr>
              <a:t>umožňuje </a:t>
            </a:r>
            <a:r>
              <a:rPr lang="sk-SK" sz="2800" dirty="0" err="1" smtClean="0">
                <a:latin typeface="Arial Narrow" pitchFamily="34" charset="0"/>
              </a:rPr>
              <a:t>longitudinálne</a:t>
            </a:r>
            <a:r>
              <a:rPr lang="sk-SK" sz="2800" dirty="0" smtClean="0">
                <a:latin typeface="Arial Narrow" pitchFamily="34" charset="0"/>
              </a:rPr>
              <a:t> výskumy </a:t>
            </a:r>
          </a:p>
          <a:p>
            <a:pPr>
              <a:spcBef>
                <a:spcPts val="600"/>
              </a:spcBef>
            </a:pPr>
            <a:r>
              <a:rPr lang="sk-SK" sz="2800" dirty="0" smtClean="0">
                <a:latin typeface="Arial Narrow" pitchFamily="34" charset="0"/>
              </a:rPr>
              <a:t>dovoľuje rozdelenie výskumu medzi niekoľko </a:t>
            </a:r>
            <a:r>
              <a:rPr lang="sk-SK" sz="2800" dirty="0" err="1" smtClean="0">
                <a:latin typeface="Arial Narrow" pitchFamily="34" charset="0"/>
              </a:rPr>
              <a:t>kodérov</a:t>
            </a:r>
            <a:r>
              <a:rPr lang="sk-SK" sz="2800" dirty="0" smtClean="0">
                <a:latin typeface="Arial Narrow" pitchFamily="34" charset="0"/>
              </a:rPr>
              <a:t>, resp. kódovacích teamov</a:t>
            </a:r>
          </a:p>
          <a:p>
            <a:pPr>
              <a:spcBef>
                <a:spcPts val="600"/>
              </a:spcBef>
            </a:pPr>
            <a:r>
              <a:rPr lang="sk-SK" sz="2800" dirty="0" smtClean="0">
                <a:latin typeface="Arial Narrow" pitchFamily="34" charset="0"/>
              </a:rPr>
              <a:t>môže byť použitá pre rozmanité účely a v rámci množstva rôznych vedných odborov</a:t>
            </a:r>
            <a:endParaRPr lang="cs-CZ" sz="2800" dirty="0" smtClean="0">
              <a:latin typeface="Arial Narrow"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914400" y="376238"/>
            <a:ext cx="7773988" cy="939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Nevýhody kvantitatívne</a:t>
            </a:r>
            <a:r>
              <a:rPr lang="sk-SK" altLang="sk-SK" b="1" dirty="0" smtClean="0">
                <a:solidFill>
                  <a:srgbClr val="696464"/>
                </a:solidFill>
                <a:latin typeface="Arial Narrow" pitchFamily="32" charset="0"/>
                <a:ea typeface="Microsoft YaHei" charset="-122"/>
                <a:cs typeface="+mn-cs"/>
              </a:rPr>
              <a:t>j OA</a:t>
            </a:r>
            <a:r>
              <a:rPr lang="en-GB" altLang="sk-SK" b="1" dirty="0" smtClean="0">
                <a:solidFill>
                  <a:srgbClr val="696464"/>
                </a:solidFill>
                <a:latin typeface="Arial Narrow" pitchFamily="32" charset="0"/>
                <a:ea typeface="Microsoft YaHei" charset="-122"/>
                <a:cs typeface="+mn-cs"/>
              </a:rPr>
              <a:t> </a:t>
            </a:r>
          </a:p>
        </p:txBody>
      </p:sp>
      <p:sp>
        <p:nvSpPr>
          <p:cNvPr id="79875" name="Rectangle 3"/>
          <p:cNvSpPr>
            <a:spLocks noGrp="1"/>
          </p:cNvSpPr>
          <p:nvPr>
            <p:ph type="body" idx="1"/>
          </p:nvPr>
        </p:nvSpPr>
        <p:spPr>
          <a:xfrm>
            <a:off x="533400" y="1447800"/>
            <a:ext cx="8153400" cy="4953000"/>
          </a:xfrm>
        </p:spPr>
        <p:txBody>
          <a:bodyPr lIns="90000" tIns="46800" rIns="90000" bIns="46800"/>
          <a:lstStyle/>
          <a:p>
            <a:pPr marL="341313" indent="-341313" defTabSz="449263">
              <a:lnSpc>
                <a:spcPct val="93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u="sng" dirty="0" smtClean="0">
                <a:latin typeface="Arial Narrow" pitchFamily="34" charset="0"/>
              </a:rPr>
              <a:t>môže</a:t>
            </a:r>
            <a:r>
              <a:rPr lang="sk-SK" sz="2800" dirty="0" smtClean="0">
                <a:latin typeface="Arial Narrow" pitchFamily="34" charset="0"/>
              </a:rPr>
              <a:t> byť časovo veľmi náročná</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obmedzené použitie na zaznamenanú komunikáciu </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vyššia </a:t>
            </a:r>
            <a:r>
              <a:rPr lang="sk-SK" sz="2800" dirty="0" err="1" smtClean="0">
                <a:latin typeface="Arial Narrow" pitchFamily="34" charset="0"/>
              </a:rPr>
              <a:t>reliabilita</a:t>
            </a:r>
            <a:r>
              <a:rPr lang="sk-SK" sz="2800" dirty="0" smtClean="0">
                <a:latin typeface="Arial Narrow" pitchFamily="34" charset="0"/>
              </a:rPr>
              <a:t>, problematická </a:t>
            </a:r>
            <a:r>
              <a:rPr lang="sk-SK" sz="2800" dirty="0" err="1" smtClean="0">
                <a:latin typeface="Arial Narrow" pitchFamily="34" charset="0"/>
              </a:rPr>
              <a:t>validita</a:t>
            </a:r>
            <a:r>
              <a:rPr lang="sk-SK" sz="2800" dirty="0" smtClean="0">
                <a:latin typeface="Arial Narrow" pitchFamily="34" charset="0"/>
              </a:rPr>
              <a:t> (a problém zovšeobecnenia výsledkov)</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je veľmi </a:t>
            </a:r>
            <a:r>
              <a:rPr lang="sk-SK" sz="2800" dirty="0" err="1" smtClean="0">
                <a:latin typeface="Arial Narrow" pitchFamily="34" charset="0"/>
              </a:rPr>
              <a:t>reduktívna</a:t>
            </a:r>
            <a:r>
              <a:rPr lang="sk-SK" sz="2800" dirty="0" smtClean="0">
                <a:latin typeface="Arial Narrow" pitchFamily="34" charset="0"/>
              </a:rPr>
              <a:t>, najmä pokiaľ ide o komplexné typy textov </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často zostáva len na úrovni deskripcie</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riziko subjektívnych interpretácií textu, najmä vo vzťahu k latentným významom</a:t>
            </a:r>
          </a:p>
          <a:p>
            <a:pPr marL="341313" indent="-341313" defTabSz="449263">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rPr>
              <a:t>neberie do úvahy kontext produkcie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blinds(horizontal)">
                                      <p:cBhvr>
                                        <p:cTn id="7" dur="500"/>
                                        <p:tgtEl>
                                          <p:spTgt spid="79875">
                                            <p:txEl>
                                              <p:pRg st="0" end="0"/>
                                            </p:txEl>
                                          </p:spTgt>
                                        </p:tgtEl>
                                      </p:cBhvr>
                                    </p:animEffect>
                                  </p:childTnLst>
                                  <p:subTnLst>
                                    <p:animClr clrSpc="rgb" dir="cw">
                                      <p:cBhvr override="childStyle">
                                        <p:cTn dur="1" fill="hold" display="0" masterRel="nextClick" afterEffect="1"/>
                                        <p:tgtEl>
                                          <p:spTgt spid="79875">
                                            <p:txEl>
                                              <p:pRg st="0" end="0"/>
                                            </p:txEl>
                                          </p:spTgt>
                                        </p:tgtEl>
                                        <p:attrNameLst>
                                          <p:attrName>ppt_c</p:attrName>
                                        </p:attrNameLst>
                                      </p:cBhvr>
                                      <p:to>
                                        <a:srgbClr val="AFE1FF"/>
                                      </p:to>
                                    </p:animClr>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875">
                                            <p:txEl>
                                              <p:pRg st="1" end="1"/>
                                            </p:txEl>
                                          </p:spTgt>
                                        </p:tgtEl>
                                        <p:attrNameLst>
                                          <p:attrName>style.visibility</p:attrName>
                                        </p:attrNameLst>
                                      </p:cBhvr>
                                      <p:to>
                                        <p:strVal val="visible"/>
                                      </p:to>
                                    </p:set>
                                    <p:animEffect transition="in" filter="blinds(horizontal)">
                                      <p:cBhvr>
                                        <p:cTn id="12" dur="500"/>
                                        <p:tgtEl>
                                          <p:spTgt spid="79875">
                                            <p:txEl>
                                              <p:pRg st="1" end="1"/>
                                            </p:txEl>
                                          </p:spTgt>
                                        </p:tgtEl>
                                      </p:cBhvr>
                                    </p:animEffect>
                                  </p:childTnLst>
                                  <p:subTnLst>
                                    <p:animClr clrSpc="rgb" dir="cw">
                                      <p:cBhvr override="childStyle">
                                        <p:cTn dur="1" fill="hold" display="0" masterRel="nextClick" afterEffect="1"/>
                                        <p:tgtEl>
                                          <p:spTgt spid="79875">
                                            <p:txEl>
                                              <p:pRg st="1" end="1"/>
                                            </p:txEl>
                                          </p:spTgt>
                                        </p:tgtEl>
                                        <p:attrNameLst>
                                          <p:attrName>ppt_c</p:attrName>
                                        </p:attrNameLst>
                                      </p:cBhvr>
                                      <p:to>
                                        <a:srgbClr val="AFE1FF"/>
                                      </p:to>
                                    </p:animClr>
                                  </p:sub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9875">
                                            <p:txEl>
                                              <p:pRg st="2" end="2"/>
                                            </p:txEl>
                                          </p:spTgt>
                                        </p:tgtEl>
                                        <p:attrNameLst>
                                          <p:attrName>style.visibility</p:attrName>
                                        </p:attrNameLst>
                                      </p:cBhvr>
                                      <p:to>
                                        <p:strVal val="visible"/>
                                      </p:to>
                                    </p:set>
                                    <p:animEffect transition="in" filter="blinds(horizontal)">
                                      <p:cBhvr>
                                        <p:cTn id="17" dur="500"/>
                                        <p:tgtEl>
                                          <p:spTgt spid="79875">
                                            <p:txEl>
                                              <p:pRg st="2" end="2"/>
                                            </p:txEl>
                                          </p:spTgt>
                                        </p:tgtEl>
                                      </p:cBhvr>
                                    </p:animEffect>
                                  </p:childTnLst>
                                  <p:subTnLst>
                                    <p:animClr clrSpc="rgb" dir="cw">
                                      <p:cBhvr override="childStyle">
                                        <p:cTn dur="1" fill="hold" display="0" masterRel="nextClick" afterEffect="1"/>
                                        <p:tgtEl>
                                          <p:spTgt spid="79875">
                                            <p:txEl>
                                              <p:pRg st="2" end="2"/>
                                            </p:txEl>
                                          </p:spTgt>
                                        </p:tgtEl>
                                        <p:attrNameLst>
                                          <p:attrName>ppt_c</p:attrName>
                                        </p:attrNameLst>
                                      </p:cBhvr>
                                      <p:to>
                                        <a:srgbClr val="AFE1FF"/>
                                      </p:to>
                                    </p:animClr>
                                  </p:sub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9875">
                                            <p:txEl>
                                              <p:pRg st="3" end="3"/>
                                            </p:txEl>
                                          </p:spTgt>
                                        </p:tgtEl>
                                        <p:attrNameLst>
                                          <p:attrName>style.visibility</p:attrName>
                                        </p:attrNameLst>
                                      </p:cBhvr>
                                      <p:to>
                                        <p:strVal val="visible"/>
                                      </p:to>
                                    </p:set>
                                    <p:animEffect transition="in" filter="blinds(horizontal)">
                                      <p:cBhvr>
                                        <p:cTn id="22" dur="500"/>
                                        <p:tgtEl>
                                          <p:spTgt spid="79875">
                                            <p:txEl>
                                              <p:pRg st="3" end="3"/>
                                            </p:txEl>
                                          </p:spTgt>
                                        </p:tgtEl>
                                      </p:cBhvr>
                                    </p:animEffect>
                                  </p:childTnLst>
                                  <p:subTnLst>
                                    <p:animClr clrSpc="rgb" dir="cw">
                                      <p:cBhvr override="childStyle">
                                        <p:cTn dur="1" fill="hold" display="0" masterRel="nextClick" afterEffect="1"/>
                                        <p:tgtEl>
                                          <p:spTgt spid="79875">
                                            <p:txEl>
                                              <p:pRg st="3" end="3"/>
                                            </p:txEl>
                                          </p:spTgt>
                                        </p:tgtEl>
                                        <p:attrNameLst>
                                          <p:attrName>ppt_c</p:attrName>
                                        </p:attrNameLst>
                                      </p:cBhvr>
                                      <p:to>
                                        <a:srgbClr val="AFE1FF"/>
                                      </p:to>
                                    </p:animClr>
                                  </p:sub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9875">
                                            <p:txEl>
                                              <p:pRg st="4" end="4"/>
                                            </p:txEl>
                                          </p:spTgt>
                                        </p:tgtEl>
                                        <p:attrNameLst>
                                          <p:attrName>style.visibility</p:attrName>
                                        </p:attrNameLst>
                                      </p:cBhvr>
                                      <p:to>
                                        <p:strVal val="visible"/>
                                      </p:to>
                                    </p:set>
                                    <p:animEffect transition="in" filter="blinds(horizontal)">
                                      <p:cBhvr>
                                        <p:cTn id="27" dur="500"/>
                                        <p:tgtEl>
                                          <p:spTgt spid="79875">
                                            <p:txEl>
                                              <p:pRg st="4" end="4"/>
                                            </p:txEl>
                                          </p:spTgt>
                                        </p:tgtEl>
                                      </p:cBhvr>
                                    </p:animEffect>
                                  </p:childTnLst>
                                  <p:subTnLst>
                                    <p:animClr clrSpc="rgb" dir="cw">
                                      <p:cBhvr override="childStyle">
                                        <p:cTn dur="1" fill="hold" display="0" masterRel="nextClick" afterEffect="1"/>
                                        <p:tgtEl>
                                          <p:spTgt spid="79875">
                                            <p:txEl>
                                              <p:pRg st="4" end="4"/>
                                            </p:txEl>
                                          </p:spTgt>
                                        </p:tgtEl>
                                        <p:attrNameLst>
                                          <p:attrName>ppt_c</p:attrName>
                                        </p:attrNameLst>
                                      </p:cBhvr>
                                      <p:to>
                                        <a:srgbClr val="AFE1FF"/>
                                      </p:to>
                                    </p:animClr>
                                  </p:sub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9875">
                                            <p:txEl>
                                              <p:pRg st="5" end="5"/>
                                            </p:txEl>
                                          </p:spTgt>
                                        </p:tgtEl>
                                        <p:attrNameLst>
                                          <p:attrName>style.visibility</p:attrName>
                                        </p:attrNameLst>
                                      </p:cBhvr>
                                      <p:to>
                                        <p:strVal val="visible"/>
                                      </p:to>
                                    </p:set>
                                    <p:animEffect transition="in" filter="blinds(horizontal)">
                                      <p:cBhvr>
                                        <p:cTn id="32" dur="500"/>
                                        <p:tgtEl>
                                          <p:spTgt spid="79875">
                                            <p:txEl>
                                              <p:pRg st="5" end="5"/>
                                            </p:txEl>
                                          </p:spTgt>
                                        </p:tgtEl>
                                      </p:cBhvr>
                                    </p:animEffect>
                                  </p:childTnLst>
                                  <p:subTnLst>
                                    <p:animClr clrSpc="rgb" dir="cw">
                                      <p:cBhvr override="childStyle">
                                        <p:cTn dur="1" fill="hold" display="0" masterRel="nextClick" afterEffect="1"/>
                                        <p:tgtEl>
                                          <p:spTgt spid="79875">
                                            <p:txEl>
                                              <p:pRg st="5" end="5"/>
                                            </p:txEl>
                                          </p:spTgt>
                                        </p:tgtEl>
                                        <p:attrNameLst>
                                          <p:attrName>ppt_c</p:attrName>
                                        </p:attrNameLst>
                                      </p:cBhvr>
                                      <p:to>
                                        <a:srgbClr val="AFE1FF"/>
                                      </p:to>
                                    </p:animClr>
                                  </p:sub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9875">
                                            <p:txEl>
                                              <p:pRg st="6" end="6"/>
                                            </p:txEl>
                                          </p:spTgt>
                                        </p:tgtEl>
                                        <p:attrNameLst>
                                          <p:attrName>style.visibility</p:attrName>
                                        </p:attrNameLst>
                                      </p:cBhvr>
                                      <p:to>
                                        <p:strVal val="visible"/>
                                      </p:to>
                                    </p:set>
                                    <p:animEffect transition="in" filter="blinds(horizontal)">
                                      <p:cBhvr>
                                        <p:cTn id="37" dur="500"/>
                                        <p:tgtEl>
                                          <p:spTgt spid="79875">
                                            <p:txEl>
                                              <p:pRg st="6" end="6"/>
                                            </p:txEl>
                                          </p:spTgt>
                                        </p:tgtEl>
                                      </p:cBhvr>
                                    </p:animEffect>
                                  </p:childTnLst>
                                  <p:subTnLst>
                                    <p:animClr clrSpc="rgb" dir="cw">
                                      <p:cBhvr override="childStyle">
                                        <p:cTn dur="1" fill="hold" display="0" masterRel="nextClick" afterEffect="1"/>
                                        <p:tgtEl>
                                          <p:spTgt spid="79875">
                                            <p:txEl>
                                              <p:pRg st="6" end="6"/>
                                            </p:txEl>
                                          </p:spTgt>
                                        </p:tgtEl>
                                        <p:attrNameLst>
                                          <p:attrName>ppt_c</p:attrName>
                                        </p:attrNameLst>
                                      </p:cBhvr>
                                      <p:to>
                                        <a:srgbClr val="AFE1FF"/>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xfrm>
            <a:off x="304800" y="457200"/>
            <a:ext cx="8534400" cy="10668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Obsahová analýza – požadované charakteristiky (K. Neuendorf)</a:t>
            </a:r>
          </a:p>
        </p:txBody>
      </p:sp>
      <p:sp>
        <p:nvSpPr>
          <p:cNvPr id="18435" name="Rectangle 3"/>
          <p:cNvSpPr>
            <a:spLocks noGrp="1"/>
          </p:cNvSpPr>
          <p:nvPr>
            <p:ph type="body" idx="1"/>
          </p:nvPr>
        </p:nvSpPr>
        <p:spPr>
          <a:xfrm>
            <a:off x="533400" y="1752600"/>
            <a:ext cx="7696200" cy="4648200"/>
          </a:xfrm>
        </p:spPr>
        <p:txBody>
          <a:bodyPr/>
          <a:lstStyle/>
          <a:p>
            <a:pPr marL="342900" indent="-342900">
              <a:buFont typeface="Wingdings 2" pitchFamily="18" charset="2"/>
              <a:buChar char=""/>
              <a:defRPr/>
            </a:pPr>
            <a:r>
              <a:rPr lang="sk-SK" sz="2800" dirty="0" smtClean="0">
                <a:latin typeface="Arial Narrow" pitchFamily="34" charset="0"/>
              </a:rPr>
              <a:t>objektivita (resp. intersubjektivita)</a:t>
            </a:r>
          </a:p>
          <a:p>
            <a:pPr marL="342900" indent="-342900">
              <a:buFont typeface="Wingdings 2" pitchFamily="18" charset="2"/>
              <a:buChar char=""/>
              <a:defRPr/>
            </a:pPr>
            <a:r>
              <a:rPr lang="sk-SK" sz="2800" dirty="0" smtClean="0">
                <a:latin typeface="Arial Narrow" pitchFamily="34" charset="0"/>
              </a:rPr>
              <a:t>a priori design (deduktívna stratégia)</a:t>
            </a:r>
          </a:p>
          <a:p>
            <a:pPr marL="342900" indent="-342900">
              <a:buFont typeface="Wingdings 2" pitchFamily="18" charset="2"/>
              <a:buChar char=""/>
              <a:defRPr/>
            </a:pPr>
            <a:r>
              <a:rPr lang="sk-SK" sz="2800" dirty="0" smtClean="0">
                <a:latin typeface="Arial Narrow" pitchFamily="34" charset="0"/>
              </a:rPr>
              <a:t>reliabilita (</a:t>
            </a:r>
            <a:r>
              <a:rPr lang="sk-SK" sz="2800" i="1" dirty="0" smtClean="0">
                <a:latin typeface="Arial Narrow" pitchFamily="34" charset="0"/>
              </a:rPr>
              <a:t>intercoder reliability</a:t>
            </a:r>
            <a:r>
              <a:rPr lang="sk-SK" sz="2800" dirty="0" smtClean="0">
                <a:latin typeface="Arial Narrow" pitchFamily="34" charset="0"/>
              </a:rPr>
              <a:t>) </a:t>
            </a:r>
          </a:p>
          <a:p>
            <a:pPr>
              <a:buFont typeface="Wingdings 2" pitchFamily="18" charset="2"/>
              <a:buChar char=""/>
              <a:defRPr/>
            </a:pPr>
            <a:r>
              <a:rPr lang="sk-SK" sz="2800" dirty="0" smtClean="0">
                <a:latin typeface="Arial Narrow" pitchFamily="34" charset="0"/>
              </a:rPr>
              <a:t>validita</a:t>
            </a:r>
          </a:p>
          <a:p>
            <a:pPr>
              <a:buFont typeface="Wingdings 2" pitchFamily="18" charset="2"/>
              <a:buChar char=""/>
              <a:defRPr/>
            </a:pPr>
            <a:r>
              <a:rPr lang="sk-SK" sz="2800" dirty="0" smtClean="0">
                <a:latin typeface="Arial Narrow" pitchFamily="34" charset="0"/>
              </a:rPr>
              <a:t>zovšeobecniteľnosť</a:t>
            </a:r>
          </a:p>
          <a:p>
            <a:pPr>
              <a:buFont typeface="Wingdings 2" pitchFamily="18" charset="2"/>
              <a:buChar char=""/>
              <a:defRPr/>
            </a:pPr>
            <a:r>
              <a:rPr lang="sk-SK" sz="2800" dirty="0" smtClean="0">
                <a:latin typeface="Arial Narrow" pitchFamily="34" charset="0"/>
              </a:rPr>
              <a:t>replikovateľnosť</a:t>
            </a:r>
          </a:p>
          <a:p>
            <a:pPr>
              <a:buFont typeface="Wingdings 2" pitchFamily="18" charset="2"/>
              <a:buChar char=""/>
              <a:defRPr/>
            </a:pPr>
            <a:r>
              <a:rPr lang="sk-SK" sz="2800" dirty="0" smtClean="0">
                <a:latin typeface="Arial Narrow" pitchFamily="34" charset="0"/>
              </a:rPr>
              <a:t>testovanie hypotéz</a:t>
            </a:r>
            <a:endParaRPr lang="cs-CZ" sz="2800" dirty="0" smtClean="0">
              <a:latin typeface="Arial Narrow" pitchFamily="34" charset="0"/>
            </a:endParaRPr>
          </a:p>
          <a:p>
            <a:pPr marL="342900" indent="-342900">
              <a:buFont typeface="Wingdings 2" pitchFamily="18" charset="2"/>
              <a:buChar char=""/>
              <a:defRPr/>
            </a:pPr>
            <a:endParaRPr lang="cs-CZ" sz="16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304800" y="381000"/>
            <a:ext cx="8458200" cy="7620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b="1" dirty="0" smtClean="0">
                <a:solidFill>
                  <a:srgbClr val="696464"/>
                </a:solidFill>
                <a:latin typeface="Arial Narrow" pitchFamily="32" charset="0"/>
                <a:ea typeface="Microsoft YaHei" charset="-122"/>
                <a:cs typeface="+mn-cs"/>
              </a:rPr>
              <a:t>Výberové techniky v obsahovej analýze</a:t>
            </a:r>
          </a:p>
        </p:txBody>
      </p:sp>
      <p:sp>
        <p:nvSpPr>
          <p:cNvPr id="43011" name="Rectangle 3"/>
          <p:cNvSpPr>
            <a:spLocks noGrp="1"/>
          </p:cNvSpPr>
          <p:nvPr>
            <p:ph type="body" idx="1"/>
          </p:nvPr>
        </p:nvSpPr>
        <p:spPr>
          <a:xfrm>
            <a:off x="685800" y="1371600"/>
            <a:ext cx="8001000" cy="4876800"/>
          </a:xfrm>
        </p:spPr>
        <p:txBody>
          <a:bodyPr/>
          <a:lstStyle/>
          <a:p>
            <a:pPr marL="342900" indent="-342900">
              <a:lnSpc>
                <a:spcPct val="80000"/>
              </a:lnSpc>
            </a:pPr>
            <a:r>
              <a:rPr lang="sk-SK" sz="2800" dirty="0" smtClean="0">
                <a:latin typeface="Arial Narrow" pitchFamily="34" charset="0"/>
              </a:rPr>
              <a:t>cieľ: vybrať dostatočný počet jednotiek zaisťujúcich akceptovateľný odhad neznámych parametrov populácie, pri maximálnej časovej efektivite</a:t>
            </a:r>
          </a:p>
          <a:p>
            <a:pPr marL="342900" indent="-342900">
              <a:lnSpc>
                <a:spcPct val="80000"/>
              </a:lnSpc>
            </a:pPr>
            <a:r>
              <a:rPr lang="sk-SK" sz="2800" dirty="0" smtClean="0">
                <a:latin typeface="Arial Narrow" pitchFamily="34" charset="0"/>
              </a:rPr>
              <a:t>základné rozhodnutie: </a:t>
            </a:r>
            <a:r>
              <a:rPr lang="sk-SK" sz="2800" dirty="0" err="1" smtClean="0">
                <a:latin typeface="Arial Narrow" pitchFamily="34" charset="0"/>
              </a:rPr>
              <a:t>census</a:t>
            </a:r>
            <a:r>
              <a:rPr lang="sk-SK" sz="2800" dirty="0" smtClean="0">
                <a:latin typeface="Arial Narrow" pitchFamily="34" charset="0"/>
              </a:rPr>
              <a:t> </a:t>
            </a:r>
            <a:r>
              <a:rPr lang="sk-SK" sz="2800" dirty="0" err="1" smtClean="0">
                <a:latin typeface="Arial Narrow" pitchFamily="34" charset="0"/>
              </a:rPr>
              <a:t>vs</a:t>
            </a:r>
            <a:r>
              <a:rPr lang="sk-SK" sz="2800" dirty="0" smtClean="0">
                <a:latin typeface="Arial Narrow" pitchFamily="34" charset="0"/>
              </a:rPr>
              <a:t>. </a:t>
            </a:r>
            <a:r>
              <a:rPr lang="sk-SK" sz="2800" dirty="0" err="1" smtClean="0">
                <a:latin typeface="Arial Narrow" pitchFamily="34" charset="0"/>
              </a:rPr>
              <a:t>sample</a:t>
            </a:r>
            <a:r>
              <a:rPr lang="sk-SK" sz="2800" dirty="0" smtClean="0">
                <a:latin typeface="Arial Narrow" pitchFamily="34" charset="0"/>
              </a:rPr>
              <a:t> </a:t>
            </a:r>
          </a:p>
          <a:p>
            <a:pPr marL="342900" indent="-342900">
              <a:lnSpc>
                <a:spcPct val="80000"/>
              </a:lnSpc>
            </a:pPr>
            <a:r>
              <a:rPr lang="sk-SK" sz="2800" dirty="0" smtClean="0">
                <a:latin typeface="Arial Narrow" pitchFamily="34" charset="0"/>
              </a:rPr>
              <a:t>ak zvolíme náhodný (pravdepodobnostný výber), musíme poznať rozsah populácie a mať k dispozícii oporu výberu (</a:t>
            </a:r>
            <a:r>
              <a:rPr lang="sk-SK" sz="2800" dirty="0" err="1" smtClean="0">
                <a:latin typeface="Arial Narrow" pitchFamily="34" charset="0"/>
              </a:rPr>
              <a:t>sampling</a:t>
            </a:r>
            <a:r>
              <a:rPr lang="sk-SK" sz="2800" dirty="0" smtClean="0">
                <a:latin typeface="Arial Narrow" pitchFamily="34" charset="0"/>
              </a:rPr>
              <a:t> </a:t>
            </a:r>
            <a:r>
              <a:rPr lang="sk-SK" sz="2800" dirty="0" err="1" smtClean="0">
                <a:latin typeface="Arial Narrow" pitchFamily="34" charset="0"/>
              </a:rPr>
              <a:t>frame</a:t>
            </a:r>
            <a:r>
              <a:rPr lang="sk-SK" sz="2800" dirty="0" smtClean="0">
                <a:latin typeface="Arial Narrow" pitchFamily="34" charset="0"/>
              </a:rPr>
              <a:t>)</a:t>
            </a:r>
          </a:p>
          <a:p>
            <a:pPr marL="342900" indent="-342900">
              <a:lnSpc>
                <a:spcPct val="80000"/>
              </a:lnSpc>
              <a:buFont typeface="Wingdings 2" pitchFamily="16" charset="2"/>
              <a:buNone/>
            </a:pPr>
            <a:endParaRPr lang="sk-SK" sz="2800" dirty="0" smtClean="0">
              <a:latin typeface="Arial Narrow" pitchFamily="34" charset="0"/>
            </a:endParaRPr>
          </a:p>
          <a:p>
            <a:pPr marL="342900" indent="-342900">
              <a:lnSpc>
                <a:spcPct val="80000"/>
              </a:lnSpc>
              <a:buFont typeface="Wingdings 2" pitchFamily="16" charset="2"/>
              <a:buNone/>
            </a:pPr>
            <a:r>
              <a:rPr lang="sk-SK" sz="2800" dirty="0" smtClean="0">
                <a:latin typeface="Arial Narrow" pitchFamily="34" charset="0"/>
              </a:rPr>
              <a:t>Príklad </a:t>
            </a:r>
            <a:r>
              <a:rPr lang="sk-SK" sz="2800" dirty="0" err="1" smtClean="0">
                <a:latin typeface="Arial Narrow" pitchFamily="34" charset="0"/>
              </a:rPr>
              <a:t>censu</a:t>
            </a:r>
            <a:r>
              <a:rPr lang="sk-SK" sz="2800" dirty="0" smtClean="0">
                <a:latin typeface="Arial Narrow" pitchFamily="34" charset="0"/>
              </a:rPr>
              <a:t>:</a:t>
            </a:r>
          </a:p>
          <a:p>
            <a:pPr marL="342900" indent="-342900">
              <a:lnSpc>
                <a:spcPct val="80000"/>
              </a:lnSpc>
            </a:pPr>
            <a:r>
              <a:rPr lang="sk-SK" sz="2800" dirty="0" err="1" smtClean="0">
                <a:latin typeface="Arial Narrow" pitchFamily="34" charset="0"/>
              </a:rPr>
              <a:t>McLoughlin</a:t>
            </a:r>
            <a:r>
              <a:rPr lang="sk-SK" sz="2800" dirty="0" smtClean="0">
                <a:latin typeface="Arial Narrow" pitchFamily="34" charset="0"/>
              </a:rPr>
              <a:t> and Noe (1988) – pokrytie témy voľného času v časopisoch </a:t>
            </a:r>
            <a:r>
              <a:rPr lang="sk-SK" sz="2800" dirty="0" err="1" smtClean="0">
                <a:latin typeface="Arial Narrow" pitchFamily="34" charset="0"/>
              </a:rPr>
              <a:t>Harper’s</a:t>
            </a:r>
            <a:r>
              <a:rPr lang="sk-SK" sz="2800" dirty="0" smtClean="0">
                <a:latin typeface="Arial Narrow" pitchFamily="34" charset="0"/>
              </a:rPr>
              <a:t>, </a:t>
            </a:r>
            <a:r>
              <a:rPr lang="sk-SK" sz="2800" dirty="0" err="1" smtClean="0">
                <a:latin typeface="Arial Narrow" pitchFamily="34" charset="0"/>
              </a:rPr>
              <a:t>Atlantic</a:t>
            </a:r>
            <a:r>
              <a:rPr lang="sk-SK" sz="2800" dirty="0" smtClean="0">
                <a:latin typeface="Arial Narrow" pitchFamily="34" charset="0"/>
              </a:rPr>
              <a:t> </a:t>
            </a:r>
            <a:r>
              <a:rPr lang="sk-SK" sz="2800" dirty="0" err="1" smtClean="0">
                <a:latin typeface="Arial Narrow" pitchFamily="34" charset="0"/>
              </a:rPr>
              <a:t>Monthly</a:t>
            </a:r>
            <a:r>
              <a:rPr lang="sk-SK" sz="2800" dirty="0" smtClean="0">
                <a:latin typeface="Arial Narrow" pitchFamily="34" charset="0"/>
              </a:rPr>
              <a:t>, </a:t>
            </a:r>
            <a:r>
              <a:rPr lang="sk-SK" sz="2800" dirty="0" err="1" smtClean="0">
                <a:latin typeface="Arial Narrow" pitchFamily="34" charset="0"/>
              </a:rPr>
              <a:t>Reader’s</a:t>
            </a:r>
            <a:r>
              <a:rPr lang="sk-SK" sz="2800" dirty="0" smtClean="0">
                <a:latin typeface="Arial Narrow" pitchFamily="34" charset="0"/>
              </a:rPr>
              <a:t> </a:t>
            </a:r>
            <a:r>
              <a:rPr lang="sk-SK" sz="2800" dirty="0" err="1" smtClean="0">
                <a:latin typeface="Arial Narrow" pitchFamily="34" charset="0"/>
              </a:rPr>
              <a:t>Digest</a:t>
            </a:r>
            <a:r>
              <a:rPr lang="sk-SK" sz="2800" dirty="0" smtClean="0">
                <a:latin typeface="Arial Narrow" pitchFamily="34" charset="0"/>
              </a:rPr>
              <a:t> (1960-1985); každé vydanie, celkovo 11 000 článkov</a:t>
            </a:r>
          </a:p>
          <a:p>
            <a:pPr marL="342900" indent="-342900">
              <a:lnSpc>
                <a:spcPct val="80000"/>
              </a:lnSpc>
            </a:pPr>
            <a:endParaRPr lang="sk-SK" sz="1900" dirty="0" smtClean="0">
              <a:latin typeface="Arial" charset="0"/>
            </a:endParaRPr>
          </a:p>
          <a:p>
            <a:pPr marL="342900" indent="-342900">
              <a:lnSpc>
                <a:spcPct val="80000"/>
              </a:lnSpc>
              <a:buFont typeface="Wingdings 2" pitchFamily="16" charset="2"/>
              <a:buNone/>
            </a:pPr>
            <a:endParaRPr lang="cs-CZ" sz="14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b="1" dirty="0" smtClean="0">
                <a:solidFill>
                  <a:srgbClr val="696464"/>
                </a:solidFill>
                <a:latin typeface="Arial Narrow" pitchFamily="32" charset="0"/>
                <a:ea typeface="Microsoft YaHei" charset="-122"/>
                <a:cs typeface="+mn-cs"/>
              </a:rPr>
              <a:t>Výberové techniky</a:t>
            </a:r>
            <a:endParaRPr lang="cs-CZ" altLang="sk-SK" b="1" dirty="0" smtClean="0">
              <a:solidFill>
                <a:srgbClr val="696464"/>
              </a:solidFill>
              <a:latin typeface="Arial Narrow" pitchFamily="32" charset="0"/>
              <a:ea typeface="Microsoft YaHei" charset="-122"/>
              <a:cs typeface="+mn-cs"/>
            </a:endParaRPr>
          </a:p>
        </p:txBody>
      </p:sp>
      <p:sp>
        <p:nvSpPr>
          <p:cNvPr id="44035" name="Rectangle 3"/>
          <p:cNvSpPr>
            <a:spLocks noGrp="1"/>
          </p:cNvSpPr>
          <p:nvPr>
            <p:ph type="body" idx="1"/>
          </p:nvPr>
        </p:nvSpPr>
        <p:spPr>
          <a:xfrm>
            <a:off x="609600" y="1752600"/>
            <a:ext cx="8077200" cy="4495800"/>
          </a:xfrm>
        </p:spPr>
        <p:txBody>
          <a:bodyPr/>
          <a:lstStyle/>
          <a:p>
            <a:r>
              <a:rPr lang="sk-SK" sz="3200" dirty="0" smtClean="0">
                <a:latin typeface="Arial Narrow" pitchFamily="34" charset="0"/>
              </a:rPr>
              <a:t>jednoduchý náhodný výber neberie do úvahy variácie mediálneho obsahu</a:t>
            </a:r>
          </a:p>
          <a:p>
            <a:r>
              <a:rPr lang="sk-SK" sz="3200" dirty="0" smtClean="0">
                <a:latin typeface="Arial Narrow" pitchFamily="34" charset="0"/>
              </a:rPr>
              <a:t>konštruovaný týždeň zaisťuje cyklickú variáciu obsahu pre rôzne dni z týždňa</a:t>
            </a:r>
            <a:endParaRPr lang="cs-CZ" sz="3200" dirty="0" smtClean="0">
              <a:latin typeface="Arial Narrow"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604" name="Group 28"/>
          <p:cNvGraphicFramePr>
            <a:graphicFrameLocks noGrp="1"/>
          </p:cNvGraphicFramePr>
          <p:nvPr/>
        </p:nvGraphicFramePr>
        <p:xfrm>
          <a:off x="304800" y="1219200"/>
          <a:ext cx="8640763" cy="5242560"/>
        </p:xfrm>
        <a:graphic>
          <a:graphicData uri="http://schemas.openxmlformats.org/drawingml/2006/table">
            <a:tbl>
              <a:tblPr/>
              <a:tblGrid>
                <a:gridCol w="2971800"/>
                <a:gridCol w="5668963"/>
              </a:tblGrid>
              <a:tr h="441325">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1" i="0" u="none" strike="noStrike" cap="none" normalizeH="0" baseline="0" dirty="0" smtClean="0">
                          <a:ln>
                            <a:noFill/>
                          </a:ln>
                          <a:solidFill>
                            <a:schemeClr val="tx1"/>
                          </a:solidFill>
                          <a:effectLst/>
                          <a:latin typeface="Arial Narrow" pitchFamily="34" charset="0"/>
                          <a:cs typeface="Arial" charset="0"/>
                        </a:rPr>
                        <a:t>Typ obsahu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1" i="0" u="none" strike="noStrike" cap="none" normalizeH="0" baseline="0" smtClean="0">
                          <a:ln>
                            <a:noFill/>
                          </a:ln>
                          <a:solidFill>
                            <a:schemeClr val="tx1"/>
                          </a:solidFill>
                          <a:effectLst/>
                          <a:latin typeface="Arial Narrow" pitchFamily="34" charset="0"/>
                          <a:cs typeface="Arial" charset="0"/>
                        </a:rPr>
                        <a:t>Efektívna výberová technika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8213">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dirty="0" smtClean="0">
                          <a:ln>
                            <a:noFill/>
                          </a:ln>
                          <a:solidFill>
                            <a:schemeClr val="tx1"/>
                          </a:solidFill>
                          <a:effectLst/>
                          <a:latin typeface="Arial Narrow" pitchFamily="34" charset="0"/>
                          <a:cs typeface="Arial" charset="0"/>
                        </a:rPr>
                        <a:t>denníky (1 rok)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dirty="0" smtClean="0">
                          <a:ln>
                            <a:noFill/>
                          </a:ln>
                          <a:solidFill>
                            <a:schemeClr val="tx1"/>
                          </a:solidFill>
                          <a:effectLst/>
                          <a:latin typeface="Arial Narrow" pitchFamily="34" charset="0"/>
                          <a:cs typeface="Arial" charset="0"/>
                        </a:rPr>
                        <a:t>2 konštruované týždne (náhodne vybrané 2 pondelky, 2 utorky atď.)</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2975">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smtClean="0">
                          <a:ln>
                            <a:noFill/>
                          </a:ln>
                          <a:solidFill>
                            <a:schemeClr val="tx1"/>
                          </a:solidFill>
                          <a:effectLst/>
                          <a:latin typeface="Arial Narrow" pitchFamily="34" charset="0"/>
                          <a:cs typeface="Arial" charset="0"/>
                        </a:rPr>
                        <a:t>týždenníky (1 rok)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dirty="0" smtClean="0">
                          <a:ln>
                            <a:noFill/>
                          </a:ln>
                          <a:solidFill>
                            <a:schemeClr val="tx1"/>
                          </a:solidFill>
                          <a:effectLst/>
                          <a:latin typeface="Arial Narrow" pitchFamily="34" charset="0"/>
                          <a:cs typeface="Arial" charset="0"/>
                        </a:rPr>
                        <a:t>náhodný výber jedného čísla v každom mesiaci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9800">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smtClean="0">
                          <a:ln>
                            <a:noFill/>
                          </a:ln>
                          <a:solidFill>
                            <a:schemeClr val="tx1"/>
                          </a:solidFill>
                          <a:effectLst/>
                          <a:latin typeface="Arial Narrow" pitchFamily="34" charset="0"/>
                          <a:cs typeface="Arial" charset="0"/>
                        </a:rPr>
                        <a:t>večerné televízne spravodajstvo (1 rok)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dirty="0" smtClean="0">
                          <a:ln>
                            <a:noFill/>
                          </a:ln>
                          <a:solidFill>
                            <a:schemeClr val="tx1"/>
                          </a:solidFill>
                          <a:effectLst/>
                          <a:latin typeface="Arial Narrow" pitchFamily="34" charset="0"/>
                          <a:cs typeface="Arial" charset="0"/>
                        </a:rPr>
                        <a:t>náhodný výber 2 dní z každého mesiaca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2975">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smtClean="0">
                          <a:ln>
                            <a:noFill/>
                          </a:ln>
                          <a:solidFill>
                            <a:schemeClr val="tx1"/>
                          </a:solidFill>
                          <a:effectLst/>
                          <a:latin typeface="Arial Narrow" pitchFamily="34" charset="0"/>
                          <a:cs typeface="Arial" charset="0"/>
                        </a:rPr>
                        <a:t>mesačníky (5 rokov)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dirty="0" smtClean="0">
                          <a:ln>
                            <a:noFill/>
                          </a:ln>
                          <a:solidFill>
                            <a:schemeClr val="tx1"/>
                          </a:solidFill>
                          <a:effectLst/>
                          <a:latin typeface="Arial Narrow" pitchFamily="34" charset="0"/>
                          <a:cs typeface="Arial" charset="0"/>
                        </a:rPr>
                        <a:t>1 konštruovaný rok (náhodne vybrané číslo z každého mesiaca)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8213">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smtClean="0">
                          <a:ln>
                            <a:noFill/>
                          </a:ln>
                          <a:solidFill>
                            <a:schemeClr val="tx1"/>
                          </a:solidFill>
                          <a:effectLst/>
                          <a:latin typeface="Arial Narrow" pitchFamily="34" charset="0"/>
                          <a:cs typeface="Arial" charset="0"/>
                        </a:rPr>
                        <a:t>denníky (5 rokov)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tabLst/>
                      </a:pPr>
                      <a:r>
                        <a:rPr kumimoji="0" lang="sk-SK" sz="2800" b="0" i="0" u="none" strike="noStrike" cap="none" normalizeH="0" baseline="0" dirty="0" smtClean="0">
                          <a:ln>
                            <a:noFill/>
                          </a:ln>
                          <a:solidFill>
                            <a:schemeClr val="tx1"/>
                          </a:solidFill>
                          <a:effectLst/>
                          <a:latin typeface="Arial Narrow" pitchFamily="34" charset="0"/>
                          <a:cs typeface="Arial" charset="0"/>
                        </a:rPr>
                        <a:t>9 konštruovaných týždňov (náhodne vybraných 9 pondelkov, 9 utorkov atď.)</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5081" name="Rectangle 37"/>
          <p:cNvSpPr>
            <a:spLocks noGrp="1"/>
          </p:cNvSpPr>
          <p:nvPr>
            <p:ph type="title"/>
          </p:nvPr>
        </p:nvSpPr>
        <p:spPr>
          <a:xfrm>
            <a:off x="533400" y="274638"/>
            <a:ext cx="8153400" cy="792162"/>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b="1" dirty="0" smtClean="0">
                <a:solidFill>
                  <a:srgbClr val="696464"/>
                </a:solidFill>
                <a:latin typeface="Arial Narrow" pitchFamily="32" charset="0"/>
                <a:ea typeface="Microsoft YaHei" charset="-122"/>
                <a:cs typeface="+mn-cs"/>
              </a:rPr>
              <a:t>Výberové techniky: prehľad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274638"/>
            <a:ext cx="7772400" cy="1020762"/>
          </a:xfrm>
        </p:spPr>
        <p:txBody>
          <a:bodyPr/>
          <a:lstStyle/>
          <a:p>
            <a:r>
              <a:rPr lang="sk-SK" altLang="sk-SK" b="1" dirty="0" smtClean="0">
                <a:solidFill>
                  <a:srgbClr val="696464"/>
                </a:solidFill>
                <a:latin typeface="Arial Narrow" pitchFamily="32" charset="0"/>
                <a:ea typeface="Microsoft YaHei" charset="-122"/>
                <a:cs typeface="+mn-cs"/>
              </a:rPr>
              <a:t>Dotazník</a:t>
            </a:r>
          </a:p>
        </p:txBody>
      </p:sp>
      <p:sp>
        <p:nvSpPr>
          <p:cNvPr id="8195" name="Rectangle 3"/>
          <p:cNvSpPr>
            <a:spLocks noGrp="1" noChangeArrowheads="1"/>
          </p:cNvSpPr>
          <p:nvPr>
            <p:ph type="body" idx="1"/>
          </p:nvPr>
        </p:nvSpPr>
        <p:spPr>
          <a:xfrm>
            <a:off x="381000" y="1371600"/>
            <a:ext cx="8305800" cy="5105400"/>
          </a:xfrm>
        </p:spPr>
        <p:txBody>
          <a:bodyPr/>
          <a:lstStyle/>
          <a:p>
            <a:r>
              <a:rPr lang="sk-SK" altLang="sk-SK" sz="3200" dirty="0" smtClean="0">
                <a:solidFill>
                  <a:srgbClr val="000000"/>
                </a:solidFill>
                <a:latin typeface="Arial Narrow" pitchFamily="32" charset="0"/>
                <a:ea typeface="Microsoft YaHei" charset="-122"/>
              </a:rPr>
              <a:t>vysoko štruktúrovaná technika získavania dát</a:t>
            </a:r>
          </a:p>
          <a:p>
            <a:r>
              <a:rPr lang="sk-SK" altLang="sk-SK" sz="3200" dirty="0" smtClean="0">
                <a:solidFill>
                  <a:srgbClr val="000000"/>
                </a:solidFill>
                <a:latin typeface="Arial Narrow" pitchFamily="32" charset="0"/>
                <a:ea typeface="Microsoft YaHei" charset="-122"/>
              </a:rPr>
              <a:t>každý respondent odpovedá na ten istý set otázok</a:t>
            </a:r>
          </a:p>
          <a:p>
            <a:r>
              <a:rPr lang="sk-SK" altLang="sk-SK" sz="3200" dirty="0" smtClean="0">
                <a:solidFill>
                  <a:srgbClr val="000000"/>
                </a:solidFill>
                <a:latin typeface="Arial Narrow" pitchFamily="32" charset="0"/>
                <a:ea typeface="Microsoft YaHei" charset="-122"/>
              </a:rPr>
              <a:t>použitie v mediálnom a komunikačnom výskume: </a:t>
            </a:r>
          </a:p>
          <a:p>
            <a:pPr>
              <a:buFont typeface="Wingdings 2" pitchFamily="16" charset="2"/>
              <a:buNone/>
            </a:pPr>
            <a:r>
              <a:rPr lang="sk-SK" altLang="sk-SK" sz="3200" dirty="0" smtClean="0">
                <a:solidFill>
                  <a:srgbClr val="000000"/>
                </a:solidFill>
                <a:latin typeface="Arial Narrow" pitchFamily="32" charset="0"/>
                <a:ea typeface="Microsoft YaHei" charset="-122"/>
              </a:rPr>
              <a:t>	a) výskum publika</a:t>
            </a:r>
          </a:p>
          <a:p>
            <a:pPr>
              <a:buFont typeface="Wingdings 2" pitchFamily="16" charset="2"/>
              <a:buNone/>
            </a:pPr>
            <a:r>
              <a:rPr lang="sk-SK" altLang="sk-SK" sz="3200" dirty="0" smtClean="0">
                <a:solidFill>
                  <a:srgbClr val="000000"/>
                </a:solidFill>
                <a:latin typeface="Arial Narrow" pitchFamily="32" charset="0"/>
                <a:ea typeface="Microsoft YaHei" charset="-122"/>
              </a:rPr>
              <a:t>	b) výskum reprezentantov mediálnych inštitúcií</a:t>
            </a:r>
          </a:p>
          <a:p>
            <a:endParaRPr lang="sk-SK" altLang="sk-SK"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ox(in)">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ox(in)">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box(in)">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box(in)">
                                      <p:cBhvr>
                                        <p:cTn id="27"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00063" y="274638"/>
            <a:ext cx="8186737" cy="11430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Jednotky (units) v OA</a:t>
            </a:r>
          </a:p>
        </p:txBody>
      </p:sp>
      <p:sp>
        <p:nvSpPr>
          <p:cNvPr id="11267" name="Rectangle 3"/>
          <p:cNvSpPr>
            <a:spLocks noGrp="1" noChangeArrowheads="1"/>
          </p:cNvSpPr>
          <p:nvPr>
            <p:ph type="body" idx="1"/>
          </p:nvPr>
        </p:nvSpPr>
        <p:spPr>
          <a:xfrm>
            <a:off x="642938" y="1628775"/>
            <a:ext cx="8043862" cy="4800600"/>
          </a:xfrm>
        </p:spPr>
        <p:txBody>
          <a:bodyPr/>
          <a:lstStyle/>
          <a:p>
            <a:pPr>
              <a:lnSpc>
                <a:spcPct val="90000"/>
              </a:lnSpc>
            </a:pPr>
            <a:r>
              <a:rPr lang="sk-SK" sz="2800" b="1" dirty="0" smtClean="0">
                <a:latin typeface="Arial Narrow" pitchFamily="34" charset="0"/>
              </a:rPr>
              <a:t>výberové jednotky </a:t>
            </a:r>
            <a:r>
              <a:rPr lang="sk-SK" sz="2800" dirty="0" smtClean="0">
                <a:latin typeface="Arial Narrow" pitchFamily="34" charset="0"/>
              </a:rPr>
              <a:t>(jednotky zberu dát; </a:t>
            </a:r>
            <a:r>
              <a:rPr lang="sk-SK" sz="2800" i="1" dirty="0" err="1" smtClean="0">
                <a:latin typeface="Arial Narrow" pitchFamily="34" charset="0"/>
              </a:rPr>
              <a:t>sampling</a:t>
            </a:r>
            <a:r>
              <a:rPr lang="sk-SK" sz="2800" i="1" dirty="0" smtClean="0">
                <a:latin typeface="Arial Narrow" pitchFamily="34" charset="0"/>
              </a:rPr>
              <a:t> </a:t>
            </a:r>
            <a:r>
              <a:rPr lang="sk-SK" sz="2800" i="1" dirty="0" err="1" smtClean="0">
                <a:latin typeface="Arial Narrow" pitchFamily="34" charset="0"/>
              </a:rPr>
              <a:t>units</a:t>
            </a:r>
            <a:r>
              <a:rPr lang="sk-SK" sz="2800" dirty="0" smtClean="0">
                <a:latin typeface="Arial Narrow" pitchFamily="34" charset="0"/>
              </a:rPr>
              <a:t>) </a:t>
            </a:r>
          </a:p>
          <a:p>
            <a:pPr marL="742950" lvl="1" indent="-285750">
              <a:lnSpc>
                <a:spcPct val="90000"/>
              </a:lnSpc>
            </a:pPr>
            <a:r>
              <a:rPr lang="sk-SK" sz="2600" dirty="0" smtClean="0">
                <a:latin typeface="Arial Narrow" pitchFamily="34" charset="0"/>
              </a:rPr>
              <a:t>slúžia na identifikáciu populácie a vzorky</a:t>
            </a:r>
          </a:p>
          <a:p>
            <a:pPr marL="742950" lvl="1" indent="-285750">
              <a:lnSpc>
                <a:spcPct val="90000"/>
              </a:lnSpc>
            </a:pPr>
            <a:r>
              <a:rPr lang="sk-SK" sz="2600" dirty="0" smtClean="0">
                <a:latin typeface="Arial Narrow" pitchFamily="34" charset="0"/>
              </a:rPr>
              <a:t>skladá sa z nich výskumný (výberový) súbor </a:t>
            </a:r>
          </a:p>
          <a:p>
            <a:pPr marL="742950" lvl="1" indent="-285750">
              <a:lnSpc>
                <a:spcPct val="90000"/>
              </a:lnSpc>
            </a:pPr>
            <a:r>
              <a:rPr lang="sk-SK" sz="2600" dirty="0" err="1" smtClean="0">
                <a:latin typeface="Arial Narrow" pitchFamily="34" charset="0"/>
              </a:rPr>
              <a:t>tj</a:t>
            </a:r>
            <a:r>
              <a:rPr lang="sk-SK" sz="2600" dirty="0" smtClean="0">
                <a:latin typeface="Arial Narrow" pitchFamily="34" charset="0"/>
              </a:rPr>
              <a:t>. vzťahuje sa na ne výberová procedúra </a:t>
            </a:r>
          </a:p>
          <a:p>
            <a:pPr>
              <a:lnSpc>
                <a:spcPct val="90000"/>
              </a:lnSpc>
            </a:pPr>
            <a:r>
              <a:rPr lang="sk-SK" sz="2800" b="1" dirty="0" smtClean="0">
                <a:latin typeface="Arial Narrow" pitchFamily="34" charset="0"/>
              </a:rPr>
              <a:t>kódovacie jednotky </a:t>
            </a:r>
            <a:r>
              <a:rPr lang="sk-SK" sz="2800" dirty="0" smtClean="0">
                <a:latin typeface="Arial Narrow" pitchFamily="34" charset="0"/>
              </a:rPr>
              <a:t>(záznamové jednotky; jednotky analýzy; </a:t>
            </a:r>
            <a:r>
              <a:rPr lang="sk-SK" sz="2800" i="1" dirty="0" err="1" smtClean="0">
                <a:latin typeface="Arial Narrow" pitchFamily="34" charset="0"/>
              </a:rPr>
              <a:t>units</a:t>
            </a:r>
            <a:r>
              <a:rPr lang="sk-SK" sz="2800" i="1" dirty="0" smtClean="0">
                <a:latin typeface="Arial Narrow" pitchFamily="34" charset="0"/>
              </a:rPr>
              <a:t> </a:t>
            </a:r>
            <a:r>
              <a:rPr lang="sk-SK" sz="2800" i="1" dirty="0" err="1" smtClean="0">
                <a:latin typeface="Arial Narrow" pitchFamily="34" charset="0"/>
              </a:rPr>
              <a:t>of</a:t>
            </a:r>
            <a:r>
              <a:rPr lang="sk-SK" sz="2800" i="1" dirty="0" smtClean="0">
                <a:latin typeface="Arial Narrow" pitchFamily="34" charset="0"/>
              </a:rPr>
              <a:t> </a:t>
            </a:r>
            <a:r>
              <a:rPr lang="sk-SK" sz="2800" i="1" dirty="0" err="1" smtClean="0">
                <a:latin typeface="Arial Narrow" pitchFamily="34" charset="0"/>
              </a:rPr>
              <a:t>analysis</a:t>
            </a:r>
            <a:r>
              <a:rPr lang="sk-SK" sz="2800" dirty="0" smtClean="0">
                <a:latin typeface="Arial Narrow" pitchFamily="34" charset="0"/>
              </a:rPr>
              <a:t>) </a:t>
            </a:r>
          </a:p>
          <a:p>
            <a:pPr marL="742950" lvl="1" indent="-285750">
              <a:lnSpc>
                <a:spcPct val="90000"/>
              </a:lnSpc>
            </a:pPr>
            <a:r>
              <a:rPr lang="sk-SK" sz="2600" dirty="0" smtClean="0">
                <a:latin typeface="Arial Narrow" pitchFamily="34" charset="0"/>
              </a:rPr>
              <a:t>jednotky, ku ktorým sa viaže meranie</a:t>
            </a:r>
          </a:p>
          <a:p>
            <a:pPr>
              <a:lnSpc>
                <a:spcPct val="90000"/>
              </a:lnSpc>
            </a:pPr>
            <a:r>
              <a:rPr lang="sk-SK" sz="2800" b="1" dirty="0" smtClean="0">
                <a:latin typeface="Arial Narrow" pitchFamily="34" charset="0"/>
              </a:rPr>
              <a:t>kategórie obsahu </a:t>
            </a:r>
            <a:r>
              <a:rPr lang="sk-SK" sz="2800" dirty="0" smtClean="0">
                <a:latin typeface="Arial Narrow" pitchFamily="34" charset="0"/>
              </a:rPr>
              <a:t>- premenné</a:t>
            </a:r>
          </a:p>
          <a:p>
            <a:pPr>
              <a:lnSpc>
                <a:spcPct val="90000"/>
              </a:lnSpc>
              <a:buFontTx/>
              <a:buNone/>
            </a:pPr>
            <a:endParaRPr lang="cs-CZ" sz="2800" b="1"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blinds(horizontal)">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blinds(horizontal)">
                                      <p:cBhvr>
                                        <p:cTn id="12" dur="500"/>
                                        <p:tgtEl>
                                          <p:spTgt spid="11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blinds(horizontal)">
                                      <p:cBhvr>
                                        <p:cTn id="17" dur="500"/>
                                        <p:tgtEl>
                                          <p:spTgt spid="112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blinds(horizontal)">
                                      <p:cBhvr>
                                        <p:cTn id="22" dur="500"/>
                                        <p:tgtEl>
                                          <p:spTgt spid="112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blinds(horizontal)">
                                      <p:cBhvr>
                                        <p:cTn id="27" dur="500"/>
                                        <p:tgtEl>
                                          <p:spTgt spid="1126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blinds(horizontal)">
                                      <p:cBhvr>
                                        <p:cTn id="32" dur="500"/>
                                        <p:tgtEl>
                                          <p:spTgt spid="1126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Effect transition="in" filter="blinds(horizontal)">
                                      <p:cBhvr>
                                        <p:cTn id="37" dur="500"/>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4" name="Rectangle 8"/>
          <p:cNvSpPr>
            <a:spLocks noGrp="1" noChangeArrowheads="1"/>
          </p:cNvSpPr>
          <p:nvPr>
            <p:ph type="body" idx="1"/>
          </p:nvPr>
        </p:nvSpPr>
        <p:spPr>
          <a:xfrm>
            <a:off x="571500" y="1500188"/>
            <a:ext cx="8143875" cy="5000625"/>
          </a:xfrm>
        </p:spPr>
        <p:txBody>
          <a:bodyPr/>
          <a:lstStyle/>
          <a:p>
            <a:pPr>
              <a:lnSpc>
                <a:spcPct val="80000"/>
              </a:lnSpc>
            </a:pPr>
            <a:r>
              <a:rPr lang="sk-SK" sz="2400" dirty="0" err="1" smtClean="0">
                <a:latin typeface="Arial Narrow" pitchFamily="34" charset="0"/>
              </a:rPr>
              <a:t>Čábelová</a:t>
            </a:r>
            <a:r>
              <a:rPr lang="sk-SK" sz="2400" dirty="0" smtClean="0">
                <a:latin typeface="Arial Narrow" pitchFamily="34" charset="0"/>
              </a:rPr>
              <a:t> et al. (2004): analýza vysielania Českého rozhlasu v dobe tzv. krízy v ČT</a:t>
            </a:r>
          </a:p>
          <a:p>
            <a:pPr lvl="1">
              <a:lnSpc>
                <a:spcPct val="80000"/>
              </a:lnSpc>
            </a:pPr>
            <a:r>
              <a:rPr lang="sk-SK" u="sng" dirty="0" smtClean="0">
                <a:latin typeface="Arial Narrow" pitchFamily="34" charset="0"/>
              </a:rPr>
              <a:t>základný súbor</a:t>
            </a:r>
            <a:r>
              <a:rPr lang="sk-SK" dirty="0" smtClean="0">
                <a:latin typeface="Arial Narrow" pitchFamily="34" charset="0"/>
              </a:rPr>
              <a:t>: všetky spravodajské relácie staníc ČRo1 od 20.12.2000-8.1.2001 + spravodajské relácie ČRo6 od 20.12.2000-9.1.2001</a:t>
            </a:r>
          </a:p>
          <a:p>
            <a:pPr lvl="1">
              <a:lnSpc>
                <a:spcPct val="80000"/>
              </a:lnSpc>
            </a:pPr>
            <a:r>
              <a:rPr lang="sk-SK" u="sng" dirty="0" smtClean="0">
                <a:latin typeface="Arial Narrow" pitchFamily="34" charset="0"/>
              </a:rPr>
              <a:t>výberová jednotka</a:t>
            </a:r>
            <a:r>
              <a:rPr lang="sk-SK" dirty="0" smtClean="0">
                <a:latin typeface="Arial Narrow" pitchFamily="34" charset="0"/>
              </a:rPr>
              <a:t>: relácie vysielané v 7.00, 8.00, 12.00 a 18.00</a:t>
            </a:r>
          </a:p>
          <a:p>
            <a:pPr lvl="1">
              <a:lnSpc>
                <a:spcPct val="80000"/>
              </a:lnSpc>
            </a:pPr>
            <a:r>
              <a:rPr lang="sk-SK" u="sng" dirty="0" smtClean="0">
                <a:latin typeface="Arial Narrow" pitchFamily="34" charset="0"/>
              </a:rPr>
              <a:t>kódovacia jednotka</a:t>
            </a:r>
            <a:r>
              <a:rPr lang="sk-SK" dirty="0" smtClean="0">
                <a:latin typeface="Arial Narrow" pitchFamily="34" charset="0"/>
              </a:rPr>
              <a:t> (jednotka analýzy ): sekvencie </a:t>
            </a:r>
            <a:r>
              <a:rPr lang="sk-SK" dirty="0" err="1" smtClean="0">
                <a:latin typeface="Arial Narrow" pitchFamily="34" charset="0"/>
              </a:rPr>
              <a:t>mluvčího</a:t>
            </a:r>
            <a:r>
              <a:rPr lang="sk-SK" dirty="0" smtClean="0">
                <a:latin typeface="Arial Narrow" pitchFamily="34" charset="0"/>
              </a:rPr>
              <a:t> („úsek </a:t>
            </a:r>
            <a:r>
              <a:rPr lang="sk-SK" dirty="0" err="1" smtClean="0">
                <a:latin typeface="Arial Narrow" pitchFamily="34" charset="0"/>
              </a:rPr>
              <a:t>promluvy</a:t>
            </a:r>
            <a:r>
              <a:rPr lang="sk-SK" dirty="0" smtClean="0">
                <a:latin typeface="Arial Narrow" pitchFamily="34" charset="0"/>
              </a:rPr>
              <a:t> medzi zmenami </a:t>
            </a:r>
            <a:r>
              <a:rPr lang="sk-SK" dirty="0" err="1" smtClean="0">
                <a:latin typeface="Arial Narrow" pitchFamily="34" charset="0"/>
              </a:rPr>
              <a:t>mluvčího</a:t>
            </a:r>
            <a:r>
              <a:rPr lang="sk-SK" dirty="0" smtClean="0">
                <a:latin typeface="Arial Narrow" pitchFamily="34" charset="0"/>
              </a:rPr>
              <a:t>“)</a:t>
            </a:r>
          </a:p>
          <a:p>
            <a:pPr lvl="1">
              <a:lnSpc>
                <a:spcPct val="80000"/>
              </a:lnSpc>
            </a:pPr>
            <a:r>
              <a:rPr lang="sk-SK" u="sng" dirty="0" smtClean="0">
                <a:latin typeface="Arial Narrow" pitchFamily="34" charset="0"/>
              </a:rPr>
              <a:t>kategórie obsahu</a:t>
            </a:r>
            <a:r>
              <a:rPr lang="sk-SK" dirty="0" smtClean="0">
                <a:latin typeface="Arial Narrow" pitchFamily="34" charset="0"/>
              </a:rPr>
              <a:t>: </a:t>
            </a:r>
          </a:p>
          <a:p>
            <a:pPr lvl="2">
              <a:lnSpc>
                <a:spcPct val="80000"/>
              </a:lnSpc>
            </a:pPr>
            <a:r>
              <a:rPr lang="sk-SK" sz="2400" dirty="0" smtClean="0">
                <a:latin typeface="Arial Narrow" pitchFamily="34" charset="0"/>
              </a:rPr>
              <a:t>poradie príspevku</a:t>
            </a:r>
          </a:p>
          <a:p>
            <a:pPr lvl="2">
              <a:lnSpc>
                <a:spcPct val="80000"/>
              </a:lnSpc>
            </a:pPr>
            <a:r>
              <a:rPr lang="sk-SK" sz="2400" dirty="0" err="1" smtClean="0">
                <a:latin typeface="Arial Narrow" pitchFamily="34" charset="0"/>
              </a:rPr>
              <a:t>stopáž</a:t>
            </a:r>
            <a:r>
              <a:rPr lang="sk-SK" sz="2400" dirty="0" smtClean="0">
                <a:latin typeface="Arial Narrow" pitchFamily="34" charset="0"/>
              </a:rPr>
              <a:t> relácie / sekvencie</a:t>
            </a:r>
          </a:p>
          <a:p>
            <a:pPr lvl="2">
              <a:lnSpc>
                <a:spcPct val="80000"/>
              </a:lnSpc>
            </a:pPr>
            <a:r>
              <a:rPr lang="sk-SK" sz="2400" dirty="0" smtClean="0">
                <a:latin typeface="Arial Narrow" pitchFamily="34" charset="0"/>
              </a:rPr>
              <a:t>aktér sekvencie (ten, o kom sa hovorí)</a:t>
            </a:r>
          </a:p>
          <a:p>
            <a:pPr lvl="2">
              <a:lnSpc>
                <a:spcPct val="80000"/>
              </a:lnSpc>
            </a:pPr>
            <a:r>
              <a:rPr lang="sk-SK" sz="2400" dirty="0" smtClean="0">
                <a:latin typeface="Arial Narrow" pitchFamily="34" charset="0"/>
              </a:rPr>
              <a:t>zdroj informácie</a:t>
            </a:r>
          </a:p>
          <a:p>
            <a:pPr lvl="2">
              <a:lnSpc>
                <a:spcPct val="80000"/>
              </a:lnSpc>
            </a:pPr>
            <a:r>
              <a:rPr lang="sk-SK" sz="2400" dirty="0" smtClean="0">
                <a:latin typeface="Arial Narrow" pitchFamily="34" charset="0"/>
              </a:rPr>
              <a:t>téma sekvencie</a:t>
            </a:r>
          </a:p>
          <a:p>
            <a:pPr lvl="2">
              <a:lnSpc>
                <a:spcPct val="80000"/>
              </a:lnSpc>
            </a:pPr>
            <a:r>
              <a:rPr lang="sk-SK" sz="2400" dirty="0" smtClean="0">
                <a:latin typeface="Arial Narrow" pitchFamily="34" charset="0"/>
              </a:rPr>
              <a:t>prítomnosť hodnotenia</a:t>
            </a:r>
          </a:p>
          <a:p>
            <a:pPr lvl="2">
              <a:lnSpc>
                <a:spcPct val="80000"/>
              </a:lnSpc>
            </a:pPr>
            <a:r>
              <a:rPr lang="sk-SK" sz="1800" dirty="0" smtClean="0">
                <a:latin typeface="Arial Narrow" pitchFamily="34" charset="0"/>
              </a:rPr>
              <a:t>… </a:t>
            </a:r>
          </a:p>
        </p:txBody>
      </p:sp>
      <p:sp>
        <p:nvSpPr>
          <p:cNvPr id="47107" name="Rectangle 2"/>
          <p:cNvSpPr>
            <a:spLocks noGrp="1" noChangeArrowheads="1"/>
          </p:cNvSpPr>
          <p:nvPr>
            <p:ph type="title"/>
          </p:nvPr>
        </p:nvSpPr>
        <p:spPr>
          <a:xfrm>
            <a:off x="500063" y="274638"/>
            <a:ext cx="8186737" cy="11430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Jednotky (units) v OA - príklad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5064">
                                            <p:txEl>
                                              <p:pRg st="0" end="0"/>
                                            </p:txEl>
                                          </p:spTgt>
                                        </p:tgtEl>
                                        <p:attrNameLst>
                                          <p:attrName>style.visibility</p:attrName>
                                        </p:attrNameLst>
                                      </p:cBhvr>
                                      <p:to>
                                        <p:strVal val="visible"/>
                                      </p:to>
                                    </p:set>
                                    <p:animEffect transition="in" filter="box(in)">
                                      <p:cBhvr>
                                        <p:cTn id="7" dur="500"/>
                                        <p:tgtEl>
                                          <p:spTgt spid="4506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5064">
                                            <p:txEl>
                                              <p:pRg st="1" end="1"/>
                                            </p:txEl>
                                          </p:spTgt>
                                        </p:tgtEl>
                                        <p:attrNameLst>
                                          <p:attrName>style.visibility</p:attrName>
                                        </p:attrNameLst>
                                      </p:cBhvr>
                                      <p:to>
                                        <p:strVal val="visible"/>
                                      </p:to>
                                    </p:set>
                                    <p:animEffect transition="in" filter="box(in)">
                                      <p:cBhvr>
                                        <p:cTn id="10" dur="500"/>
                                        <p:tgtEl>
                                          <p:spTgt spid="4506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5064">
                                            <p:txEl>
                                              <p:pRg st="2" end="2"/>
                                            </p:txEl>
                                          </p:spTgt>
                                        </p:tgtEl>
                                        <p:attrNameLst>
                                          <p:attrName>style.visibility</p:attrName>
                                        </p:attrNameLst>
                                      </p:cBhvr>
                                      <p:to>
                                        <p:strVal val="visible"/>
                                      </p:to>
                                    </p:set>
                                    <p:animEffect transition="in" filter="box(in)">
                                      <p:cBhvr>
                                        <p:cTn id="13" dur="500"/>
                                        <p:tgtEl>
                                          <p:spTgt spid="4506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5064">
                                            <p:txEl>
                                              <p:pRg st="3" end="3"/>
                                            </p:txEl>
                                          </p:spTgt>
                                        </p:tgtEl>
                                        <p:attrNameLst>
                                          <p:attrName>style.visibility</p:attrName>
                                        </p:attrNameLst>
                                      </p:cBhvr>
                                      <p:to>
                                        <p:strVal val="visible"/>
                                      </p:to>
                                    </p:set>
                                    <p:animEffect transition="in" filter="box(in)">
                                      <p:cBhvr>
                                        <p:cTn id="16" dur="500"/>
                                        <p:tgtEl>
                                          <p:spTgt spid="4506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5064">
                                            <p:txEl>
                                              <p:pRg st="4" end="4"/>
                                            </p:txEl>
                                          </p:spTgt>
                                        </p:tgtEl>
                                        <p:attrNameLst>
                                          <p:attrName>style.visibility</p:attrName>
                                        </p:attrNameLst>
                                      </p:cBhvr>
                                      <p:to>
                                        <p:strVal val="visible"/>
                                      </p:to>
                                    </p:set>
                                    <p:animEffect transition="in" filter="box(in)">
                                      <p:cBhvr>
                                        <p:cTn id="19" dur="500"/>
                                        <p:tgtEl>
                                          <p:spTgt spid="4506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5064">
                                            <p:txEl>
                                              <p:pRg st="5" end="5"/>
                                            </p:txEl>
                                          </p:spTgt>
                                        </p:tgtEl>
                                        <p:attrNameLst>
                                          <p:attrName>style.visibility</p:attrName>
                                        </p:attrNameLst>
                                      </p:cBhvr>
                                      <p:to>
                                        <p:strVal val="visible"/>
                                      </p:to>
                                    </p:set>
                                    <p:animEffect transition="in" filter="box(in)">
                                      <p:cBhvr>
                                        <p:cTn id="22" dur="500"/>
                                        <p:tgtEl>
                                          <p:spTgt spid="4506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5064">
                                            <p:txEl>
                                              <p:pRg st="6" end="6"/>
                                            </p:txEl>
                                          </p:spTgt>
                                        </p:tgtEl>
                                        <p:attrNameLst>
                                          <p:attrName>style.visibility</p:attrName>
                                        </p:attrNameLst>
                                      </p:cBhvr>
                                      <p:to>
                                        <p:strVal val="visible"/>
                                      </p:to>
                                    </p:set>
                                    <p:animEffect transition="in" filter="box(in)">
                                      <p:cBhvr>
                                        <p:cTn id="25" dur="500"/>
                                        <p:tgtEl>
                                          <p:spTgt spid="4506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5064">
                                            <p:txEl>
                                              <p:pRg st="7" end="7"/>
                                            </p:txEl>
                                          </p:spTgt>
                                        </p:tgtEl>
                                        <p:attrNameLst>
                                          <p:attrName>style.visibility</p:attrName>
                                        </p:attrNameLst>
                                      </p:cBhvr>
                                      <p:to>
                                        <p:strVal val="visible"/>
                                      </p:to>
                                    </p:set>
                                    <p:animEffect transition="in" filter="box(in)">
                                      <p:cBhvr>
                                        <p:cTn id="28" dur="500"/>
                                        <p:tgtEl>
                                          <p:spTgt spid="4506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5064">
                                            <p:txEl>
                                              <p:pRg st="8" end="8"/>
                                            </p:txEl>
                                          </p:spTgt>
                                        </p:tgtEl>
                                        <p:attrNameLst>
                                          <p:attrName>style.visibility</p:attrName>
                                        </p:attrNameLst>
                                      </p:cBhvr>
                                      <p:to>
                                        <p:strVal val="visible"/>
                                      </p:to>
                                    </p:set>
                                    <p:animEffect transition="in" filter="box(in)">
                                      <p:cBhvr>
                                        <p:cTn id="31" dur="500"/>
                                        <p:tgtEl>
                                          <p:spTgt spid="4506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5064">
                                            <p:txEl>
                                              <p:pRg st="9" end="9"/>
                                            </p:txEl>
                                          </p:spTgt>
                                        </p:tgtEl>
                                        <p:attrNameLst>
                                          <p:attrName>style.visibility</p:attrName>
                                        </p:attrNameLst>
                                      </p:cBhvr>
                                      <p:to>
                                        <p:strVal val="visible"/>
                                      </p:to>
                                    </p:set>
                                    <p:animEffect transition="in" filter="box(in)">
                                      <p:cBhvr>
                                        <p:cTn id="34" dur="500"/>
                                        <p:tgtEl>
                                          <p:spTgt spid="45064">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45064">
                                            <p:txEl>
                                              <p:pRg st="10" end="10"/>
                                            </p:txEl>
                                          </p:spTgt>
                                        </p:tgtEl>
                                        <p:attrNameLst>
                                          <p:attrName>style.visibility</p:attrName>
                                        </p:attrNameLst>
                                      </p:cBhvr>
                                      <p:to>
                                        <p:strVal val="visible"/>
                                      </p:to>
                                    </p:set>
                                    <p:animEffect transition="in" filter="box(in)">
                                      <p:cBhvr>
                                        <p:cTn id="37" dur="500"/>
                                        <p:tgtEl>
                                          <p:spTgt spid="45064">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45064">
                                            <p:txEl>
                                              <p:pRg st="11" end="11"/>
                                            </p:txEl>
                                          </p:spTgt>
                                        </p:tgtEl>
                                        <p:attrNameLst>
                                          <p:attrName>style.visibility</p:attrName>
                                        </p:attrNameLst>
                                      </p:cBhvr>
                                      <p:to>
                                        <p:strVal val="visible"/>
                                      </p:to>
                                    </p:set>
                                    <p:animEffect transition="in" filter="box(in)">
                                      <p:cBhvr>
                                        <p:cTn id="40" dur="500"/>
                                        <p:tgtEl>
                                          <p:spTgt spid="4506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Kategorie obsahu - premenné</a:t>
            </a:r>
          </a:p>
        </p:txBody>
      </p:sp>
      <p:sp>
        <p:nvSpPr>
          <p:cNvPr id="19459" name="Rectangle 3"/>
          <p:cNvSpPr>
            <a:spLocks noGrp="1" noChangeArrowheads="1"/>
          </p:cNvSpPr>
          <p:nvPr>
            <p:ph type="body" idx="1"/>
          </p:nvPr>
        </p:nvSpPr>
        <p:spPr>
          <a:xfrm>
            <a:off x="914400" y="1447800"/>
            <a:ext cx="7772400" cy="4953000"/>
          </a:xfrm>
        </p:spPr>
        <p:txBody>
          <a:bodyPr/>
          <a:lstStyle/>
          <a:p>
            <a:pPr marL="514350" indent="-514350"/>
            <a:r>
              <a:rPr lang="sk-SK" sz="2800" u="sng" dirty="0" smtClean="0">
                <a:latin typeface="Arial Narrow" pitchFamily="34" charset="0"/>
              </a:rPr>
              <a:t>identifikačné</a:t>
            </a:r>
            <a:r>
              <a:rPr lang="sk-SK" sz="2800" dirty="0" smtClean="0">
                <a:latin typeface="Arial Narrow" pitchFamily="34" charset="0"/>
              </a:rPr>
              <a:t>: </a:t>
            </a:r>
          </a:p>
          <a:p>
            <a:pPr marL="742950" lvl="1" indent="-285750"/>
            <a:r>
              <a:rPr lang="sk-SK" sz="2600" dirty="0" smtClean="0">
                <a:latin typeface="Arial Narrow" pitchFamily="34" charset="0"/>
              </a:rPr>
              <a:t>identifikačné číslo</a:t>
            </a:r>
          </a:p>
          <a:p>
            <a:pPr marL="742950" lvl="1" indent="-285750"/>
            <a:r>
              <a:rPr lang="sk-SK" sz="2600" dirty="0" smtClean="0">
                <a:latin typeface="Arial Narrow" pitchFamily="34" charset="0"/>
              </a:rPr>
              <a:t>dátum (deň, mesiac, rok)</a:t>
            </a:r>
          </a:p>
          <a:p>
            <a:pPr marL="742950" lvl="1" indent="-285750"/>
            <a:r>
              <a:rPr lang="sk-SK" sz="2600" dirty="0" smtClean="0">
                <a:latin typeface="Arial Narrow" pitchFamily="34" charset="0"/>
              </a:rPr>
              <a:t>typ média (celoštátne – regionálne)</a:t>
            </a:r>
          </a:p>
          <a:p>
            <a:pPr marL="742950" lvl="1" indent="-285750"/>
            <a:r>
              <a:rPr lang="sk-SK" sz="2600" dirty="0" smtClean="0">
                <a:latin typeface="Arial Narrow" pitchFamily="34" charset="0"/>
              </a:rPr>
              <a:t>rubrika</a:t>
            </a:r>
          </a:p>
          <a:p>
            <a:pPr marL="742950" lvl="1" indent="-285750"/>
            <a:r>
              <a:rPr lang="sk-SK" sz="2600" dirty="0" smtClean="0">
                <a:latin typeface="Arial Narrow" pitchFamily="34" charset="0"/>
              </a:rPr>
              <a:t>číslo článku</a:t>
            </a:r>
          </a:p>
          <a:p>
            <a:pPr marL="742950" lvl="1" indent="-285750"/>
            <a:r>
              <a:rPr lang="sk-SK" sz="2600" dirty="0" smtClean="0">
                <a:latin typeface="Arial Narrow" pitchFamily="34" charset="0"/>
              </a:rPr>
              <a:t>príp. poradie príspevku v relácii</a:t>
            </a:r>
          </a:p>
          <a:p>
            <a:pPr marL="742950" lvl="1" indent="-285750"/>
            <a:r>
              <a:rPr lang="sk-SK" sz="2600" dirty="0" smtClean="0">
                <a:latin typeface="Arial Narrow" pitchFamily="34" charset="0"/>
              </a:rPr>
              <a:t>kód média (Blesk, </a:t>
            </a:r>
            <a:r>
              <a:rPr lang="sk-SK" sz="2600" dirty="0" err="1" smtClean="0">
                <a:latin typeface="Arial Narrow" pitchFamily="34" charset="0"/>
              </a:rPr>
              <a:t>Sport</a:t>
            </a:r>
            <a:r>
              <a:rPr lang="sk-SK" sz="2600" dirty="0" smtClean="0">
                <a:latin typeface="Arial Narrow" pitchFamily="34" charset="0"/>
              </a:rPr>
              <a:t>, MFD; </a:t>
            </a:r>
            <a:r>
              <a:rPr lang="sk-SK" sz="2600" dirty="0" err="1" smtClean="0">
                <a:latin typeface="Arial Narrow" pitchFamily="34" charset="0"/>
              </a:rPr>
              <a:t>Nova</a:t>
            </a:r>
            <a:r>
              <a:rPr lang="sk-SK" sz="2600" dirty="0" smtClean="0">
                <a:latin typeface="Arial Narrow" pitchFamily="34" charset="0"/>
              </a:rPr>
              <a:t>, </a:t>
            </a:r>
            <a:r>
              <a:rPr lang="sk-SK" sz="2600" dirty="0" err="1" smtClean="0">
                <a:latin typeface="Arial Narrow" pitchFamily="34" charset="0"/>
              </a:rPr>
              <a:t>Prima</a:t>
            </a:r>
            <a:r>
              <a:rPr lang="sk-SK" sz="2600" dirty="0" smtClean="0">
                <a:latin typeface="Arial Narrow" pitchFamily="34" charset="0"/>
              </a:rPr>
              <a:t>)</a:t>
            </a:r>
          </a:p>
          <a:p>
            <a:pPr marL="514350" indent="-514350"/>
            <a:r>
              <a:rPr lang="sk-SK" sz="2800" u="sng" dirty="0" smtClean="0">
                <a:latin typeface="Arial Narrow" pitchFamily="34" charset="0"/>
              </a:rPr>
              <a:t>analytické</a:t>
            </a:r>
            <a:r>
              <a:rPr lang="sk-SK" sz="2800" dirty="0" smtClean="0">
                <a:latin typeface="Arial Narrow" pitchFamily="34" charset="0"/>
              </a:rPr>
              <a:t> (obsahové): vychádzajú z procesu operacionalizácie, vzťahujú sa k  hypotézam</a:t>
            </a:r>
            <a:endParaRPr lang="sk-SK" sz="2800" dirty="0" smtClean="0">
              <a:solidFill>
                <a:srgbClr val="000000"/>
              </a:solidFill>
              <a:latin typeface="Arial Narrow" pitchFamily="34" charset="0"/>
              <a:cs typeface="Times New Roman" pitchFamily="16" charset="0"/>
            </a:endParaRPr>
          </a:p>
          <a:p>
            <a:pPr marL="514350" indent="-514350"/>
            <a:endParaRPr lang="sk-SK"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ox(in)">
                                      <p:cBhvr>
                                        <p:cTn id="7" dur="500"/>
                                        <p:tgtEl>
                                          <p:spTgt spid="194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box(in)">
                                      <p:cBhvr>
                                        <p:cTn id="12" dur="500"/>
                                        <p:tgtEl>
                                          <p:spTgt spid="194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box(in)">
                                      <p:cBhvr>
                                        <p:cTn id="17" dur="500"/>
                                        <p:tgtEl>
                                          <p:spTgt spid="194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box(in)">
                                      <p:cBhvr>
                                        <p:cTn id="22" dur="500"/>
                                        <p:tgtEl>
                                          <p:spTgt spid="194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box(in)">
                                      <p:cBhvr>
                                        <p:cTn id="27" dur="500"/>
                                        <p:tgtEl>
                                          <p:spTgt spid="194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9459">
                                            <p:txEl>
                                              <p:pRg st="5" end="5"/>
                                            </p:txEl>
                                          </p:spTgt>
                                        </p:tgtEl>
                                        <p:attrNameLst>
                                          <p:attrName>style.visibility</p:attrName>
                                        </p:attrNameLst>
                                      </p:cBhvr>
                                      <p:to>
                                        <p:strVal val="visible"/>
                                      </p:to>
                                    </p:set>
                                    <p:animEffect transition="in" filter="box(in)">
                                      <p:cBhvr>
                                        <p:cTn id="32" dur="500"/>
                                        <p:tgtEl>
                                          <p:spTgt spid="1945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Effect transition="in" filter="box(in)">
                                      <p:cBhvr>
                                        <p:cTn id="37" dur="500"/>
                                        <p:tgtEl>
                                          <p:spTgt spid="1945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9459">
                                            <p:txEl>
                                              <p:pRg st="7" end="7"/>
                                            </p:txEl>
                                          </p:spTgt>
                                        </p:tgtEl>
                                        <p:attrNameLst>
                                          <p:attrName>style.visibility</p:attrName>
                                        </p:attrNameLst>
                                      </p:cBhvr>
                                      <p:to>
                                        <p:strVal val="visible"/>
                                      </p:to>
                                    </p:set>
                                    <p:animEffect transition="in" filter="box(in)">
                                      <p:cBhvr>
                                        <p:cTn id="42" dur="500"/>
                                        <p:tgtEl>
                                          <p:spTgt spid="1945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9459">
                                            <p:txEl>
                                              <p:pRg st="8" end="8"/>
                                            </p:txEl>
                                          </p:spTgt>
                                        </p:tgtEl>
                                        <p:attrNameLst>
                                          <p:attrName>style.visibility</p:attrName>
                                        </p:attrNameLst>
                                      </p:cBhvr>
                                      <p:to>
                                        <p:strVal val="visible"/>
                                      </p:to>
                                    </p:set>
                                    <p:animEffect transition="in" filter="box(in)">
                                      <p:cBhvr>
                                        <p:cTn id="47" dur="500"/>
                                        <p:tgtEl>
                                          <p:spTgt spid="1945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09600" y="274638"/>
            <a:ext cx="8077200" cy="11430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b="1" dirty="0" smtClean="0">
                <a:solidFill>
                  <a:srgbClr val="696464"/>
                </a:solidFill>
                <a:latin typeface="Arial Narrow" pitchFamily="32" charset="0"/>
                <a:ea typeface="Microsoft YaHei" charset="-122"/>
                <a:cs typeface="+mn-cs"/>
              </a:rPr>
              <a:t>Kategórie obsahu – rámce a rámovanie</a:t>
            </a:r>
            <a:endParaRPr lang="cs-CZ" altLang="sk-SK" b="1" dirty="0" smtClean="0">
              <a:solidFill>
                <a:srgbClr val="696464"/>
              </a:solidFill>
              <a:latin typeface="Arial Narrow" pitchFamily="32" charset="0"/>
              <a:ea typeface="Microsoft YaHei" charset="-122"/>
              <a:cs typeface="+mn-cs"/>
            </a:endParaRPr>
          </a:p>
        </p:txBody>
      </p:sp>
      <p:sp>
        <p:nvSpPr>
          <p:cNvPr id="49155" name="Rectangle 3"/>
          <p:cNvSpPr>
            <a:spLocks noGrp="1" noChangeArrowheads="1"/>
          </p:cNvSpPr>
          <p:nvPr>
            <p:ph type="body" idx="1"/>
          </p:nvPr>
        </p:nvSpPr>
        <p:spPr>
          <a:xfrm>
            <a:off x="500063" y="1643063"/>
            <a:ext cx="8339137" cy="4714875"/>
          </a:xfrm>
        </p:spPr>
        <p:txBody>
          <a:bodyPr/>
          <a:lstStyle/>
          <a:p>
            <a:pPr>
              <a:lnSpc>
                <a:spcPct val="90000"/>
              </a:lnSpc>
            </a:pPr>
            <a:r>
              <a:rPr lang="cs-CZ" sz="2800" dirty="0" err="1" smtClean="0">
                <a:solidFill>
                  <a:srgbClr val="000000"/>
                </a:solidFill>
                <a:latin typeface="Arial Narrow" pitchFamily="34" charset="0"/>
                <a:cs typeface="Times New Roman" pitchFamily="16" charset="0"/>
              </a:rPr>
              <a:t>Entman</a:t>
            </a:r>
            <a:r>
              <a:rPr lang="cs-CZ" sz="2800" dirty="0" smtClean="0">
                <a:solidFill>
                  <a:srgbClr val="000000"/>
                </a:solidFill>
                <a:latin typeface="Arial Narrow" pitchFamily="34" charset="0"/>
                <a:cs typeface="Times New Roman" pitchFamily="16" charset="0"/>
              </a:rPr>
              <a:t> (1993:) „rámovat“ znamená: „[...] vybírat určité aspekty vnímané reality a učinit je v rámci komunikovaného textu důležitějšími tak, aby byl zdůrazněn konkrétní problém, definice, kauzální interpretace, morální zhodnocení a/nebo doporučení jak zacházet s daným objektem.“</a:t>
            </a:r>
          </a:p>
          <a:p>
            <a:pPr>
              <a:lnSpc>
                <a:spcPct val="90000"/>
              </a:lnSpc>
            </a:pPr>
            <a:r>
              <a:rPr lang="cs-CZ" sz="2800" dirty="0" smtClean="0">
                <a:solidFill>
                  <a:srgbClr val="000000"/>
                </a:solidFill>
                <a:latin typeface="Arial Narrow" pitchFamily="34" charset="0"/>
                <a:cs typeface="Times New Roman" pitchFamily="16" charset="0"/>
              </a:rPr>
              <a:t>Rámce jsou tedy principy selekce, zdůraznění a prezentace.</a:t>
            </a:r>
          </a:p>
          <a:p>
            <a:pPr>
              <a:lnSpc>
                <a:spcPct val="90000"/>
              </a:lnSpc>
            </a:pPr>
            <a:r>
              <a:rPr lang="cs-CZ" sz="2800" b="1" dirty="0" err="1" smtClean="0">
                <a:solidFill>
                  <a:srgbClr val="000000"/>
                </a:solidFill>
                <a:latin typeface="Arial Narrow" pitchFamily="34" charset="0"/>
                <a:cs typeface="Times New Roman" pitchFamily="16" charset="0"/>
              </a:rPr>
              <a:t>frames</a:t>
            </a:r>
            <a:r>
              <a:rPr lang="cs-CZ" sz="2800" dirty="0" smtClean="0">
                <a:solidFill>
                  <a:srgbClr val="000000"/>
                </a:solidFill>
                <a:latin typeface="Arial Narrow" pitchFamily="34" charset="0"/>
                <a:cs typeface="Times New Roman" pitchFamily="16" charset="0"/>
              </a:rPr>
              <a:t> (rámce) – 4 </a:t>
            </a:r>
            <a:r>
              <a:rPr lang="cs-CZ" sz="2800" dirty="0" err="1" smtClean="0">
                <a:solidFill>
                  <a:srgbClr val="000000"/>
                </a:solidFill>
                <a:latin typeface="Arial Narrow" pitchFamily="34" charset="0"/>
                <a:cs typeface="Times New Roman" pitchFamily="16" charset="0"/>
              </a:rPr>
              <a:t>funkcie</a:t>
            </a:r>
            <a:r>
              <a:rPr lang="cs-CZ" sz="2800" dirty="0" smtClean="0">
                <a:solidFill>
                  <a:srgbClr val="000000"/>
                </a:solidFill>
                <a:latin typeface="Arial Narrow" pitchFamily="34" charset="0"/>
                <a:cs typeface="Times New Roman" pitchFamily="16" charset="0"/>
              </a:rPr>
              <a:t> (</a:t>
            </a:r>
            <a:r>
              <a:rPr lang="cs-CZ" sz="2800" dirty="0" err="1" smtClean="0">
                <a:solidFill>
                  <a:srgbClr val="000000"/>
                </a:solidFill>
                <a:latin typeface="Arial Narrow" pitchFamily="34" charset="0"/>
                <a:cs typeface="Times New Roman" pitchFamily="16" charset="0"/>
              </a:rPr>
              <a:t>Entman</a:t>
            </a:r>
            <a:r>
              <a:rPr lang="cs-CZ" sz="2800" dirty="0" smtClean="0">
                <a:solidFill>
                  <a:srgbClr val="000000"/>
                </a:solidFill>
                <a:latin typeface="Arial Narrow" pitchFamily="34" charset="0"/>
                <a:cs typeface="Times New Roman" pitchFamily="16" charset="0"/>
              </a:rPr>
              <a:t> 1993, 2004)</a:t>
            </a:r>
          </a:p>
          <a:p>
            <a:pPr lvl="1">
              <a:lnSpc>
                <a:spcPct val="90000"/>
              </a:lnSpc>
            </a:pPr>
            <a:r>
              <a:rPr lang="cs-CZ" dirty="0" smtClean="0">
                <a:solidFill>
                  <a:srgbClr val="000000"/>
                </a:solidFill>
                <a:latin typeface="Arial Narrow" pitchFamily="34" charset="0"/>
                <a:cs typeface="Times New Roman" pitchFamily="16" charset="0"/>
              </a:rPr>
              <a:t>definuje problém</a:t>
            </a:r>
          </a:p>
          <a:p>
            <a:pPr lvl="1">
              <a:lnSpc>
                <a:spcPct val="90000"/>
              </a:lnSpc>
            </a:pPr>
            <a:r>
              <a:rPr lang="cs-CZ" dirty="0" err="1" smtClean="0">
                <a:solidFill>
                  <a:srgbClr val="000000"/>
                </a:solidFill>
                <a:latin typeface="Arial Narrow" pitchFamily="34" charset="0"/>
                <a:cs typeface="Times New Roman" pitchFamily="16" charset="0"/>
              </a:rPr>
              <a:t>špecifikuje</a:t>
            </a:r>
            <a:r>
              <a:rPr lang="cs-CZ" dirty="0" smtClean="0">
                <a:solidFill>
                  <a:srgbClr val="000000"/>
                </a:solidFill>
                <a:latin typeface="Arial Narrow" pitchFamily="34" charset="0"/>
                <a:cs typeface="Times New Roman" pitchFamily="16" charset="0"/>
              </a:rPr>
              <a:t> </a:t>
            </a:r>
            <a:r>
              <a:rPr lang="cs-CZ" dirty="0" err="1" smtClean="0">
                <a:solidFill>
                  <a:srgbClr val="000000"/>
                </a:solidFill>
                <a:latin typeface="Arial Narrow" pitchFamily="34" charset="0"/>
                <a:cs typeface="Times New Roman" pitchFamily="16" charset="0"/>
              </a:rPr>
              <a:t>príčiny</a:t>
            </a:r>
            <a:r>
              <a:rPr lang="cs-CZ" dirty="0" smtClean="0">
                <a:solidFill>
                  <a:srgbClr val="000000"/>
                </a:solidFill>
                <a:latin typeface="Arial Narrow" pitchFamily="34" charset="0"/>
                <a:cs typeface="Times New Roman" pitchFamily="16" charset="0"/>
              </a:rPr>
              <a:t> a následky</a:t>
            </a:r>
          </a:p>
          <a:p>
            <a:pPr lvl="1">
              <a:lnSpc>
                <a:spcPct val="90000"/>
              </a:lnSpc>
            </a:pPr>
            <a:r>
              <a:rPr lang="cs-CZ" dirty="0" err="1" smtClean="0">
                <a:solidFill>
                  <a:srgbClr val="000000"/>
                </a:solidFill>
                <a:latin typeface="Arial Narrow" pitchFamily="34" charset="0"/>
                <a:cs typeface="Times New Roman" pitchFamily="16" charset="0"/>
              </a:rPr>
              <a:t>pripisuje</a:t>
            </a:r>
            <a:r>
              <a:rPr lang="cs-CZ" dirty="0" smtClean="0">
                <a:solidFill>
                  <a:srgbClr val="000000"/>
                </a:solidFill>
                <a:latin typeface="Arial Narrow" pitchFamily="34" charset="0"/>
                <a:cs typeface="Times New Roman" pitchFamily="16" charset="0"/>
              </a:rPr>
              <a:t> </a:t>
            </a:r>
            <a:r>
              <a:rPr lang="cs-CZ" dirty="0" err="1" smtClean="0">
                <a:solidFill>
                  <a:srgbClr val="000000"/>
                </a:solidFill>
                <a:latin typeface="Arial Narrow" pitchFamily="34" charset="0"/>
                <a:cs typeface="Times New Roman" pitchFamily="16" charset="0"/>
              </a:rPr>
              <a:t>morálne</a:t>
            </a:r>
            <a:r>
              <a:rPr lang="cs-CZ" dirty="0" smtClean="0">
                <a:solidFill>
                  <a:srgbClr val="000000"/>
                </a:solidFill>
                <a:latin typeface="Arial Narrow" pitchFamily="34" charset="0"/>
                <a:cs typeface="Times New Roman" pitchFamily="16" charset="0"/>
              </a:rPr>
              <a:t> </a:t>
            </a:r>
            <a:r>
              <a:rPr lang="cs-CZ" dirty="0" err="1" smtClean="0">
                <a:solidFill>
                  <a:srgbClr val="000000"/>
                </a:solidFill>
                <a:latin typeface="Arial Narrow" pitchFamily="34" charset="0"/>
                <a:cs typeface="Times New Roman" pitchFamily="16" charset="0"/>
              </a:rPr>
              <a:t>hodnotenia</a:t>
            </a:r>
            <a:endParaRPr lang="cs-CZ" dirty="0" smtClean="0">
              <a:solidFill>
                <a:srgbClr val="000000"/>
              </a:solidFill>
              <a:latin typeface="Arial Narrow" pitchFamily="34" charset="0"/>
              <a:cs typeface="Times New Roman" pitchFamily="16" charset="0"/>
            </a:endParaRPr>
          </a:p>
          <a:p>
            <a:pPr lvl="1">
              <a:lnSpc>
                <a:spcPct val="90000"/>
              </a:lnSpc>
            </a:pPr>
            <a:r>
              <a:rPr lang="cs-CZ" dirty="0" smtClean="0">
                <a:solidFill>
                  <a:srgbClr val="000000"/>
                </a:solidFill>
                <a:latin typeface="Arial Narrow" pitchFamily="34" charset="0"/>
                <a:cs typeface="Times New Roman" pitchFamily="16" charset="0"/>
              </a:rPr>
              <a:t>podporuje určité </a:t>
            </a:r>
            <a:r>
              <a:rPr lang="cs-CZ" dirty="0" err="1" smtClean="0">
                <a:solidFill>
                  <a:srgbClr val="000000"/>
                </a:solidFill>
                <a:latin typeface="Arial Narrow" pitchFamily="34" charset="0"/>
                <a:cs typeface="Times New Roman" pitchFamily="16" charset="0"/>
              </a:rPr>
              <a:t>konkrétne</a:t>
            </a:r>
            <a:r>
              <a:rPr lang="cs-CZ" dirty="0" smtClean="0">
                <a:solidFill>
                  <a:srgbClr val="000000"/>
                </a:solidFill>
                <a:latin typeface="Arial Narrow" pitchFamily="34" charset="0"/>
                <a:cs typeface="Times New Roman" pitchFamily="16" charset="0"/>
              </a:rPr>
              <a:t> </a:t>
            </a:r>
            <a:r>
              <a:rPr lang="cs-CZ" dirty="0" err="1" smtClean="0">
                <a:solidFill>
                  <a:srgbClr val="000000"/>
                </a:solidFill>
                <a:latin typeface="Arial Narrow" pitchFamily="34" charset="0"/>
                <a:cs typeface="Times New Roman" pitchFamily="16" charset="0"/>
              </a:rPr>
              <a:t>riešenia</a:t>
            </a:r>
            <a:endParaRPr lang="cs-CZ" dirty="0" smtClean="0">
              <a:solidFill>
                <a:srgbClr val="000000"/>
              </a:solidFill>
              <a:latin typeface="Arial Narrow" pitchFamily="34" charset="0"/>
              <a:cs typeface="Times New Roman" pitchFamily="16"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74638"/>
            <a:ext cx="8229600" cy="1143000"/>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b="1" dirty="0" smtClean="0">
                <a:solidFill>
                  <a:srgbClr val="696464"/>
                </a:solidFill>
                <a:latin typeface="Arial Narrow" pitchFamily="32" charset="0"/>
                <a:ea typeface="Microsoft YaHei" charset="-122"/>
                <a:cs typeface="+mn-cs"/>
              </a:rPr>
              <a:t>Kategórie obsahu – rámce a rámovanie</a:t>
            </a:r>
            <a:endParaRPr lang="cs-CZ" altLang="sk-SK" b="1" dirty="0" smtClean="0">
              <a:solidFill>
                <a:srgbClr val="696464"/>
              </a:solidFill>
              <a:latin typeface="Arial Narrow" pitchFamily="32" charset="0"/>
              <a:ea typeface="Microsoft YaHei" charset="-122"/>
              <a:cs typeface="+mn-cs"/>
            </a:endParaRPr>
          </a:p>
        </p:txBody>
      </p:sp>
      <p:sp>
        <p:nvSpPr>
          <p:cNvPr id="50179" name="Rectangle 3"/>
          <p:cNvSpPr>
            <a:spLocks noGrp="1" noChangeArrowheads="1"/>
          </p:cNvSpPr>
          <p:nvPr>
            <p:ph type="body" idx="1"/>
          </p:nvPr>
        </p:nvSpPr>
        <p:spPr>
          <a:xfrm>
            <a:off x="228600" y="1524000"/>
            <a:ext cx="8458200" cy="4833938"/>
          </a:xfrm>
        </p:spPr>
        <p:txBody>
          <a:bodyPr/>
          <a:lstStyle/>
          <a:p>
            <a:pPr>
              <a:lnSpc>
                <a:spcPct val="90000"/>
              </a:lnSpc>
            </a:pPr>
            <a:r>
              <a:rPr lang="sk-SK" sz="2400" dirty="0" err="1" smtClean="0">
                <a:solidFill>
                  <a:srgbClr val="000000"/>
                </a:solidFill>
                <a:latin typeface="Arial Narrow" pitchFamily="34" charset="0"/>
                <a:cs typeface="Times New Roman" pitchFamily="16" charset="0"/>
              </a:rPr>
              <a:t>Dimitrova</a:t>
            </a:r>
            <a:r>
              <a:rPr lang="sk-SK" sz="2400" dirty="0" smtClean="0">
                <a:solidFill>
                  <a:srgbClr val="000000"/>
                </a:solidFill>
                <a:latin typeface="Arial Narrow" pitchFamily="34" charset="0"/>
                <a:cs typeface="Times New Roman" pitchFamily="16" charset="0"/>
              </a:rPr>
              <a:t>, </a:t>
            </a:r>
            <a:r>
              <a:rPr lang="sk-SK" sz="2400" dirty="0" err="1" smtClean="0">
                <a:solidFill>
                  <a:srgbClr val="000000"/>
                </a:solidFill>
                <a:latin typeface="Arial Narrow" pitchFamily="34" charset="0"/>
                <a:cs typeface="Times New Roman" pitchFamily="16" charset="0"/>
              </a:rPr>
              <a:t>Strömbäck</a:t>
            </a:r>
            <a:r>
              <a:rPr lang="sk-SK" sz="2400" dirty="0" smtClean="0">
                <a:solidFill>
                  <a:srgbClr val="000000"/>
                </a:solidFill>
                <a:latin typeface="Arial Narrow" pitchFamily="34" charset="0"/>
                <a:cs typeface="Times New Roman" pitchFamily="16" charset="0"/>
              </a:rPr>
              <a:t> (2005): výskum spravodajského zarámovania vojny  v Iraku: typológia zarámovania článkov:</a:t>
            </a:r>
            <a:r>
              <a:rPr lang="sk-SK" sz="2400" dirty="0" smtClean="0">
                <a:latin typeface="Arial Narrow" pitchFamily="34" charset="0"/>
              </a:rPr>
              <a:t> </a:t>
            </a:r>
          </a:p>
          <a:p>
            <a:pPr lvl="1">
              <a:lnSpc>
                <a:spcPct val="90000"/>
              </a:lnSpc>
            </a:pPr>
            <a:r>
              <a:rPr lang="sk-SK" dirty="0" smtClean="0">
                <a:latin typeface="Arial Narrow" pitchFamily="34" charset="0"/>
              </a:rPr>
              <a:t>vojnovo-konfliktný rámec (= dôraz na vojnový konflikt alebo vojenskú akciu, zameriavajúci sa na vojakov, vybavenie apod.)</a:t>
            </a:r>
          </a:p>
          <a:p>
            <a:pPr lvl="1">
              <a:lnSpc>
                <a:spcPct val="90000"/>
              </a:lnSpc>
            </a:pPr>
            <a:r>
              <a:rPr lang="sk-SK" dirty="0" smtClean="0">
                <a:latin typeface="Arial Narrow" pitchFamily="34" charset="0"/>
              </a:rPr>
              <a:t>rámec „ľudského príbehu“ (= </a:t>
            </a:r>
            <a:r>
              <a:rPr lang="sk-SK" dirty="0" err="1" smtClean="0">
                <a:latin typeface="Arial Narrow" pitchFamily="34" charset="0"/>
              </a:rPr>
              <a:t>human-interest</a:t>
            </a:r>
            <a:r>
              <a:rPr lang="sk-SK" dirty="0" smtClean="0">
                <a:latin typeface="Arial Narrow" pitchFamily="34" charset="0"/>
              </a:rPr>
              <a:t>; dôraz na konkrétnych účastníkov udalosti)</a:t>
            </a:r>
          </a:p>
          <a:p>
            <a:pPr lvl="1">
              <a:lnSpc>
                <a:spcPct val="90000"/>
              </a:lnSpc>
            </a:pPr>
            <a:r>
              <a:rPr lang="sk-SK" dirty="0" smtClean="0">
                <a:latin typeface="Arial Narrow" pitchFamily="34" charset="0"/>
              </a:rPr>
              <a:t>rámec zodpovednosti (= dôraz na stranu či osobu zodpovednú za udalosť)</a:t>
            </a:r>
          </a:p>
          <a:p>
            <a:pPr lvl="1">
              <a:lnSpc>
                <a:spcPct val="90000"/>
              </a:lnSpc>
            </a:pPr>
            <a:r>
              <a:rPr lang="sk-SK" dirty="0" smtClean="0">
                <a:latin typeface="Arial Narrow" pitchFamily="34" charset="0"/>
              </a:rPr>
              <a:t>diagnostický rámec (= širšia diskusia o tom, čo udalosť privodilo)</a:t>
            </a:r>
          </a:p>
          <a:p>
            <a:pPr lvl="1">
              <a:lnSpc>
                <a:spcPct val="90000"/>
              </a:lnSpc>
            </a:pPr>
            <a:r>
              <a:rPr lang="sk-SK" dirty="0" smtClean="0">
                <a:latin typeface="Arial Narrow" pitchFamily="34" charset="0"/>
              </a:rPr>
              <a:t>rámec vojnového násilia (= dôraz na deštrukciu, ktorú privodila vojna)</a:t>
            </a:r>
          </a:p>
          <a:p>
            <a:pPr lvl="1">
              <a:lnSpc>
                <a:spcPct val="90000"/>
              </a:lnSpc>
            </a:pPr>
            <a:r>
              <a:rPr lang="sk-SK" dirty="0" smtClean="0">
                <a:latin typeface="Arial Narrow" pitchFamily="34" charset="0"/>
              </a:rPr>
              <a:t>prognostický rámec (= širšia diskusia o možných dôsledkoch udalostí)</a:t>
            </a:r>
          </a:p>
          <a:p>
            <a:pPr lvl="1">
              <a:lnSpc>
                <a:spcPct val="90000"/>
              </a:lnSpc>
            </a:pPr>
            <a:r>
              <a:rPr lang="sk-SK" dirty="0" smtClean="0">
                <a:latin typeface="Arial Narrow" pitchFamily="34" charset="0"/>
              </a:rPr>
              <a:t>protivojnové protesty (= dôraz na demonštrácie, protesty)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Nadpis 1"/>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Reliabilita v OA</a:t>
            </a:r>
          </a:p>
        </p:txBody>
      </p:sp>
      <p:sp>
        <p:nvSpPr>
          <p:cNvPr id="51203" name="Zástupný symbol pro obsah 2"/>
          <p:cNvSpPr>
            <a:spLocks noGrp="1"/>
          </p:cNvSpPr>
          <p:nvPr>
            <p:ph sz="quarter" idx="1"/>
          </p:nvPr>
        </p:nvSpPr>
        <p:spPr>
          <a:xfrm>
            <a:off x="642938" y="1447800"/>
            <a:ext cx="8043862" cy="4981575"/>
          </a:xfrm>
        </p:spPr>
        <p:txBody>
          <a:bodyPr/>
          <a:lstStyle/>
          <a:p>
            <a:r>
              <a:rPr lang="sk-SK" sz="2800" dirty="0" smtClean="0">
                <a:latin typeface="Arial Narrow" pitchFamily="34" charset="0"/>
              </a:rPr>
              <a:t>konzistencia kódovania jednotlivých </a:t>
            </a:r>
            <a:r>
              <a:rPr lang="sk-SK" sz="2800" dirty="0" err="1" smtClean="0">
                <a:latin typeface="Arial Narrow" pitchFamily="34" charset="0"/>
              </a:rPr>
              <a:t>kodérov</a:t>
            </a:r>
            <a:endParaRPr lang="sk-SK" sz="2800" dirty="0" smtClean="0">
              <a:latin typeface="Arial Narrow" pitchFamily="34" charset="0"/>
            </a:endParaRPr>
          </a:p>
          <a:p>
            <a:r>
              <a:rPr lang="sk-SK" sz="2800" dirty="0" smtClean="0">
                <a:latin typeface="Arial Narrow" pitchFamily="34" charset="0"/>
              </a:rPr>
              <a:t>zdroje </a:t>
            </a:r>
            <a:r>
              <a:rPr lang="sk-SK" sz="2800" dirty="0" err="1" smtClean="0">
                <a:latin typeface="Arial Narrow" pitchFamily="34" charset="0"/>
              </a:rPr>
              <a:t>ne-reliability</a:t>
            </a:r>
            <a:r>
              <a:rPr lang="sk-SK" sz="2800" dirty="0" smtClean="0">
                <a:latin typeface="Arial Narrow" pitchFamily="34" charset="0"/>
              </a:rPr>
              <a:t>:</a:t>
            </a:r>
          </a:p>
          <a:p>
            <a:pPr lvl="1"/>
            <a:r>
              <a:rPr lang="sk-SK" sz="2800" dirty="0" smtClean="0">
                <a:latin typeface="Arial Narrow" pitchFamily="34" charset="0"/>
              </a:rPr>
              <a:t>neadekvátnosť meracieho nástroja</a:t>
            </a:r>
          </a:p>
          <a:p>
            <a:pPr lvl="1"/>
            <a:r>
              <a:rPr lang="sk-SK" sz="2800" dirty="0" smtClean="0">
                <a:latin typeface="Arial Narrow" pitchFamily="34" charset="0"/>
              </a:rPr>
              <a:t>nejasná definícia kategórií</a:t>
            </a:r>
          </a:p>
          <a:p>
            <a:pPr lvl="1"/>
            <a:r>
              <a:rPr lang="sk-SK" sz="2800" dirty="0" smtClean="0">
                <a:latin typeface="Arial Narrow" pitchFamily="34" charset="0"/>
              </a:rPr>
              <a:t>nevhodná aplikácia meracieho nástroja</a:t>
            </a:r>
          </a:p>
          <a:p>
            <a:pPr lvl="1"/>
            <a:r>
              <a:rPr lang="sk-SK" sz="2800" dirty="0" smtClean="0">
                <a:latin typeface="Arial Narrow" pitchFamily="34" charset="0"/>
              </a:rPr>
              <a:t>nejasné inštrukcie pre </a:t>
            </a:r>
            <a:r>
              <a:rPr lang="sk-SK" sz="2800" dirty="0" err="1" smtClean="0">
                <a:latin typeface="Arial Narrow" pitchFamily="34" charset="0"/>
              </a:rPr>
              <a:t>kodérov</a:t>
            </a:r>
            <a:endParaRPr lang="sk-SK" sz="2800" dirty="0" smtClean="0">
              <a:latin typeface="Arial Narrow" pitchFamily="34" charset="0"/>
            </a:endParaRPr>
          </a:p>
          <a:p>
            <a:pPr lvl="1"/>
            <a:r>
              <a:rPr lang="sk-SK" sz="2800" dirty="0" smtClean="0">
                <a:latin typeface="Arial Narrow" pitchFamily="34" charset="0"/>
              </a:rPr>
              <a:t>únava, nepozornosť, stereotypné myslenie </a:t>
            </a:r>
            <a:r>
              <a:rPr lang="sk-SK" sz="2800" dirty="0" err="1" smtClean="0">
                <a:latin typeface="Arial Narrow" pitchFamily="34" charset="0"/>
              </a:rPr>
              <a:t>kodéra</a:t>
            </a:r>
            <a:endParaRPr lang="sk-SK" sz="2800" dirty="0" smtClean="0">
              <a:latin typeface="Arial Narrow" pitchFamily="34" charset="0"/>
            </a:endParaRPr>
          </a:p>
          <a:p>
            <a:endParaRPr lang="sk-SK"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Nadpis 1"/>
          <p:cNvSpPr>
            <a:spLocks noGrp="1"/>
          </p:cNvSpPr>
          <p:nvPr>
            <p:ph type="title"/>
          </p:nvPr>
        </p:nvSpPr>
        <p:spPr>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b="1" dirty="0" smtClean="0">
                <a:solidFill>
                  <a:srgbClr val="696464"/>
                </a:solidFill>
                <a:latin typeface="Arial Narrow" pitchFamily="32" charset="0"/>
                <a:ea typeface="Microsoft YaHei" charset="-122"/>
                <a:cs typeface="+mn-cs"/>
              </a:rPr>
              <a:t>Reliabilita v OA</a:t>
            </a:r>
          </a:p>
        </p:txBody>
      </p:sp>
      <p:sp>
        <p:nvSpPr>
          <p:cNvPr id="52227" name="Zástupný symbol pro obsah 2"/>
          <p:cNvSpPr>
            <a:spLocks noGrp="1"/>
          </p:cNvSpPr>
          <p:nvPr>
            <p:ph sz="quarter" idx="1"/>
          </p:nvPr>
        </p:nvSpPr>
        <p:spPr>
          <a:xfrm>
            <a:off x="642938" y="1447800"/>
            <a:ext cx="8043862" cy="5053013"/>
          </a:xfrm>
        </p:spPr>
        <p:txBody>
          <a:bodyPr/>
          <a:lstStyle/>
          <a:p>
            <a:r>
              <a:rPr lang="sk-SK" sz="2800" u="sng" dirty="0" err="1" smtClean="0">
                <a:latin typeface="Arial Narrow" pitchFamily="34" charset="0"/>
              </a:rPr>
              <a:t>inter-kodérska</a:t>
            </a:r>
            <a:r>
              <a:rPr lang="sk-SK" sz="2800" u="sng" dirty="0" smtClean="0">
                <a:latin typeface="Arial Narrow" pitchFamily="34" charset="0"/>
              </a:rPr>
              <a:t> </a:t>
            </a:r>
            <a:r>
              <a:rPr lang="sk-SK" sz="2800" u="sng" dirty="0" err="1" smtClean="0">
                <a:latin typeface="Arial Narrow" pitchFamily="34" charset="0"/>
              </a:rPr>
              <a:t>reliabilita</a:t>
            </a:r>
            <a:r>
              <a:rPr lang="sk-SK" sz="2800" u="sng" dirty="0" smtClean="0">
                <a:latin typeface="Arial Narrow" pitchFamily="34" charset="0"/>
              </a:rPr>
              <a:t> </a:t>
            </a:r>
          </a:p>
          <a:p>
            <a:r>
              <a:rPr lang="sk-SK" sz="2800" u="sng" dirty="0" err="1" smtClean="0">
                <a:latin typeface="Arial Narrow" pitchFamily="34" charset="0"/>
              </a:rPr>
              <a:t>intra-kodérska</a:t>
            </a:r>
            <a:r>
              <a:rPr lang="sk-SK" sz="2800" u="sng" dirty="0" smtClean="0">
                <a:latin typeface="Arial Narrow" pitchFamily="34" charset="0"/>
              </a:rPr>
              <a:t> </a:t>
            </a:r>
            <a:r>
              <a:rPr lang="sk-SK" sz="2800" u="sng" dirty="0" err="1" smtClean="0">
                <a:latin typeface="Arial Narrow" pitchFamily="34" charset="0"/>
              </a:rPr>
              <a:t>reliabilita</a:t>
            </a:r>
            <a:endParaRPr lang="sk-SK" sz="2800" u="sng" dirty="0" smtClean="0">
              <a:latin typeface="Arial Narrow" pitchFamily="34" charset="0"/>
            </a:endParaRPr>
          </a:p>
          <a:p>
            <a:r>
              <a:rPr lang="sk-SK" sz="2800" dirty="0" smtClean="0">
                <a:latin typeface="Arial Narrow" pitchFamily="34" charset="0"/>
              </a:rPr>
              <a:t>je nutné:</a:t>
            </a:r>
          </a:p>
          <a:p>
            <a:pPr lvl="1"/>
            <a:r>
              <a:rPr lang="sk-SK" sz="2800" dirty="0" smtClean="0">
                <a:latin typeface="Arial Narrow" pitchFamily="34" charset="0"/>
              </a:rPr>
              <a:t>jasne definovať premenné a hodnoty</a:t>
            </a:r>
          </a:p>
          <a:p>
            <a:pPr lvl="1"/>
            <a:r>
              <a:rPr lang="sk-SK" sz="2800" dirty="0" smtClean="0">
                <a:latin typeface="Arial Narrow" pitchFamily="34" charset="0"/>
              </a:rPr>
              <a:t>vytrénovať </a:t>
            </a:r>
            <a:r>
              <a:rPr lang="sk-SK" sz="2800" dirty="0" err="1" smtClean="0">
                <a:latin typeface="Arial Narrow" pitchFamily="34" charset="0"/>
              </a:rPr>
              <a:t>kodérov</a:t>
            </a:r>
            <a:r>
              <a:rPr lang="sk-SK" sz="2800" dirty="0" smtClean="0">
                <a:latin typeface="Arial Narrow" pitchFamily="34" charset="0"/>
              </a:rPr>
              <a:t> v ich aplikácii</a:t>
            </a:r>
          </a:p>
          <a:p>
            <a:pPr lvl="1"/>
            <a:r>
              <a:rPr lang="sk-SK" sz="2800" dirty="0" smtClean="0">
                <a:latin typeface="Arial Narrow" pitchFamily="34" charset="0"/>
              </a:rPr>
              <a:t>zmerať </a:t>
            </a:r>
            <a:r>
              <a:rPr lang="sk-SK" sz="2800" dirty="0" err="1" smtClean="0">
                <a:latin typeface="Arial Narrow" pitchFamily="34" charset="0"/>
              </a:rPr>
              <a:t>inter-kodérsku</a:t>
            </a:r>
            <a:r>
              <a:rPr lang="sk-SK" sz="2800" dirty="0" smtClean="0">
                <a:latin typeface="Arial Narrow" pitchFamily="34" charset="0"/>
              </a:rPr>
              <a:t> konzistenciu : </a:t>
            </a:r>
            <a:r>
              <a:rPr lang="sk-SK" sz="2800" dirty="0" err="1" smtClean="0">
                <a:latin typeface="Arial Narrow" pitchFamily="34" charset="0"/>
              </a:rPr>
              <a:t>Krippendorffova</a:t>
            </a:r>
            <a:r>
              <a:rPr lang="sk-SK" sz="2800" dirty="0" smtClean="0">
                <a:latin typeface="Arial Narrow" pitchFamily="34" charset="0"/>
              </a:rPr>
              <a:t> alfa (viac než 0,8); lepšie než % zhoda, </a:t>
            </a:r>
            <a:r>
              <a:rPr lang="sk-SK" sz="2800" dirty="0" err="1" smtClean="0">
                <a:latin typeface="Arial Narrow" pitchFamily="34" charset="0"/>
              </a:rPr>
              <a:t>Cohenova</a:t>
            </a:r>
            <a:r>
              <a:rPr lang="sk-SK" sz="2800" dirty="0" smtClean="0">
                <a:latin typeface="Arial Narrow" pitchFamily="34" charset="0"/>
              </a:rPr>
              <a:t> </a:t>
            </a:r>
            <a:r>
              <a:rPr lang="sk-SK" sz="2800" dirty="0" err="1" smtClean="0">
                <a:latin typeface="Arial Narrow" pitchFamily="34" charset="0"/>
              </a:rPr>
              <a:t>kappa</a:t>
            </a:r>
            <a:r>
              <a:rPr lang="sk-SK" sz="2800" dirty="0" smtClean="0">
                <a:latin typeface="Arial Narrow" pitchFamily="34" charset="0"/>
              </a:rPr>
              <a:t>, </a:t>
            </a:r>
            <a:r>
              <a:rPr lang="sk-SK" sz="2800" dirty="0" err="1" smtClean="0">
                <a:latin typeface="Arial Narrow" pitchFamily="34" charset="0"/>
              </a:rPr>
              <a:t>Cronbachova</a:t>
            </a:r>
            <a:r>
              <a:rPr lang="sk-SK" sz="2800" dirty="0" smtClean="0">
                <a:latin typeface="Arial Narrow" pitchFamily="34" charset="0"/>
              </a:rPr>
              <a:t> alfa či </a:t>
            </a:r>
            <a:r>
              <a:rPr lang="sk-SK" sz="2800" dirty="0" err="1" smtClean="0">
                <a:latin typeface="Arial Narrow" pitchFamily="34" charset="0"/>
              </a:rPr>
              <a:t>Scottovo</a:t>
            </a:r>
            <a:r>
              <a:rPr lang="sk-SK" sz="2800" dirty="0" smtClean="0">
                <a:latin typeface="Arial Narrow" pitchFamily="34" charset="0"/>
              </a:rPr>
              <a:t> </a:t>
            </a:r>
            <a:r>
              <a:rPr lang="sk-SK" sz="2800" dirty="0" err="1" smtClean="0">
                <a:latin typeface="Arial Narrow" pitchFamily="34" charset="0"/>
              </a:rPr>
              <a:t>pí</a:t>
            </a:r>
            <a:r>
              <a:rPr lang="sk-SK" sz="3200" dirty="0" smtClean="0">
                <a:latin typeface="Arial Narrow" pitchFamily="34" charset="0"/>
              </a:rPr>
              <a:t> </a:t>
            </a:r>
            <a:endParaRPr lang="cs-CZ" sz="3200" dirty="0" smtClean="0">
              <a:latin typeface="Arial Narrow" pitchFamily="34" charset="0"/>
            </a:endParaRPr>
          </a:p>
          <a:p>
            <a:pPr lvl="1">
              <a:buFont typeface="Wingdings 2" pitchFamily="16" charset="2"/>
              <a:buNone/>
            </a:pPr>
            <a:endParaRPr lang="cs-CZ" sz="2800" dirty="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Nadpis 1"/>
          <p:cNvSpPr>
            <a:spLocks noGrp="1"/>
          </p:cNvSpPr>
          <p:nvPr>
            <p:ph type="title"/>
          </p:nvPr>
        </p:nvSpPr>
        <p:spPr>
          <a:xfrm>
            <a:off x="914400" y="274638"/>
            <a:ext cx="7772400" cy="993775"/>
          </a:xfrm>
          <a:noFill/>
          <a:ln w="9525">
            <a:noFill/>
            <a:miter lim="800000"/>
            <a:headEnd/>
            <a:tailEnd/>
          </a:ln>
        </p:spPr>
        <p:txBody>
          <a:bodyPr vert="horz" wrap="square" lIns="91440" tIns="45720" rIns="91440" bIns="91440" numCol="1" anchor="b" anchorCtr="0" compatLnSpc="1">
            <a:prstTxWarp prst="textNoShape">
              <a:avLst/>
            </a:prstTxWarp>
          </a:bodyPr>
          <a:lstStyle/>
          <a:p>
            <a:pPr defTabSz="449263">
              <a:lnSpc>
                <a:spcPct val="93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b="1" dirty="0" smtClean="0">
                <a:solidFill>
                  <a:srgbClr val="696464"/>
                </a:solidFill>
                <a:latin typeface="Arial Narrow" pitchFamily="32" charset="0"/>
                <a:ea typeface="Microsoft YaHei" charset="-122"/>
                <a:cs typeface="+mn-cs"/>
              </a:rPr>
              <a:t>Validita v OA</a:t>
            </a:r>
            <a:endParaRPr lang="cs-CZ" altLang="sk-SK" b="1" dirty="0" smtClean="0">
              <a:solidFill>
                <a:srgbClr val="696464"/>
              </a:solidFill>
              <a:latin typeface="Arial Narrow" pitchFamily="32" charset="0"/>
              <a:ea typeface="Microsoft YaHei" charset="-122"/>
              <a:cs typeface="+mn-cs"/>
            </a:endParaRPr>
          </a:p>
        </p:txBody>
      </p:sp>
      <p:sp>
        <p:nvSpPr>
          <p:cNvPr id="53251" name="Zástupný symbol pro obsah 2"/>
          <p:cNvSpPr>
            <a:spLocks noGrp="1"/>
          </p:cNvSpPr>
          <p:nvPr>
            <p:ph sz="quarter" idx="1"/>
          </p:nvPr>
        </p:nvSpPr>
        <p:spPr>
          <a:xfrm>
            <a:off x="323850" y="1412875"/>
            <a:ext cx="8569325" cy="5184775"/>
          </a:xfrm>
        </p:spPr>
        <p:txBody>
          <a:bodyPr/>
          <a:lstStyle/>
          <a:p>
            <a:r>
              <a:rPr lang="sk-SK" sz="2800" dirty="0" smtClean="0">
                <a:latin typeface="Arial Narrow" pitchFamily="34" charset="0"/>
              </a:rPr>
              <a:t>ako dobre môj výskum meria to, čo chcem merať</a:t>
            </a:r>
          </a:p>
          <a:p>
            <a:pPr marL="742950" lvl="1" indent="-285750"/>
            <a:r>
              <a:rPr lang="sk-SK" dirty="0" err="1" smtClean="0">
                <a:latin typeface="Arial Narrow" pitchFamily="34" charset="0"/>
              </a:rPr>
              <a:t>reliabilita</a:t>
            </a:r>
            <a:r>
              <a:rPr lang="sk-SK" dirty="0" smtClean="0">
                <a:latin typeface="Arial Narrow" pitchFamily="34" charset="0"/>
              </a:rPr>
              <a:t>, </a:t>
            </a:r>
          </a:p>
          <a:p>
            <a:pPr marL="742950" lvl="1" indent="-285750"/>
            <a:r>
              <a:rPr lang="sk-SK" dirty="0" smtClean="0">
                <a:latin typeface="Arial Narrow" pitchFamily="34" charset="0"/>
              </a:rPr>
              <a:t>jasnosť definícií, </a:t>
            </a:r>
          </a:p>
          <a:p>
            <a:pPr marL="742950" lvl="1" indent="-285750"/>
            <a:r>
              <a:rPr lang="sk-SK" dirty="0" smtClean="0">
                <a:latin typeface="Arial Narrow" pitchFamily="34" charset="0"/>
              </a:rPr>
              <a:t>adekvátnosť teoretického konceptu, </a:t>
            </a:r>
          </a:p>
          <a:p>
            <a:pPr marL="742950" lvl="1" indent="-285750"/>
            <a:r>
              <a:rPr lang="sk-SK" dirty="0" smtClean="0">
                <a:latin typeface="Arial Narrow" pitchFamily="34" charset="0"/>
              </a:rPr>
              <a:t>spoľahlivosť výsledkov</a:t>
            </a:r>
          </a:p>
          <a:p>
            <a:r>
              <a:rPr lang="sk-SK" sz="2800" dirty="0" smtClean="0">
                <a:latin typeface="Arial Narrow" pitchFamily="34" charset="0"/>
              </a:rPr>
              <a:t>ťažko merateľná: zväčša porovnanie výsledkov OA s výsledkami získanými inou metódou, ktorých </a:t>
            </a:r>
            <a:r>
              <a:rPr lang="sk-SK" sz="2800" dirty="0" err="1" smtClean="0">
                <a:latin typeface="Arial Narrow" pitchFamily="34" charset="0"/>
              </a:rPr>
              <a:t>validita</a:t>
            </a:r>
            <a:r>
              <a:rPr lang="sk-SK" sz="2800" dirty="0" smtClean="0">
                <a:latin typeface="Arial Narrow" pitchFamily="34" charset="0"/>
              </a:rPr>
              <a:t> sa už potvrdila</a:t>
            </a:r>
            <a:endParaRPr lang="cs-CZ" sz="2800" dirty="0" smtClean="0">
              <a:latin typeface="Arial Narrow"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381000" y="381000"/>
            <a:ext cx="8534400" cy="11430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4000" b="1" dirty="0" smtClean="0">
                <a:solidFill>
                  <a:srgbClr val="696464"/>
                </a:solidFill>
                <a:latin typeface="Arial Narrow" pitchFamily="32" charset="0"/>
                <a:ea typeface="Microsoft YaHei" charset="-122"/>
                <a:cs typeface="+mn-cs"/>
              </a:rPr>
              <a:t>Minimálny štandard AAPOR a WAPOR pre prezentáciu údajov v kontexte výskumu I.</a:t>
            </a:r>
          </a:p>
        </p:txBody>
      </p:sp>
      <p:sp>
        <p:nvSpPr>
          <p:cNvPr id="43011" name="Text Box 2"/>
          <p:cNvSpPr txBox="1">
            <a:spLocks noChangeArrowheads="1"/>
          </p:cNvSpPr>
          <p:nvPr/>
        </p:nvSpPr>
        <p:spPr bwMode="auto">
          <a:xfrm>
            <a:off x="914400" y="1676400"/>
            <a:ext cx="7772400" cy="4560888"/>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 je sponzorom výskumu</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 ho vykonal</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presné znenie otázok (vrátane pokynov pre </a:t>
            </a:r>
            <a:r>
              <a:rPr lang="sk-SK" sz="2800" dirty="0" err="1" smtClean="0">
                <a:latin typeface="Arial Narrow" pitchFamily="34" charset="0"/>
                <a:cs typeface="+mn-cs"/>
              </a:rPr>
              <a:t>tazateľov</a:t>
            </a:r>
            <a:r>
              <a:rPr lang="sk-SK" sz="2800" dirty="0" smtClean="0">
                <a:latin typeface="Arial Narrow" pitchFamily="34" charset="0"/>
                <a:cs typeface="+mn-cs"/>
              </a:rPr>
              <a:t>/respondentov, ktoré môžu ovplyvniť odpoveď)</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definícia populácie, ktorú má výskum reprezentovať, popis opory výberu</a:t>
            </a: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304800" y="304800"/>
            <a:ext cx="8839200" cy="11430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4000" b="1" dirty="0" smtClean="0">
                <a:solidFill>
                  <a:srgbClr val="696464"/>
                </a:solidFill>
                <a:latin typeface="Arial Narrow" pitchFamily="32" charset="0"/>
                <a:ea typeface="Microsoft YaHei" charset="-122"/>
                <a:cs typeface="+mn-cs"/>
              </a:rPr>
              <a:t>Minimálny štandard AAPOR a WAPOR pre prezentáciu údajov v kontexte výskumu II.</a:t>
            </a:r>
          </a:p>
        </p:txBody>
      </p:sp>
      <p:sp>
        <p:nvSpPr>
          <p:cNvPr id="44035" name="Text Box 2"/>
          <p:cNvSpPr txBox="1">
            <a:spLocks noChangeArrowheads="1"/>
          </p:cNvSpPr>
          <p:nvPr/>
        </p:nvSpPr>
        <p:spPr bwMode="auto">
          <a:xfrm>
            <a:off x="914400" y="1557338"/>
            <a:ext cx="7772400" cy="4462462"/>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postup výberu vzorky, vrátane jasného určenia metódy, ktorá bola použitá pre výber respondenta</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veľkosť vzorky, údaje o návratnosti, informácie o nezahrnutých jednotkách</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diskusia o presnosti výsledkov (vrátane odhadov výberovej chyby)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ktoré výsledky sú založené len na časti vzorky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metóda, lokalita, termín zberu dát</a:t>
            </a:r>
          </a:p>
          <a:p>
            <a:pPr marL="271463" indent="-271463">
              <a:spcBef>
                <a:spcPts val="575"/>
              </a:spcBef>
              <a:buClr>
                <a:srgbClr val="D34817"/>
              </a:buClr>
              <a:buSzPct val="85000"/>
              <a:buFont typeface="Wingdings 2" pitchFamily="16"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sk-SK" sz="26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457200" y="533400"/>
            <a:ext cx="7772400" cy="762000"/>
          </a:xfrm>
        </p:spPr>
        <p:txBody>
          <a:bodyPr/>
          <a:lstStyle/>
          <a:p>
            <a:r>
              <a:rPr lang="cs-CZ" altLang="sk-SK" b="1" dirty="0" smtClean="0">
                <a:solidFill>
                  <a:srgbClr val="696464"/>
                </a:solidFill>
                <a:latin typeface="Arial Narrow" pitchFamily="32" charset="0"/>
                <a:ea typeface="Microsoft YaHei" charset="-122"/>
                <a:cs typeface="+mn-cs"/>
              </a:rPr>
              <a:t>Formy </a:t>
            </a:r>
            <a:r>
              <a:rPr lang="sk-SK" altLang="sk-SK" b="1" dirty="0" smtClean="0">
                <a:solidFill>
                  <a:srgbClr val="696464"/>
                </a:solidFill>
                <a:latin typeface="Arial Narrow" pitchFamily="32" charset="0"/>
                <a:ea typeface="Microsoft YaHei" charset="-122"/>
                <a:cs typeface="+mn-cs"/>
              </a:rPr>
              <a:t>distribúcie/vypĺňania</a:t>
            </a:r>
            <a:r>
              <a:rPr lang="cs-CZ" altLang="sk-SK" b="1" dirty="0" smtClean="0">
                <a:solidFill>
                  <a:srgbClr val="696464"/>
                </a:solidFill>
                <a:latin typeface="Arial Narrow" pitchFamily="32" charset="0"/>
                <a:ea typeface="Microsoft YaHei" charset="-122"/>
                <a:cs typeface="+mn-cs"/>
              </a:rPr>
              <a:t> dotazníku</a:t>
            </a:r>
          </a:p>
        </p:txBody>
      </p:sp>
      <p:sp>
        <p:nvSpPr>
          <p:cNvPr id="11267" name="Zástupný symbol pro obsah 2"/>
          <p:cNvSpPr>
            <a:spLocks noGrp="1"/>
          </p:cNvSpPr>
          <p:nvPr>
            <p:ph sz="quarter" idx="1"/>
          </p:nvPr>
        </p:nvSpPr>
        <p:spPr>
          <a:xfrm>
            <a:off x="609600" y="1676400"/>
            <a:ext cx="7772400" cy="4267200"/>
          </a:xfrm>
        </p:spPr>
        <p:txBody>
          <a:bodyPr/>
          <a:lstStyle/>
          <a:p>
            <a:r>
              <a:rPr lang="sk-SK" altLang="sk-SK" sz="3200" dirty="0" smtClean="0">
                <a:latin typeface="Arial Narrow" pitchFamily="34" charset="0"/>
              </a:rPr>
              <a:t>pošta</a:t>
            </a:r>
          </a:p>
          <a:p>
            <a:r>
              <a:rPr lang="sk-SK" altLang="sk-SK" sz="3200" dirty="0" smtClean="0">
                <a:latin typeface="Arial Narrow" pitchFamily="34" charset="0"/>
              </a:rPr>
              <a:t>email</a:t>
            </a:r>
          </a:p>
          <a:p>
            <a:r>
              <a:rPr lang="sk-SK" altLang="sk-SK" sz="3200" dirty="0" smtClean="0">
                <a:latin typeface="Arial Narrow" pitchFamily="34" charset="0"/>
              </a:rPr>
              <a:t>telefón/CATI</a:t>
            </a:r>
          </a:p>
          <a:p>
            <a:r>
              <a:rPr lang="sk-SK" altLang="sk-SK" sz="3200" dirty="0" err="1" smtClean="0">
                <a:latin typeface="Arial Narrow" pitchFamily="34" charset="0"/>
              </a:rPr>
              <a:t>tazateľ</a:t>
            </a:r>
            <a:endParaRPr lang="cs-CZ" altLang="sk-SK" sz="3200" dirty="0" smtClean="0">
              <a:latin typeface="Arial Narrow"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228600" y="609600"/>
            <a:ext cx="8686800" cy="1235075"/>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sz="3600" b="1" dirty="0" err="1" smtClean="0">
                <a:solidFill>
                  <a:srgbClr val="696464"/>
                </a:solidFill>
                <a:latin typeface="Arial Narrow" pitchFamily="32" charset="0"/>
                <a:ea typeface="Microsoft YaHei" charset="-122"/>
                <a:cs typeface="+mn-cs"/>
              </a:rPr>
              <a:t>Sheldon</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Gawiser</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Evans</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Witt</a:t>
            </a:r>
            <a:r>
              <a:rPr lang="cs-CZ" altLang="sk-SK" sz="3600" b="1" dirty="0" smtClean="0">
                <a:solidFill>
                  <a:srgbClr val="696464"/>
                </a:solidFill>
                <a:latin typeface="Arial Narrow" pitchFamily="32" charset="0"/>
                <a:ea typeface="Microsoft YaHei" charset="-122"/>
                <a:cs typeface="+mn-cs"/>
              </a:rPr>
              <a:t> (2004): 20 otázek, které by si měl novinář položit, než začne psát o výsledcích výzkumu veřejného mínění I.</a:t>
            </a:r>
          </a:p>
        </p:txBody>
      </p:sp>
      <p:sp>
        <p:nvSpPr>
          <p:cNvPr id="45059" name="Text Box 2"/>
          <p:cNvSpPr txBox="1">
            <a:spLocks noChangeArrowheads="1"/>
          </p:cNvSpPr>
          <p:nvPr/>
        </p:nvSpPr>
        <p:spPr bwMode="auto">
          <a:xfrm>
            <a:off x="381000" y="2057400"/>
            <a:ext cx="8229600" cy="4572000"/>
          </a:xfrm>
          <a:prstGeom prst="rect">
            <a:avLst/>
          </a:prstGeom>
          <a:noFill/>
          <a:ln w="9525">
            <a:noFill/>
            <a:round/>
            <a:headEnd/>
            <a:tailEnd/>
          </a:ln>
        </p:spPr>
        <p:txBody>
          <a:bodyPr/>
          <a:lstStyle/>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smtClean="0">
                <a:latin typeface="Arial Narrow" pitchFamily="34" charset="0"/>
                <a:cs typeface="+mn-cs"/>
              </a:rPr>
              <a:t>kdo vykonal </a:t>
            </a:r>
            <a:r>
              <a:rPr lang="cs-CZ" sz="2800" dirty="0" err="1" smtClean="0">
                <a:latin typeface="Arial Narrow" pitchFamily="34" charset="0"/>
                <a:cs typeface="+mn-cs"/>
              </a:rPr>
              <a:t>výskum</a:t>
            </a:r>
            <a:r>
              <a:rPr lang="cs-CZ" sz="2800" dirty="0" smtClean="0">
                <a:latin typeface="Arial Narrow" pitchFamily="34" charset="0"/>
                <a:cs typeface="+mn-cs"/>
              </a:rPr>
              <a:t>?</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kto</a:t>
            </a:r>
            <a:r>
              <a:rPr lang="cs-CZ" sz="2800" dirty="0" smtClean="0">
                <a:latin typeface="Arial Narrow" pitchFamily="34" charset="0"/>
                <a:cs typeface="+mn-cs"/>
              </a:rPr>
              <a:t> </a:t>
            </a:r>
            <a:r>
              <a:rPr lang="cs-CZ" sz="2800" dirty="0" err="1" smtClean="0">
                <a:latin typeface="Arial Narrow" pitchFamily="34" charset="0"/>
                <a:cs typeface="+mn-cs"/>
              </a:rPr>
              <a:t>výskum</a:t>
            </a:r>
            <a:r>
              <a:rPr lang="cs-CZ" sz="2800" dirty="0" smtClean="0">
                <a:latin typeface="Arial Narrow" pitchFamily="34" charset="0"/>
                <a:cs typeface="+mn-cs"/>
              </a:rPr>
              <a:t> zaplatil a </a:t>
            </a:r>
            <a:r>
              <a:rPr lang="cs-CZ" sz="2800" dirty="0" err="1" smtClean="0">
                <a:latin typeface="Arial Narrow" pitchFamily="34" charset="0"/>
                <a:cs typeface="+mn-cs"/>
              </a:rPr>
              <a:t>prečo</a:t>
            </a:r>
            <a:r>
              <a:rPr lang="cs-CZ" sz="2800" dirty="0" smtClean="0">
                <a:latin typeface="Arial Narrow" pitchFamily="34" charset="0"/>
                <a:cs typeface="+mn-cs"/>
              </a:rPr>
              <a:t> bol vykonaný?</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koľko</a:t>
            </a:r>
            <a:r>
              <a:rPr lang="cs-CZ" sz="2800" dirty="0" smtClean="0">
                <a:latin typeface="Arial Narrow" pitchFamily="34" charset="0"/>
                <a:cs typeface="+mn-cs"/>
              </a:rPr>
              <a:t> </a:t>
            </a:r>
            <a:r>
              <a:rPr lang="cs-CZ" sz="2800" dirty="0" err="1" smtClean="0">
                <a:latin typeface="Arial Narrow" pitchFamily="34" charset="0"/>
                <a:cs typeface="+mn-cs"/>
              </a:rPr>
              <a:t>ľudí</a:t>
            </a:r>
            <a:r>
              <a:rPr lang="cs-CZ" sz="2800" dirty="0" smtClean="0">
                <a:latin typeface="Arial Narrow" pitchFamily="34" charset="0"/>
                <a:cs typeface="+mn-cs"/>
              </a:rPr>
              <a:t> </a:t>
            </a:r>
            <a:r>
              <a:rPr lang="cs-CZ" sz="2800" dirty="0" err="1" smtClean="0">
                <a:latin typeface="Arial Narrow" pitchFamily="34" charset="0"/>
                <a:cs typeface="+mn-cs"/>
              </a:rPr>
              <a:t>sa</a:t>
            </a:r>
            <a:r>
              <a:rPr lang="cs-CZ" sz="2800" dirty="0" smtClean="0">
                <a:latin typeface="Arial Narrow" pitchFamily="34" charset="0"/>
                <a:cs typeface="+mn-cs"/>
              </a:rPr>
              <a:t> </a:t>
            </a:r>
            <a:r>
              <a:rPr lang="cs-CZ" sz="2800" dirty="0" err="1" smtClean="0">
                <a:latin typeface="Arial Narrow" pitchFamily="34" charset="0"/>
                <a:cs typeface="+mn-cs"/>
              </a:rPr>
              <a:t>výskumu</a:t>
            </a:r>
            <a:r>
              <a:rPr lang="cs-CZ" sz="2800" dirty="0" smtClean="0">
                <a:latin typeface="Arial Narrow" pitchFamily="34" charset="0"/>
                <a:cs typeface="+mn-cs"/>
              </a:rPr>
              <a:t> zúčastnilo?</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ako</a:t>
            </a:r>
            <a:r>
              <a:rPr lang="cs-CZ" sz="2800" dirty="0" smtClean="0">
                <a:latin typeface="Arial Narrow" pitchFamily="34" charset="0"/>
                <a:cs typeface="+mn-cs"/>
              </a:rPr>
              <a:t> </a:t>
            </a:r>
            <a:r>
              <a:rPr lang="cs-CZ" sz="2800" dirty="0" err="1" smtClean="0">
                <a:latin typeface="Arial Narrow" pitchFamily="34" charset="0"/>
                <a:cs typeface="+mn-cs"/>
              </a:rPr>
              <a:t>boli</a:t>
            </a:r>
            <a:r>
              <a:rPr lang="cs-CZ" sz="2800" dirty="0" smtClean="0">
                <a:latin typeface="Arial Narrow" pitchFamily="34" charset="0"/>
                <a:cs typeface="+mn-cs"/>
              </a:rPr>
              <a:t> respondenti vybraní?</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smtClean="0">
                <a:latin typeface="Arial Narrow" pitchFamily="34" charset="0"/>
                <a:cs typeface="+mn-cs"/>
              </a:rPr>
              <a:t>z </a:t>
            </a:r>
            <a:r>
              <a:rPr lang="cs-CZ" sz="2800" dirty="0" err="1" smtClean="0">
                <a:latin typeface="Arial Narrow" pitchFamily="34" charset="0"/>
                <a:cs typeface="+mn-cs"/>
              </a:rPr>
              <a:t>akej</a:t>
            </a:r>
            <a:r>
              <a:rPr lang="cs-CZ" sz="2800" dirty="0" smtClean="0">
                <a:latin typeface="Arial Narrow" pitchFamily="34" charset="0"/>
                <a:cs typeface="+mn-cs"/>
              </a:rPr>
              <a:t> oblasti (</a:t>
            </a:r>
            <a:r>
              <a:rPr lang="cs-CZ" sz="2800" dirty="0" err="1" smtClean="0">
                <a:latin typeface="Arial Narrow" pitchFamily="34" charset="0"/>
                <a:cs typeface="+mn-cs"/>
              </a:rPr>
              <a:t>štát</a:t>
            </a:r>
            <a:r>
              <a:rPr lang="cs-CZ" sz="2800" dirty="0" smtClean="0">
                <a:latin typeface="Arial Narrow" pitchFamily="34" charset="0"/>
                <a:cs typeface="+mn-cs"/>
              </a:rPr>
              <a:t>, región) či skupiny (</a:t>
            </a:r>
            <a:r>
              <a:rPr lang="cs-CZ" sz="2800" dirty="0" err="1" smtClean="0">
                <a:latin typeface="Arial Narrow" pitchFamily="34" charset="0"/>
                <a:cs typeface="+mn-cs"/>
              </a:rPr>
              <a:t>podnikatelia</a:t>
            </a:r>
            <a:r>
              <a:rPr lang="cs-CZ" sz="2800" dirty="0" smtClean="0">
                <a:latin typeface="Arial Narrow" pitchFamily="34" charset="0"/>
                <a:cs typeface="+mn-cs"/>
              </a:rPr>
              <a:t>, </a:t>
            </a:r>
            <a:r>
              <a:rPr lang="cs-CZ" sz="2800" dirty="0" err="1" smtClean="0">
                <a:latin typeface="Arial Narrow" pitchFamily="34" charset="0"/>
                <a:cs typeface="+mn-cs"/>
              </a:rPr>
              <a:t>právnici</a:t>
            </a:r>
            <a:r>
              <a:rPr lang="cs-CZ" sz="2800" dirty="0" smtClean="0">
                <a:latin typeface="Arial Narrow" pitchFamily="34" charset="0"/>
                <a:cs typeface="+mn-cs"/>
              </a:rPr>
              <a:t>, voliči ODS) </a:t>
            </a:r>
            <a:r>
              <a:rPr lang="cs-CZ" sz="2800" dirty="0" err="1" smtClean="0">
                <a:latin typeface="Arial Narrow" pitchFamily="34" charset="0"/>
                <a:cs typeface="+mn-cs"/>
              </a:rPr>
              <a:t>boli</a:t>
            </a:r>
            <a:r>
              <a:rPr lang="cs-CZ" sz="2800" dirty="0" smtClean="0">
                <a:latin typeface="Arial Narrow" pitchFamily="34" charset="0"/>
                <a:cs typeface="+mn-cs"/>
              </a:rPr>
              <a:t> </a:t>
            </a:r>
            <a:r>
              <a:rPr lang="cs-CZ" sz="2800" dirty="0" err="1" smtClean="0">
                <a:latin typeface="Arial Narrow" pitchFamily="34" charset="0"/>
                <a:cs typeface="+mn-cs"/>
              </a:rPr>
              <a:t>títo</a:t>
            </a:r>
            <a:r>
              <a:rPr lang="cs-CZ" sz="2800" dirty="0" smtClean="0">
                <a:latin typeface="Arial Narrow" pitchFamily="34" charset="0"/>
                <a:cs typeface="+mn-cs"/>
              </a:rPr>
              <a:t> </a:t>
            </a:r>
            <a:r>
              <a:rPr lang="cs-CZ" sz="2800" dirty="0" err="1" smtClean="0">
                <a:latin typeface="Arial Narrow" pitchFamily="34" charset="0"/>
                <a:cs typeface="+mn-cs"/>
              </a:rPr>
              <a:t>ľudia</a:t>
            </a:r>
            <a:r>
              <a:rPr lang="cs-CZ" sz="2800" dirty="0" smtClean="0">
                <a:latin typeface="Arial Narrow" pitchFamily="34" charset="0"/>
                <a:cs typeface="+mn-cs"/>
              </a:rPr>
              <a:t> vybraní?</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zakladajú</a:t>
            </a:r>
            <a:r>
              <a:rPr lang="cs-CZ" sz="2800" dirty="0" smtClean="0">
                <a:latin typeface="Arial Narrow" pitchFamily="34" charset="0"/>
                <a:cs typeface="+mn-cs"/>
              </a:rPr>
              <a:t> </a:t>
            </a:r>
            <a:r>
              <a:rPr lang="cs-CZ" sz="2800" dirty="0" err="1" smtClean="0">
                <a:latin typeface="Arial Narrow" pitchFamily="34" charset="0"/>
                <a:cs typeface="+mn-cs"/>
              </a:rPr>
              <a:t>sa</a:t>
            </a:r>
            <a:r>
              <a:rPr lang="cs-CZ" sz="2800" dirty="0" smtClean="0">
                <a:latin typeface="Arial Narrow" pitchFamily="34" charset="0"/>
                <a:cs typeface="+mn-cs"/>
              </a:rPr>
              <a:t> výsledky na </a:t>
            </a:r>
            <a:r>
              <a:rPr lang="cs-CZ" sz="2800" dirty="0" err="1" smtClean="0">
                <a:latin typeface="Arial Narrow" pitchFamily="34" charset="0"/>
                <a:cs typeface="+mn-cs"/>
              </a:rPr>
              <a:t>odpovediach</a:t>
            </a:r>
            <a:r>
              <a:rPr lang="cs-CZ" sz="2800" dirty="0" smtClean="0">
                <a:latin typeface="Arial Narrow" pitchFamily="34" charset="0"/>
                <a:cs typeface="+mn-cs"/>
              </a:rPr>
              <a:t> </a:t>
            </a:r>
            <a:r>
              <a:rPr lang="cs-CZ" sz="2800" dirty="0" err="1" smtClean="0">
                <a:latin typeface="Arial Narrow" pitchFamily="34" charset="0"/>
                <a:cs typeface="+mn-cs"/>
              </a:rPr>
              <a:t>všetkých</a:t>
            </a:r>
            <a:r>
              <a:rPr lang="cs-CZ" sz="2800" dirty="0" smtClean="0">
                <a:latin typeface="Arial Narrow" pitchFamily="34" charset="0"/>
                <a:cs typeface="+mn-cs"/>
              </a:rPr>
              <a:t> dotázaných?</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kto</a:t>
            </a:r>
            <a:r>
              <a:rPr lang="cs-CZ" sz="2800" dirty="0" smtClean="0">
                <a:latin typeface="Arial Narrow" pitchFamily="34" charset="0"/>
                <a:cs typeface="+mn-cs"/>
              </a:rPr>
              <a:t> </a:t>
            </a:r>
            <a:r>
              <a:rPr lang="cs-CZ" sz="2800" dirty="0" err="1" smtClean="0">
                <a:latin typeface="Arial Narrow" pitchFamily="34" charset="0"/>
                <a:cs typeface="+mn-cs"/>
              </a:rPr>
              <a:t>mal</a:t>
            </a:r>
            <a:r>
              <a:rPr lang="cs-CZ" sz="2800" dirty="0" smtClean="0">
                <a:latin typeface="Arial Narrow" pitchFamily="34" charset="0"/>
                <a:cs typeface="+mn-cs"/>
              </a:rPr>
              <a:t> byť dotázaný a nebol? (</a:t>
            </a:r>
            <a:r>
              <a:rPr lang="cs-CZ" sz="2800" dirty="0" err="1" smtClean="0">
                <a:latin typeface="Arial Narrow" pitchFamily="34" charset="0"/>
                <a:cs typeface="+mn-cs"/>
              </a:rPr>
              <a:t>miera</a:t>
            </a:r>
            <a:r>
              <a:rPr lang="cs-CZ" sz="2800" dirty="0" smtClean="0">
                <a:latin typeface="Arial Narrow" pitchFamily="34" charset="0"/>
                <a:cs typeface="+mn-cs"/>
              </a:rPr>
              <a:t> návratnosti</a:t>
            </a:r>
            <a:r>
              <a:rPr lang="cs-CZ" sz="3200" dirty="0">
                <a:solidFill>
                  <a:srgbClr val="000000"/>
                </a:solidFill>
                <a:latin typeface="Perpetua" pitchFamily="16" charset="0"/>
              </a:rPr>
              <a:t>)</a:t>
            </a:r>
          </a:p>
          <a:p>
            <a:pPr marL="512763" indent="-512763">
              <a:lnSpc>
                <a:spcPct val="80000"/>
              </a:lnSpc>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3200"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304800" y="2286000"/>
            <a:ext cx="8229600" cy="4259263"/>
          </a:xfrm>
          <a:prstGeom prst="rect">
            <a:avLst/>
          </a:prstGeom>
          <a:noFill/>
          <a:ln w="9525">
            <a:noFill/>
            <a:round/>
            <a:headEnd/>
            <a:tailEnd/>
          </a:ln>
        </p:spPr>
        <p:txBody>
          <a:bodyPr/>
          <a:lstStyle/>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smtClean="0">
                <a:latin typeface="Arial Narrow" pitchFamily="34" charset="0"/>
                <a:cs typeface="+mn-cs"/>
              </a:rPr>
              <a:t>kde bol výzkum vykonaný?</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ako</a:t>
            </a:r>
            <a:r>
              <a:rPr lang="cs-CZ" sz="2800" dirty="0" smtClean="0">
                <a:latin typeface="Arial Narrow" pitchFamily="34" charset="0"/>
                <a:cs typeface="+mn-cs"/>
              </a:rPr>
              <a:t> </a:t>
            </a:r>
            <a:r>
              <a:rPr lang="cs-CZ" sz="2800" dirty="0" err="1" smtClean="0">
                <a:latin typeface="Arial Narrow" pitchFamily="34" charset="0"/>
                <a:cs typeface="+mn-cs"/>
              </a:rPr>
              <a:t>boli</a:t>
            </a:r>
            <a:r>
              <a:rPr lang="cs-CZ" sz="2800" dirty="0" smtClean="0">
                <a:latin typeface="Arial Narrow" pitchFamily="34" charset="0"/>
                <a:cs typeface="+mn-cs"/>
              </a:rPr>
              <a:t> vykonané rozhovory?</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aká</a:t>
            </a:r>
            <a:r>
              <a:rPr lang="cs-CZ" sz="2800" dirty="0" smtClean="0">
                <a:latin typeface="Arial Narrow" pitchFamily="34" charset="0"/>
                <a:cs typeface="+mn-cs"/>
              </a:rPr>
              <a:t> je </a:t>
            </a:r>
            <a:r>
              <a:rPr lang="cs-CZ" sz="2800" dirty="0" err="1" smtClean="0">
                <a:latin typeface="Arial Narrow" pitchFamily="34" charset="0"/>
                <a:cs typeface="+mn-cs"/>
              </a:rPr>
              <a:t>výberová</a:t>
            </a:r>
            <a:r>
              <a:rPr lang="cs-CZ" sz="2800" dirty="0" smtClean="0">
                <a:latin typeface="Arial Narrow" pitchFamily="34" charset="0"/>
                <a:cs typeface="+mn-cs"/>
              </a:rPr>
              <a:t> chyba?</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kto</a:t>
            </a:r>
            <a:r>
              <a:rPr lang="cs-CZ" sz="2800" dirty="0" smtClean="0">
                <a:latin typeface="Arial Narrow" pitchFamily="34" charset="0"/>
                <a:cs typeface="+mn-cs"/>
              </a:rPr>
              <a:t> </a:t>
            </a:r>
            <a:r>
              <a:rPr lang="cs-CZ" sz="2800" dirty="0" err="1" smtClean="0">
                <a:latin typeface="Arial Narrow" pitchFamily="34" charset="0"/>
                <a:cs typeface="+mn-cs"/>
              </a:rPr>
              <a:t>vedie</a:t>
            </a:r>
            <a:r>
              <a:rPr lang="cs-CZ" sz="2800" dirty="0" smtClean="0">
                <a:latin typeface="Arial Narrow" pitchFamily="34" charset="0"/>
                <a:cs typeface="+mn-cs"/>
              </a:rPr>
              <a:t>? (</a:t>
            </a:r>
            <a:r>
              <a:rPr lang="cs-CZ" sz="2800" dirty="0" err="1" smtClean="0">
                <a:latin typeface="Arial Narrow" pitchFamily="34" charset="0"/>
                <a:cs typeface="+mn-cs"/>
              </a:rPr>
              <a:t>kedy</a:t>
            </a:r>
            <a:r>
              <a:rPr lang="cs-CZ" sz="2800" dirty="0" smtClean="0">
                <a:latin typeface="Arial Narrow" pitchFamily="34" charset="0"/>
                <a:cs typeface="+mn-cs"/>
              </a:rPr>
              <a:t> má </a:t>
            </a:r>
            <a:r>
              <a:rPr lang="cs-CZ" sz="2800" dirty="0" err="1" smtClean="0">
                <a:latin typeface="Arial Narrow" pitchFamily="34" charset="0"/>
                <a:cs typeface="+mn-cs"/>
              </a:rPr>
              <a:t>skutočne</a:t>
            </a:r>
            <a:r>
              <a:rPr lang="cs-CZ" sz="2800" dirty="0" smtClean="0">
                <a:latin typeface="Arial Narrow" pitchFamily="34" charset="0"/>
                <a:cs typeface="+mn-cs"/>
              </a:rPr>
              <a:t> jedna strana náskok </a:t>
            </a:r>
            <a:r>
              <a:rPr lang="cs-CZ" sz="2800" dirty="0" err="1" smtClean="0">
                <a:latin typeface="Arial Narrow" pitchFamily="34" charset="0"/>
                <a:cs typeface="+mn-cs"/>
              </a:rPr>
              <a:t>pred</a:t>
            </a:r>
            <a:r>
              <a:rPr lang="cs-CZ" sz="2800" dirty="0" smtClean="0">
                <a:latin typeface="Arial Narrow" pitchFamily="34" charset="0"/>
                <a:cs typeface="+mn-cs"/>
              </a:rPr>
              <a:t> druhou?)</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aké</a:t>
            </a:r>
            <a:r>
              <a:rPr lang="cs-CZ" sz="2800" dirty="0" smtClean="0">
                <a:latin typeface="Arial Narrow" pitchFamily="34" charset="0"/>
                <a:cs typeface="+mn-cs"/>
              </a:rPr>
              <a:t> otázky </a:t>
            </a:r>
            <a:r>
              <a:rPr lang="cs-CZ" sz="2800" dirty="0" err="1" smtClean="0">
                <a:latin typeface="Arial Narrow" pitchFamily="34" charset="0"/>
                <a:cs typeface="+mn-cs"/>
              </a:rPr>
              <a:t>boli</a:t>
            </a:r>
            <a:r>
              <a:rPr lang="cs-CZ" sz="2800" dirty="0" smtClean="0">
                <a:latin typeface="Arial Narrow" pitchFamily="34" charset="0"/>
                <a:cs typeface="+mn-cs"/>
              </a:rPr>
              <a:t> kladené?</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smtClean="0">
                <a:latin typeface="Arial Narrow" pitchFamily="34" charset="0"/>
                <a:cs typeface="+mn-cs"/>
              </a:rPr>
              <a:t>v </a:t>
            </a:r>
            <a:r>
              <a:rPr lang="cs-CZ" sz="2800" dirty="0" err="1" smtClean="0">
                <a:latin typeface="Arial Narrow" pitchFamily="34" charset="0"/>
                <a:cs typeface="+mn-cs"/>
              </a:rPr>
              <a:t>akom</a:t>
            </a:r>
            <a:r>
              <a:rPr lang="cs-CZ" sz="2800" dirty="0" smtClean="0">
                <a:latin typeface="Arial Narrow" pitchFamily="34" charset="0"/>
                <a:cs typeface="+mn-cs"/>
              </a:rPr>
              <a:t> poradí </a:t>
            </a:r>
            <a:r>
              <a:rPr lang="cs-CZ" sz="2800" dirty="0" err="1" smtClean="0">
                <a:latin typeface="Arial Narrow" pitchFamily="34" charset="0"/>
                <a:cs typeface="+mn-cs"/>
              </a:rPr>
              <a:t>boli</a:t>
            </a:r>
            <a:r>
              <a:rPr lang="cs-CZ" sz="2800" dirty="0" smtClean="0">
                <a:latin typeface="Arial Narrow" pitchFamily="34" charset="0"/>
                <a:cs typeface="+mn-cs"/>
              </a:rPr>
              <a:t> otázky kladené?</a:t>
            </a:r>
          </a:p>
          <a:p>
            <a:pPr marL="271463" indent="-271463">
              <a:lnSpc>
                <a:spcPct val="80000"/>
              </a:lnSpc>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aké</a:t>
            </a:r>
            <a:r>
              <a:rPr lang="cs-CZ" sz="2800" dirty="0" smtClean="0">
                <a:latin typeface="Arial Narrow" pitchFamily="34" charset="0"/>
                <a:cs typeface="+mn-cs"/>
              </a:rPr>
              <a:t> </a:t>
            </a:r>
            <a:r>
              <a:rPr lang="cs-CZ" sz="2800" dirty="0" err="1" smtClean="0">
                <a:latin typeface="Arial Narrow" pitchFamily="34" charset="0"/>
                <a:cs typeface="+mn-cs"/>
              </a:rPr>
              <a:t>ďalšie</a:t>
            </a:r>
            <a:r>
              <a:rPr lang="cs-CZ" sz="2800" dirty="0" smtClean="0">
                <a:latin typeface="Arial Narrow" pitchFamily="34" charset="0"/>
                <a:cs typeface="+mn-cs"/>
              </a:rPr>
              <a:t> </a:t>
            </a:r>
            <a:r>
              <a:rPr lang="cs-CZ" sz="2800" dirty="0" err="1" smtClean="0">
                <a:latin typeface="Arial Narrow" pitchFamily="34" charset="0"/>
                <a:cs typeface="+mn-cs"/>
              </a:rPr>
              <a:t>výskumy</a:t>
            </a:r>
            <a:r>
              <a:rPr lang="cs-CZ" sz="2800" dirty="0" smtClean="0">
                <a:latin typeface="Arial Narrow" pitchFamily="34" charset="0"/>
                <a:cs typeface="+mn-cs"/>
              </a:rPr>
              <a:t> </a:t>
            </a:r>
            <a:r>
              <a:rPr lang="cs-CZ" sz="2800" dirty="0" err="1" smtClean="0">
                <a:latin typeface="Arial Narrow" pitchFamily="34" charset="0"/>
                <a:cs typeface="+mn-cs"/>
              </a:rPr>
              <a:t>boli</a:t>
            </a:r>
            <a:r>
              <a:rPr lang="cs-CZ" sz="2800" dirty="0" smtClean="0">
                <a:latin typeface="Arial Narrow" pitchFamily="34" charset="0"/>
                <a:cs typeface="+mn-cs"/>
              </a:rPr>
              <a:t> na </a:t>
            </a:r>
            <a:r>
              <a:rPr lang="cs-CZ" sz="2800" dirty="0" err="1" smtClean="0">
                <a:latin typeface="Arial Narrow" pitchFamily="34" charset="0"/>
                <a:cs typeface="+mn-cs"/>
              </a:rPr>
              <a:t>danú</a:t>
            </a:r>
            <a:r>
              <a:rPr lang="cs-CZ" sz="2800" dirty="0" smtClean="0">
                <a:latin typeface="Arial Narrow" pitchFamily="34" charset="0"/>
                <a:cs typeface="+mn-cs"/>
              </a:rPr>
              <a:t> </a:t>
            </a:r>
            <a:r>
              <a:rPr lang="cs-CZ" sz="2800" dirty="0" err="1" smtClean="0">
                <a:latin typeface="Arial Narrow" pitchFamily="34" charset="0"/>
                <a:cs typeface="+mn-cs"/>
              </a:rPr>
              <a:t>tému</a:t>
            </a:r>
            <a:r>
              <a:rPr lang="cs-CZ" sz="2800" dirty="0" smtClean="0">
                <a:latin typeface="Arial Narrow" pitchFamily="34" charset="0"/>
                <a:cs typeface="+mn-cs"/>
              </a:rPr>
              <a:t> vykonané?</a:t>
            </a:r>
          </a:p>
          <a:p>
            <a:pPr marL="512763" indent="-512763">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3200" dirty="0">
              <a:solidFill>
                <a:srgbClr val="000000"/>
              </a:solidFill>
              <a:latin typeface="Perpetua" pitchFamily="16" charset="0"/>
            </a:endParaRPr>
          </a:p>
        </p:txBody>
      </p:sp>
      <p:sp>
        <p:nvSpPr>
          <p:cNvPr id="46083" name="Rectangle 2"/>
          <p:cNvSpPr>
            <a:spLocks noChangeArrowheads="1"/>
          </p:cNvSpPr>
          <p:nvPr/>
        </p:nvSpPr>
        <p:spPr bwMode="auto">
          <a:xfrm>
            <a:off x="228600" y="609600"/>
            <a:ext cx="8610600" cy="1020762"/>
          </a:xfrm>
          <a:prstGeom prst="rect">
            <a:avLst/>
          </a:prstGeom>
          <a:noFill/>
          <a:ln w="9525">
            <a:noFill/>
            <a:round/>
            <a:headEnd/>
            <a:tailEnd/>
          </a:ln>
        </p:spPr>
        <p:txBody>
          <a:bodyPr lIns="90000" tIns="46800" rIns="90000" bIns="46800" anchor="ctr"/>
          <a:lstStyle/>
          <a:p>
            <a:pPr>
              <a:buClrTx/>
              <a:buSzPct val="85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cs-CZ" altLang="sk-SK" sz="3600" b="1" dirty="0" err="1" smtClean="0">
                <a:solidFill>
                  <a:srgbClr val="696464"/>
                </a:solidFill>
                <a:latin typeface="Arial Narrow" pitchFamily="32" charset="0"/>
                <a:ea typeface="Microsoft YaHei" charset="-122"/>
                <a:cs typeface="+mn-cs"/>
              </a:rPr>
              <a:t>Sheldon</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Gawiser</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Evans</a:t>
            </a:r>
            <a:r>
              <a:rPr lang="cs-CZ" altLang="sk-SK" sz="3600" b="1" dirty="0" smtClean="0">
                <a:solidFill>
                  <a:srgbClr val="696464"/>
                </a:solidFill>
                <a:latin typeface="Arial Narrow" pitchFamily="32" charset="0"/>
                <a:ea typeface="Microsoft YaHei" charset="-122"/>
                <a:cs typeface="+mn-cs"/>
              </a:rPr>
              <a:t> </a:t>
            </a:r>
            <a:r>
              <a:rPr lang="cs-CZ" altLang="sk-SK" sz="3600" b="1" dirty="0" err="1" smtClean="0">
                <a:solidFill>
                  <a:srgbClr val="696464"/>
                </a:solidFill>
                <a:latin typeface="Arial Narrow" pitchFamily="32" charset="0"/>
                <a:ea typeface="Microsoft YaHei" charset="-122"/>
                <a:cs typeface="+mn-cs"/>
              </a:rPr>
              <a:t>Witt</a:t>
            </a:r>
            <a:r>
              <a:rPr lang="cs-CZ" altLang="sk-SK" sz="3600" b="1" dirty="0" smtClean="0">
                <a:solidFill>
                  <a:srgbClr val="696464"/>
                </a:solidFill>
                <a:latin typeface="Arial Narrow" pitchFamily="32" charset="0"/>
                <a:ea typeface="Microsoft YaHei" charset="-122"/>
                <a:cs typeface="+mn-cs"/>
              </a:rPr>
              <a:t> (2004): 20 otázek, které by si měl novinář položit, než začne psát o výsledcích výzkumu veřejného mínění II.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914400" y="274638"/>
            <a:ext cx="7772400" cy="850900"/>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Ako (ne)informovať o výskume</a:t>
            </a:r>
          </a:p>
        </p:txBody>
      </p:sp>
      <p:sp>
        <p:nvSpPr>
          <p:cNvPr id="47107" name="Text Box 2"/>
          <p:cNvSpPr txBox="1">
            <a:spLocks noChangeArrowheads="1"/>
          </p:cNvSpPr>
          <p:nvPr/>
        </p:nvSpPr>
        <p:spPr bwMode="auto">
          <a:xfrm>
            <a:off x="152400" y="1066800"/>
            <a:ext cx="8458200" cy="5329238"/>
          </a:xfrm>
          <a:prstGeom prst="rect">
            <a:avLst/>
          </a:prstGeom>
          <a:noFill/>
          <a:ln w="9525">
            <a:noFill/>
            <a:round/>
            <a:headEnd/>
            <a:tailEnd/>
          </a:ln>
        </p:spPr>
        <p:txBody>
          <a:bodyPr/>
          <a:lstStyle/>
          <a:p>
            <a:pPr marL="271463" indent="-271463">
              <a:lnSpc>
                <a:spcPct val="80000"/>
              </a:lnSpc>
              <a:spcBef>
                <a:spcPts val="575"/>
              </a:spcBef>
              <a:buClr>
                <a:srgbClr val="D34817"/>
              </a:buClr>
              <a:buSzPct val="85000"/>
              <a:tabLst>
                <a:tab pos="269875" algn="l"/>
                <a:tab pos="2740025" algn="l"/>
                <a:tab pos="3654425" algn="l"/>
                <a:tab pos="4568825" algn="l"/>
                <a:tab pos="5483225" algn="l"/>
                <a:tab pos="6397625" algn="l"/>
                <a:tab pos="7312025" algn="l"/>
                <a:tab pos="8226425" algn="l"/>
                <a:tab pos="9140825" algn="l"/>
                <a:tab pos="10055225" algn="l"/>
              </a:tabLst>
            </a:pPr>
            <a:r>
              <a:rPr lang="cs-CZ" sz="2400" b="1" dirty="0" smtClean="0">
                <a:latin typeface="Arial Narrow" pitchFamily="34" charset="0"/>
                <a:cs typeface="+mn-cs"/>
              </a:rPr>
              <a:t>Průzkum: Dvě třetiny lidí souhlasí, aby bohatší řidiči platili vyšší pokuty  (05.09.2010 ) Zdroj:  </a:t>
            </a:r>
            <a:r>
              <a:rPr lang="cs-CZ" sz="2400" b="1" dirty="0" err="1" smtClean="0">
                <a:latin typeface="Arial Narrow" pitchFamily="34" charset="0"/>
                <a:cs typeface="+mn-cs"/>
              </a:rPr>
              <a:t>Idnes</a:t>
            </a:r>
            <a:r>
              <a:rPr lang="cs-CZ" sz="2400" b="1" dirty="0" smtClean="0">
                <a:latin typeface="Arial Narrow" pitchFamily="34" charset="0"/>
                <a:cs typeface="+mn-cs"/>
              </a:rPr>
              <a:t> </a:t>
            </a:r>
          </a:p>
          <a:p>
            <a:pPr marL="271463" indent="-271463">
              <a:lnSpc>
                <a:spcPct val="80000"/>
              </a:lnSpc>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400" dirty="0" smtClean="0">
                <a:latin typeface="Arial Narrow" pitchFamily="34" charset="0"/>
                <a:cs typeface="+mn-cs"/>
              </a:rPr>
              <a:t>	Více než 62 procent lidí souhlasí s nápadem ministra dopravy Víta Bárty, aby movitější řidiči v luxusních vozech platili za přestupky vyšší pokuty. Uvedla to agentura SANEP na základě svého průzkumu. Přes čtyři pětiny oslovených míní, že bohatším řidičům nečiní nynější maximální výše pokut žádné problémy a systému zneužívají. Internetový průzkum, který společnost SANEP uskutečnila na přelomu srpna a září, prý dále ukázal, že většina lidí se domnívá, že vyšší pokuty by mohly majitele luxusních vozů přimět k většímu respektování dopravních předpisů. Mírně nadpoloviční většina veřejnosti je přesvědčena o tom, že není spravedlivé, pokud musí za stejný dopravní přestupek zaplatit méně majetný řidič stejně vysokou pokutu jako majitel luxusního vozu. Nahlížení do majetkových poměrů polovině lidí nevadí. Pro 48,8 procenta lidí nepředstavuje problém ani případná možnost policie nahlížet do majetkových poměrů provinilých řidičů. Proti je 41,1 procenta oslovených.  </a:t>
            </a:r>
          </a:p>
          <a:p>
            <a:pPr marL="271463" indent="-271463" algn="r">
              <a:lnSpc>
                <a:spcPct val="80000"/>
              </a:lnSpc>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itchFamily="34" charset="0"/>
                <a:cs typeface="+mn-cs"/>
              </a:rPr>
              <a:t>Zdroj: </a:t>
            </a:r>
            <a:r>
              <a:rPr lang="cs-CZ" sz="2000" dirty="0" smtClean="0">
                <a:latin typeface="Arial Narrow" pitchFamily="34" charset="0"/>
                <a:cs typeface="+mn-cs"/>
              </a:rPr>
              <a:t>SIMAR - Sdružení agentur pro výzkum trhu a veřejného mínění</a:t>
            </a:r>
          </a:p>
          <a:p>
            <a:pPr marL="273050" indent="-271463" algn="just">
              <a:spcBef>
                <a:spcPts val="575"/>
              </a:spcBef>
              <a:buClrTx/>
              <a:buSzPct val="85000"/>
              <a:buFontTx/>
              <a:buNone/>
              <a:tabLst>
                <a:tab pos="273050" algn="l"/>
                <a:tab pos="912813" algn="l"/>
                <a:tab pos="1827213" algn="l"/>
                <a:tab pos="2741613" algn="l"/>
                <a:tab pos="3656013" algn="l"/>
                <a:tab pos="4570413" algn="l"/>
                <a:tab pos="5484813" algn="l"/>
                <a:tab pos="6399213" algn="l"/>
                <a:tab pos="7313613" algn="l"/>
                <a:tab pos="8228013" algn="l"/>
                <a:tab pos="9142413" algn="l"/>
                <a:tab pos="10056813" algn="l"/>
              </a:tabLst>
            </a:pPr>
            <a:endParaRPr lang="cs-CZ" sz="1600" b="1"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914400" y="274638"/>
            <a:ext cx="7772400" cy="1143000"/>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Ako (ne)informovať o výskume</a:t>
            </a:r>
          </a:p>
        </p:txBody>
      </p:sp>
      <p:sp>
        <p:nvSpPr>
          <p:cNvPr id="48131" name="Text Box 2"/>
          <p:cNvSpPr txBox="1">
            <a:spLocks noChangeArrowheads="1"/>
          </p:cNvSpPr>
          <p:nvPr/>
        </p:nvSpPr>
        <p:spPr bwMode="auto">
          <a:xfrm>
            <a:off x="914400" y="1714500"/>
            <a:ext cx="7772400" cy="4305300"/>
          </a:xfrm>
          <a:prstGeom prst="rect">
            <a:avLst/>
          </a:prstGeom>
          <a:noFill/>
          <a:ln w="9525">
            <a:noFill/>
            <a:round/>
            <a:headEnd/>
            <a:tailEnd/>
          </a:ln>
        </p:spPr>
        <p:txBody>
          <a:bodyPr/>
          <a:lstStyle/>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Parametre vzorky?</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Metóda?</a:t>
            </a:r>
          </a:p>
          <a:p>
            <a:pPr marL="271463" indent="-271463">
              <a:spcBef>
                <a:spcPts val="575"/>
              </a:spcBef>
              <a:buClr>
                <a:srgbClr val="D34817"/>
              </a:buClr>
              <a:buSzPct val="85000"/>
              <a:buFont typeface="Wingdings 2" pitchFamily="16"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800" dirty="0" smtClean="0">
                <a:latin typeface="Arial Narrow" pitchFamily="34" charset="0"/>
                <a:cs typeface="+mn-cs"/>
              </a:rPr>
              <a:t>Generalizácia zistení na celú populáciu/verejnosť? (ide o internetovú populáciu do 70 rokov)</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642938" y="60325"/>
            <a:ext cx="8043862" cy="1355725"/>
          </a:xfrm>
          <a:prstGeom prst="rect">
            <a:avLst/>
          </a:prstGeom>
          <a:noFill/>
          <a:ln w="9525">
            <a:noFill/>
            <a:round/>
            <a:headEnd/>
            <a:tailEnd/>
          </a:ln>
        </p:spPr>
        <p:txBody>
          <a:bodyPr bIns="91440" anchor="b"/>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10 najčastejších chýb médií pri interpretácii výskumu</a:t>
            </a:r>
          </a:p>
        </p:txBody>
      </p:sp>
      <p:sp>
        <p:nvSpPr>
          <p:cNvPr id="49155" name="Text Box 2"/>
          <p:cNvSpPr txBox="1">
            <a:spLocks noChangeArrowheads="1"/>
          </p:cNvSpPr>
          <p:nvPr/>
        </p:nvSpPr>
        <p:spPr bwMode="auto">
          <a:xfrm>
            <a:off x="428625" y="1700213"/>
            <a:ext cx="8258175" cy="4124325"/>
          </a:xfrm>
          <a:prstGeom prst="rect">
            <a:avLst/>
          </a:prstGeom>
          <a:noFill/>
          <a:ln w="9525">
            <a:noFill/>
            <a:round/>
            <a:headEnd/>
            <a:tailEnd/>
          </a:ln>
        </p:spPr>
        <p:txBody>
          <a:bodyPr/>
          <a:lstStyle/>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Zámena</a:t>
            </a:r>
            <a:r>
              <a:rPr lang="cs-CZ" sz="2800" dirty="0" smtClean="0">
                <a:latin typeface="Arial Narrow" pitchFamily="34" charset="0"/>
                <a:cs typeface="+mn-cs"/>
              </a:rPr>
              <a:t> ankety </a:t>
            </a:r>
            <a:r>
              <a:rPr lang="cs-CZ" sz="2800" dirty="0" err="1" smtClean="0">
                <a:latin typeface="Arial Narrow" pitchFamily="34" charset="0"/>
                <a:cs typeface="+mn-cs"/>
              </a:rPr>
              <a:t>so</a:t>
            </a:r>
            <a:r>
              <a:rPr lang="cs-CZ" sz="2800" dirty="0" smtClean="0">
                <a:latin typeface="Arial Narrow" pitchFamily="34" charset="0"/>
                <a:cs typeface="+mn-cs"/>
              </a:rPr>
              <a:t> </a:t>
            </a:r>
            <a:r>
              <a:rPr lang="cs-CZ" sz="2800" dirty="0" err="1" smtClean="0">
                <a:latin typeface="Arial Narrow" pitchFamily="34" charset="0"/>
                <a:cs typeface="+mn-cs"/>
              </a:rPr>
              <a:t>serióznym</a:t>
            </a:r>
            <a:r>
              <a:rPr lang="cs-CZ" sz="2800" dirty="0" smtClean="0">
                <a:latin typeface="Arial Narrow" pitchFamily="34" charset="0"/>
                <a:cs typeface="+mn-cs"/>
              </a:rPr>
              <a:t> </a:t>
            </a:r>
            <a:r>
              <a:rPr lang="cs-CZ" sz="2800" dirty="0" err="1" smtClean="0">
                <a:latin typeface="Arial Narrow" pitchFamily="34" charset="0"/>
                <a:cs typeface="+mn-cs"/>
              </a:rPr>
              <a:t>výskumom</a:t>
            </a:r>
            <a:endParaRPr lang="cs-CZ" sz="2800" dirty="0" smtClean="0">
              <a:latin typeface="Arial Narrow" pitchFamily="34" charset="0"/>
              <a:cs typeface="+mn-cs"/>
            </a:endParaRP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Zovšeobecnenie</a:t>
            </a:r>
            <a:r>
              <a:rPr lang="cs-CZ" sz="2800" dirty="0" smtClean="0">
                <a:latin typeface="Arial Narrow" pitchFamily="34" charset="0"/>
                <a:cs typeface="+mn-cs"/>
              </a:rPr>
              <a:t> </a:t>
            </a:r>
            <a:r>
              <a:rPr lang="cs-CZ" sz="2800" dirty="0" err="1" smtClean="0">
                <a:latin typeface="Arial Narrow" pitchFamily="34" charset="0"/>
                <a:cs typeface="+mn-cs"/>
              </a:rPr>
              <a:t>výsledkov</a:t>
            </a:r>
            <a:r>
              <a:rPr lang="cs-CZ" sz="2800" dirty="0" smtClean="0">
                <a:latin typeface="Arial Narrow" pitchFamily="34" charset="0"/>
                <a:cs typeface="+mn-cs"/>
              </a:rPr>
              <a:t> </a:t>
            </a:r>
            <a:r>
              <a:rPr lang="cs-CZ" sz="2800" dirty="0" err="1" smtClean="0">
                <a:latin typeface="Arial Narrow" pitchFamily="34" charset="0"/>
                <a:cs typeface="+mn-cs"/>
              </a:rPr>
              <a:t>výskumu</a:t>
            </a:r>
            <a:r>
              <a:rPr lang="cs-CZ" sz="2800" dirty="0" smtClean="0">
                <a:latin typeface="Arial Narrow" pitchFamily="34" charset="0"/>
                <a:cs typeface="+mn-cs"/>
              </a:rPr>
              <a:t> z </a:t>
            </a:r>
            <a:r>
              <a:rPr lang="cs-CZ" sz="2800" dirty="0" err="1" smtClean="0">
                <a:latin typeface="Arial Narrow" pitchFamily="34" charset="0"/>
                <a:cs typeface="+mn-cs"/>
              </a:rPr>
              <a:t>konkrétnej</a:t>
            </a:r>
            <a:r>
              <a:rPr lang="cs-CZ" sz="2800" dirty="0" smtClean="0">
                <a:latin typeface="Arial Narrow" pitchFamily="34" charset="0"/>
                <a:cs typeface="+mn-cs"/>
              </a:rPr>
              <a:t> </a:t>
            </a:r>
            <a:r>
              <a:rPr lang="cs-CZ" sz="2800" dirty="0" err="1" smtClean="0">
                <a:latin typeface="Arial Narrow" pitchFamily="34" charset="0"/>
                <a:cs typeface="+mn-cs"/>
              </a:rPr>
              <a:t>cieľovej</a:t>
            </a:r>
            <a:r>
              <a:rPr lang="cs-CZ" sz="2800" dirty="0" smtClean="0">
                <a:latin typeface="Arial Narrow" pitchFamily="34" charset="0"/>
                <a:cs typeface="+mn-cs"/>
              </a:rPr>
              <a:t> skupiny na </a:t>
            </a:r>
            <a:r>
              <a:rPr lang="cs-CZ" sz="2800" dirty="0" err="1" smtClean="0">
                <a:latin typeface="Arial Narrow" pitchFamily="34" charset="0"/>
                <a:cs typeface="+mn-cs"/>
              </a:rPr>
              <a:t>bežnú</a:t>
            </a:r>
            <a:r>
              <a:rPr lang="cs-CZ" sz="2800" dirty="0" smtClean="0">
                <a:latin typeface="Arial Narrow" pitchFamily="34" charset="0"/>
                <a:cs typeface="+mn-cs"/>
              </a:rPr>
              <a:t> </a:t>
            </a:r>
            <a:r>
              <a:rPr lang="cs-CZ" sz="2800" dirty="0" err="1" smtClean="0">
                <a:latin typeface="Arial Narrow" pitchFamily="34" charset="0"/>
                <a:cs typeface="+mn-cs"/>
              </a:rPr>
              <a:t>populáciu</a:t>
            </a:r>
            <a:r>
              <a:rPr lang="cs-CZ" sz="2800" dirty="0" smtClean="0">
                <a:latin typeface="Arial Narrow" pitchFamily="34" charset="0"/>
                <a:cs typeface="+mn-cs"/>
              </a:rPr>
              <a:t> (či </a:t>
            </a:r>
            <a:r>
              <a:rPr lang="cs-CZ" sz="2800" dirty="0" err="1" smtClean="0">
                <a:latin typeface="Arial Narrow" pitchFamily="34" charset="0"/>
                <a:cs typeface="+mn-cs"/>
              </a:rPr>
              <a:t>širšiu</a:t>
            </a:r>
            <a:r>
              <a:rPr lang="cs-CZ" sz="2800" dirty="0" smtClean="0">
                <a:latin typeface="Arial Narrow" pitchFamily="34" charset="0"/>
                <a:cs typeface="+mn-cs"/>
              </a:rPr>
              <a:t> </a:t>
            </a:r>
            <a:r>
              <a:rPr lang="cs-CZ" sz="2800" dirty="0" err="1" smtClean="0">
                <a:latin typeface="Arial Narrow" pitchFamily="34" charset="0"/>
                <a:cs typeface="+mn-cs"/>
              </a:rPr>
              <a:t>cieľovú</a:t>
            </a:r>
            <a:r>
              <a:rPr lang="cs-CZ" sz="2800" dirty="0" smtClean="0">
                <a:latin typeface="Arial Narrow" pitchFamily="34" charset="0"/>
                <a:cs typeface="+mn-cs"/>
              </a:rPr>
              <a:t> skupinu)</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Interpretácia</a:t>
            </a:r>
            <a:r>
              <a:rPr lang="cs-CZ" sz="2800" dirty="0" smtClean="0">
                <a:latin typeface="Arial Narrow" pitchFamily="34" charset="0"/>
                <a:cs typeface="+mn-cs"/>
              </a:rPr>
              <a:t> </a:t>
            </a:r>
            <a:r>
              <a:rPr lang="cs-CZ" sz="2800" dirty="0" err="1" smtClean="0">
                <a:latin typeface="Arial Narrow" pitchFamily="34" charset="0"/>
                <a:cs typeface="+mn-cs"/>
              </a:rPr>
              <a:t>výsledkov</a:t>
            </a:r>
            <a:r>
              <a:rPr lang="cs-CZ" sz="2800" dirty="0" smtClean="0">
                <a:latin typeface="Arial Narrow" pitchFamily="34" charset="0"/>
                <a:cs typeface="+mn-cs"/>
              </a:rPr>
              <a:t> nad rámec </a:t>
            </a:r>
            <a:r>
              <a:rPr lang="cs-CZ" sz="2800" dirty="0" err="1" smtClean="0">
                <a:latin typeface="Arial Narrow" pitchFamily="34" charset="0"/>
                <a:cs typeface="+mn-cs"/>
              </a:rPr>
              <a:t>zisťovaných</a:t>
            </a:r>
            <a:r>
              <a:rPr lang="cs-CZ" sz="2800" dirty="0" smtClean="0">
                <a:latin typeface="Arial Narrow" pitchFamily="34" charset="0"/>
                <a:cs typeface="+mn-cs"/>
              </a:rPr>
              <a:t> </a:t>
            </a:r>
            <a:r>
              <a:rPr lang="cs-CZ" sz="2800" dirty="0" err="1" smtClean="0">
                <a:latin typeface="Arial Narrow" pitchFamily="34" charset="0"/>
                <a:cs typeface="+mn-cs"/>
              </a:rPr>
              <a:t>údajov</a:t>
            </a:r>
            <a:endParaRPr lang="cs-CZ" sz="2800" dirty="0" smtClean="0">
              <a:latin typeface="Arial Narrow" pitchFamily="34" charset="0"/>
              <a:cs typeface="+mn-cs"/>
            </a:endParaRP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Nepresná</a:t>
            </a:r>
            <a:r>
              <a:rPr lang="cs-CZ" sz="2800" dirty="0" smtClean="0">
                <a:latin typeface="Arial Narrow" pitchFamily="34" charset="0"/>
                <a:cs typeface="+mn-cs"/>
              </a:rPr>
              <a:t> </a:t>
            </a:r>
            <a:r>
              <a:rPr lang="cs-CZ" sz="2800" dirty="0" err="1" smtClean="0">
                <a:latin typeface="Arial Narrow" pitchFamily="34" charset="0"/>
                <a:cs typeface="+mn-cs"/>
              </a:rPr>
              <a:t>interpretácia</a:t>
            </a:r>
            <a:r>
              <a:rPr lang="cs-CZ" sz="2800" dirty="0" smtClean="0">
                <a:latin typeface="Arial Narrow" pitchFamily="34" charset="0"/>
                <a:cs typeface="+mn-cs"/>
              </a:rPr>
              <a:t> </a:t>
            </a:r>
            <a:r>
              <a:rPr lang="cs-CZ" sz="2800" dirty="0" err="1" smtClean="0">
                <a:latin typeface="Arial Narrow" pitchFamily="34" charset="0"/>
                <a:cs typeface="+mn-cs"/>
              </a:rPr>
              <a:t>znenia</a:t>
            </a:r>
            <a:r>
              <a:rPr lang="cs-CZ" sz="2800" dirty="0" smtClean="0">
                <a:latin typeface="Arial Narrow" pitchFamily="34" charset="0"/>
                <a:cs typeface="+mn-cs"/>
              </a:rPr>
              <a:t> otázky (či variant </a:t>
            </a:r>
            <a:r>
              <a:rPr lang="cs-CZ" sz="2800" dirty="0" err="1" smtClean="0">
                <a:latin typeface="Arial Narrow" pitchFamily="34" charset="0"/>
                <a:cs typeface="+mn-cs"/>
              </a:rPr>
              <a:t>odpovedí</a:t>
            </a:r>
            <a:r>
              <a:rPr lang="cs-CZ" sz="2800" dirty="0" smtClean="0">
                <a:latin typeface="Arial Narrow" pitchFamily="34" charset="0"/>
                <a:cs typeface="+mn-cs"/>
              </a:rPr>
              <a:t>)</a:t>
            </a:r>
          </a:p>
          <a:p>
            <a:pPr marL="514350" indent="-514350">
              <a:spcBef>
                <a:spcPts val="575"/>
              </a:spcBef>
              <a:buClr>
                <a:srgbClr val="D34817"/>
              </a:buClr>
              <a:buSzPct val="85000"/>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sz="2800" dirty="0" err="1" smtClean="0">
                <a:latin typeface="Arial Narrow" pitchFamily="34" charset="0"/>
                <a:cs typeface="+mn-cs"/>
              </a:rPr>
              <a:t>Zámena</a:t>
            </a:r>
            <a:r>
              <a:rPr lang="cs-CZ" sz="2800" dirty="0" smtClean="0">
                <a:latin typeface="Arial Narrow" pitchFamily="34" charset="0"/>
                <a:cs typeface="+mn-cs"/>
              </a:rPr>
              <a:t> </a:t>
            </a:r>
            <a:r>
              <a:rPr lang="cs-CZ" sz="2800" dirty="0" err="1" smtClean="0">
                <a:latin typeface="Arial Narrow" pitchFamily="34" charset="0"/>
                <a:cs typeface="+mn-cs"/>
              </a:rPr>
              <a:t>výskumu</a:t>
            </a:r>
            <a:r>
              <a:rPr lang="cs-CZ" sz="2800" dirty="0" smtClean="0">
                <a:latin typeface="Arial Narrow" pitchFamily="34" charset="0"/>
                <a:cs typeface="+mn-cs"/>
              </a:rPr>
              <a:t> a tvrdých dát</a:t>
            </a:r>
          </a:p>
          <a:p>
            <a:pPr marL="271463" indent="-271463" algn="r">
              <a:spcBef>
                <a:spcPts val="575"/>
              </a:spcBef>
              <a:buClr>
                <a:srgbClr val="D34817"/>
              </a:buClr>
              <a:buSzPct val="8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sk-SK" sz="2000" dirty="0" smtClean="0">
                <a:latin typeface="Arial Narrow" pitchFamily="34" charset="0"/>
                <a:cs typeface="+mn-cs"/>
              </a:rPr>
              <a:t>Zdroj: </a:t>
            </a:r>
            <a:r>
              <a:rPr lang="cs-CZ" sz="2000" dirty="0" smtClean="0">
                <a:latin typeface="Arial Narrow" pitchFamily="34" charset="0"/>
                <a:cs typeface="+mn-cs"/>
              </a:rPr>
              <a:t>SIMAR - Sdružení agentur pro výzkum trhu a veřejného mínění</a:t>
            </a:r>
          </a:p>
          <a:p>
            <a:pPr marL="512763" indent="-512763">
              <a:spcBef>
                <a:spcPts val="575"/>
              </a:spcBef>
              <a:buClr>
                <a:srgbClr val="D34817"/>
              </a:buClr>
              <a:buSzPct val="85000"/>
              <a:buFont typeface="Wingdings 2" pitchFamily="16" charset="2"/>
              <a:buNone/>
              <a:tabLst>
                <a:tab pos="1152525" algn="l"/>
                <a:tab pos="2066925" algn="l"/>
                <a:tab pos="2981325" algn="l"/>
                <a:tab pos="3895725" algn="l"/>
                <a:tab pos="4810125" algn="l"/>
                <a:tab pos="5724525" algn="l"/>
                <a:tab pos="6638925" algn="l"/>
                <a:tab pos="7553325" algn="l"/>
                <a:tab pos="8467725" algn="l"/>
                <a:tab pos="9382125" algn="l"/>
                <a:tab pos="10296525" algn="l"/>
              </a:tabLst>
            </a:pPr>
            <a:endParaRPr lang="cs-CZ" sz="2000" b="1" dirty="0">
              <a:solidFill>
                <a:srgbClr val="000000"/>
              </a:solidFill>
              <a:latin typeface="Perpetua" pitchFamily="16"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304800" y="1447800"/>
            <a:ext cx="8534400" cy="5181600"/>
          </a:xfrm>
          <a:prstGeom prst="rect">
            <a:avLst/>
          </a:prstGeom>
          <a:noFill/>
          <a:ln w="9525">
            <a:noFill/>
            <a:round/>
            <a:headEnd/>
            <a:tailEnd/>
          </a:ln>
        </p:spPr>
        <p:txBody>
          <a:bodyPr/>
          <a:lstStyle/>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cs-CZ" sz="2800" dirty="0" smtClean="0">
                <a:latin typeface="Arial Narrow" pitchFamily="34" charset="0"/>
                <a:cs typeface="+mn-cs"/>
              </a:rPr>
              <a:t>Neúplná </a:t>
            </a:r>
            <a:r>
              <a:rPr lang="cs-CZ" sz="2800" dirty="0" err="1" smtClean="0">
                <a:latin typeface="Arial Narrow" pitchFamily="34" charset="0"/>
                <a:cs typeface="+mn-cs"/>
              </a:rPr>
              <a:t>informácia</a:t>
            </a:r>
            <a:r>
              <a:rPr lang="cs-CZ" sz="2800" dirty="0" smtClean="0">
                <a:latin typeface="Arial Narrow" pitchFamily="34" charset="0"/>
                <a:cs typeface="+mn-cs"/>
              </a:rPr>
              <a:t> (plán </a:t>
            </a:r>
            <a:r>
              <a:rPr lang="cs-CZ" sz="2800" dirty="0" err="1" smtClean="0">
                <a:latin typeface="Arial Narrow" pitchFamily="34" charset="0"/>
                <a:cs typeface="+mn-cs"/>
              </a:rPr>
              <a:t>rozvoja</a:t>
            </a:r>
            <a:r>
              <a:rPr lang="cs-CZ" sz="2800" dirty="0" smtClean="0">
                <a:latin typeface="Arial Narrow" pitchFamily="34" charset="0"/>
                <a:cs typeface="+mn-cs"/>
              </a:rPr>
              <a:t> „A“ má v obci podporu </a:t>
            </a:r>
            <a:r>
              <a:rPr lang="cs-CZ" sz="2800" dirty="0" err="1" smtClean="0">
                <a:latin typeface="Arial Narrow" pitchFamily="34" charset="0"/>
                <a:cs typeface="+mn-cs"/>
              </a:rPr>
              <a:t>väčšieho</a:t>
            </a:r>
            <a:r>
              <a:rPr lang="cs-CZ" sz="2800" dirty="0" smtClean="0">
                <a:latin typeface="Arial Narrow" pitchFamily="34" charset="0"/>
                <a:cs typeface="+mn-cs"/>
              </a:rPr>
              <a:t> počtu </a:t>
            </a:r>
            <a:r>
              <a:rPr lang="cs-CZ" sz="2800" dirty="0" err="1" smtClean="0">
                <a:latin typeface="Arial Narrow" pitchFamily="34" charset="0"/>
                <a:cs typeface="+mn-cs"/>
              </a:rPr>
              <a:t>obyvateľov</a:t>
            </a:r>
            <a:r>
              <a:rPr lang="cs-CZ" sz="2800" dirty="0" smtClean="0">
                <a:latin typeface="Arial Narrow" pitchFamily="34" charset="0"/>
                <a:cs typeface="+mn-cs"/>
              </a:rPr>
              <a:t> než plán „B“;  ale zároveň má však plán „A“ i </a:t>
            </a:r>
            <a:r>
              <a:rPr lang="cs-CZ" sz="2800" dirty="0" err="1" smtClean="0">
                <a:latin typeface="Arial Narrow" pitchFamily="34" charset="0"/>
                <a:cs typeface="+mn-cs"/>
              </a:rPr>
              <a:t>viac</a:t>
            </a:r>
            <a:r>
              <a:rPr lang="cs-CZ" sz="2800" dirty="0" smtClean="0">
                <a:latin typeface="Arial Narrow" pitchFamily="34" charset="0"/>
                <a:cs typeface="+mn-cs"/>
              </a:rPr>
              <a:t> </a:t>
            </a:r>
            <a:r>
              <a:rPr lang="cs-CZ" sz="2800" dirty="0" err="1" smtClean="0">
                <a:latin typeface="Arial Narrow" pitchFamily="34" charset="0"/>
                <a:cs typeface="+mn-cs"/>
              </a:rPr>
              <a:t>odporcov</a:t>
            </a:r>
            <a:r>
              <a:rPr lang="cs-CZ" sz="2800" dirty="0" smtClean="0">
                <a:latin typeface="Arial Narrow" pitchFamily="34" charset="0"/>
                <a:cs typeface="+mn-cs"/>
              </a:rPr>
              <a:t> </a:t>
            </a:r>
            <a:r>
              <a:rPr lang="cs-CZ" sz="2800" dirty="0" err="1" smtClean="0">
                <a:latin typeface="Arial Narrow" pitchFamily="34" charset="0"/>
                <a:cs typeface="+mn-cs"/>
              </a:rPr>
              <a:t>ako</a:t>
            </a:r>
            <a:r>
              <a:rPr lang="cs-CZ" sz="2800" dirty="0" smtClean="0">
                <a:latin typeface="Arial Narrow" pitchFamily="34" charset="0"/>
                <a:cs typeface="+mn-cs"/>
              </a:rPr>
              <a:t> plán „B“) </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cs-CZ" sz="2800" dirty="0" err="1" smtClean="0">
                <a:latin typeface="Arial Narrow" pitchFamily="34" charset="0"/>
                <a:cs typeface="+mn-cs"/>
              </a:rPr>
              <a:t>Porovnávanie</a:t>
            </a:r>
            <a:r>
              <a:rPr lang="cs-CZ" sz="2800" dirty="0" smtClean="0">
                <a:latin typeface="Arial Narrow" pitchFamily="34" charset="0"/>
                <a:cs typeface="+mn-cs"/>
              </a:rPr>
              <a:t> </a:t>
            </a:r>
            <a:r>
              <a:rPr lang="cs-CZ" sz="2800" dirty="0" err="1" smtClean="0">
                <a:latin typeface="Arial Narrow" pitchFamily="34" charset="0"/>
                <a:cs typeface="+mn-cs"/>
              </a:rPr>
              <a:t>výsledkov</a:t>
            </a:r>
            <a:r>
              <a:rPr lang="cs-CZ" sz="2800" dirty="0" smtClean="0">
                <a:latin typeface="Arial Narrow" pitchFamily="34" charset="0"/>
                <a:cs typeface="+mn-cs"/>
              </a:rPr>
              <a:t> metodicky </a:t>
            </a:r>
            <a:r>
              <a:rPr lang="cs-CZ" sz="2800" dirty="0" err="1" smtClean="0">
                <a:latin typeface="Arial Narrow" pitchFamily="34" charset="0"/>
                <a:cs typeface="+mn-cs"/>
              </a:rPr>
              <a:t>neporovnateľných</a:t>
            </a:r>
            <a:r>
              <a:rPr lang="cs-CZ" sz="2800" dirty="0" smtClean="0">
                <a:latin typeface="Arial Narrow" pitchFamily="34" charset="0"/>
                <a:cs typeface="+mn-cs"/>
              </a:rPr>
              <a:t> </a:t>
            </a:r>
            <a:r>
              <a:rPr lang="cs-CZ" sz="2800" dirty="0" err="1" smtClean="0">
                <a:latin typeface="Arial Narrow" pitchFamily="34" charset="0"/>
                <a:cs typeface="+mn-cs"/>
              </a:rPr>
              <a:t>výskumov</a:t>
            </a:r>
            <a:r>
              <a:rPr lang="cs-CZ" sz="2800" dirty="0" smtClean="0">
                <a:latin typeface="Arial Narrow" pitchFamily="34" charset="0"/>
                <a:cs typeface="+mn-cs"/>
              </a:rPr>
              <a:t> (</a:t>
            </a:r>
            <a:r>
              <a:rPr lang="cs-CZ" sz="2800" dirty="0" err="1" smtClean="0">
                <a:latin typeface="Arial Narrow" pitchFamily="34" charset="0"/>
                <a:cs typeface="+mn-cs"/>
              </a:rPr>
              <a:t>iná</a:t>
            </a:r>
            <a:r>
              <a:rPr lang="cs-CZ" sz="2800" dirty="0" smtClean="0">
                <a:latin typeface="Arial Narrow" pitchFamily="34" charset="0"/>
                <a:cs typeface="+mn-cs"/>
              </a:rPr>
              <a:t> </a:t>
            </a:r>
            <a:r>
              <a:rPr lang="cs-CZ" sz="2800" dirty="0" err="1" smtClean="0">
                <a:latin typeface="Arial Narrow" pitchFamily="34" charset="0"/>
                <a:cs typeface="+mn-cs"/>
              </a:rPr>
              <a:t>vzorka</a:t>
            </a:r>
            <a:r>
              <a:rPr lang="cs-CZ" sz="2800" dirty="0" smtClean="0">
                <a:latin typeface="Arial Narrow" pitchFamily="34" charset="0"/>
                <a:cs typeface="+mn-cs"/>
              </a:rPr>
              <a:t>, </a:t>
            </a:r>
            <a:r>
              <a:rPr lang="cs-CZ" sz="2800" dirty="0" err="1" smtClean="0">
                <a:latin typeface="Arial Narrow" pitchFamily="34" charset="0"/>
                <a:cs typeface="+mn-cs"/>
              </a:rPr>
              <a:t>iná</a:t>
            </a:r>
            <a:r>
              <a:rPr lang="cs-CZ" sz="2800" dirty="0" smtClean="0">
                <a:latin typeface="Arial Narrow" pitchFamily="34" charset="0"/>
                <a:cs typeface="+mn-cs"/>
              </a:rPr>
              <a:t> </a:t>
            </a:r>
            <a:r>
              <a:rPr lang="cs-CZ" sz="2800" dirty="0" err="1" smtClean="0">
                <a:latin typeface="Arial Narrow" pitchFamily="34" charset="0"/>
                <a:cs typeface="+mn-cs"/>
              </a:rPr>
              <a:t>metóda</a:t>
            </a:r>
            <a:r>
              <a:rPr lang="cs-CZ" sz="2800" dirty="0" smtClean="0">
                <a:latin typeface="Arial Narrow" pitchFamily="34" charset="0"/>
                <a:cs typeface="+mn-cs"/>
              </a:rPr>
              <a:t> – </a:t>
            </a:r>
            <a:r>
              <a:rPr lang="cs-CZ" sz="2800" dirty="0" err="1" smtClean="0">
                <a:latin typeface="Arial Narrow" pitchFamily="34" charset="0"/>
                <a:cs typeface="+mn-cs"/>
              </a:rPr>
              <a:t>napr</a:t>
            </a:r>
            <a:r>
              <a:rPr lang="cs-CZ" sz="2800" dirty="0" smtClean="0">
                <a:latin typeface="Arial Narrow" pitchFamily="34" charset="0"/>
                <a:cs typeface="+mn-cs"/>
              </a:rPr>
              <a:t>. anketa versus </a:t>
            </a:r>
            <a:r>
              <a:rPr lang="cs-CZ" sz="2800" dirty="0" err="1" smtClean="0">
                <a:latin typeface="Arial Narrow" pitchFamily="34" charset="0"/>
                <a:cs typeface="+mn-cs"/>
              </a:rPr>
              <a:t>kvótny</a:t>
            </a:r>
            <a:r>
              <a:rPr lang="cs-CZ" sz="2800" dirty="0" smtClean="0">
                <a:latin typeface="Arial Narrow" pitchFamily="34" charset="0"/>
                <a:cs typeface="+mn-cs"/>
              </a:rPr>
              <a:t> </a:t>
            </a:r>
            <a:r>
              <a:rPr lang="cs-CZ" sz="2800" dirty="0" err="1" smtClean="0">
                <a:latin typeface="Arial Narrow" pitchFamily="34" charset="0"/>
                <a:cs typeface="+mn-cs"/>
              </a:rPr>
              <a:t>výber</a:t>
            </a:r>
            <a:r>
              <a:rPr lang="cs-CZ" sz="2800" dirty="0" smtClean="0">
                <a:latin typeface="Arial Narrow" pitchFamily="34" charset="0"/>
                <a:cs typeface="+mn-cs"/>
              </a:rPr>
              <a:t>)</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cs-CZ" sz="2800" dirty="0" err="1" smtClean="0">
                <a:latin typeface="Arial Narrow" pitchFamily="34" charset="0"/>
                <a:cs typeface="+mn-cs"/>
              </a:rPr>
              <a:t>Uvedenie</a:t>
            </a:r>
            <a:r>
              <a:rPr lang="cs-CZ" sz="2800" dirty="0" smtClean="0">
                <a:latin typeface="Arial Narrow" pitchFamily="34" charset="0"/>
                <a:cs typeface="+mn-cs"/>
              </a:rPr>
              <a:t> </a:t>
            </a:r>
            <a:r>
              <a:rPr lang="cs-CZ" sz="2800" dirty="0" err="1" smtClean="0">
                <a:latin typeface="Arial Narrow" pitchFamily="34" charset="0"/>
                <a:cs typeface="+mn-cs"/>
              </a:rPr>
              <a:t>výsledkov</a:t>
            </a:r>
            <a:r>
              <a:rPr lang="cs-CZ" sz="2800" dirty="0" smtClean="0">
                <a:latin typeface="Arial Narrow" pitchFamily="34" charset="0"/>
                <a:cs typeface="+mn-cs"/>
              </a:rPr>
              <a:t> </a:t>
            </a:r>
            <a:r>
              <a:rPr lang="cs-CZ" sz="2800" dirty="0" err="1" smtClean="0">
                <a:latin typeface="Arial Narrow" pitchFamily="34" charset="0"/>
                <a:cs typeface="+mn-cs"/>
              </a:rPr>
              <a:t>výskumu</a:t>
            </a:r>
            <a:r>
              <a:rPr lang="cs-CZ" sz="2800" dirty="0" smtClean="0">
                <a:latin typeface="Arial Narrow" pitchFamily="34" charset="0"/>
                <a:cs typeface="+mn-cs"/>
              </a:rPr>
              <a:t> bez </a:t>
            </a:r>
            <a:r>
              <a:rPr lang="cs-CZ" sz="2800" dirty="0" err="1" smtClean="0">
                <a:latin typeface="Arial Narrow" pitchFamily="34" charset="0"/>
                <a:cs typeface="+mn-cs"/>
              </a:rPr>
              <a:t>zdroja</a:t>
            </a:r>
            <a:r>
              <a:rPr lang="cs-CZ" sz="2800" dirty="0" smtClean="0">
                <a:latin typeface="Arial Narrow" pitchFamily="34" charset="0"/>
                <a:cs typeface="+mn-cs"/>
              </a:rPr>
              <a:t> (</a:t>
            </a:r>
            <a:r>
              <a:rPr lang="cs-CZ" sz="2800" dirty="0" err="1" smtClean="0">
                <a:latin typeface="Arial Narrow" pitchFamily="34" charset="0"/>
                <a:cs typeface="+mn-cs"/>
              </a:rPr>
              <a:t>kto</a:t>
            </a:r>
            <a:r>
              <a:rPr lang="cs-CZ" sz="2800" dirty="0" smtClean="0">
                <a:latin typeface="Arial Narrow" pitchFamily="34" charset="0"/>
                <a:cs typeface="+mn-cs"/>
              </a:rPr>
              <a:t> a </a:t>
            </a:r>
            <a:r>
              <a:rPr lang="cs-CZ" sz="2800" dirty="0" err="1" smtClean="0">
                <a:latin typeface="Arial Narrow" pitchFamily="34" charset="0"/>
                <a:cs typeface="+mn-cs"/>
              </a:rPr>
              <a:t>ako</a:t>
            </a:r>
            <a:r>
              <a:rPr lang="cs-CZ" sz="2800" dirty="0" smtClean="0">
                <a:latin typeface="Arial Narrow" pitchFamily="34" charset="0"/>
                <a:cs typeface="+mn-cs"/>
              </a:rPr>
              <a:t> realizoval…)</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cs-CZ" sz="2800" dirty="0" err="1" smtClean="0">
                <a:latin typeface="Arial Narrow" pitchFamily="34" charset="0"/>
                <a:cs typeface="+mn-cs"/>
              </a:rPr>
              <a:t>Použitie</a:t>
            </a:r>
            <a:r>
              <a:rPr lang="cs-CZ" sz="2800" dirty="0" smtClean="0">
                <a:latin typeface="Arial Narrow" pitchFamily="34" charset="0"/>
                <a:cs typeface="+mn-cs"/>
              </a:rPr>
              <a:t> </a:t>
            </a:r>
            <a:r>
              <a:rPr lang="cs-CZ" sz="2800" dirty="0" err="1" smtClean="0">
                <a:latin typeface="Arial Narrow" pitchFamily="34" charset="0"/>
                <a:cs typeface="+mn-cs"/>
              </a:rPr>
              <a:t>časovo</a:t>
            </a:r>
            <a:r>
              <a:rPr lang="cs-CZ" sz="2800" dirty="0" smtClean="0">
                <a:latin typeface="Arial Narrow" pitchFamily="34" charset="0"/>
                <a:cs typeface="+mn-cs"/>
              </a:rPr>
              <a:t> zastaralých či </a:t>
            </a:r>
            <a:r>
              <a:rPr lang="cs-CZ" sz="2800" dirty="0" err="1" smtClean="0">
                <a:latin typeface="Arial Narrow" pitchFamily="34" charset="0"/>
                <a:cs typeface="+mn-cs"/>
              </a:rPr>
              <a:t>vecne</a:t>
            </a:r>
            <a:r>
              <a:rPr lang="cs-CZ" sz="2800" dirty="0" smtClean="0">
                <a:latin typeface="Arial Narrow" pitchFamily="34" charset="0"/>
                <a:cs typeface="+mn-cs"/>
              </a:rPr>
              <a:t> </a:t>
            </a:r>
            <a:r>
              <a:rPr lang="cs-CZ" sz="2800" dirty="0" err="1" smtClean="0">
                <a:latin typeface="Arial Narrow" pitchFamily="34" charset="0"/>
                <a:cs typeface="+mn-cs"/>
              </a:rPr>
              <a:t>prekonaných</a:t>
            </a:r>
            <a:r>
              <a:rPr lang="cs-CZ" sz="2800" dirty="0" smtClean="0">
                <a:latin typeface="Arial Narrow" pitchFamily="34" charset="0"/>
                <a:cs typeface="+mn-cs"/>
              </a:rPr>
              <a:t> dát</a:t>
            </a:r>
          </a:p>
          <a:p>
            <a:pPr marL="514350" indent="-514350">
              <a:spcBef>
                <a:spcPts val="575"/>
              </a:spcBef>
              <a:buClr>
                <a:srgbClr val="D34817"/>
              </a:buClr>
              <a:buSzPct val="85000"/>
              <a:buFont typeface="+mj-lt"/>
              <a:buAutoNum type="arabicPeriod" startAt="6"/>
              <a:tabLst>
                <a:tab pos="1152525" algn="l"/>
                <a:tab pos="2066925" algn="l"/>
                <a:tab pos="2981325" algn="l"/>
                <a:tab pos="3895725" algn="l"/>
                <a:tab pos="4810125" algn="l"/>
                <a:tab pos="5724525" algn="l"/>
                <a:tab pos="6638925" algn="l"/>
                <a:tab pos="7553325" algn="l"/>
                <a:tab pos="8467725" algn="l"/>
                <a:tab pos="9382125" algn="l"/>
                <a:tab pos="10296525" algn="l"/>
              </a:tabLst>
            </a:pPr>
            <a:r>
              <a:rPr lang="cs-CZ" sz="2800" dirty="0" err="1" smtClean="0">
                <a:latin typeface="Arial Narrow" pitchFamily="34" charset="0"/>
                <a:cs typeface="+mn-cs"/>
              </a:rPr>
              <a:t>Neoverenie</a:t>
            </a:r>
            <a:r>
              <a:rPr lang="cs-CZ" sz="2800" dirty="0" smtClean="0">
                <a:latin typeface="Arial Narrow" pitchFamily="34" charset="0"/>
                <a:cs typeface="+mn-cs"/>
              </a:rPr>
              <a:t> si </a:t>
            </a:r>
            <a:r>
              <a:rPr lang="cs-CZ" sz="2800" dirty="0" err="1" smtClean="0">
                <a:latin typeface="Arial Narrow" pitchFamily="34" charset="0"/>
                <a:cs typeface="+mn-cs"/>
              </a:rPr>
              <a:t>pôvodu</a:t>
            </a:r>
            <a:r>
              <a:rPr lang="cs-CZ" sz="2800" dirty="0" smtClean="0">
                <a:latin typeface="Arial Narrow" pitchFamily="34" charset="0"/>
                <a:cs typeface="+mn-cs"/>
              </a:rPr>
              <a:t> </a:t>
            </a:r>
            <a:r>
              <a:rPr lang="cs-CZ" sz="2800" dirty="0" err="1" smtClean="0">
                <a:latin typeface="Arial Narrow" pitchFamily="34" charset="0"/>
                <a:cs typeface="+mn-cs"/>
              </a:rPr>
              <a:t>výskumu</a:t>
            </a:r>
            <a:r>
              <a:rPr lang="cs-CZ" sz="2800" dirty="0" smtClean="0">
                <a:latin typeface="Arial Narrow" pitchFamily="34" charset="0"/>
                <a:cs typeface="+mn-cs"/>
              </a:rPr>
              <a:t>, </a:t>
            </a:r>
            <a:r>
              <a:rPr lang="cs-CZ" sz="2800" dirty="0" err="1" smtClean="0">
                <a:latin typeface="Arial Narrow" pitchFamily="34" charset="0"/>
                <a:cs typeface="+mn-cs"/>
              </a:rPr>
              <a:t>solídnosti</a:t>
            </a:r>
            <a:r>
              <a:rPr lang="cs-CZ" sz="2800" dirty="0" smtClean="0">
                <a:latin typeface="Arial Narrow" pitchFamily="34" charset="0"/>
                <a:cs typeface="+mn-cs"/>
              </a:rPr>
              <a:t> realizátora</a:t>
            </a:r>
            <a:endParaRPr lang="sk-SK" sz="1600" b="1" dirty="0">
              <a:solidFill>
                <a:srgbClr val="000000"/>
              </a:solidFill>
              <a:latin typeface="Perpetua" pitchFamily="16" charset="0"/>
            </a:endParaRPr>
          </a:p>
          <a:p>
            <a:pPr marL="512763" indent="-512763" algn="r">
              <a:spcBef>
                <a:spcPts val="575"/>
              </a:spcBef>
              <a:buClr>
                <a:srgbClr val="D34817"/>
              </a:buClr>
              <a:buSzPct val="85000"/>
              <a:tabLst>
                <a:tab pos="1152525" algn="l"/>
                <a:tab pos="2066925" algn="l"/>
                <a:tab pos="2981325" algn="l"/>
                <a:tab pos="3895725" algn="l"/>
                <a:tab pos="4810125" algn="l"/>
                <a:tab pos="5724525" algn="l"/>
                <a:tab pos="6638925" algn="l"/>
                <a:tab pos="7553325" algn="l"/>
                <a:tab pos="8467725" algn="l"/>
                <a:tab pos="9382125" algn="l"/>
                <a:tab pos="10296525" algn="l"/>
              </a:tabLst>
            </a:pPr>
            <a:r>
              <a:rPr lang="sk-SK" sz="2000" dirty="0" smtClean="0">
                <a:latin typeface="Arial Narrow" pitchFamily="34" charset="0"/>
                <a:cs typeface="+mn-cs"/>
              </a:rPr>
              <a:t>Zdroj: </a:t>
            </a:r>
            <a:r>
              <a:rPr lang="cs-CZ" sz="2000" dirty="0" smtClean="0">
                <a:latin typeface="Arial Narrow" pitchFamily="34" charset="0"/>
                <a:cs typeface="+mn-cs"/>
              </a:rPr>
              <a:t>SIMAR - Sdružení agentur pro výzkum trhu a veřejného mínění</a:t>
            </a:r>
          </a:p>
        </p:txBody>
      </p:sp>
      <p:sp>
        <p:nvSpPr>
          <p:cNvPr id="50179" name="Text Box 2"/>
          <p:cNvSpPr txBox="1">
            <a:spLocks noChangeArrowheads="1"/>
          </p:cNvSpPr>
          <p:nvPr/>
        </p:nvSpPr>
        <p:spPr bwMode="auto">
          <a:xfrm>
            <a:off x="914400" y="60325"/>
            <a:ext cx="7772400" cy="1355725"/>
          </a:xfrm>
          <a:prstGeom prst="rect">
            <a:avLst/>
          </a:prstGeom>
          <a:noFill/>
          <a:ln w="9525">
            <a:noFill/>
            <a:round/>
            <a:headEnd/>
            <a:tailEnd/>
          </a:ln>
        </p:spPr>
        <p:txBody>
          <a:bodyPr bIns="91440" anchor="b"/>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sk-SK" altLang="sk-SK" sz="3600" b="1" dirty="0" smtClean="0">
                <a:solidFill>
                  <a:srgbClr val="696464"/>
                </a:solidFill>
                <a:latin typeface="Arial Narrow" pitchFamily="32" charset="0"/>
                <a:ea typeface="Microsoft YaHei" charset="-122"/>
                <a:cs typeface="+mn-cs"/>
              </a:rPr>
              <a:t>10 najčastejších chýb médií pri interpretácii výskumu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0" y="-661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graphicFrame>
        <p:nvGraphicFramePr>
          <p:cNvPr id="13345" name="Group 33"/>
          <p:cNvGraphicFramePr>
            <a:graphicFrameLocks noGrp="1"/>
          </p:cNvGraphicFramePr>
          <p:nvPr/>
        </p:nvGraphicFramePr>
        <p:xfrm>
          <a:off x="228600" y="304800"/>
          <a:ext cx="8534400" cy="6248400"/>
        </p:xfrm>
        <a:graphic>
          <a:graphicData uri="http://schemas.openxmlformats.org/drawingml/2006/table">
            <a:tbl>
              <a:tblPr/>
              <a:tblGrid>
                <a:gridCol w="1282700"/>
                <a:gridCol w="3095625"/>
                <a:gridCol w="4156075"/>
              </a:tblGrid>
              <a:tr h="86741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lang="sk-SK" altLang="sk-SK" sz="3200" kern="1200" dirty="0" smtClean="0">
                        <a:solidFill>
                          <a:schemeClr val="tx1"/>
                        </a:solidFill>
                        <a:latin typeface="Arial Narrow" pitchFamily="34" charset="0"/>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smtClean="0">
                          <a:solidFill>
                            <a:schemeClr val="tx1"/>
                          </a:solidFill>
                          <a:latin typeface="Arial Narrow" pitchFamily="34" charset="0"/>
                          <a:ea typeface="+mn-ea"/>
                          <a:cs typeface="+mn-cs"/>
                        </a:rPr>
                        <a:t>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smtClean="0">
                          <a:solidFill>
                            <a:schemeClr val="tx1"/>
                          </a:solidFill>
                          <a:latin typeface="Arial Narrow" pitchFamily="34" charset="0"/>
                          <a:ea typeface="+mn-ea"/>
                          <a:cs typeface="+mn-cs"/>
                        </a:rPr>
                        <a:t>Nevýhody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r h="2894396">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lang="sk-SK" altLang="sk-SK" sz="3200" b="1" kern="1200" dirty="0" smtClean="0">
                          <a:solidFill>
                            <a:schemeClr val="tx1"/>
                          </a:solidFill>
                          <a:latin typeface="Arial Narrow" pitchFamily="34" charset="0"/>
                          <a:ea typeface="+mn-ea"/>
                          <a:cs typeface="+mn-cs"/>
                        </a:rPr>
                        <a:t>Pošta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relatívna anonymita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relatívne jednoduchá administrácia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relatívne nízke náklady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nízka návratnosť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často dlhá doba čakania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nie je isté, kto odpovedal na otázky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r h="24865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sk-SK" altLang="sk-SK" sz="3200" b="1" kern="1200" dirty="0" smtClean="0">
                          <a:solidFill>
                            <a:schemeClr val="tx1"/>
                          </a:solidFill>
                          <a:latin typeface="Arial Narrow" pitchFamily="34" charset="0"/>
                          <a:ea typeface="+mn-ea"/>
                          <a:cs typeface="+mn-cs"/>
                        </a:rPr>
                        <a:t>E-mail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veľmi nízke náklady</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ľahká a rýchla administrácia i analýza dát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problém reprezentativity</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sk-SK" altLang="sk-SK" sz="2800" kern="1200" dirty="0" smtClean="0">
                          <a:solidFill>
                            <a:schemeClr val="tx1"/>
                          </a:solidFill>
                          <a:latin typeface="Arial Narrow" pitchFamily="34" charset="0"/>
                          <a:ea typeface="+mn-ea"/>
                          <a:cs typeface="+mn-cs"/>
                        </a:rPr>
                        <a:t>SPAM</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bl>
          </a:graphicData>
        </a:graphic>
      </p:graphicFrame>
      <p:sp>
        <p:nvSpPr>
          <p:cNvPr id="12309" name="Rectangle 134"/>
          <p:cNvSpPr>
            <a:spLocks noChangeArrowheads="1"/>
          </p:cNvSpPr>
          <p:nvPr/>
        </p:nvSpPr>
        <p:spPr bwMode="auto">
          <a:xfrm>
            <a:off x="0" y="7519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0" y="-661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graphicFrame>
        <p:nvGraphicFramePr>
          <p:cNvPr id="13345" name="Group 33"/>
          <p:cNvGraphicFramePr>
            <a:graphicFrameLocks noGrp="1"/>
          </p:cNvGraphicFramePr>
          <p:nvPr/>
        </p:nvGraphicFramePr>
        <p:xfrm>
          <a:off x="228600" y="304800"/>
          <a:ext cx="8534400" cy="6210422"/>
        </p:xfrm>
        <a:graphic>
          <a:graphicData uri="http://schemas.openxmlformats.org/drawingml/2006/table">
            <a:tbl>
              <a:tblPr/>
              <a:tblGrid>
                <a:gridCol w="1371600"/>
                <a:gridCol w="3006725"/>
                <a:gridCol w="4156075"/>
              </a:tblGrid>
              <a:tr h="8099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sk-SK" sz="1400" b="0" i="0" u="none" strike="noStrike" cap="none" normalizeH="0" baseline="0" dirty="0" smtClean="0">
                        <a:ln>
                          <a:noFill/>
                        </a:ln>
                        <a:solidFill>
                          <a:schemeClr val="tx1"/>
                        </a:solidFill>
                        <a:effectLst/>
                        <a:latin typeface="Arial Narrow" pitchFamily="34" charset="0"/>
                        <a:cs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smtClean="0">
                          <a:solidFill>
                            <a:schemeClr val="tx1"/>
                          </a:solidFill>
                          <a:latin typeface="Arial Narrow" pitchFamily="34" charset="0"/>
                          <a:ea typeface="+mn-ea"/>
                          <a:cs typeface="+mn-cs"/>
                        </a:rPr>
                        <a:t>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smtClean="0">
                          <a:solidFill>
                            <a:schemeClr val="tx1"/>
                          </a:solidFill>
                          <a:latin typeface="Arial Narrow" pitchFamily="34" charset="0"/>
                          <a:ea typeface="+mn-ea"/>
                          <a:cs typeface="+mn-cs"/>
                        </a:rPr>
                        <a:t>Nevýhody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r h="3040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smtClean="0">
                          <a:solidFill>
                            <a:schemeClr val="tx1"/>
                          </a:solidFill>
                          <a:latin typeface="Arial Narrow" pitchFamily="34" charset="0"/>
                          <a:ea typeface="+mn-ea"/>
                          <a:cs typeface="+mn-cs"/>
                        </a:rPr>
                        <a:t>Telefon / CATI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vyššia návratnosť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kompletnosť odpovedí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identifikácia respondenta</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možnosť obsiahnuť vzdialené oblasti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nemôžeme získať vizuálne typy informácií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obmedzená možnosť ponuky variant odpovedí</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problém reprezentativity (mobil)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r h="23219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k-SK" sz="3200" b="1" kern="1200" dirty="0" smtClean="0">
                          <a:solidFill>
                            <a:schemeClr val="tx1"/>
                          </a:solidFill>
                          <a:latin typeface="Arial Narrow" pitchFamily="34" charset="0"/>
                          <a:ea typeface="+mn-ea"/>
                          <a:cs typeface="+mn-cs"/>
                        </a:rPr>
                        <a:t>Tazateľ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1E0E0"/>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vysoká návratnosť</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nízka miera „</a:t>
                      </a:r>
                      <a:r>
                        <a:rPr kumimoji="0" lang="sk-SK" sz="2800" b="0" i="0" u="none" strike="noStrike" cap="none" normalizeH="0" baseline="0" dirty="0" err="1" smtClean="0">
                          <a:ln>
                            <a:noFill/>
                          </a:ln>
                          <a:solidFill>
                            <a:schemeClr val="tx1"/>
                          </a:solidFill>
                          <a:effectLst/>
                          <a:latin typeface="Arial Narrow" pitchFamily="34" charset="0"/>
                          <a:cs typeface="Times New Roman" pitchFamily="18" charset="0"/>
                        </a:rPr>
                        <a:t>missing</a:t>
                      </a: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 </a:t>
                      </a:r>
                      <a:r>
                        <a:rPr kumimoji="0" lang="sk-SK" sz="2800" b="0" i="0" u="none" strike="noStrike" cap="none" normalizeH="0" baseline="0" dirty="0" err="1" smtClean="0">
                          <a:ln>
                            <a:noFill/>
                          </a:ln>
                          <a:solidFill>
                            <a:schemeClr val="tx1"/>
                          </a:solidFill>
                          <a:effectLst/>
                          <a:latin typeface="Arial Narrow" pitchFamily="34" charset="0"/>
                          <a:cs typeface="Times New Roman" pitchFamily="18" charset="0"/>
                        </a:rPr>
                        <a:t>values</a:t>
                      </a: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9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málo anonymný</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nákladný</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nutnosť používať tazateľskú sieť</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sk-SK" sz="2800" b="0" i="0" u="none" strike="noStrike" cap="none" normalizeH="0" baseline="0" dirty="0" smtClean="0">
                          <a:ln>
                            <a:noFill/>
                          </a:ln>
                          <a:solidFill>
                            <a:schemeClr val="tx1"/>
                          </a:solidFill>
                          <a:effectLst/>
                          <a:latin typeface="Arial Narrow" pitchFamily="34" charset="0"/>
                          <a:cs typeface="Times New Roman" pitchFamily="18" charset="0"/>
                        </a:rPr>
                        <a:t>„interviewer bias“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66"/>
                    </a:solidFill>
                  </a:tcPr>
                </a:tc>
              </a:tr>
            </a:tbl>
          </a:graphicData>
        </a:graphic>
      </p:graphicFrame>
      <p:sp>
        <p:nvSpPr>
          <p:cNvPr id="13333" name="Rectangle 134"/>
          <p:cNvSpPr>
            <a:spLocks noChangeArrowheads="1"/>
          </p:cNvSpPr>
          <p:nvPr/>
        </p:nvSpPr>
        <p:spPr bwMode="auto">
          <a:xfrm>
            <a:off x="0" y="7519988"/>
            <a:ext cx="9144000" cy="0"/>
          </a:xfrm>
          <a:prstGeom prst="rect">
            <a:avLst/>
          </a:prstGeom>
          <a:noFill/>
          <a:ln w="9525">
            <a:noFill/>
            <a:miter lim="800000"/>
            <a:headEnd/>
            <a:tailEnd/>
          </a:ln>
        </p:spPr>
        <p:txBody>
          <a:bodyPr wrap="none" anchor="ctr">
            <a:spAutoFit/>
          </a:bodyPr>
          <a:lstStyle/>
          <a:p>
            <a:pPr eaLnBrk="1" hangingPunct="1"/>
            <a:endParaRPr lang="sk-SK" altLang="sk-SK"/>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914400" y="274638"/>
            <a:ext cx="7772400" cy="944562"/>
          </a:xfrm>
        </p:spPr>
        <p:txBody>
          <a:bodyPr/>
          <a:lstStyle/>
          <a:p>
            <a:r>
              <a:rPr lang="sk-SK" altLang="sk-SK" b="1" dirty="0" smtClean="0">
                <a:solidFill>
                  <a:srgbClr val="696464"/>
                </a:solidFill>
                <a:latin typeface="Arial Narrow" pitchFamily="32" charset="0"/>
                <a:ea typeface="Microsoft YaHei" charset="-122"/>
                <a:cs typeface="+mn-cs"/>
              </a:rPr>
              <a:t>Výber otázok</a:t>
            </a:r>
            <a:endParaRPr lang="cs-CZ" altLang="sk-SK" b="1" dirty="0" smtClean="0">
              <a:solidFill>
                <a:srgbClr val="696464"/>
              </a:solidFill>
              <a:latin typeface="Arial Narrow" pitchFamily="32" charset="0"/>
              <a:ea typeface="Microsoft YaHei" charset="-122"/>
              <a:cs typeface="+mn-cs"/>
            </a:endParaRPr>
          </a:p>
        </p:txBody>
      </p:sp>
      <p:sp>
        <p:nvSpPr>
          <p:cNvPr id="14339" name="Zástupný symbol pro obsah 2"/>
          <p:cNvSpPr>
            <a:spLocks noGrp="1"/>
          </p:cNvSpPr>
          <p:nvPr>
            <p:ph sz="quarter" idx="1"/>
          </p:nvPr>
        </p:nvSpPr>
        <p:spPr>
          <a:xfrm>
            <a:off x="533400" y="1295400"/>
            <a:ext cx="8153400" cy="5105400"/>
          </a:xfrm>
        </p:spPr>
        <p:txBody>
          <a:bodyPr/>
          <a:lstStyle/>
          <a:p>
            <a:r>
              <a:rPr lang="sk-SK" altLang="sk-SK" sz="3200" dirty="0" smtClean="0">
                <a:latin typeface="Arial Narrow" pitchFamily="34" charset="0"/>
              </a:rPr>
              <a:t>aké </a:t>
            </a:r>
            <a:r>
              <a:rPr lang="sk-SK" altLang="sk-SK" sz="3200" dirty="0" err="1" smtClean="0">
                <a:latin typeface="Arial Narrow" pitchFamily="34" charset="0"/>
              </a:rPr>
              <a:t>info</a:t>
            </a:r>
            <a:r>
              <a:rPr lang="sk-SK" altLang="sk-SK" sz="3200" dirty="0" smtClean="0">
                <a:latin typeface="Arial Narrow" pitchFamily="34" charset="0"/>
              </a:rPr>
              <a:t> budeme od respondentov potrebovať?</a:t>
            </a:r>
          </a:p>
          <a:p>
            <a:pPr>
              <a:buFont typeface="Wingdings 2" pitchFamily="16" charset="2"/>
              <a:buNone/>
            </a:pPr>
            <a:endParaRPr lang="sk-SK" altLang="sk-SK" sz="3200" dirty="0" smtClean="0">
              <a:latin typeface="Arial Narrow" pitchFamily="34" charset="0"/>
            </a:endParaRPr>
          </a:p>
          <a:p>
            <a:r>
              <a:rPr lang="sk-SK" altLang="sk-SK" sz="2800" dirty="0" smtClean="0">
                <a:latin typeface="Arial Narrow" pitchFamily="34" charset="0"/>
              </a:rPr>
              <a:t>výskumná téma </a:t>
            </a:r>
          </a:p>
          <a:p>
            <a:r>
              <a:rPr lang="sk-SK" altLang="sk-SK" sz="2800" dirty="0" smtClean="0">
                <a:latin typeface="Arial Narrow" pitchFamily="34" charset="0"/>
              </a:rPr>
              <a:t>výskumný problém</a:t>
            </a:r>
          </a:p>
          <a:p>
            <a:r>
              <a:rPr lang="sk-SK" altLang="sk-SK" sz="2800" dirty="0" smtClean="0">
                <a:latin typeface="Arial Narrow" pitchFamily="34" charset="0"/>
              </a:rPr>
              <a:t>teória</a:t>
            </a:r>
          </a:p>
          <a:p>
            <a:r>
              <a:rPr lang="sk-SK" altLang="sk-SK" sz="2800" dirty="0" smtClean="0">
                <a:latin typeface="Arial Narrow" pitchFamily="34" charset="0"/>
              </a:rPr>
              <a:t>výskumné otázky a hypotézy</a:t>
            </a:r>
          </a:p>
          <a:p>
            <a:r>
              <a:rPr lang="sk-SK" altLang="sk-SK" sz="2800" dirty="0" smtClean="0">
                <a:latin typeface="Arial Narrow" pitchFamily="34" charset="0"/>
              </a:rPr>
              <a:t>koncepty </a:t>
            </a:r>
          </a:p>
          <a:p>
            <a:r>
              <a:rPr lang="sk-SK" altLang="sk-SK" sz="2800" dirty="0" smtClean="0">
                <a:latin typeface="Arial Narrow" pitchFamily="34" charset="0"/>
              </a:rPr>
              <a:t>indikátory</a:t>
            </a:r>
          </a:p>
          <a:p>
            <a:r>
              <a:rPr lang="sk-SK" altLang="sk-SK" sz="2800" dirty="0" smtClean="0">
                <a:latin typeface="Arial Narrow" pitchFamily="34" charset="0"/>
              </a:rPr>
              <a:t>spôsob analýzy</a:t>
            </a:r>
          </a:p>
          <a:p>
            <a:r>
              <a:rPr lang="sk-SK" altLang="sk-SK" sz="2800" dirty="0" smtClean="0">
                <a:latin typeface="Arial Narrow" pitchFamily="34" charset="0"/>
              </a:rPr>
              <a:t>spôsob administrácie</a:t>
            </a:r>
            <a:endParaRPr lang="cs-CZ" altLang="sk-SK" sz="2800" dirty="0" smtClean="0">
              <a:latin typeface="Arial Narrow"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914400" y="274638"/>
            <a:ext cx="7772400" cy="868362"/>
          </a:xfrm>
        </p:spPr>
        <p:txBody>
          <a:bodyPr/>
          <a:lstStyle/>
          <a:p>
            <a:r>
              <a:rPr lang="sk-SK" altLang="sk-SK" b="1" dirty="0" smtClean="0">
                <a:solidFill>
                  <a:srgbClr val="696464"/>
                </a:solidFill>
                <a:latin typeface="Arial Narrow" pitchFamily="32" charset="0"/>
                <a:ea typeface="Microsoft YaHei" charset="-122"/>
                <a:cs typeface="+mn-cs"/>
              </a:rPr>
              <a:t>Obsah otázok</a:t>
            </a:r>
            <a:endParaRPr lang="cs-CZ" altLang="sk-SK" b="1" dirty="0" smtClean="0">
              <a:solidFill>
                <a:srgbClr val="696464"/>
              </a:solidFill>
              <a:latin typeface="Arial Narrow" pitchFamily="32" charset="0"/>
              <a:ea typeface="Microsoft YaHei" charset="-122"/>
              <a:cs typeface="+mn-cs"/>
            </a:endParaRPr>
          </a:p>
        </p:txBody>
      </p:sp>
      <p:sp>
        <p:nvSpPr>
          <p:cNvPr id="15363" name="Zástupný symbol pro obsah 2"/>
          <p:cNvSpPr>
            <a:spLocks noGrp="1"/>
          </p:cNvSpPr>
          <p:nvPr>
            <p:ph sz="quarter" idx="1"/>
          </p:nvPr>
        </p:nvSpPr>
        <p:spPr>
          <a:xfrm>
            <a:off x="838200" y="1295400"/>
            <a:ext cx="7848600" cy="5334000"/>
          </a:xfrm>
        </p:spPr>
        <p:txBody>
          <a:bodyPr/>
          <a:lstStyle/>
          <a:p>
            <a:r>
              <a:rPr lang="sk-SK" altLang="sk-SK" sz="3600" dirty="0" smtClean="0">
                <a:latin typeface="Arial Narrow" pitchFamily="34" charset="0"/>
              </a:rPr>
              <a:t>správanie</a:t>
            </a:r>
          </a:p>
          <a:p>
            <a:r>
              <a:rPr lang="sk-SK" altLang="sk-SK" sz="3600" dirty="0" smtClean="0">
                <a:latin typeface="Arial Narrow" pitchFamily="34" charset="0"/>
              </a:rPr>
              <a:t>názory, viery, presvedčenia</a:t>
            </a:r>
          </a:p>
          <a:p>
            <a:r>
              <a:rPr lang="sk-SK" altLang="sk-SK" sz="3600" dirty="0" smtClean="0">
                <a:latin typeface="Arial Narrow" pitchFamily="34" charset="0"/>
              </a:rPr>
              <a:t>postoje</a:t>
            </a:r>
          </a:p>
          <a:p>
            <a:r>
              <a:rPr lang="sk-SK" altLang="sk-SK" sz="3600" dirty="0" smtClean="0">
                <a:latin typeface="Arial Narrow" pitchFamily="34" charset="0"/>
              </a:rPr>
              <a:t>vlastnosti</a:t>
            </a:r>
          </a:p>
          <a:p>
            <a:endParaRPr lang="cs-CZ" altLang="sk-SK" sz="24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2920</TotalTime>
  <Words>2200</Words>
  <Application>Microsoft Office PowerPoint</Application>
  <PresentationFormat>Předvádění na obrazovce (4:3)</PresentationFormat>
  <Paragraphs>421</Paragraphs>
  <Slides>55</Slides>
  <Notes>11</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55</vt:i4>
      </vt:variant>
    </vt:vector>
  </HeadingPairs>
  <TitlesOfParts>
    <vt:vector size="65" baseType="lpstr">
      <vt:lpstr>Microsoft YaHei</vt:lpstr>
      <vt:lpstr>Arial</vt:lpstr>
      <vt:lpstr>Arial Black</vt:lpstr>
      <vt:lpstr>Arial Narrow</vt:lpstr>
      <vt:lpstr>Calibri</vt:lpstr>
      <vt:lpstr>Franklin Gothic Book</vt:lpstr>
      <vt:lpstr>Perpetua</vt:lpstr>
      <vt:lpstr>Times New Roman</vt:lpstr>
      <vt:lpstr>Wingdings 2</vt:lpstr>
      <vt:lpstr>Equity</vt:lpstr>
      <vt:lpstr>Prednáška 8: Survey, obsahová analýza</vt:lpstr>
      <vt:lpstr>Survey</vt:lpstr>
      <vt:lpstr>Základné metódy a techniky výskumu</vt:lpstr>
      <vt:lpstr>Dotazník</vt:lpstr>
      <vt:lpstr>Formy distribúcie/vypĺňania dotazníku</vt:lpstr>
      <vt:lpstr>Prezentace aplikace PowerPoint</vt:lpstr>
      <vt:lpstr>Prezentace aplikace PowerPoint</vt:lpstr>
      <vt:lpstr>Výber otázok</vt:lpstr>
      <vt:lpstr>Obsah otázok</vt:lpstr>
      <vt:lpstr>Na čo treba dať pozor?</vt:lpstr>
      <vt:lpstr>Prezentace aplikace PowerPoint</vt:lpstr>
      <vt:lpstr>Štýl a štylistika</vt:lpstr>
      <vt:lpstr>Štýl a štylistika</vt:lpstr>
      <vt:lpstr>Typy otázok  (podľa formátu odpovedí)</vt:lpstr>
      <vt:lpstr>Uzavreté otázky: formát</vt:lpstr>
      <vt:lpstr>Uzavreté otázky: typy</vt:lpstr>
      <vt:lpstr>Uzavreté otázky</vt:lpstr>
      <vt:lpstr>Grafika</vt:lpstr>
      <vt:lpstr>Dramaturgia dotazníku</vt:lpstr>
      <vt:lpstr>Dramaturgia dotazníku</vt:lpstr>
      <vt:lpstr>Haló efekt</vt:lpstr>
      <vt:lpstr>Haló efekt - príklad</vt:lpstr>
      <vt:lpstr>Pilotáž</vt:lpstr>
      <vt:lpstr>Pilotáž</vt:lpstr>
      <vt:lpstr>Indexy a škály</vt:lpstr>
      <vt:lpstr>Škály</vt:lpstr>
      <vt:lpstr>Hlavné typy škál</vt:lpstr>
      <vt:lpstr>Obsahová analýza – základné vymedzenie</vt:lpstr>
      <vt:lpstr>Významový posun</vt:lpstr>
      <vt:lpstr>Významový posun</vt:lpstr>
      <vt:lpstr>Účel obsahovej analýzy</vt:lpstr>
      <vt:lpstr>Využitie obsahovej analýzy</vt:lpstr>
      <vt:lpstr>Výhody kvantitatívnej OA </vt:lpstr>
      <vt:lpstr>Výhody kvantitatívnej OA</vt:lpstr>
      <vt:lpstr>Nevýhody kvantitatívnej OA </vt:lpstr>
      <vt:lpstr>Obsahová analýza – požadované charakteristiky (K. Neuendorf)</vt:lpstr>
      <vt:lpstr>Výberové techniky v obsahovej analýze</vt:lpstr>
      <vt:lpstr>Výberové techniky</vt:lpstr>
      <vt:lpstr>Výberové techniky: prehľad</vt:lpstr>
      <vt:lpstr>Jednotky (units) v OA</vt:lpstr>
      <vt:lpstr>Jednotky (units) v OA - príklad</vt:lpstr>
      <vt:lpstr>Kategorie obsahu - premenné</vt:lpstr>
      <vt:lpstr>Kategórie obsahu – rámce a rámovanie</vt:lpstr>
      <vt:lpstr>Kategórie obsahu – rámce a rámovanie</vt:lpstr>
      <vt:lpstr>Reliabilita v OA</vt:lpstr>
      <vt:lpstr>Reliabilita v OA</vt:lpstr>
      <vt:lpstr>Validita v OA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Logika sociálně-vědného výzkumu (dedukce, indukce, retrodukce, abdukce); účel výzkumu (explorativní, deskriptivní, explanační); přehled hlavních kvantitativních, kvalitativních a smíšených výzkumných technik; metodologická triangulace.</dc:title>
  <dc:creator>marinka</dc:creator>
  <cp:lastModifiedBy>Urbániková Marína Mgr.</cp:lastModifiedBy>
  <cp:revision>262</cp:revision>
  <dcterms:created xsi:type="dcterms:W3CDTF">2012-03-03T13:51:32Z</dcterms:created>
  <dcterms:modified xsi:type="dcterms:W3CDTF">2015-11-23T12:03:16Z</dcterms:modified>
</cp:coreProperties>
</file>