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48"/>
  </p:notesMasterIdLst>
  <p:handoutMasterIdLst>
    <p:handoutMasterId r:id="rId49"/>
  </p:handoutMasterIdLst>
  <p:sldIdLst>
    <p:sldId id="375" r:id="rId4"/>
    <p:sldId id="259" r:id="rId5"/>
    <p:sldId id="344" r:id="rId6"/>
    <p:sldId id="414" r:id="rId7"/>
    <p:sldId id="346" r:id="rId8"/>
    <p:sldId id="415" r:id="rId9"/>
    <p:sldId id="416" r:id="rId10"/>
    <p:sldId id="417" r:id="rId11"/>
    <p:sldId id="418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8" r:id="rId45"/>
    <p:sldId id="439" r:id="rId46"/>
    <p:sldId id="440" r:id="rId4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1830" autoAdjust="0"/>
  </p:normalViewPr>
  <p:slideViewPr>
    <p:cSldViewPr>
      <p:cViewPr varScale="1">
        <p:scale>
          <a:sx n="95" d="100"/>
          <a:sy n="95" d="100"/>
        </p:scale>
        <p:origin x="9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786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vfpkSp1Ok&amp;feature=youtu.b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z.elsevier.com/node/30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cs.google.com/a/apps.fss.muni.cz/file/d/0B6l5SlM5Ig7LOVotWG1MVmJRMEtESFpSeVVNektuZw/preview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5738" y="2133600"/>
            <a:ext cx="8929687" cy="1584325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b="1" dirty="0" smtClean="0">
                <a:solidFill>
                  <a:schemeClr val="bg1"/>
                </a:solidFill>
              </a:rPr>
              <a:t>Základy práce s informačními zdroji </a:t>
            </a:r>
            <a:r>
              <a:rPr lang="cs-CZ" altLang="cs-CZ" sz="4000" b="1" dirty="0" smtClean="0">
                <a:solidFill>
                  <a:schemeClr val="bg1"/>
                </a:solidFill>
              </a:rPr>
              <a:t/>
            </a:r>
            <a:br>
              <a:rPr lang="cs-CZ" altLang="cs-CZ" sz="4000" b="1" dirty="0" smtClean="0">
                <a:solidFill>
                  <a:schemeClr val="bg1"/>
                </a:solidFill>
              </a:rPr>
            </a:br>
            <a:r>
              <a:rPr lang="cs-CZ" altLang="cs-CZ" sz="3000" b="1" dirty="0" smtClean="0">
                <a:solidFill>
                  <a:schemeClr val="bg1"/>
                </a:solidFill>
              </a:rPr>
              <a:t>ZUR443</a:t>
            </a:r>
            <a:endParaRPr lang="uk-UA" alt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Mgr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 Dana Mazancová, </a:t>
            </a:r>
            <a:r>
              <a:rPr lang="cs-CZ" altLang="cs-CZ" sz="2800" b="1" dirty="0" err="1" smtClean="0">
                <a:solidFill>
                  <a:schemeClr val="bg1"/>
                </a:solidFill>
                <a:latin typeface="Calibri" pitchFamily="34" charset="0"/>
              </a:rPr>
              <a:t>DiS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44008" y="5976938"/>
            <a:ext cx="4193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7. prosince </a:t>
            </a: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časopis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Obrázek 7" descr="zur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0" y="3571875"/>
            <a:ext cx="6500813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5214938"/>
            <a:ext cx="4786313" cy="71437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6327" name="TextovéPole 13"/>
          <p:cNvSpPr txBox="1">
            <a:spLocks noChangeArrowheads="1"/>
          </p:cNvSpPr>
          <p:nvPr/>
        </p:nvSpPr>
        <p:spPr bwMode="auto">
          <a:xfrm>
            <a:off x="4929188" y="5286375"/>
            <a:ext cx="35718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smtClean="0">
                <a:solidFill>
                  <a:srgbClr val="CC3300"/>
                </a:solidFill>
              </a:rPr>
              <a:t>Zadání slov z názvu časopisu </a:t>
            </a:r>
            <a:r>
              <a:rPr lang="en-US" altLang="cs-CZ" sz="2400" b="1" smtClean="0">
                <a:solidFill>
                  <a:srgbClr val="CC3300"/>
                </a:solidFill>
              </a:rPr>
              <a:t>+ seznam vyhledan</a:t>
            </a:r>
            <a:r>
              <a:rPr lang="cs-CZ" altLang="cs-CZ" sz="2400" b="1" smtClean="0">
                <a:solidFill>
                  <a:srgbClr val="CC3300"/>
                </a:solidFill>
              </a:rPr>
              <a:t>ých výsledků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časopis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pic>
        <p:nvPicPr>
          <p:cNvPr id="57351" name="Obrázek 9" descr="zu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57750" y="2571750"/>
            <a:ext cx="3857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Plné texty časopisu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5837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077913"/>
            <a:ext cx="84772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303213" y="5229225"/>
            <a:ext cx="8482012" cy="7000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03213" y="2286000"/>
            <a:ext cx="6197600" cy="9271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3200" smtClean="0"/>
              <a:t>Seznam dostupných časopisů a knih  (A-Z) – ukázka kniha  – prolinkování do databáze EBSCO eBook AC</a:t>
            </a:r>
          </a:p>
        </p:txBody>
      </p:sp>
      <p:pic>
        <p:nvPicPr>
          <p:cNvPr id="59395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060575"/>
            <a:ext cx="80676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Multioborová kolekce e-books pro MU na rok 2015</a:t>
            </a:r>
          </a:p>
          <a:p>
            <a:pPr lvl="1"/>
            <a:r>
              <a:rPr lang="cs-CZ" altLang="cs-CZ" sz="3000" b="1" smtClean="0">
                <a:latin typeface="Calibri" pitchFamily="34" charset="0"/>
              </a:rPr>
              <a:t>Více než 138.000 e-knih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Ukládání do složky (pro trvalé uložení je zapotřebí si založit účet v db EBSCO)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Offline čtení přes Adobe Digital Editions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Import do Citace.com a EndNote Web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Obráze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019425"/>
            <a:ext cx="1162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667625" y="3019425"/>
            <a:ext cx="1476375" cy="3838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017588"/>
            <a:ext cx="2195513" cy="3275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74846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 hodnocení úkolů a diskuse</a:t>
            </a:r>
            <a:endParaRPr lang="cs-CZ" altLang="cs-CZ" sz="28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 EBSCO </a:t>
            </a:r>
            <a:r>
              <a:rPr lang="cs-CZ" altLang="cs-CZ" sz="2800" dirty="0" err="1"/>
              <a:t>Discovery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Service</a:t>
            </a:r>
            <a:r>
              <a:rPr lang="cs-CZ" altLang="cs-CZ" sz="2800" dirty="0"/>
              <a:t> a další nadstavbové </a:t>
            </a:r>
            <a:r>
              <a:rPr lang="cs-CZ" altLang="cs-CZ" sz="2800" dirty="0" smtClean="0"/>
              <a:t>nástroje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 licencované </a:t>
            </a:r>
            <a:r>
              <a:rPr lang="cs-CZ" altLang="cs-CZ" sz="2800" dirty="0" smtClean="0"/>
              <a:t>databáze elektronických knih</a:t>
            </a:r>
          </a:p>
          <a:p>
            <a:pPr marL="800100" lvl="1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 descr="erea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4978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Seznam dostupných časopisů a knih (A-Z) </a:t>
            </a:r>
            <a:r>
              <a:rPr lang="cs-CZ" altLang="cs-CZ" sz="280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EBSCO Link Source </a:t>
            </a:r>
            <a:r>
              <a:rPr lang="cs-CZ" altLang="cs-CZ" sz="2800" smtClean="0">
                <a:latin typeface="Calibri" pitchFamily="34" charset="0"/>
              </a:rPr>
              <a:t>– umožňuje prolinkování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lvl="1">
              <a:buFont typeface="Wingdings" pitchFamily="2" charset="2"/>
              <a:buNone/>
            </a:pPr>
            <a:endParaRPr lang="cs-CZ" altLang="cs-CZ" i="1" smtClean="0"/>
          </a:p>
          <a:p>
            <a:pPr lvl="1">
              <a:buFont typeface="Wingdings" pitchFamily="2" charset="2"/>
              <a:buNone/>
            </a:pPr>
            <a:endParaRPr lang="cs-CZ" altLang="cs-CZ" sz="1500" b="1" i="1" smtClean="0"/>
          </a:p>
          <a:p>
            <a:pPr lvl="1">
              <a:buFont typeface="Wingdings" pitchFamily="2" charset="2"/>
              <a:buNone/>
            </a:pPr>
            <a:endParaRPr lang="cs-CZ" altLang="cs-CZ" b="1" i="1" smtClean="0"/>
          </a:p>
          <a:p>
            <a:pPr lvl="1">
              <a:buFont typeface="Wingdings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smtClean="0">
                <a:latin typeface="Calibri" pitchFamily="34" charset="0"/>
              </a:rPr>
              <a:t>EBSCO </a:t>
            </a:r>
            <a:r>
              <a:rPr lang="cs-CZ" altLang="cs-CZ" sz="2600" b="1" dirty="0" err="1" smtClean="0">
                <a:latin typeface="Calibri" pitchFamily="34" charset="0"/>
              </a:rPr>
              <a:t>eBook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Academic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Collection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Multioborová databáze, více jak 138.000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Taylor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en-US" altLang="cs-CZ" sz="2600" b="1" dirty="0" smtClean="0">
                <a:latin typeface="Calibri" pitchFamily="34" charset="0"/>
              </a:rPr>
              <a:t>&amp;</a:t>
            </a:r>
            <a:r>
              <a:rPr lang="cs-CZ" altLang="cs-CZ" sz="2600" b="1" dirty="0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Sage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Knowledge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itchFamily="34" charset="0"/>
              </a:rPr>
              <a:t>Sage</a:t>
            </a:r>
            <a:r>
              <a:rPr lang="cs-CZ" altLang="cs-CZ" sz="2600" dirty="0" smtClean="0">
                <a:latin typeface="Calibri" pitchFamily="34" charset="0"/>
              </a:rPr>
              <a:t> </a:t>
            </a:r>
            <a:r>
              <a:rPr lang="cs-CZ" altLang="cs-CZ" sz="2600" dirty="0" err="1" smtClean="0">
                <a:latin typeface="Calibri" pitchFamily="34" charset="0"/>
              </a:rPr>
              <a:t>Publications</a:t>
            </a:r>
            <a:endParaRPr lang="cs-CZ" altLang="cs-CZ" sz="2600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Gale </a:t>
            </a:r>
            <a:r>
              <a:rPr lang="cs-CZ" altLang="cs-CZ" sz="2400" b="1" dirty="0" err="1" smtClean="0"/>
              <a:t>Virtual</a:t>
            </a:r>
            <a:r>
              <a:rPr lang="cs-CZ" altLang="cs-CZ" sz="2400" b="1" dirty="0" smtClean="0"/>
              <a:t> Reference </a:t>
            </a:r>
            <a:r>
              <a:rPr lang="cs-CZ" altLang="cs-CZ" sz="2400" b="1" dirty="0" err="1" smtClean="0"/>
              <a:t>Library</a:t>
            </a:r>
            <a:endParaRPr lang="cs-CZ" altLang="cs-CZ" sz="2400" b="1" dirty="0" smtClean="0"/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692150"/>
            <a:ext cx="7416800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marL="0" indent="0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2800" b="1" i="1" dirty="0">
                <a:latin typeface="Calibri" panose="020F0502020204030204" pitchFamily="34" charset="0"/>
              </a:rPr>
              <a:t>"</a:t>
            </a:r>
            <a:r>
              <a:rPr lang="cs-CZ" altLang="cs-CZ" sz="2800" b="1" i="1" dirty="0" smtClean="0">
                <a:latin typeface="Calibri" panose="020F0502020204030204" pitchFamily="34" charset="0"/>
              </a:rPr>
              <a:t>Univerzity se stále více podobají komerčním podnikům, a těm se vyplatí umět zanalyzovat dopad jejich vědecké výkonnosti. Vyhodnocovací nástroje se pro tento účel postupně stávají nepostradatelnými."</a:t>
            </a:r>
          </a:p>
          <a:p>
            <a:pPr eaLnBrk="1" hangingPunct="1">
              <a:lnSpc>
                <a:spcPct val="130000"/>
              </a:lnSpc>
              <a:defRPr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2800" dirty="0" smtClean="0">
                <a:latin typeface="Calibri" panose="020F0502020204030204" pitchFamily="34" charset="0"/>
              </a:rPr>
              <a:t>                                                           </a:t>
            </a:r>
            <a:r>
              <a:rPr lang="cs-CZ" altLang="cs-CZ" sz="2800" b="1" i="1" dirty="0" smtClean="0">
                <a:latin typeface="Calibri" panose="020F0502020204030204" pitchFamily="34" charset="0"/>
              </a:rPr>
              <a:t>Donald </a:t>
            </a:r>
            <a:r>
              <a:rPr lang="cs-CZ" altLang="cs-CZ" sz="2800" b="1" i="1" dirty="0" err="1" smtClean="0">
                <a:latin typeface="Calibri" panose="020F0502020204030204" pitchFamily="34" charset="0"/>
              </a:rPr>
              <a:t>Dingwell</a:t>
            </a:r>
            <a:endParaRPr lang="cs-CZ" altLang="cs-CZ" sz="2800" b="1" i="1" dirty="0" smtClean="0">
              <a:latin typeface="Calibri" panose="020F050202020403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79613" y="765175"/>
            <a:ext cx="568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3200" b="1"/>
          </a:p>
          <a:p>
            <a:pPr eaLnBrk="1" hangingPunct="1">
              <a:spcBef>
                <a:spcPct val="50000"/>
              </a:spcBef>
            </a:pPr>
            <a:endParaRPr lang="cs-CZ" altLang="cs-CZ" sz="3200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3200" b="1">
              <a:latin typeface="Tahoma" panose="020B0604030504040204" pitchFamily="34" charset="0"/>
            </a:endParaRPr>
          </a:p>
        </p:txBody>
      </p:sp>
      <p:sp>
        <p:nvSpPr>
          <p:cNvPr id="36868" name="TextovéPole 1"/>
          <p:cNvSpPr txBox="1">
            <a:spLocks noChangeArrowheads="1"/>
          </p:cNvSpPr>
          <p:nvPr/>
        </p:nvSpPr>
        <p:spPr bwMode="auto">
          <a:xfrm>
            <a:off x="2843213" y="6283325"/>
            <a:ext cx="698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i="1"/>
              <a:t>Zdroj: Měření vědecké výkonnosti: H-index v SciVerse Scopus se představuje</a:t>
            </a:r>
          </a:p>
        </p:txBody>
      </p:sp>
    </p:spTree>
    <p:extLst>
      <p:ext uri="{BB962C8B-B14F-4D97-AF65-F5344CB8AC3E}">
        <p14:creationId xmlns:p14="http://schemas.microsoft.com/office/powerpoint/2010/main" val="25706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254125"/>
            <a:ext cx="7777162" cy="62150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Obor měřící: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v</a:t>
            </a:r>
            <a:r>
              <a:rPr lang="cs-CZ" altLang="cs-CZ" sz="2800" dirty="0" smtClean="0">
                <a:latin typeface="Calibri" panose="020F0502020204030204" pitchFamily="34" charset="0"/>
              </a:rPr>
              <a:t>ědeckou výkonnost výzkumníka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s</a:t>
            </a:r>
            <a:r>
              <a:rPr lang="cs-CZ" altLang="cs-CZ" sz="2800" dirty="0" smtClean="0">
                <a:latin typeface="Calibri" panose="020F0502020204030204" pitchFamily="34" charset="0"/>
              </a:rPr>
              <a:t>oubor vybraných článků, časopisu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c</a:t>
            </a:r>
            <a:r>
              <a:rPr lang="cs-CZ" altLang="cs-CZ" sz="2800" dirty="0" smtClean="0">
                <a:latin typeface="Calibri" panose="020F0502020204030204" pitchFamily="34" charset="0"/>
              </a:rPr>
              <a:t>elé instituce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sz="28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Bibliometrie - </a:t>
            </a:r>
            <a:r>
              <a:rPr lang="cs-CZ" altLang="cs-CZ" sz="3200"/>
              <a:t>též </a:t>
            </a:r>
            <a:r>
              <a:rPr lang="cs-CZ" altLang="cs-CZ" sz="3200" b="1"/>
              <a:t>RPM (Research Performance Measurement)</a:t>
            </a:r>
          </a:p>
        </p:txBody>
      </p:sp>
    </p:spTree>
    <p:extLst>
      <p:ext uri="{BB962C8B-B14F-4D97-AF65-F5344CB8AC3E}">
        <p14:creationId xmlns:p14="http://schemas.microsoft.com/office/powerpoint/2010/main" val="24518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254125"/>
            <a:ext cx="7777162" cy="62150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smtClean="0">
                <a:latin typeface="Calibri" panose="020F0502020204030204" pitchFamily="34" charset="0"/>
              </a:rPr>
              <a:t>Web of Science </a:t>
            </a:r>
            <a:r>
              <a:rPr lang="cs-CZ" altLang="cs-CZ" sz="2800" smtClean="0">
                <a:latin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altLang="cs-CZ" sz="2800" smtClean="0">
                <a:latin typeface="Calibri" panose="020F0502020204030204" pitchFamily="34" charset="0"/>
              </a:rPr>
              <a:t> </a:t>
            </a:r>
            <a:r>
              <a:rPr lang="cs-CZ" altLang="cs-CZ" sz="2800" i="1" smtClean="0">
                <a:latin typeface="Calibri" panose="020F0502020204030204" pitchFamily="34" charset="0"/>
              </a:rPr>
              <a:t>Thomson Reuters</a:t>
            </a:r>
            <a:endParaRPr lang="cs-CZ" altLang="cs-CZ" sz="2800" b="1" i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smtClean="0">
                <a:latin typeface="Calibri" panose="020F0502020204030204" pitchFamily="34" charset="0"/>
              </a:rPr>
              <a:t>Scopus </a:t>
            </a:r>
            <a:r>
              <a:rPr lang="cs-CZ" altLang="cs-CZ" sz="2800" smtClean="0">
                <a:latin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altLang="cs-CZ" sz="2800" smtClean="0">
                <a:latin typeface="Calibri" panose="020F0502020204030204" pitchFamily="34" charset="0"/>
              </a:rPr>
              <a:t> </a:t>
            </a:r>
            <a:r>
              <a:rPr lang="cs-CZ" altLang="cs-CZ" sz="2800" i="1" smtClean="0">
                <a:latin typeface="Calibri" panose="020F0502020204030204" pitchFamily="34" charset="0"/>
              </a:rPr>
              <a:t>Elsevier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b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Producenti databází</a:t>
            </a:r>
          </a:p>
        </p:txBody>
      </p:sp>
    </p:spTree>
    <p:extLst>
      <p:ext uri="{BB962C8B-B14F-4D97-AF65-F5344CB8AC3E}">
        <p14:creationId xmlns:p14="http://schemas.microsoft.com/office/powerpoint/2010/main" val="18637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316913" cy="6165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smtClean="0">
                <a:latin typeface="Calibri" panose="020F0502020204030204" pitchFamily="34" charset="0"/>
              </a:rPr>
              <a:t>Producent firma Thomson Reuters (dříve ISI - Institute for Scientific Information)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smtClean="0">
                <a:latin typeface="Calibri" panose="020F0502020204030204" pitchFamily="34" charset="0"/>
              </a:rPr>
              <a:t>Sledování citovanosti vědeckých článků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smtClean="0">
                <a:latin typeface="Calibri" panose="020F0502020204030204" pitchFamily="34" charset="0"/>
              </a:rPr>
              <a:t>Pravidelně aktualizované bibliografické údaje (včetně abstraktů) o článcích z více jak 8.000 předních světových vědeckých a odborných časopisů ze všech oblastí vědy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smtClean="0">
                <a:latin typeface="Calibri" panose="020F0502020204030204" pitchFamily="34" charset="0"/>
              </a:rPr>
              <a:t>Restrospektiva více jak 60 let (k dispozici data od r. 1945)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2900" y="11969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Web of Science</a:t>
            </a:r>
          </a:p>
        </p:txBody>
      </p:sp>
      <p:pic>
        <p:nvPicPr>
          <p:cNvPr id="3994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28738"/>
            <a:ext cx="2857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316913" cy="58054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citační rejstříky, konferenční příspěvky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Science Citation Index Expanded - 1945 - současnost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Social Sciences Citation Index - 1977 -současnost 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Arts &amp; Humanities Citation Index - 1977- současnost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Conference Proceedings Citation Index- Science– 1990 - současnost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Conference Proceedings Citation Index- Social Science &amp; Humanities– 1990 – současnost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5588" y="1301750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23733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316912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Součást WoK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Měření kvality excerpovaných časopisů pomocí tzv. </a:t>
            </a:r>
            <a:r>
              <a:rPr lang="cs-CZ" altLang="cs-CZ" sz="2800" b="1" smtClean="0">
                <a:latin typeface="Calibri" panose="020F0502020204030204" pitchFamily="34" charset="0"/>
              </a:rPr>
              <a:t>impact faktoru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i="1" smtClean="0">
                <a:latin typeface="Calibri" panose="020F0502020204030204" pitchFamily="34" charset="0"/>
              </a:rPr>
              <a:t>Impact faktor </a:t>
            </a:r>
            <a:r>
              <a:rPr lang="en-US" altLang="cs-CZ" sz="2800" smtClean="0">
                <a:latin typeface="Calibri" panose="020F0502020204030204" pitchFamily="34" charset="0"/>
              </a:rPr>
              <a:t>=</a:t>
            </a:r>
            <a:r>
              <a:rPr lang="cs-CZ" altLang="cs-CZ" sz="2800" smtClean="0">
                <a:latin typeface="Calibri" panose="020F0502020204030204" pitchFamily="34" charset="0"/>
              </a:rPr>
              <a:t> míra frekvence citací průměrného článku daného časopisu za dané časové období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IF lze využít jako základ pro odhad prestiže odborných časopisů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68300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Journal Citation Reports</a:t>
            </a:r>
          </a:p>
        </p:txBody>
      </p:sp>
    </p:spTree>
    <p:extLst>
      <p:ext uri="{BB962C8B-B14F-4D97-AF65-F5344CB8AC3E}">
        <p14:creationId xmlns:p14="http://schemas.microsoft.com/office/powerpoint/2010/main" val="11984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4466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Krátký </a:t>
            </a:r>
            <a:r>
              <a:rPr lang="cs-CZ" altLang="cs-CZ" smtClean="0">
                <a:latin typeface="Calibri" panose="020F0502020204030204" pitchFamily="34" charset="0"/>
                <a:hlinkClick r:id="rId3"/>
              </a:rPr>
              <a:t>tutoriál</a:t>
            </a:r>
            <a:r>
              <a:rPr lang="cs-CZ" altLang="cs-CZ" smtClean="0">
                <a:latin typeface="Calibri" panose="020F0502020204030204" pitchFamily="34" charset="0"/>
              </a:rPr>
              <a:t> v češtině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850" y="14557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982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3688" y="1412875"/>
            <a:ext cx="8821737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Producent fy Elsevier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V současnosti největší citační a abstraktová databáze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informace o článcích ze 16.000 vybraných peer-reviewed vědeckých časopisů ze všech vědních oblastí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zaměření na Evropu (včetně vybraných časopisů z České republiky) 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Dále obsahuje přes 23 miliónů záznamů o patentech, záznamy článků ve sbornících konferencí, službu "Articles in Press" pro 3000 časopisů atd. 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3688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Scopus</a:t>
            </a:r>
          </a:p>
        </p:txBody>
      </p:sp>
      <p:pic>
        <p:nvPicPr>
          <p:cNvPr id="4403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08113"/>
            <a:ext cx="962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Metrika pro měření "prestiže" časopisů: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endParaRPr lang="cs-CZ" altLang="cs-CZ" sz="2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SJR (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SCImago</a:t>
            </a:r>
            <a:r>
              <a:rPr lang="cs-CZ" altLang="cs-CZ" sz="2200" dirty="0" smtClean="0">
                <a:latin typeface="Calibri" panose="020F0502020204030204" pitchFamily="34" charset="0"/>
              </a:rPr>
              <a:t>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Journal</a:t>
            </a:r>
            <a:r>
              <a:rPr lang="cs-CZ" altLang="cs-CZ" sz="2200" dirty="0" smtClean="0">
                <a:latin typeface="Calibri" panose="020F0502020204030204" pitchFamily="34" charset="0"/>
              </a:rPr>
              <a:t> Rank) – hodnota indikátoru pro daný časopis (do hodnoty se promítá vědecký obor, kvalita a renomé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časop</a:t>
            </a:r>
            <a:r>
              <a:rPr lang="cs-CZ" altLang="cs-CZ" sz="2200" dirty="0" smtClean="0">
                <a:latin typeface="Calibri" panose="020F0502020204030204" pitchFamily="34" charset="0"/>
              </a:rPr>
              <a:t>.)</a:t>
            </a:r>
          </a:p>
          <a:p>
            <a:pPr marL="709613" lvl="1" indent="0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SNIP (Source-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Normalized</a:t>
            </a:r>
            <a:r>
              <a:rPr lang="cs-CZ" altLang="cs-CZ" sz="2200" dirty="0" smtClean="0">
                <a:latin typeface="Calibri" panose="020F0502020204030204" pitchFamily="34" charset="0"/>
              </a:rPr>
              <a:t>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Impact</a:t>
            </a:r>
            <a:r>
              <a:rPr lang="cs-CZ" altLang="cs-CZ" sz="2200" dirty="0" smtClean="0">
                <a:latin typeface="Calibri" panose="020F0502020204030204" pitchFamily="34" charset="0"/>
              </a:rPr>
              <a:t> per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Paper</a:t>
            </a:r>
            <a:r>
              <a:rPr lang="cs-CZ" altLang="cs-CZ" sz="2200" dirty="0" smtClean="0">
                <a:latin typeface="Calibri" panose="020F0502020204030204" pitchFamily="34" charset="0"/>
              </a:rPr>
              <a:t>) – měří kontextuální citační dopad na základě celkového počtu citací v jednotlivých věd. obor.)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Indikátory SJR, SNIP</a:t>
            </a:r>
          </a:p>
        </p:txBody>
      </p:sp>
    </p:spTree>
    <p:extLst>
      <p:ext uri="{BB962C8B-B14F-4D97-AF65-F5344CB8AC3E}">
        <p14:creationId xmlns:p14="http://schemas.microsoft.com/office/powerpoint/2010/main" val="367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0331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Pro výpočet používá </a:t>
            </a:r>
            <a:r>
              <a:rPr lang="cs-CZ" altLang="cs-CZ" b="1" dirty="0" smtClean="0">
                <a:latin typeface="Calibri" panose="020F0502020204030204" pitchFamily="34" charset="0"/>
              </a:rPr>
              <a:t>h-index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highly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cited</a:t>
            </a:r>
            <a:r>
              <a:rPr lang="cs-CZ" altLang="cs-CZ" b="1" dirty="0" smtClean="0">
                <a:latin typeface="Calibri" panose="020F0502020204030204" pitchFamily="34" charset="0"/>
              </a:rPr>
              <a:t> index – index vysoké citovanosti)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2006- vyvinut prof. Hirschem z Kalifornské univerzity v San Diegu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Výpočet dopadu a kvantity vědecké výkonnosti jednotlivých badatelů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i="1" dirty="0" smtClean="0">
                <a:latin typeface="Calibri" panose="020F0502020204030204" pitchFamily="34" charset="0"/>
              </a:rPr>
              <a:t>Výpočet – vědec má index h, pokud h-počet jeho publikací získaly každá alespoň h-počet citací, zatímco ostatní práce mají každá méně než h citací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9725" y="112712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H-index</a:t>
            </a:r>
          </a:p>
        </p:txBody>
      </p:sp>
    </p:spTree>
    <p:extLst>
      <p:ext uri="{BB962C8B-B14F-4D97-AF65-F5344CB8AC3E}">
        <p14:creationId xmlns:p14="http://schemas.microsoft.com/office/powerpoint/2010/main" val="632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8039" y="198884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Na </a:t>
            </a:r>
            <a:r>
              <a:rPr lang="cs-CZ" altLang="cs-CZ" sz="2800" dirty="0" smtClean="0">
                <a:latin typeface="Calibri" panose="020F0502020204030204" pitchFamily="34" charset="0"/>
              </a:rPr>
              <a:t>základě jednoho vyhledávacího  dotazu umožňuje 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r>
              <a:rPr lang="cs-CZ" altLang="cs-CZ" sz="2800" dirty="0" smtClean="0">
                <a:latin typeface="Calibri" panose="020F0502020204030204" pitchFamily="34" charset="0"/>
              </a:rPr>
              <a:t>     prohledávat </a:t>
            </a:r>
            <a:r>
              <a:rPr lang="cs-CZ" altLang="cs-CZ" sz="2800" dirty="0" smtClean="0">
                <a:latin typeface="Calibri" panose="020F0502020204030204" pitchFamily="34" charset="0"/>
              </a:rPr>
              <a:t>více zdrojů současně v rámci jednoho </a:t>
            </a:r>
            <a:r>
              <a:rPr lang="cs-CZ" altLang="cs-CZ" sz="28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cs-CZ" altLang="cs-CZ" sz="2800" dirty="0" smtClean="0">
                <a:latin typeface="Calibri" panose="020F0502020204030204" pitchFamily="34" charset="0"/>
              </a:rPr>
              <a:t>     rozhraní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474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316912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  <a:hlinkClick r:id="rId3"/>
              </a:rPr>
              <a:t>Uživatelské příručky</a:t>
            </a: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Scopus</a:t>
            </a:r>
          </a:p>
        </p:txBody>
      </p:sp>
    </p:spTree>
    <p:extLst>
      <p:ext uri="{BB962C8B-B14F-4D97-AF65-F5344CB8AC3E}">
        <p14:creationId xmlns:p14="http://schemas.microsoft.com/office/powerpoint/2010/main" val="34939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137525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i="1" smtClean="0">
                <a:latin typeface="Calibri" panose="020F0502020204030204" pitchFamily="34" charset="0"/>
              </a:rPr>
              <a:t>Impact factor </a:t>
            </a:r>
            <a:r>
              <a:rPr lang="cs-CZ" altLang="cs-CZ" smtClean="0">
                <a:latin typeface="Calibri" panose="020F0502020204030204" pitchFamily="34" charset="0"/>
              </a:rPr>
              <a:t>se zakládá na evaluaci časopisů, </a:t>
            </a:r>
            <a:r>
              <a:rPr lang="cs-CZ" altLang="cs-CZ" b="1" i="1" smtClean="0">
                <a:latin typeface="Calibri" panose="020F0502020204030204" pitchFamily="34" charset="0"/>
              </a:rPr>
              <a:t>h-index</a:t>
            </a:r>
            <a:r>
              <a:rPr lang="cs-CZ" altLang="cs-CZ" smtClean="0">
                <a:latin typeface="Calibri" panose="020F0502020204030204" pitchFamily="34" charset="0"/>
              </a:rPr>
              <a:t> je založen na celkové práci konkrétního výzkumníka a nepřihlíží k vlivu vnějších faktorů (např. redakční strategie)</a:t>
            </a:r>
            <a:endParaRPr lang="cs-CZ" altLang="cs-CZ" b="1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latin typeface="Tahoma" panose="020B0604030504040204" pitchFamily="34" charset="0"/>
              </a:rPr>
              <a:t>Impact factor x h-index</a:t>
            </a:r>
          </a:p>
        </p:txBody>
      </p:sp>
    </p:spTree>
    <p:extLst>
      <p:ext uri="{BB962C8B-B14F-4D97-AF65-F5344CB8AC3E}">
        <p14:creationId xmlns:p14="http://schemas.microsoft.com/office/powerpoint/2010/main" val="41861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836712"/>
            <a:ext cx="8497887" cy="6863135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cs-CZ" altLang="cs-CZ" sz="3200" b="1" dirty="0" smtClean="0">
                <a:latin typeface="Calibri" panose="020F0502020204030204" pitchFamily="34" charset="0"/>
              </a:rPr>
              <a:t>Shrnutí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 smtClean="0">
                <a:latin typeface="Calibri" panose="020F0502020204030204" pitchFamily="34" charset="0"/>
              </a:rPr>
              <a:t>Web </a:t>
            </a:r>
            <a:r>
              <a:rPr lang="cs-CZ" altLang="cs-CZ" sz="3200" b="1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32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3200" b="1" dirty="0" err="1" smtClean="0">
                <a:latin typeface="Calibri" panose="020F0502020204030204" pitchFamily="34" charset="0"/>
              </a:rPr>
              <a:t>Knowledge</a:t>
            </a:r>
            <a:endParaRPr lang="cs-CZ" altLang="cs-CZ" sz="3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Thomson Reuters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"Delší" historie</a:t>
            </a: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Journal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Citation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Reports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Impact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factor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latin typeface="Calibri" panose="020F0502020204030204" pitchFamily="34" charset="0"/>
              </a:rPr>
              <a:t>Scopus</a:t>
            </a:r>
            <a:endParaRPr lang="cs-CZ" altLang="cs-CZ" sz="3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Elsevier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Zaměření na Evropu (i časopisy z ČR)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Jiné metriky – h index, SNIP, SJR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906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1484313"/>
            <a:ext cx="7777163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79930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[cit. 08-04-2014].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Měření vědecké výkonnosti: H-index v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SciVerse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Scopus</a:t>
            </a:r>
            <a:r>
              <a:rPr lang="cs-CZ" altLang="cs-CZ" sz="2400" dirty="0" smtClean="0">
                <a:latin typeface="Calibri" panose="020F0502020204030204" pitchFamily="34" charset="0"/>
              </a:rPr>
              <a:t> se představuje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[cit. 08-04-2014].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4"/>
              </a:rPr>
              <a:t>https://docs.google.com/a/apps.fss.muni.cz/file/d/0B6l5SlM5Ig7LOVotWG1MVmJRMEtESFpSeVVNektuZw/preview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33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547813" y="1700213"/>
            <a:ext cx="63992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429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latin typeface="Calibri" panose="020F0502020204030204" pitchFamily="34" charset="0"/>
              </a:rPr>
              <a:t>Děkuji Vám za pozornost</a:t>
            </a:r>
          </a:p>
          <a:p>
            <a:pPr algn="ctr" eaLnBrk="1" hangingPunct="1">
              <a:buFontTx/>
              <a:buNone/>
            </a:pPr>
            <a:endParaRPr lang="en-US" altLang="cs-CZ" b="1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4356100" y="5445125"/>
            <a:ext cx="4176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altLang="cs-CZ" sz="2400" b="1">
              <a:latin typeface="Verdana" panose="020B0604030504040204" pitchFamily="34" charset="0"/>
            </a:endParaRPr>
          </a:p>
          <a:p>
            <a:pPr algn="r" eaLnBrk="1" hangingPunct="1"/>
            <a:endParaRPr lang="cs-CZ" altLang="cs-CZ" sz="2400" b="1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1813" y="3197225"/>
            <a:ext cx="8429625" cy="275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000" b="1" dirty="0">
                <a:latin typeface="Calibri" panose="020F0502020204030204" pitchFamily="34" charset="0"/>
              </a:rPr>
              <a:t>Dana Mazancová</a:t>
            </a:r>
          </a:p>
          <a:p>
            <a:pPr algn="ctr" eaLnBrk="1" hangingPunct="1">
              <a:defRPr/>
            </a:pPr>
            <a:r>
              <a:rPr lang="cs-CZ" sz="3000" b="1" dirty="0">
                <a:latin typeface="Calibri" panose="020F0502020204030204" pitchFamily="34" charset="0"/>
                <a:hlinkClick r:id="rId4"/>
              </a:rPr>
              <a:t>mazancov@fss.muni.cz</a:t>
            </a:r>
            <a:endParaRPr lang="cs-CZ" sz="30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cs-CZ" sz="30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cs-CZ" altLang="cs-CZ" sz="3500" b="1" dirty="0" err="1">
                <a:latin typeface="Calibri" panose="020F0502020204030204" pitchFamily="34" charset="0"/>
                <a:hlinkClick r:id="rId5"/>
              </a:rPr>
              <a:t>infozdroje</a:t>
            </a:r>
            <a:r>
              <a:rPr lang="en-US" altLang="cs-CZ" sz="3500" b="1" dirty="0">
                <a:latin typeface="Calibri" panose="020F0502020204030204" pitchFamily="34" charset="0"/>
                <a:hlinkClick r:id="rId5"/>
              </a:rPr>
              <a:t>@</a:t>
            </a:r>
            <a:r>
              <a:rPr lang="cs-CZ" altLang="cs-CZ" sz="3500" b="1" dirty="0">
                <a:latin typeface="Calibri" panose="020F0502020204030204" pitchFamily="34" charset="0"/>
                <a:hlinkClick r:id="rId5"/>
              </a:rPr>
              <a:t>fss.muni.cz</a:t>
            </a:r>
            <a:endParaRPr lang="cs-CZ" altLang="cs-CZ" sz="35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cs-CZ" sz="2400" b="1" dirty="0">
              <a:latin typeface="+mn-lt"/>
            </a:endParaRPr>
          </a:p>
          <a:p>
            <a:pPr algn="ctr" eaLnBrk="1" hangingPunct="1">
              <a:defRPr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8" descr="ED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7777163" cy="4545013"/>
          </a:xfr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</a:t>
            </a:r>
            <a:r>
              <a:rPr lang="cs-CZ" altLang="cs-CZ" sz="3000" dirty="0" smtClean="0">
                <a:latin typeface="Calibri" panose="020F0502020204030204" pitchFamily="34" charset="0"/>
              </a:rPr>
              <a:t>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</a:t>
            </a:r>
            <a:r>
              <a:rPr lang="cs-CZ" altLang="cs-CZ" sz="3000" dirty="0" smtClean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</a:t>
            </a:r>
            <a:r>
              <a:rPr lang="cs-CZ" altLang="cs-CZ" sz="3000" dirty="0" smtClean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</a:t>
            </a:r>
            <a:r>
              <a:rPr lang="cs-CZ" altLang="cs-CZ" sz="3000" dirty="0" smtClean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</a:t>
            </a:r>
            <a:r>
              <a:rPr lang="cs-CZ" altLang="cs-CZ" sz="3000" dirty="0" smtClean="0">
                <a:latin typeface="Calibri" panose="020F0502020204030204" pitchFamily="34" charset="0"/>
              </a:rPr>
              <a:t>dostupných zdrojů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LinkSource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zjistit, zda má MU přístup k elektronické verzi zadaného 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sz="3200" dirty="0" smtClean="0">
                <a:latin typeface="Calibri" panose="020F0502020204030204" pitchFamily="34" charset="0"/>
              </a:rPr>
              <a:t> (EBSCO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Source</a:t>
            </a:r>
            <a:r>
              <a:rPr lang="cs-CZ" altLang="cs-CZ" sz="3200" dirty="0" smtClean="0">
                <a:latin typeface="Calibri" panose="020F0502020204030204" pitchFamily="34" charset="0"/>
              </a:rPr>
              <a:t>)</a:t>
            </a:r>
            <a:endParaRPr lang="en-US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977</Words>
  <Application>Microsoft Office PowerPoint</Application>
  <PresentationFormat>Předvádění na obrazovce (4:3)</PresentationFormat>
  <Paragraphs>261</Paragraphs>
  <Slides>44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Základy práce s informačními zdroji  ZUR443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(A-Z) – ukázka časopis</vt:lpstr>
      <vt:lpstr>Seznam dostupných časopisů a knih (A-Z) – ukázka časopis</vt:lpstr>
      <vt:lpstr>Seznam dostupných časopisů a knih (A-Z) – ukázka kniha</vt:lpstr>
      <vt:lpstr>Seznam dostupných časopisů a knih  (A-Z) – ukázka kniha  –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 - otevřená kniha</vt:lpstr>
      <vt:lpstr>Adobe Digital Editions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132</cp:revision>
  <cp:lastPrinted>2015-10-27T10:38:28Z</cp:lastPrinted>
  <dcterms:created xsi:type="dcterms:W3CDTF">2015-08-18T07:57:33Z</dcterms:created>
  <dcterms:modified xsi:type="dcterms:W3CDTF">2015-12-01T13:18:16Z</dcterms:modified>
</cp:coreProperties>
</file>