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  <p:sldMasterId id="2147483685" r:id="rId4"/>
    <p:sldMasterId id="2147483697" r:id="rId5"/>
    <p:sldMasterId id="2147483709" r:id="rId6"/>
    <p:sldMasterId id="2147483721" r:id="rId7"/>
  </p:sldMasterIdLst>
  <p:notesMasterIdLst>
    <p:notesMasterId r:id="rId84"/>
  </p:notesMasterIdLst>
  <p:handoutMasterIdLst>
    <p:handoutMasterId r:id="rId85"/>
  </p:handoutMasterIdLst>
  <p:sldIdLst>
    <p:sldId id="375" r:id="rId8"/>
    <p:sldId id="259" r:id="rId9"/>
    <p:sldId id="257" r:id="rId10"/>
    <p:sldId id="266" r:id="rId11"/>
    <p:sldId id="267" r:id="rId12"/>
    <p:sldId id="269" r:id="rId13"/>
    <p:sldId id="341" r:id="rId14"/>
    <p:sldId id="376" r:id="rId15"/>
    <p:sldId id="313" r:id="rId16"/>
    <p:sldId id="314" r:id="rId17"/>
    <p:sldId id="315" r:id="rId18"/>
    <p:sldId id="317" r:id="rId19"/>
    <p:sldId id="316" r:id="rId20"/>
    <p:sldId id="340" r:id="rId21"/>
    <p:sldId id="342" r:id="rId22"/>
    <p:sldId id="343" r:id="rId23"/>
    <p:sldId id="318" r:id="rId24"/>
    <p:sldId id="319" r:id="rId25"/>
    <p:sldId id="320" r:id="rId26"/>
    <p:sldId id="321" r:id="rId27"/>
    <p:sldId id="322" r:id="rId28"/>
    <p:sldId id="323" r:id="rId29"/>
    <p:sldId id="324" r:id="rId30"/>
    <p:sldId id="325" r:id="rId31"/>
    <p:sldId id="327" r:id="rId32"/>
    <p:sldId id="329" r:id="rId33"/>
    <p:sldId id="328" r:id="rId34"/>
    <p:sldId id="326" r:id="rId35"/>
    <p:sldId id="330" r:id="rId36"/>
    <p:sldId id="331" r:id="rId37"/>
    <p:sldId id="332" r:id="rId38"/>
    <p:sldId id="333" r:id="rId39"/>
    <p:sldId id="334" r:id="rId40"/>
    <p:sldId id="335" r:id="rId41"/>
    <p:sldId id="372" r:id="rId42"/>
    <p:sldId id="410" r:id="rId43"/>
    <p:sldId id="377" r:id="rId44"/>
    <p:sldId id="411" r:id="rId45"/>
    <p:sldId id="379" r:id="rId46"/>
    <p:sldId id="380" r:id="rId47"/>
    <p:sldId id="381" r:id="rId48"/>
    <p:sldId id="382" r:id="rId49"/>
    <p:sldId id="412" r:id="rId50"/>
    <p:sldId id="413" r:id="rId51"/>
    <p:sldId id="344" r:id="rId52"/>
    <p:sldId id="414" r:id="rId53"/>
    <p:sldId id="346" r:id="rId54"/>
    <p:sldId id="415" r:id="rId55"/>
    <p:sldId id="416" r:id="rId56"/>
    <p:sldId id="417" r:id="rId57"/>
    <p:sldId id="418" r:id="rId58"/>
    <p:sldId id="385" r:id="rId59"/>
    <p:sldId id="386" r:id="rId60"/>
    <p:sldId id="387" r:id="rId61"/>
    <p:sldId id="388" r:id="rId62"/>
    <p:sldId id="389" r:id="rId63"/>
    <p:sldId id="390" r:id="rId64"/>
    <p:sldId id="391" r:id="rId65"/>
    <p:sldId id="392" r:id="rId66"/>
    <p:sldId id="393" r:id="rId67"/>
    <p:sldId id="394" r:id="rId68"/>
    <p:sldId id="395" r:id="rId69"/>
    <p:sldId id="396" r:id="rId70"/>
    <p:sldId id="397" r:id="rId71"/>
    <p:sldId id="398" r:id="rId72"/>
    <p:sldId id="399" r:id="rId73"/>
    <p:sldId id="400" r:id="rId74"/>
    <p:sldId id="401" r:id="rId75"/>
    <p:sldId id="402" r:id="rId76"/>
    <p:sldId id="403" r:id="rId77"/>
    <p:sldId id="404" r:id="rId78"/>
    <p:sldId id="419" r:id="rId79"/>
    <p:sldId id="409" r:id="rId80"/>
    <p:sldId id="406" r:id="rId81"/>
    <p:sldId id="420" r:id="rId82"/>
    <p:sldId id="421" r:id="rId83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000000"/>
    <a:srgbClr val="00B3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2824" autoAdjust="0"/>
    <p:restoredTop sz="91830" autoAdjust="0"/>
  </p:normalViewPr>
  <p:slideViewPr>
    <p:cSldViewPr>
      <p:cViewPr varScale="1">
        <p:scale>
          <a:sx n="107" d="100"/>
          <a:sy n="107" d="100"/>
        </p:scale>
        <p:origin x="135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63" Type="http://schemas.openxmlformats.org/officeDocument/2006/relationships/slide" Target="slides/slide56.xml"/><Relationship Id="rId68" Type="http://schemas.openxmlformats.org/officeDocument/2006/relationships/slide" Target="slides/slide61.xml"/><Relationship Id="rId76" Type="http://schemas.openxmlformats.org/officeDocument/2006/relationships/slide" Target="slides/slide69.xml"/><Relationship Id="rId84" Type="http://schemas.openxmlformats.org/officeDocument/2006/relationships/notesMaster" Target="notesMasters/notesMaster1.xml"/><Relationship Id="rId89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66" Type="http://schemas.openxmlformats.org/officeDocument/2006/relationships/slide" Target="slides/slide59.xml"/><Relationship Id="rId74" Type="http://schemas.openxmlformats.org/officeDocument/2006/relationships/slide" Target="slides/slide67.xml"/><Relationship Id="rId79" Type="http://schemas.openxmlformats.org/officeDocument/2006/relationships/slide" Target="slides/slide72.xml"/><Relationship Id="rId8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4.xml"/><Relationship Id="rId82" Type="http://schemas.openxmlformats.org/officeDocument/2006/relationships/slide" Target="slides/slide75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64" Type="http://schemas.openxmlformats.org/officeDocument/2006/relationships/slide" Target="slides/slide57.xml"/><Relationship Id="rId69" Type="http://schemas.openxmlformats.org/officeDocument/2006/relationships/slide" Target="slides/slide62.xml"/><Relationship Id="rId77" Type="http://schemas.openxmlformats.org/officeDocument/2006/relationships/slide" Target="slides/slide70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72" Type="http://schemas.openxmlformats.org/officeDocument/2006/relationships/slide" Target="slides/slide65.xml"/><Relationship Id="rId80" Type="http://schemas.openxmlformats.org/officeDocument/2006/relationships/slide" Target="slides/slide73.xml"/><Relationship Id="rId85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slide" Target="slides/slide52.xml"/><Relationship Id="rId67" Type="http://schemas.openxmlformats.org/officeDocument/2006/relationships/slide" Target="slides/slide60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slide" Target="slides/slide55.xml"/><Relationship Id="rId70" Type="http://schemas.openxmlformats.org/officeDocument/2006/relationships/slide" Target="slides/slide63.xml"/><Relationship Id="rId75" Type="http://schemas.openxmlformats.org/officeDocument/2006/relationships/slide" Target="slides/slide68.xml"/><Relationship Id="rId83" Type="http://schemas.openxmlformats.org/officeDocument/2006/relationships/slide" Target="slides/slide76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10" Type="http://schemas.openxmlformats.org/officeDocument/2006/relationships/slide" Target="slides/slide3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slide" Target="slides/slide53.xml"/><Relationship Id="rId65" Type="http://schemas.openxmlformats.org/officeDocument/2006/relationships/slide" Target="slides/slide58.xml"/><Relationship Id="rId73" Type="http://schemas.openxmlformats.org/officeDocument/2006/relationships/slide" Target="slides/slide66.xml"/><Relationship Id="rId78" Type="http://schemas.openxmlformats.org/officeDocument/2006/relationships/slide" Target="slides/slide71.xml"/><Relationship Id="rId81" Type="http://schemas.openxmlformats.org/officeDocument/2006/relationships/slide" Target="slides/slide74.xml"/><Relationship Id="rId86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C4C6C9-5C56-42A6-870D-E8880FEFF0C0}" type="datetimeFigureOut">
              <a:rPr lang="cs-CZ" smtClean="0"/>
              <a:pPr/>
              <a:t>12.11.2015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8B914D-5D37-46CA-A59D-B18C358A7B8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62423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7AC02F-BE93-4DE2-BEA9-F59D70ABDCBA}" type="datetimeFigureOut">
              <a:rPr lang="cs-CZ" smtClean="0"/>
              <a:pPr/>
              <a:t>12.11.2015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34129E-B9F3-4FF4-9646-F90ABCB0EEC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9232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 txBox="1">
            <a:spLocks noGrp="1" noChangeArrowheads="1"/>
          </p:cNvSpPr>
          <p:nvPr/>
        </p:nvSpPr>
        <p:spPr bwMode="auto">
          <a:xfrm>
            <a:off x="3851098" y="9428242"/>
            <a:ext cx="2944958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69BD433A-1640-42AC-94BF-301916009A31}" type="slidenum">
              <a:rPr lang="ru-RU" altLang="cs-CZ" sz="1200"/>
              <a:pPr algn="r" eaLnBrk="1" hangingPunct="1"/>
              <a:t>1</a:t>
            </a:fld>
            <a:endParaRPr lang="ru-RU" altLang="cs-CZ" sz="120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3659005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 txBox="1">
            <a:spLocks noGrp="1" noChangeArrowheads="1"/>
          </p:cNvSpPr>
          <p:nvPr/>
        </p:nvSpPr>
        <p:spPr bwMode="auto">
          <a:xfrm>
            <a:off x="3778250" y="9429750"/>
            <a:ext cx="288925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C1AB4186-279B-4CF5-838C-52971FEF4132}" type="slidenum">
              <a:rPr lang="ru-RU" altLang="cs-CZ" sz="1200"/>
              <a:pPr algn="r" eaLnBrk="1" hangingPunct="1"/>
              <a:t>35</a:t>
            </a:fld>
            <a:endParaRPr lang="ru-RU" altLang="cs-CZ" sz="120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9304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 txBox="1">
            <a:spLocks noGrp="1" noChangeArrowheads="1"/>
          </p:cNvSpPr>
          <p:nvPr/>
        </p:nvSpPr>
        <p:spPr bwMode="auto">
          <a:xfrm>
            <a:off x="3851098" y="9428242"/>
            <a:ext cx="2944958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85F287D3-EC84-4569-B0B6-A1C01073BACB}" type="slidenum">
              <a:rPr lang="ru-RU" altLang="cs-CZ" sz="1200" smtClean="0">
                <a:solidFill>
                  <a:prstClr val="black"/>
                </a:solidFill>
                <a:latin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ru-RU" altLang="cs-CZ" sz="120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8800581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 txBox="1">
            <a:spLocks noGrp="1" noChangeArrowheads="1"/>
          </p:cNvSpPr>
          <p:nvPr/>
        </p:nvSpPr>
        <p:spPr bwMode="auto">
          <a:xfrm>
            <a:off x="3778250" y="9429750"/>
            <a:ext cx="288925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7BFDC8D1-9719-4D2E-9F78-18DDEFFEA290}" type="slidenum">
              <a:rPr lang="ru-RU" altLang="cs-CZ" sz="1200"/>
              <a:pPr algn="r" eaLnBrk="1" hangingPunct="1"/>
              <a:t>45</a:t>
            </a:fld>
            <a:endParaRPr lang="ru-RU" altLang="cs-CZ" sz="120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1256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 txBox="1">
            <a:spLocks noGrp="1" noChangeArrowheads="1"/>
          </p:cNvSpPr>
          <p:nvPr/>
        </p:nvSpPr>
        <p:spPr bwMode="auto">
          <a:xfrm>
            <a:off x="3851098" y="9428242"/>
            <a:ext cx="2944958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DCE05B7A-89AE-48B1-9277-467E38B2CF28}" type="slidenum">
              <a:rPr lang="ru-RU" altLang="cs-CZ" sz="1200" smtClean="0">
                <a:solidFill>
                  <a:prstClr val="black"/>
                </a:solidFill>
                <a:latin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56</a:t>
            </a:fld>
            <a:endParaRPr lang="ru-RU" altLang="cs-CZ" sz="120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9501924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 txBox="1">
            <a:spLocks noGrp="1" noChangeArrowheads="1"/>
          </p:cNvSpPr>
          <p:nvPr/>
        </p:nvSpPr>
        <p:spPr bwMode="auto">
          <a:xfrm>
            <a:off x="3851098" y="9428242"/>
            <a:ext cx="2944958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05B9E308-1104-4019-84A8-15E04E7BFF25}" type="slidenum">
              <a:rPr lang="ru-RU" altLang="cs-CZ" sz="1200" smtClean="0">
                <a:solidFill>
                  <a:prstClr val="black"/>
                </a:solidFill>
                <a:latin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68</a:t>
            </a:fld>
            <a:endParaRPr lang="ru-RU" altLang="cs-CZ" sz="120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4172579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 txBox="1">
            <a:spLocks noGrp="1" noChangeArrowheads="1"/>
          </p:cNvSpPr>
          <p:nvPr/>
        </p:nvSpPr>
        <p:spPr bwMode="auto">
          <a:xfrm>
            <a:off x="3851098" y="9428242"/>
            <a:ext cx="2944958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0D2B8C9E-12CB-4FBF-84A6-4E90FFBB386A}" type="slidenum">
              <a:rPr lang="ru-RU" altLang="cs-CZ" sz="1200" smtClean="0">
                <a:solidFill>
                  <a:prstClr val="black"/>
                </a:solidFill>
                <a:latin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73</a:t>
            </a:fld>
            <a:endParaRPr lang="ru-RU" altLang="cs-CZ" sz="120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640628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pPr/>
              <a:t>12.11.2015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2377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pPr/>
              <a:t>12.11.2015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0634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pPr/>
              <a:t>12.11.2015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48798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692150"/>
            <a:ext cx="6337300" cy="893763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/>
              <a:t>Klepnutím lze upravit styl předlohy nadpisů.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1484313"/>
            <a:ext cx="6337300" cy="503237"/>
          </a:xfrm>
        </p:spPr>
        <p:txBody>
          <a:bodyPr/>
          <a:lstStyle>
            <a:lvl1pPr marL="0" indent="0">
              <a:buFontTx/>
              <a:buNone/>
              <a:defRPr sz="2600" b="1">
                <a:solidFill>
                  <a:schemeClr val="bg1"/>
                </a:solidFill>
              </a:defRPr>
            </a:lvl1pPr>
          </a:lstStyle>
          <a:p>
            <a:r>
              <a:rPr lang="ru-RU"/>
              <a:t>Klepnutím lze upravit styl předlohy podnadpisů.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06975" y="1196975"/>
            <a:ext cx="3813175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pPr/>
              <a:t>12.11.2015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09858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77050" y="473075"/>
            <a:ext cx="1943100" cy="619601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042988" y="473075"/>
            <a:ext cx="5681662" cy="619601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2988" y="473075"/>
            <a:ext cx="7777162" cy="508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5006975" y="1196975"/>
            <a:ext cx="3813175" cy="26590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5006975" y="4008438"/>
            <a:ext cx="3813175" cy="266065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12.11.2015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3777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12.11.2015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9858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12.11.2015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4205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12.11.2015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4195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12.11.2015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2165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12.11.2015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652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pPr/>
              <a:t>12.11.2015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14205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12.11.2015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0116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12.11.2015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75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12.11.2015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7834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12.11.2015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6343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12.11.2015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8798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12.11.2015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3777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12.11.2015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9858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12.11.2015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42055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12.11.2015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4195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12.11.2015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216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pPr/>
              <a:t>12.11.2015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941951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12.11.2015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65299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12.11.2015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01163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12.11.2015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751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12.11.2015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78347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12.11.2015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63432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12.11.2015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87989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12.11.2015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37774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12.11.2015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98587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12.11.2015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42055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12.11.2015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419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pPr/>
              <a:t>12.11.2015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921652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12.11.2015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21652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12.11.2015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65299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12.11.2015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01163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12.11.2015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751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12.11.2015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78347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12.11.2015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63432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12.11.2015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87989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12.11.2015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37774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12.11.2015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98587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12.11.2015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420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pPr/>
              <a:t>12.11.2015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865299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12.11.2015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41951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12.11.2015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21652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12.11.2015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65299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12.11.2015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01163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12.11.2015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751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12.11.2015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78347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12.11.2015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63432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12.11.2015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87989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12.11.2015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37774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12.11.2015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985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pPr/>
              <a:t>12.11.2015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301163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12.11.2015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42055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12.11.2015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41951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12.11.2015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21652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12.11.2015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65299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12.11.2015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01163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12.11.2015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751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12.11.2015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78347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12.11.2015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63432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12.11.2015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879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pPr/>
              <a:t>12.11.2015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17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pPr/>
              <a:t>12.11.2015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4783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D930C-588A-4F43-B402-CFFA93129F26}" type="datetimeFigureOut">
              <a:rPr lang="cs-CZ" smtClean="0"/>
              <a:pPr/>
              <a:t>12.11.2015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C1B486-2F91-4DAE-9278-7030E799F9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0715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473075"/>
            <a:ext cx="777716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1196975"/>
            <a:ext cx="7777162" cy="547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cs-CZ" smtClean="0"/>
              <a:t>Klepnutím lze upravit styly předlohy textu.</a:t>
            </a:r>
          </a:p>
          <a:p>
            <a:pPr lvl="1"/>
            <a:r>
              <a:rPr lang="ru-RU" altLang="cs-CZ" smtClean="0"/>
              <a:t>Druhá úroveň</a:t>
            </a:r>
          </a:p>
          <a:p>
            <a:pPr lvl="2"/>
            <a:r>
              <a:rPr lang="ru-RU" altLang="cs-CZ" smtClean="0"/>
              <a:t>Třetí úroveň</a:t>
            </a:r>
          </a:p>
          <a:p>
            <a:pPr lvl="3"/>
            <a:r>
              <a:rPr lang="ru-RU" altLang="cs-CZ" smtClean="0"/>
              <a:t>Čtvrtá úroveň</a:t>
            </a:r>
          </a:p>
          <a:p>
            <a:pPr lvl="4"/>
            <a:r>
              <a:rPr lang="ru-RU" altLang="cs-CZ" smtClean="0"/>
              <a:t>Pátá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9pPr>
    </p:titleStyle>
    <p:bodyStyle>
      <a:lvl1pPr marL="442913" indent="-442913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Blip>
          <a:blip r:embed="rId15"/>
        </a:buBlip>
        <a:tabLst>
          <a:tab pos="442913" algn="l"/>
        </a:tabLst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1128713" indent="-4191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v"/>
        <a:tabLst>
          <a:tab pos="442913" algn="l"/>
        </a:tabLst>
        <a:defRPr sz="2400">
          <a:solidFill>
            <a:schemeClr val="tx1"/>
          </a:solidFill>
          <a:latin typeface="+mn-lt"/>
        </a:defRPr>
      </a:lvl2pPr>
      <a:lvl3pPr marL="15367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tabLst>
          <a:tab pos="442913" algn="l"/>
        </a:tabLst>
        <a:defRPr sz="2400">
          <a:solidFill>
            <a:schemeClr val="tx1"/>
          </a:solidFill>
          <a:latin typeface="+mn-lt"/>
        </a:defRPr>
      </a:lvl3pPr>
      <a:lvl4pPr marL="1944688" indent="-228600" algn="l" rtl="0" eaLnBrk="0" fontAlgn="base" hangingPunct="0">
        <a:spcBef>
          <a:spcPct val="20000"/>
        </a:spcBef>
        <a:spcAft>
          <a:spcPct val="0"/>
        </a:spcAft>
        <a:buChar char="–"/>
        <a:tabLst>
          <a:tab pos="442913" algn="l"/>
        </a:tabLst>
        <a:defRPr sz="2000">
          <a:solidFill>
            <a:schemeClr val="tx1"/>
          </a:solidFill>
          <a:latin typeface="+mn-lt"/>
        </a:defRPr>
      </a:lvl4pPr>
      <a:lvl5pPr marL="2352675" indent="-228600" algn="l" rtl="0" eaLnBrk="0" fontAlgn="base" hangingPunct="0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5pPr>
      <a:lvl6pPr marL="28098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6pPr>
      <a:lvl7pPr marL="32670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7pPr>
      <a:lvl8pPr marL="37242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8pPr>
      <a:lvl9pPr marL="41814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D930C-588A-4F43-B402-CFFA93129F26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12.11.2015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C1B486-2F91-4DAE-9278-7030E799F9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715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D930C-588A-4F43-B402-CFFA93129F26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12.11.2015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C1B486-2F91-4DAE-9278-7030E799F9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715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D930C-588A-4F43-B402-CFFA93129F26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12.11.2015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C1B486-2F91-4DAE-9278-7030E799F9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715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D930C-588A-4F43-B402-CFFA93129F26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12.11.2015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C1B486-2F91-4DAE-9278-7030E799F9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715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D930C-588A-4F43-B402-CFFA93129F26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12.11.2015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C1B486-2F91-4DAE-9278-7030E799F9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715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hackcollege.com/blog/2011/11/23/infographic-get-more-out-of-google.html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yendnoteweb.com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citace.com/" TargetMode="External"/><Relationship Id="rId4" Type="http://schemas.openxmlformats.org/officeDocument/2006/relationships/hyperlink" Target="https://www.zotero.org/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yendnoteweb.com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kb.muni.cz/kuk/animace/eiz/discovery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8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1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dobe.com/products/digitaleditions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4" Type="http://schemas.openxmlformats.org/officeDocument/2006/relationships/hyperlink" Target="http://blogs.adobe.com/digitalpublishing/supported-devices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8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8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8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http://knihovna.fss.muni.cz/index.php?sekce=31&amp;podsekce=97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8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8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9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hyperlink" Target="http://knihovna.fss.muni.cz/ezdroje.php?podsekce=37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ndmappersinc.com/index.cfm/fuseaction/Pages.Page/id/446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spencerjardine.blogspot.cz/2012/02/boolean-search-strategies-videos.html" TargetMode="External"/><Relationship Id="rId4" Type="http://schemas.openxmlformats.org/officeDocument/2006/relationships/hyperlink" Target="http://thetravellingteachers.blogspot.cz/2014/08/newspaper-articles-some-new-and-old.html" TargetMode="Externa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hyperlink" Target="mailto:infozdroje@fss.muni.cz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mazancov@fss.muni.cz" TargetMode="External"/><Relationship Id="rId4" Type="http://schemas.openxmlformats.org/officeDocument/2006/relationships/hyperlink" Target="mailto:jkriz@fss.muni.cz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 flipV="1">
            <a:off x="0" y="-46038"/>
            <a:ext cx="9144000" cy="460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85738" y="2133600"/>
            <a:ext cx="8929687" cy="1584325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dirty="0" smtClean="0">
                <a:solidFill>
                  <a:schemeClr val="bg1"/>
                </a:solidFill>
              </a:rPr>
              <a:t>Základy práce s informačními zdroji </a:t>
            </a:r>
            <a:r>
              <a:rPr lang="cs-CZ" altLang="cs-CZ" sz="4000" dirty="0" smtClean="0">
                <a:solidFill>
                  <a:schemeClr val="bg1"/>
                </a:solidFill>
              </a:rPr>
              <a:t/>
            </a:r>
            <a:br>
              <a:rPr lang="cs-CZ" altLang="cs-CZ" sz="4000" dirty="0" smtClean="0">
                <a:solidFill>
                  <a:schemeClr val="bg1"/>
                </a:solidFill>
              </a:rPr>
            </a:br>
            <a:r>
              <a:rPr lang="cs-CZ" altLang="cs-CZ" sz="3000" dirty="0" smtClean="0">
                <a:solidFill>
                  <a:schemeClr val="bg1"/>
                </a:solidFill>
              </a:rPr>
              <a:t>ZUR783</a:t>
            </a:r>
            <a:endParaRPr lang="uk-UA" altLang="cs-CZ" sz="3000" dirty="0" smtClean="0">
              <a:solidFill>
                <a:schemeClr val="bg1"/>
              </a:solidFill>
            </a:endParaRP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44475" y="5062538"/>
            <a:ext cx="4319588" cy="1441450"/>
          </a:xfrm>
        </p:spPr>
        <p:txBody>
          <a:bodyPr/>
          <a:lstStyle/>
          <a:p>
            <a:pPr marL="0" indent="0" algn="r" eaLnBrk="1" hangingPunct="1">
              <a:lnSpc>
                <a:spcPct val="100000"/>
              </a:lnSpc>
              <a:buFontTx/>
              <a:buNone/>
            </a:pPr>
            <a:endParaRPr lang="cs-CZ" altLang="cs-CZ" sz="2000" b="1" smtClean="0">
              <a:solidFill>
                <a:schemeClr val="bg1"/>
              </a:solidFill>
            </a:endParaRPr>
          </a:p>
          <a:p>
            <a:pPr marL="0" indent="0" algn="ctr" eaLnBrk="1" hangingPunct="1">
              <a:lnSpc>
                <a:spcPct val="100000"/>
              </a:lnSpc>
              <a:buFontTx/>
              <a:buNone/>
            </a:pPr>
            <a:r>
              <a:rPr lang="cs-CZ" altLang="cs-CZ" sz="2800" b="1" smtClean="0">
                <a:solidFill>
                  <a:schemeClr val="bg1"/>
                </a:solidFill>
                <a:latin typeface="Calibri" pitchFamily="34" charset="0"/>
              </a:rPr>
              <a:t>Mgr. Jan Kříž</a:t>
            </a:r>
          </a:p>
          <a:p>
            <a:pPr marL="0" indent="0" algn="ctr" eaLnBrk="1" hangingPunct="1">
              <a:lnSpc>
                <a:spcPct val="100000"/>
              </a:lnSpc>
              <a:buFontTx/>
              <a:buNone/>
            </a:pPr>
            <a:r>
              <a:rPr lang="cs-CZ" altLang="cs-CZ" sz="2800" b="1" smtClean="0">
                <a:solidFill>
                  <a:schemeClr val="bg1"/>
                </a:solidFill>
                <a:latin typeface="Calibri" pitchFamily="34" charset="0"/>
              </a:rPr>
              <a:t>Mgr. Dana Mazancová, DiS.</a:t>
            </a:r>
          </a:p>
        </p:txBody>
      </p:sp>
      <p:sp>
        <p:nvSpPr>
          <p:cNvPr id="4101" name="Text Box 6"/>
          <p:cNvSpPr txBox="1">
            <a:spLocks noChangeArrowheads="1"/>
          </p:cNvSpPr>
          <p:nvPr/>
        </p:nvSpPr>
        <p:spPr bwMode="auto">
          <a:xfrm>
            <a:off x="5094288" y="5976938"/>
            <a:ext cx="374332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cs-CZ" altLang="cs-CZ" sz="2800" b="1">
                <a:solidFill>
                  <a:schemeClr val="bg1"/>
                </a:solidFill>
                <a:latin typeface="Calibri" pitchFamily="34" charset="0"/>
              </a:rPr>
              <a:t>Brno, 6. listopadu 2015</a:t>
            </a:r>
            <a:endParaRPr lang="cs-CZ" altLang="cs-CZ" sz="280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899592" y="1916832"/>
            <a:ext cx="8568952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AutoNum type="arabicPeriod"/>
            </a:pPr>
            <a:r>
              <a:rPr lang="cs-CZ" altLang="cs-CZ" sz="3200" dirty="0" smtClean="0"/>
              <a:t> Téma</a:t>
            </a:r>
          </a:p>
          <a:p>
            <a:pPr>
              <a:buFontTx/>
              <a:buAutoNum type="arabicPeriod"/>
            </a:pPr>
            <a:r>
              <a:rPr lang="cs-CZ" altLang="cs-CZ" sz="3200" b="1" dirty="0" smtClean="0"/>
              <a:t> Další specifikace</a:t>
            </a:r>
          </a:p>
          <a:p>
            <a:pPr>
              <a:buFontTx/>
              <a:buAutoNum type="arabicPeriod"/>
            </a:pPr>
            <a:r>
              <a:rPr lang="cs-CZ" altLang="cs-CZ" sz="3200" dirty="0" smtClean="0"/>
              <a:t> Výběr zdrojů</a:t>
            </a:r>
          </a:p>
          <a:p>
            <a:pPr>
              <a:buFontTx/>
              <a:buAutoNum type="arabicPeriod"/>
            </a:pPr>
            <a:r>
              <a:rPr lang="cs-CZ" altLang="cs-CZ" sz="3200" dirty="0" smtClean="0"/>
              <a:t> </a:t>
            </a:r>
            <a:r>
              <a:rPr lang="cs-CZ" altLang="cs-CZ" sz="3200" dirty="0" err="1" smtClean="0"/>
              <a:t>Boolovský</a:t>
            </a:r>
            <a:r>
              <a:rPr lang="cs-CZ" altLang="cs-CZ" sz="3200" dirty="0" smtClean="0"/>
              <a:t> model</a:t>
            </a:r>
          </a:p>
          <a:p>
            <a:pPr>
              <a:buFontTx/>
              <a:buAutoNum type="arabicPeriod"/>
            </a:pPr>
            <a:r>
              <a:rPr lang="cs-CZ" altLang="cs-CZ" sz="3200" dirty="0" smtClean="0"/>
              <a:t> Technika vyhledávání</a:t>
            </a:r>
          </a:p>
          <a:p>
            <a:pPr>
              <a:buFontTx/>
              <a:buAutoNum type="arabicPeriod"/>
            </a:pPr>
            <a:r>
              <a:rPr lang="cs-CZ" altLang="cs-CZ" sz="3200" dirty="0" smtClean="0"/>
              <a:t> Vlastní vyhledávací proces</a:t>
            </a:r>
          </a:p>
          <a:p>
            <a:pPr>
              <a:buFontTx/>
              <a:buAutoNum type="arabicPeriod"/>
            </a:pPr>
            <a:r>
              <a:rPr lang="cs-CZ" altLang="cs-CZ" sz="3200" dirty="0"/>
              <a:t> </a:t>
            </a:r>
            <a:r>
              <a:rPr lang="cs-CZ" altLang="cs-CZ" sz="3200" dirty="0" smtClean="0"/>
              <a:t>Hodnocení vyhledaných záznamů</a:t>
            </a:r>
          </a:p>
          <a:p>
            <a:pPr>
              <a:buFontTx/>
              <a:buAutoNum type="arabicPeriod"/>
            </a:pPr>
            <a:r>
              <a:rPr lang="cs-CZ" altLang="cs-CZ" sz="3200" dirty="0" smtClean="0"/>
              <a:t> Další operace</a:t>
            </a:r>
          </a:p>
          <a:p>
            <a:pPr marL="709613" lvl="1">
              <a:defRPr/>
            </a:pPr>
            <a:r>
              <a:rPr lang="cs-CZ" altLang="cs-CZ" dirty="0" smtClean="0">
                <a:solidFill>
                  <a:srgbClr val="FF0000"/>
                </a:solidFill>
              </a:rPr>
              <a:t>		</a:t>
            </a:r>
            <a:endParaRPr lang="cs-CZ" alt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2993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23528" y="2132856"/>
            <a:ext cx="856895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altLang="cs-CZ" sz="3000" b="1" dirty="0" smtClean="0"/>
              <a:t> Před </a:t>
            </a:r>
            <a:r>
              <a:rPr lang="cs-CZ" altLang="cs-CZ" sz="3000" b="1" dirty="0"/>
              <a:t>začátkem vlastního procesu vyhledávání je </a:t>
            </a:r>
            <a:r>
              <a:rPr lang="cs-CZ" altLang="cs-CZ" sz="3000" b="1" dirty="0" smtClean="0"/>
              <a:t> </a:t>
            </a:r>
          </a:p>
          <a:p>
            <a:r>
              <a:rPr lang="cs-CZ" altLang="cs-CZ" sz="3000" b="1" dirty="0"/>
              <a:t> </a:t>
            </a:r>
            <a:r>
              <a:rPr lang="cs-CZ" altLang="cs-CZ" sz="3000" b="1" dirty="0" smtClean="0"/>
              <a:t>    třeba </a:t>
            </a:r>
            <a:r>
              <a:rPr lang="cs-CZ" altLang="cs-CZ" sz="3000" b="1" dirty="0"/>
              <a:t>si ujasnit: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3000" dirty="0"/>
              <a:t>časové rozmezí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3000" dirty="0"/>
              <a:t>typy dokumentů (např. </a:t>
            </a:r>
            <a:r>
              <a:rPr lang="cs-CZ" altLang="cs-CZ" sz="3000" dirty="0" err="1" smtClean="0"/>
              <a:t>odb</a:t>
            </a:r>
            <a:r>
              <a:rPr lang="cs-CZ" altLang="cs-CZ" sz="3000" dirty="0" smtClean="0"/>
              <a:t>. </a:t>
            </a:r>
            <a:r>
              <a:rPr lang="cs-CZ" altLang="cs-CZ" sz="3000" dirty="0"/>
              <a:t>časopisy, kapitoly z knih, příspěvky z konferencí, zpravodajství)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3000" dirty="0"/>
              <a:t>typ dat (text, audio, video)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3000" dirty="0"/>
              <a:t>jazyk dokumentů (většina světové produkce je v AJ)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3000" b="1" dirty="0"/>
              <a:t>forma (odborná</a:t>
            </a:r>
            <a:r>
              <a:rPr lang="cs-CZ" altLang="cs-CZ" sz="3000" dirty="0"/>
              <a:t> x populárně naučná)</a:t>
            </a:r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467544" y="1196752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Další specifikace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55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899592" y="1916832"/>
            <a:ext cx="856895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AutoNum type="arabicPeriod"/>
            </a:pPr>
            <a:r>
              <a:rPr lang="cs-CZ" altLang="cs-CZ" sz="3200" dirty="0" smtClean="0"/>
              <a:t> Téma</a:t>
            </a:r>
          </a:p>
          <a:p>
            <a:pPr>
              <a:buFontTx/>
              <a:buAutoNum type="arabicPeriod"/>
            </a:pPr>
            <a:r>
              <a:rPr lang="cs-CZ" altLang="cs-CZ" sz="3200" dirty="0" smtClean="0"/>
              <a:t> Další specifikace</a:t>
            </a:r>
          </a:p>
          <a:p>
            <a:pPr>
              <a:buFontTx/>
              <a:buAutoNum type="arabicPeriod"/>
            </a:pPr>
            <a:r>
              <a:rPr lang="cs-CZ" altLang="cs-CZ" sz="3200" b="1" dirty="0" smtClean="0"/>
              <a:t> Výběr zdrojů</a:t>
            </a:r>
          </a:p>
          <a:p>
            <a:pPr>
              <a:buFontTx/>
              <a:buAutoNum type="arabicPeriod"/>
            </a:pPr>
            <a:r>
              <a:rPr lang="cs-CZ" altLang="cs-CZ" sz="3200" dirty="0" smtClean="0"/>
              <a:t> </a:t>
            </a:r>
            <a:r>
              <a:rPr lang="cs-CZ" altLang="cs-CZ" sz="3200" dirty="0" err="1" smtClean="0"/>
              <a:t>Boolovský</a:t>
            </a:r>
            <a:r>
              <a:rPr lang="cs-CZ" altLang="cs-CZ" sz="3200" dirty="0" smtClean="0"/>
              <a:t> model</a:t>
            </a:r>
          </a:p>
          <a:p>
            <a:pPr>
              <a:buFontTx/>
              <a:buAutoNum type="arabicPeriod"/>
            </a:pPr>
            <a:r>
              <a:rPr lang="cs-CZ" altLang="cs-CZ" sz="3200" dirty="0" smtClean="0"/>
              <a:t> Technika vyhledávání</a:t>
            </a:r>
          </a:p>
          <a:p>
            <a:pPr>
              <a:buFontTx/>
              <a:buAutoNum type="arabicPeriod"/>
            </a:pPr>
            <a:r>
              <a:rPr lang="cs-CZ" altLang="cs-CZ" sz="3200" dirty="0" smtClean="0"/>
              <a:t> Hodnocení vyhledaných záznamů</a:t>
            </a:r>
          </a:p>
          <a:p>
            <a:pPr>
              <a:buFontTx/>
              <a:buAutoNum type="arabicPeriod"/>
            </a:pPr>
            <a:r>
              <a:rPr lang="cs-CZ" altLang="cs-CZ" sz="3200" dirty="0" smtClean="0"/>
              <a:t> Další operace</a:t>
            </a:r>
          </a:p>
          <a:p>
            <a:pPr marL="709613" lvl="1">
              <a:defRPr/>
            </a:pPr>
            <a:r>
              <a:rPr lang="cs-CZ" altLang="cs-CZ" dirty="0" smtClean="0">
                <a:solidFill>
                  <a:srgbClr val="FF0000"/>
                </a:solidFill>
              </a:rPr>
              <a:t>		</a:t>
            </a:r>
            <a:endParaRPr lang="cs-CZ" alt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5215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67544" y="2132856"/>
            <a:ext cx="856895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3200" dirty="0" smtClean="0"/>
              <a:t>Specializované </a:t>
            </a:r>
            <a:r>
              <a:rPr lang="cs-CZ" altLang="cs-CZ" sz="3200" dirty="0"/>
              <a:t>odborné databáze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3200" dirty="0"/>
              <a:t>Knihovní katalogy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3200" dirty="0"/>
              <a:t>Specializované vyhledávače </a:t>
            </a:r>
            <a:r>
              <a:rPr lang="cs-CZ" altLang="cs-CZ" sz="3200" dirty="0" err="1" smtClean="0"/>
              <a:t>odb</a:t>
            </a:r>
            <a:r>
              <a:rPr lang="cs-CZ" altLang="cs-CZ" sz="3200" dirty="0" smtClean="0"/>
              <a:t>. </a:t>
            </a:r>
            <a:r>
              <a:rPr lang="cs-CZ" altLang="cs-CZ" sz="3200" dirty="0"/>
              <a:t>informací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3200" dirty="0" err="1"/>
              <a:t>Repozitáře</a:t>
            </a:r>
            <a:endParaRPr lang="cs-CZ" altLang="cs-CZ" sz="3200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3200" dirty="0"/>
              <a:t>Knihovny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3200" dirty="0"/>
              <a:t>Další</a:t>
            </a:r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467544" y="1196752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Výběr zdrojů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16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115616" y="2132856"/>
            <a:ext cx="6984776" cy="2808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276872"/>
            <a:ext cx="5657850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01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67544" y="1642487"/>
            <a:ext cx="856895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cs-CZ" sz="2700" dirty="0" smtClean="0">
                <a:latin typeface="Arial" panose="020B0604020202020204" pitchFamily="34" charset="0"/>
              </a:rPr>
              <a:t>Vyhledávání na konkrétní stránce</a:t>
            </a:r>
          </a:p>
          <a:p>
            <a:pPr>
              <a:defRPr/>
            </a:pPr>
            <a:r>
              <a:rPr lang="cs-CZ" sz="2700" b="1" i="1" dirty="0" smtClean="0">
                <a:latin typeface="Arial" panose="020B0604020202020204" pitchFamily="34" charset="0"/>
              </a:rPr>
              <a:t>Př. </a:t>
            </a:r>
            <a:r>
              <a:rPr lang="cs-CZ" sz="2700" b="1" i="1" dirty="0" err="1" smtClean="0">
                <a:latin typeface="Arial" panose="020B0604020202020204" pitchFamily="34" charset="0"/>
              </a:rPr>
              <a:t>burgr</a:t>
            </a:r>
            <a:r>
              <a:rPr lang="cs-CZ" sz="2700" b="1" i="1" dirty="0" smtClean="0">
                <a:latin typeface="Arial" panose="020B0604020202020204" pitchFamily="34" charset="0"/>
              </a:rPr>
              <a:t> </a:t>
            </a:r>
            <a:r>
              <a:rPr lang="cs-CZ" sz="2700" b="1" i="1" dirty="0" err="1" smtClean="0">
                <a:latin typeface="Arial" panose="020B0604020202020204" pitchFamily="34" charset="0"/>
              </a:rPr>
              <a:t>site</a:t>
            </a:r>
            <a:r>
              <a:rPr lang="cs-CZ" sz="2700" b="1" i="1" dirty="0" smtClean="0">
                <a:latin typeface="Arial" panose="020B0604020202020204" pitchFamily="34" charset="0"/>
              </a:rPr>
              <a:t>:</a:t>
            </a:r>
            <a:r>
              <a:rPr lang="cs-CZ" sz="2700" b="1" i="1" dirty="0" err="1" smtClean="0">
                <a:latin typeface="Arial" panose="020B0604020202020204" pitchFamily="34" charset="0"/>
              </a:rPr>
              <a:t>fss.muni.cz</a:t>
            </a:r>
            <a:r>
              <a:rPr lang="cs-CZ" sz="2700" b="1" i="1" dirty="0" smtClean="0">
                <a:latin typeface="Arial" panose="020B0604020202020204" pitchFamily="34" charset="0"/>
              </a:rPr>
              <a:t> </a:t>
            </a:r>
          </a:p>
          <a:p>
            <a:pPr>
              <a:defRPr/>
            </a:pPr>
            <a:endParaRPr lang="cs-CZ" sz="2700" dirty="0" smtClean="0">
              <a:latin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cs-CZ" sz="2700" dirty="0" smtClean="0">
                <a:latin typeface="Arial" panose="020B0604020202020204" pitchFamily="34" charset="0"/>
              </a:rPr>
              <a:t>Definice</a:t>
            </a:r>
          </a:p>
          <a:p>
            <a:pPr>
              <a:defRPr/>
            </a:pPr>
            <a:r>
              <a:rPr lang="cs-CZ" sz="2700" b="1" i="1" dirty="0" smtClean="0">
                <a:latin typeface="Arial" panose="020B0604020202020204" pitchFamily="34" charset="0"/>
              </a:rPr>
              <a:t>Př. </a:t>
            </a:r>
            <a:r>
              <a:rPr lang="cs-CZ" sz="2700" b="1" i="1" dirty="0" err="1" smtClean="0">
                <a:latin typeface="Arial" panose="020B0604020202020204" pitchFamily="34" charset="0"/>
              </a:rPr>
              <a:t>define</a:t>
            </a:r>
            <a:r>
              <a:rPr lang="cs-CZ" sz="2700" b="1" i="1" dirty="0" smtClean="0">
                <a:latin typeface="Arial" panose="020B0604020202020204" pitchFamily="34" charset="0"/>
              </a:rPr>
              <a:t>:</a:t>
            </a:r>
            <a:r>
              <a:rPr lang="cs-CZ" sz="2700" b="1" i="1" dirty="0" err="1" smtClean="0">
                <a:latin typeface="Arial" panose="020B0604020202020204" pitchFamily="34" charset="0"/>
              </a:rPr>
              <a:t>cyberbullying</a:t>
            </a:r>
            <a:endParaRPr lang="cs-CZ" sz="2700" b="1" i="1" dirty="0" smtClean="0">
              <a:latin typeface="Arial" panose="020B0604020202020204" pitchFamily="34" charset="0"/>
            </a:endParaRPr>
          </a:p>
          <a:p>
            <a:pPr>
              <a:defRPr/>
            </a:pPr>
            <a:endParaRPr lang="cs-CZ" sz="2700" dirty="0" smtClean="0">
              <a:latin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cs-CZ" sz="2700" dirty="0" smtClean="0">
                <a:latin typeface="Arial" panose="020B0604020202020204" pitchFamily="34" charset="0"/>
              </a:rPr>
              <a:t>Vyhledávání stránek, které jsou podobné určité adrese URL</a:t>
            </a:r>
          </a:p>
          <a:p>
            <a:pPr>
              <a:defRPr/>
            </a:pPr>
            <a:r>
              <a:rPr lang="cs-CZ" sz="2700" b="1" i="1" dirty="0" smtClean="0">
                <a:latin typeface="Arial" panose="020B0604020202020204" pitchFamily="34" charset="0"/>
              </a:rPr>
              <a:t>Př. </a:t>
            </a:r>
            <a:r>
              <a:rPr lang="cs-CZ" sz="2700" b="1" i="1" dirty="0" err="1" smtClean="0">
                <a:latin typeface="Arial" panose="020B0604020202020204" pitchFamily="34" charset="0"/>
              </a:rPr>
              <a:t>related</a:t>
            </a:r>
            <a:r>
              <a:rPr lang="cs-CZ" sz="2700" b="1" i="1" dirty="0" smtClean="0">
                <a:latin typeface="Arial" panose="020B0604020202020204" pitchFamily="34" charset="0"/>
              </a:rPr>
              <a:t>:</a:t>
            </a:r>
            <a:r>
              <a:rPr lang="cs-CZ" sz="2700" b="1" i="1" dirty="0" err="1" smtClean="0">
                <a:latin typeface="Arial" panose="020B0604020202020204" pitchFamily="34" charset="0"/>
              </a:rPr>
              <a:t>medzur.fss.muni.cz</a:t>
            </a:r>
            <a:endParaRPr lang="cs-CZ" sz="2700" b="1" i="1" dirty="0" smtClean="0">
              <a:latin typeface="Arial" panose="020B0604020202020204" pitchFamily="34" charset="0"/>
            </a:endParaRPr>
          </a:p>
          <a:p>
            <a:pPr>
              <a:defRPr/>
            </a:pPr>
            <a:endParaRPr lang="cs-CZ" sz="2700" b="1" i="1" dirty="0" smtClean="0">
              <a:latin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cs-CZ" sz="2700" dirty="0" smtClean="0">
                <a:latin typeface="Arial" panose="020B0604020202020204" pitchFamily="34" charset="0"/>
              </a:rPr>
              <a:t>Typ dokumentu</a:t>
            </a:r>
          </a:p>
          <a:p>
            <a:pPr>
              <a:defRPr/>
            </a:pPr>
            <a:r>
              <a:rPr lang="cs-CZ" sz="2700" b="1" i="1" dirty="0" smtClean="0">
                <a:latin typeface="Arial" panose="020B0604020202020204" pitchFamily="34" charset="0"/>
              </a:rPr>
              <a:t>Př. </a:t>
            </a:r>
            <a:r>
              <a:rPr lang="cs-CZ" sz="2700" b="1" i="1" dirty="0" err="1" smtClean="0">
                <a:latin typeface="Arial" panose="020B0604020202020204" pitchFamily="34" charset="0"/>
              </a:rPr>
              <a:t>filetype</a:t>
            </a:r>
            <a:r>
              <a:rPr lang="cs-CZ" sz="2700" b="1" i="1" dirty="0" smtClean="0">
                <a:latin typeface="Arial" panose="020B0604020202020204" pitchFamily="34" charset="0"/>
              </a:rPr>
              <a:t>:</a:t>
            </a:r>
            <a:r>
              <a:rPr lang="cs-CZ" sz="2700" b="1" i="1" dirty="0" err="1" smtClean="0">
                <a:latin typeface="Arial" panose="020B0604020202020204" pitchFamily="34" charset="0"/>
              </a:rPr>
              <a:t>pdf</a:t>
            </a:r>
            <a:endParaRPr lang="cs-CZ" sz="2700" b="1" i="1" dirty="0" smtClean="0">
              <a:latin typeface="Arial" panose="020B0604020202020204" pitchFamily="34" charset="0"/>
            </a:endParaRPr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467544" y="1052736"/>
            <a:ext cx="835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Google (</a:t>
            </a:r>
            <a:r>
              <a:rPr lang="cs-CZ" altLang="cs-CZ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Scholar</a:t>
            </a:r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– tipy pro vyhledávání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696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755576" y="5877272"/>
            <a:ext cx="8568952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cs-CZ" sz="2800" dirty="0" err="1" smtClean="0">
                <a:hlinkClick r:id="rId2"/>
              </a:rPr>
              <a:t>Infographic</a:t>
            </a:r>
            <a:r>
              <a:rPr lang="cs-CZ" sz="2800" dirty="0" smtClean="0">
                <a:hlinkClick r:id="rId2"/>
              </a:rPr>
              <a:t>: Get More </a:t>
            </a:r>
            <a:r>
              <a:rPr lang="cs-CZ" sz="2800" dirty="0" err="1" smtClean="0">
                <a:hlinkClick r:id="rId2"/>
              </a:rPr>
              <a:t>Out</a:t>
            </a:r>
            <a:r>
              <a:rPr lang="cs-CZ" sz="2800" dirty="0" smtClean="0">
                <a:hlinkClick r:id="rId2"/>
              </a:rPr>
              <a:t> </a:t>
            </a:r>
            <a:r>
              <a:rPr lang="cs-CZ" sz="2800" dirty="0" err="1" smtClean="0">
                <a:hlinkClick r:id="rId2"/>
              </a:rPr>
              <a:t>of</a:t>
            </a:r>
            <a:r>
              <a:rPr lang="cs-CZ" sz="2800" dirty="0" smtClean="0">
                <a:hlinkClick r:id="rId2"/>
              </a:rPr>
              <a:t> Google</a:t>
            </a:r>
            <a:endParaRPr lang="cs-CZ" sz="2800" dirty="0" smtClean="0"/>
          </a:p>
          <a:p>
            <a:pPr>
              <a:defRPr/>
            </a:pPr>
            <a:endParaRPr lang="cs-CZ" sz="2800" b="1" i="1" dirty="0"/>
          </a:p>
          <a:p>
            <a:pPr>
              <a:defRPr/>
            </a:pPr>
            <a:endParaRPr lang="cs-CZ" sz="2700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268760"/>
            <a:ext cx="7419975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95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899592" y="1916832"/>
            <a:ext cx="8568952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AutoNum type="arabicPeriod"/>
            </a:pPr>
            <a:r>
              <a:rPr lang="cs-CZ" altLang="cs-CZ" sz="3200" dirty="0" smtClean="0"/>
              <a:t> Téma</a:t>
            </a:r>
          </a:p>
          <a:p>
            <a:pPr>
              <a:buFontTx/>
              <a:buAutoNum type="arabicPeriod"/>
            </a:pPr>
            <a:r>
              <a:rPr lang="cs-CZ" altLang="cs-CZ" sz="3200" dirty="0" smtClean="0"/>
              <a:t> Další specifikace</a:t>
            </a:r>
          </a:p>
          <a:p>
            <a:pPr>
              <a:buFontTx/>
              <a:buAutoNum type="arabicPeriod"/>
            </a:pPr>
            <a:r>
              <a:rPr lang="cs-CZ" altLang="cs-CZ" sz="3200" dirty="0" smtClean="0"/>
              <a:t> Výběr zdrojů</a:t>
            </a:r>
          </a:p>
          <a:p>
            <a:pPr>
              <a:buFontTx/>
              <a:buAutoNum type="arabicPeriod"/>
            </a:pPr>
            <a:r>
              <a:rPr lang="cs-CZ" altLang="cs-CZ" sz="3200" b="1" dirty="0" smtClean="0"/>
              <a:t> </a:t>
            </a:r>
            <a:r>
              <a:rPr lang="cs-CZ" altLang="cs-CZ" sz="3200" b="1" dirty="0" err="1" smtClean="0"/>
              <a:t>Boolovský</a:t>
            </a:r>
            <a:r>
              <a:rPr lang="cs-CZ" altLang="cs-CZ" sz="3200" b="1" dirty="0" smtClean="0"/>
              <a:t> model</a:t>
            </a:r>
          </a:p>
          <a:p>
            <a:pPr>
              <a:buFontTx/>
              <a:buAutoNum type="arabicPeriod"/>
            </a:pPr>
            <a:r>
              <a:rPr lang="cs-CZ" altLang="cs-CZ" sz="3200" dirty="0" smtClean="0"/>
              <a:t> Technika vyhledávání</a:t>
            </a:r>
          </a:p>
          <a:p>
            <a:pPr>
              <a:buFontTx/>
              <a:buAutoNum type="arabicPeriod"/>
            </a:pPr>
            <a:r>
              <a:rPr lang="cs-CZ" altLang="cs-CZ" sz="3200" dirty="0" smtClean="0"/>
              <a:t> Vlastní vyhledávací proces</a:t>
            </a:r>
          </a:p>
          <a:p>
            <a:pPr>
              <a:buFontTx/>
              <a:buAutoNum type="arabicPeriod"/>
            </a:pPr>
            <a:r>
              <a:rPr lang="cs-CZ" altLang="cs-CZ" sz="3200" dirty="0"/>
              <a:t> </a:t>
            </a:r>
            <a:r>
              <a:rPr lang="cs-CZ" altLang="cs-CZ" sz="3200" dirty="0" smtClean="0"/>
              <a:t>Hodnocení vyhledaných záznamů</a:t>
            </a:r>
          </a:p>
          <a:p>
            <a:pPr>
              <a:buFontTx/>
              <a:buAutoNum type="arabicPeriod"/>
            </a:pPr>
            <a:r>
              <a:rPr lang="cs-CZ" altLang="cs-CZ" sz="3200" dirty="0" smtClean="0"/>
              <a:t> Další operace</a:t>
            </a:r>
          </a:p>
          <a:p>
            <a:pPr marL="709613" lvl="1">
              <a:defRPr/>
            </a:pPr>
            <a:r>
              <a:rPr lang="cs-CZ" altLang="cs-CZ" dirty="0" smtClean="0">
                <a:solidFill>
                  <a:srgbClr val="FF0000"/>
                </a:solidFill>
              </a:rPr>
              <a:t>		</a:t>
            </a:r>
            <a:endParaRPr lang="cs-CZ" alt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4774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67544" y="2132856"/>
            <a:ext cx="8568952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3200" dirty="0"/>
              <a:t>Logický součin, průnik </a:t>
            </a:r>
            <a:r>
              <a:rPr lang="cs-CZ" altLang="cs-CZ" sz="3200" dirty="0" smtClean="0"/>
              <a:t>- </a:t>
            </a:r>
            <a:r>
              <a:rPr lang="cs-CZ" altLang="cs-CZ" sz="3200" dirty="0"/>
              <a:t>operátor </a:t>
            </a:r>
            <a:r>
              <a:rPr lang="cs-CZ" altLang="cs-CZ" sz="3200" b="1" dirty="0"/>
              <a:t>AND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3200" dirty="0"/>
              <a:t>Logický součet, sjednocení </a:t>
            </a:r>
            <a:r>
              <a:rPr lang="cs-CZ" altLang="cs-CZ" sz="3200" dirty="0" smtClean="0"/>
              <a:t>- </a:t>
            </a:r>
            <a:r>
              <a:rPr lang="cs-CZ" altLang="cs-CZ" sz="3200" dirty="0"/>
              <a:t>operátor </a:t>
            </a:r>
            <a:r>
              <a:rPr lang="cs-CZ" altLang="cs-CZ" sz="3200" b="1" dirty="0"/>
              <a:t>OR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3200" dirty="0" smtClean="0"/>
              <a:t>Logická negace - operátor </a:t>
            </a:r>
            <a:r>
              <a:rPr lang="cs-CZ" altLang="cs-CZ" sz="3200" b="1" dirty="0" smtClean="0"/>
              <a:t>NOT</a:t>
            </a:r>
            <a:endParaRPr lang="cs-CZ" altLang="cs-CZ" sz="3200" dirty="0" smtClean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3200" b="1" dirty="0" smtClean="0"/>
              <a:t>Krácení </a:t>
            </a:r>
            <a:r>
              <a:rPr lang="cs-CZ" altLang="cs-CZ" sz="3200" b="1" dirty="0"/>
              <a:t>termínů </a:t>
            </a:r>
            <a:r>
              <a:rPr lang="cs-CZ" altLang="cs-CZ" sz="3200" dirty="0"/>
              <a:t>(</a:t>
            </a:r>
            <a:r>
              <a:rPr lang="cs-CZ" altLang="cs-CZ" sz="3200" dirty="0" err="1"/>
              <a:t>truncation</a:t>
            </a:r>
            <a:r>
              <a:rPr lang="cs-CZ" altLang="cs-CZ" sz="3200" dirty="0"/>
              <a:t>)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3200" dirty="0"/>
              <a:t>Vyhledávání prostřednictvím </a:t>
            </a:r>
            <a:r>
              <a:rPr lang="cs-CZ" altLang="cs-CZ" sz="3200" b="1" dirty="0"/>
              <a:t>fráze</a:t>
            </a:r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467544" y="1196752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r>
              <a:rPr lang="cs-CZ" altLang="cs-C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cs-CZ" altLang="cs-CZ" sz="32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Boolovský</a:t>
            </a:r>
            <a:r>
              <a:rPr lang="cs-CZ" altLang="cs-C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model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6804248" y="6021288"/>
            <a:ext cx="345638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2000" i="1" dirty="0"/>
              <a:t>Zdroj: Steinerová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3833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05152" y="1200768"/>
            <a:ext cx="8568952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altLang="cs-CZ" sz="3000" b="1" dirty="0"/>
              <a:t>Strategie </a:t>
            </a:r>
            <a:r>
              <a:rPr lang="cs-CZ" altLang="cs-CZ" sz="3000" b="1" dirty="0" err="1"/>
              <a:t>Boolovského</a:t>
            </a:r>
            <a:r>
              <a:rPr lang="cs-CZ" altLang="cs-CZ" sz="3000" b="1" dirty="0"/>
              <a:t> modelu 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cs-CZ" altLang="cs-CZ" sz="3000" dirty="0"/>
              <a:t>nejrozšířenější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cs-CZ" altLang="cs-CZ" sz="3000" dirty="0"/>
              <a:t>kombinace termínů pomocí logických operátorů AND, OR, NOT</a:t>
            </a:r>
          </a:p>
          <a:p>
            <a:endParaRPr lang="cs-CZ" sz="2500" dirty="0"/>
          </a:p>
        </p:txBody>
      </p:sp>
      <p:pic>
        <p:nvPicPr>
          <p:cNvPr id="5" name="Picture 6" descr="a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868" y="3075806"/>
            <a:ext cx="389890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o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28" y="4803006"/>
            <a:ext cx="37973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no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318" y="4803006"/>
            <a:ext cx="3962400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0097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124744"/>
            <a:ext cx="8568952" cy="6394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Práce s EIZ</a:t>
            </a:r>
            <a:endParaRPr lang="cs-CZ" alt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/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altLang="cs-CZ" sz="2500" dirty="0"/>
              <a:t>v</a:t>
            </a:r>
            <a:r>
              <a:rPr lang="cs-CZ" altLang="cs-CZ" sz="2500" dirty="0" smtClean="0"/>
              <a:t>yhledávací proces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altLang="cs-CZ" sz="2500" dirty="0"/>
              <a:t>t</a:t>
            </a:r>
            <a:r>
              <a:rPr lang="cs-CZ" altLang="cs-CZ" sz="2500" dirty="0" smtClean="0"/>
              <a:t>vorba klíčových slov a rešeršního dotazu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altLang="cs-CZ" sz="2500" dirty="0" smtClean="0"/>
              <a:t>tipy a triky ve vyhledávači Google </a:t>
            </a:r>
            <a:r>
              <a:rPr lang="cs-CZ" altLang="cs-CZ" sz="2500" dirty="0" err="1" smtClean="0"/>
              <a:t>Scholar</a:t>
            </a:r>
            <a:endParaRPr lang="cs-CZ" altLang="cs-CZ" sz="2500" dirty="0" smtClean="0"/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altLang="cs-CZ" sz="2500" dirty="0" smtClean="0"/>
              <a:t>základy </a:t>
            </a:r>
            <a:r>
              <a:rPr lang="cs-CZ" altLang="cs-CZ" sz="2500" dirty="0"/>
              <a:t>vyhledávacích technik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altLang="cs-CZ" sz="2500" dirty="0" smtClean="0"/>
              <a:t>praktické </a:t>
            </a:r>
            <a:r>
              <a:rPr lang="cs-CZ" altLang="cs-CZ" sz="2500" dirty="0"/>
              <a:t>vyhledávání v </a:t>
            </a:r>
            <a:r>
              <a:rPr lang="cs-CZ" altLang="cs-CZ" sz="2500" dirty="0" smtClean="0"/>
              <a:t>licencovaných databázích</a:t>
            </a:r>
            <a:endParaRPr lang="cs-CZ" altLang="cs-CZ" sz="2500" dirty="0"/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altLang="cs-CZ" sz="2500" dirty="0" smtClean="0"/>
              <a:t>EBSCO </a:t>
            </a:r>
            <a:r>
              <a:rPr lang="cs-CZ" altLang="cs-CZ" sz="2500" dirty="0" err="1"/>
              <a:t>Discovery</a:t>
            </a:r>
            <a:r>
              <a:rPr lang="cs-CZ" altLang="cs-CZ" sz="2500" dirty="0"/>
              <a:t> </a:t>
            </a:r>
            <a:r>
              <a:rPr lang="cs-CZ" altLang="cs-CZ" sz="2500" dirty="0" err="1"/>
              <a:t>Service</a:t>
            </a:r>
            <a:r>
              <a:rPr lang="cs-CZ" altLang="cs-CZ" sz="2500" dirty="0"/>
              <a:t> a další nadstavbové </a:t>
            </a:r>
            <a:r>
              <a:rPr lang="cs-CZ" altLang="cs-CZ" sz="2500" dirty="0" smtClean="0"/>
              <a:t>nástroje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altLang="cs-CZ" sz="2500" dirty="0"/>
              <a:t>l</a:t>
            </a:r>
            <a:r>
              <a:rPr lang="cs-CZ" altLang="cs-CZ" sz="2500" dirty="0" smtClean="0"/>
              <a:t>icencované databáze elektronických knih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altLang="cs-CZ" sz="2500" dirty="0" smtClean="0"/>
              <a:t>Úkol na další hodinu</a:t>
            </a:r>
            <a:endParaRPr lang="cs-CZ" altLang="cs-CZ" sz="2500" dirty="0"/>
          </a:p>
          <a:p>
            <a:pPr lvl="1">
              <a:lnSpc>
                <a:spcPct val="150000"/>
              </a:lnSpc>
            </a:pPr>
            <a:endParaRPr lang="cs-CZ" altLang="cs-CZ" sz="2500" dirty="0"/>
          </a:p>
          <a:p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371074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67544" y="1855673"/>
            <a:ext cx="856895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altLang="cs-CZ" sz="3000" b="1" dirty="0" smtClean="0"/>
              <a:t> Logický </a:t>
            </a:r>
            <a:r>
              <a:rPr lang="cs-CZ" altLang="cs-CZ" sz="3000" b="1" dirty="0"/>
              <a:t>součin, průnik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cs-CZ" altLang="cs-CZ" sz="3000" dirty="0"/>
              <a:t>Vyhledání jen těch dokumentů, ve kterých se </a:t>
            </a:r>
            <a:r>
              <a:rPr lang="cs-CZ" altLang="cs-CZ" sz="3000" b="1" dirty="0"/>
              <a:t>vyskytují obě klíčová slova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cs-CZ" altLang="cs-CZ" sz="3000" dirty="0"/>
              <a:t>Výsledek průzkumu se </a:t>
            </a:r>
            <a:r>
              <a:rPr lang="cs-CZ" altLang="cs-CZ" sz="3000" b="1" dirty="0"/>
              <a:t>zužuje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cs-CZ" altLang="cs-CZ" sz="3000" dirty="0"/>
              <a:t>Můžeme jej znázornit jako </a:t>
            </a:r>
            <a:r>
              <a:rPr lang="cs-CZ" altLang="cs-CZ" sz="3000" b="1" dirty="0"/>
              <a:t>průnik množin</a:t>
            </a:r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467544" y="1196752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Operátor AND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001263" y="4549090"/>
            <a:ext cx="2985635" cy="13542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altLang="cs-CZ" sz="3000" b="1" dirty="0"/>
              <a:t>Př. </a:t>
            </a:r>
            <a:r>
              <a:rPr lang="cs-CZ" altLang="cs-CZ" sz="3200" b="1" i="1" dirty="0" smtClean="0">
                <a:latin typeface="Calibri" pitchFamily="34" charset="0"/>
              </a:rPr>
              <a:t>reklama AND děti</a:t>
            </a:r>
          </a:p>
          <a:p>
            <a:endParaRPr lang="cs-CZ" dirty="0"/>
          </a:p>
        </p:txBody>
      </p:sp>
      <p:pic>
        <p:nvPicPr>
          <p:cNvPr id="6" name="Picture 6" descr="a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247" y="4309372"/>
            <a:ext cx="389890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4644008" y="6021288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reklama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6469236" y="6021288"/>
            <a:ext cx="26747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děti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086611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67544" y="1855673"/>
            <a:ext cx="856895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3000" b="1" dirty="0" smtClean="0"/>
              <a:t> </a:t>
            </a:r>
            <a:r>
              <a:rPr lang="cs-CZ" altLang="cs-CZ" sz="3000" b="1" dirty="0"/>
              <a:t>Logický součet, sjednocení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3000" dirty="0"/>
              <a:t>Vyhledání dokumentů, které obsahují </a:t>
            </a:r>
            <a:r>
              <a:rPr lang="cs-CZ" altLang="cs-CZ" sz="3000" b="1" dirty="0"/>
              <a:t>alespoň jeden ze zadaných výrazů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3000" dirty="0"/>
              <a:t>Výsledek průzkumu se </a:t>
            </a:r>
            <a:r>
              <a:rPr lang="cs-CZ" altLang="cs-CZ" sz="3000" b="1" dirty="0"/>
              <a:t>rozšiřuje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3000" dirty="0"/>
              <a:t>Můžeme jej znázornit jako </a:t>
            </a:r>
            <a:r>
              <a:rPr lang="cs-CZ" altLang="cs-CZ" sz="3000" b="1" dirty="0"/>
              <a:t>sjednocení množin</a:t>
            </a:r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467544" y="1196752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Operátor OR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961847" y="4714483"/>
            <a:ext cx="3322121" cy="184665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altLang="cs-CZ" sz="3000" b="1" dirty="0"/>
              <a:t>Př. </a:t>
            </a:r>
            <a:r>
              <a:rPr lang="cs-CZ" altLang="cs-CZ" sz="3200" b="1" i="1" dirty="0" smtClean="0">
                <a:latin typeface="Calibri" pitchFamily="34" charset="0"/>
              </a:rPr>
              <a:t>mediální pedagogika OR mediální výchova</a:t>
            </a:r>
            <a:endParaRPr lang="cs-CZ" altLang="cs-CZ" sz="3000" b="1" dirty="0"/>
          </a:p>
          <a:p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4499992" y="5657671"/>
            <a:ext cx="17281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400" dirty="0" smtClean="0">
                <a:latin typeface="Calibri" pitchFamily="34" charset="0"/>
              </a:rPr>
              <a:t>mediální pedagogika</a:t>
            </a:r>
            <a:endParaRPr lang="cs-CZ" altLang="cs-CZ" sz="2400" dirty="0">
              <a:latin typeface="Calibri" pitchFamily="34" charset="0"/>
            </a:endParaRPr>
          </a:p>
        </p:txBody>
      </p:sp>
      <p:pic>
        <p:nvPicPr>
          <p:cNvPr id="9" name="Picture 6" descr="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760" y="4293096"/>
            <a:ext cx="2879725" cy="1415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6012160" y="5661248"/>
            <a:ext cx="17281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400" dirty="0" smtClean="0">
                <a:latin typeface="Calibri" pitchFamily="34" charset="0"/>
              </a:rPr>
              <a:t>mediální výchova</a:t>
            </a:r>
            <a:endParaRPr lang="cs-CZ" altLang="cs-CZ" sz="2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281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67544" y="1941371"/>
            <a:ext cx="856895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3000" b="1" dirty="0" smtClean="0"/>
              <a:t> Logická negace</a:t>
            </a:r>
            <a:endParaRPr lang="cs-CZ" altLang="cs-CZ" sz="3000" b="1" dirty="0"/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3000" b="1" dirty="0" smtClean="0"/>
              <a:t>Vyloučí</a:t>
            </a:r>
            <a:r>
              <a:rPr lang="cs-CZ" altLang="cs-CZ" sz="3000" dirty="0" smtClean="0"/>
              <a:t> </a:t>
            </a:r>
            <a:r>
              <a:rPr lang="cs-CZ" altLang="cs-CZ" sz="3000" b="1" dirty="0"/>
              <a:t>ty</a:t>
            </a:r>
            <a:r>
              <a:rPr lang="cs-CZ" altLang="cs-CZ" sz="3000" dirty="0"/>
              <a:t> záznamy o dokumentech, </a:t>
            </a:r>
            <a:r>
              <a:rPr lang="cs-CZ" altLang="cs-CZ" sz="3000" b="1" dirty="0"/>
              <a:t>které</a:t>
            </a:r>
            <a:r>
              <a:rPr lang="cs-CZ" altLang="cs-CZ" sz="3000" dirty="0"/>
              <a:t> </a:t>
            </a:r>
            <a:r>
              <a:rPr lang="cs-CZ" altLang="cs-CZ" sz="3000" b="1" dirty="0"/>
              <a:t>obsahují označené klíčové slovo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3000" b="1" dirty="0"/>
              <a:t>Záleží na pořadí klíčových slov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3000" dirty="0"/>
              <a:t>Výsledek průzkumu se </a:t>
            </a:r>
            <a:r>
              <a:rPr lang="cs-CZ" altLang="cs-CZ" sz="3000" b="1" dirty="0"/>
              <a:t>zužuje</a:t>
            </a:r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467544" y="1196752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Operátor NOT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971600" y="4578174"/>
            <a:ext cx="3168352" cy="18158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altLang="cs-CZ" sz="3000" b="1" dirty="0"/>
              <a:t>Př. </a:t>
            </a:r>
            <a:r>
              <a:rPr lang="cs-CZ" altLang="cs-CZ" sz="3200" b="1" i="1" dirty="0" smtClean="0">
                <a:latin typeface="Calibri" pitchFamily="34" charset="0"/>
              </a:rPr>
              <a:t>reklama NOT sociální sítě</a:t>
            </a:r>
          </a:p>
          <a:p>
            <a:endParaRPr lang="cs-CZ" altLang="cs-CZ" sz="3000" b="1" dirty="0"/>
          </a:p>
          <a:p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5076056" y="5877272"/>
            <a:ext cx="3117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reklama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6660232" y="5877272"/>
            <a:ext cx="374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sociální sítě</a:t>
            </a:r>
            <a:endParaRPr lang="cs-CZ" sz="2800" dirty="0"/>
          </a:p>
        </p:txBody>
      </p:sp>
      <p:pic>
        <p:nvPicPr>
          <p:cNvPr id="10" name="Picture 6" descr="no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365104"/>
            <a:ext cx="3168352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5771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23528" y="1916832"/>
            <a:ext cx="8568952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2500" b="1" dirty="0" smtClean="0"/>
              <a:t> </a:t>
            </a:r>
            <a:r>
              <a:rPr lang="cs-CZ" altLang="cs-CZ" sz="2800" b="1" dirty="0"/>
              <a:t>Hledaný termín je zkrácen na kořen slova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cs-CZ" altLang="cs-CZ" sz="2800" dirty="0" smtClean="0"/>
              <a:t> Systém </a:t>
            </a:r>
            <a:r>
              <a:rPr lang="cs-CZ" altLang="cs-CZ" sz="2800" dirty="0"/>
              <a:t>dohledá všechny možné tvary podle </a:t>
            </a:r>
            <a:r>
              <a:rPr lang="cs-CZ" altLang="cs-CZ" sz="2800" dirty="0" smtClean="0"/>
              <a:t>  </a:t>
            </a:r>
          </a:p>
          <a:p>
            <a:pPr lvl="1"/>
            <a:r>
              <a:rPr lang="cs-CZ" altLang="cs-CZ" sz="2800" dirty="0"/>
              <a:t> </a:t>
            </a:r>
            <a:r>
              <a:rPr lang="cs-CZ" altLang="cs-CZ" sz="2800" dirty="0" smtClean="0"/>
              <a:t>    tohoto </a:t>
            </a:r>
            <a:r>
              <a:rPr lang="cs-CZ" altLang="cs-CZ" sz="2800" dirty="0"/>
              <a:t>kořenu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cs-CZ" altLang="cs-CZ" sz="2800" dirty="0" smtClean="0"/>
              <a:t> Přípony </a:t>
            </a:r>
            <a:r>
              <a:rPr lang="cs-CZ" altLang="cs-CZ" sz="2800" dirty="0"/>
              <a:t>nebo koncovky jsou nahrazeny </a:t>
            </a:r>
            <a:endParaRPr lang="cs-CZ" altLang="cs-CZ" sz="2800" dirty="0" smtClean="0"/>
          </a:p>
          <a:p>
            <a:pPr lvl="1"/>
            <a:r>
              <a:rPr lang="cs-CZ" altLang="cs-CZ" sz="2800" dirty="0"/>
              <a:t> </a:t>
            </a:r>
            <a:r>
              <a:rPr lang="cs-CZ" altLang="cs-CZ" sz="2800" dirty="0" smtClean="0"/>
              <a:t>    zástupným </a:t>
            </a:r>
            <a:r>
              <a:rPr lang="cs-CZ" altLang="cs-CZ" sz="2800" dirty="0"/>
              <a:t>znakem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cs-CZ" altLang="cs-CZ" sz="2800" dirty="0" smtClean="0"/>
              <a:t> Výsledek </a:t>
            </a:r>
            <a:r>
              <a:rPr lang="cs-CZ" altLang="cs-CZ" sz="2800" dirty="0"/>
              <a:t>vyhledávání se rozšiřuje 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cs-CZ" altLang="cs-CZ" sz="2800" dirty="0" smtClean="0"/>
              <a:t> </a:t>
            </a:r>
            <a:r>
              <a:rPr lang="en-US" altLang="cs-CZ" sz="2800" dirty="0" err="1" smtClean="0"/>
              <a:t>Pozn</a:t>
            </a:r>
            <a:r>
              <a:rPr lang="en-US" altLang="cs-CZ" sz="2800" dirty="0"/>
              <a:t>. </a:t>
            </a:r>
            <a:r>
              <a:rPr lang="cs-CZ" altLang="cs-CZ" sz="2800" dirty="0"/>
              <a:t>vyhledávací nástroje mohou využívat </a:t>
            </a:r>
            <a:r>
              <a:rPr lang="cs-CZ" altLang="cs-CZ" sz="2800" dirty="0" smtClean="0"/>
              <a:t> </a:t>
            </a:r>
          </a:p>
          <a:p>
            <a:pPr lvl="1"/>
            <a:r>
              <a:rPr lang="cs-CZ" altLang="cs-CZ" sz="2800" dirty="0"/>
              <a:t> </a:t>
            </a:r>
            <a:r>
              <a:rPr lang="cs-CZ" altLang="cs-CZ" sz="2800" dirty="0" smtClean="0"/>
              <a:t>    různé </a:t>
            </a:r>
            <a:r>
              <a:rPr lang="cs-CZ" altLang="cs-CZ" sz="2800" dirty="0"/>
              <a:t>symboly</a:t>
            </a:r>
          </a:p>
          <a:p>
            <a:pPr lvl="1"/>
            <a:endParaRPr lang="cs-CZ" altLang="cs-CZ" sz="2800" dirty="0"/>
          </a:p>
          <a:p>
            <a:pPr lvl="1">
              <a:buFont typeface="Wingdings" panose="05000000000000000000" pitchFamily="2" charset="2"/>
              <a:buNone/>
            </a:pPr>
            <a:r>
              <a:rPr lang="cs-CZ" altLang="cs-CZ" sz="2800" b="1" i="1" dirty="0"/>
              <a:t>Př. </a:t>
            </a:r>
            <a:r>
              <a:rPr lang="cs-CZ" altLang="cs-CZ" sz="2800" b="1" i="1" dirty="0" err="1" smtClean="0">
                <a:latin typeface="Calibri" pitchFamily="34" charset="0"/>
              </a:rPr>
              <a:t>žurnalis</a:t>
            </a:r>
            <a:r>
              <a:rPr lang="en-US" altLang="cs-CZ" sz="2800" b="1" i="1" dirty="0" smtClean="0">
                <a:latin typeface="Calibri" pitchFamily="34" charset="0"/>
              </a:rPr>
              <a:t>*</a:t>
            </a:r>
            <a:r>
              <a:rPr lang="cs-CZ" altLang="cs-CZ" sz="2800" b="1" i="1" dirty="0" smtClean="0">
                <a:latin typeface="Calibri" pitchFamily="34" charset="0"/>
              </a:rPr>
              <a:t> - vyhledá žurnalisté, žurnalistika, žurnalistický atd.</a:t>
            </a:r>
            <a:endParaRPr lang="cs-CZ" altLang="cs-CZ" sz="2800" b="1" i="1" dirty="0"/>
          </a:p>
          <a:p>
            <a:endParaRPr lang="cs-CZ" sz="25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467544" y="1196752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Krácení </a:t>
            </a:r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termínů (</a:t>
            </a:r>
            <a:r>
              <a:rPr lang="cs-CZ" altLang="cs-CZ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truncation</a:t>
            </a:r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018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33103" y="2060848"/>
            <a:ext cx="8568952" cy="4170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altLang="cs-CZ" sz="2500" b="1" dirty="0" smtClean="0"/>
              <a:t> </a:t>
            </a:r>
            <a:r>
              <a:rPr lang="cs-CZ" altLang="cs-CZ" sz="3000" b="1" dirty="0"/>
              <a:t>Bližší specifikace dotazu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3000" dirty="0"/>
              <a:t>Slovní spojení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3000" dirty="0"/>
              <a:t>Všechny slova se musí vyskytovat v přesném pořadí a uvedeném tvaru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3000" dirty="0"/>
              <a:t>Nejčastěji se využívají uvozovky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3000" dirty="0"/>
              <a:t>Výsledek vyhledávání se zužuje</a:t>
            </a:r>
          </a:p>
          <a:p>
            <a:pPr lvl="1">
              <a:buFont typeface="Wingdings" panose="05000000000000000000" pitchFamily="2" charset="2"/>
              <a:buNone/>
            </a:pPr>
            <a:endParaRPr lang="cs-CZ" altLang="cs-CZ" sz="3000" dirty="0"/>
          </a:p>
          <a:p>
            <a:pPr lvl="1">
              <a:buFont typeface="Wingdings" panose="05000000000000000000" pitchFamily="2" charset="2"/>
              <a:buNone/>
            </a:pPr>
            <a:r>
              <a:rPr lang="cs-CZ" altLang="cs-CZ" sz="3000" b="1" i="1" dirty="0"/>
              <a:t>Př. </a:t>
            </a:r>
            <a:r>
              <a:rPr lang="cs-CZ" altLang="cs-CZ" sz="3000" b="1" i="1" dirty="0" smtClean="0"/>
              <a:t>"</a:t>
            </a:r>
            <a:r>
              <a:rPr lang="cs-CZ" altLang="cs-CZ" sz="3200" b="1" i="1" dirty="0" smtClean="0">
                <a:latin typeface="Calibri" pitchFamily="34" charset="0"/>
              </a:rPr>
              <a:t> mediální komunikace </a:t>
            </a:r>
            <a:r>
              <a:rPr lang="cs-CZ" altLang="cs-CZ" sz="3000" b="1" i="1" dirty="0" smtClean="0"/>
              <a:t>"</a:t>
            </a:r>
            <a:endParaRPr lang="cs-CZ" altLang="cs-CZ" sz="3000" b="1" i="1" dirty="0"/>
          </a:p>
          <a:p>
            <a:endParaRPr lang="cs-CZ" sz="25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467544" y="1196752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Vyhledávání prostřednictvím fráze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123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899592" y="1916832"/>
            <a:ext cx="8568952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AutoNum type="arabicPeriod"/>
            </a:pPr>
            <a:r>
              <a:rPr lang="cs-CZ" altLang="cs-CZ" sz="3200" dirty="0" smtClean="0"/>
              <a:t> Téma</a:t>
            </a:r>
          </a:p>
          <a:p>
            <a:pPr>
              <a:buFontTx/>
              <a:buAutoNum type="arabicPeriod"/>
            </a:pPr>
            <a:r>
              <a:rPr lang="cs-CZ" altLang="cs-CZ" sz="3200" dirty="0" smtClean="0"/>
              <a:t> Další specifikace</a:t>
            </a:r>
          </a:p>
          <a:p>
            <a:pPr>
              <a:buFontTx/>
              <a:buAutoNum type="arabicPeriod"/>
            </a:pPr>
            <a:r>
              <a:rPr lang="cs-CZ" altLang="cs-CZ" sz="3200" dirty="0" smtClean="0"/>
              <a:t> Výběr zdrojů</a:t>
            </a:r>
          </a:p>
          <a:p>
            <a:pPr>
              <a:buFontTx/>
              <a:buAutoNum type="arabicPeriod"/>
            </a:pPr>
            <a:r>
              <a:rPr lang="cs-CZ" altLang="cs-CZ" sz="3200" dirty="0" smtClean="0"/>
              <a:t> </a:t>
            </a:r>
            <a:r>
              <a:rPr lang="cs-CZ" altLang="cs-CZ" sz="3200" dirty="0" err="1" smtClean="0"/>
              <a:t>Boolovský</a:t>
            </a:r>
            <a:r>
              <a:rPr lang="cs-CZ" altLang="cs-CZ" sz="3200" dirty="0" smtClean="0"/>
              <a:t> model</a:t>
            </a:r>
          </a:p>
          <a:p>
            <a:pPr>
              <a:buFontTx/>
              <a:buAutoNum type="arabicPeriod"/>
            </a:pPr>
            <a:r>
              <a:rPr lang="cs-CZ" altLang="cs-CZ" sz="3200" b="1" dirty="0" smtClean="0"/>
              <a:t> Technika vyhledávání</a:t>
            </a:r>
          </a:p>
          <a:p>
            <a:pPr>
              <a:buFontTx/>
              <a:buAutoNum type="arabicPeriod"/>
            </a:pPr>
            <a:r>
              <a:rPr lang="cs-CZ" altLang="cs-CZ" sz="3200" dirty="0" smtClean="0"/>
              <a:t> Vlastní vyhledávací proces</a:t>
            </a:r>
          </a:p>
          <a:p>
            <a:pPr>
              <a:buFontTx/>
              <a:buAutoNum type="arabicPeriod"/>
            </a:pPr>
            <a:r>
              <a:rPr lang="cs-CZ" altLang="cs-CZ" sz="3200" dirty="0"/>
              <a:t> </a:t>
            </a:r>
            <a:r>
              <a:rPr lang="cs-CZ" altLang="cs-CZ" sz="3200" dirty="0" smtClean="0"/>
              <a:t>Hodnocení vyhledaných záznamů</a:t>
            </a:r>
          </a:p>
          <a:p>
            <a:pPr>
              <a:buFontTx/>
              <a:buAutoNum type="arabicPeriod"/>
            </a:pPr>
            <a:r>
              <a:rPr lang="cs-CZ" altLang="cs-CZ" sz="3200" dirty="0" smtClean="0"/>
              <a:t> Další operace</a:t>
            </a:r>
          </a:p>
          <a:p>
            <a:pPr marL="709613" lvl="1">
              <a:defRPr/>
            </a:pPr>
            <a:r>
              <a:rPr lang="cs-CZ" altLang="cs-CZ" dirty="0" smtClean="0">
                <a:solidFill>
                  <a:srgbClr val="FF0000"/>
                </a:solidFill>
              </a:rPr>
              <a:t>		</a:t>
            </a:r>
            <a:endParaRPr lang="cs-CZ" alt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9203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33103" y="2060848"/>
            <a:ext cx="8568952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altLang="cs-CZ" sz="3000" b="1" dirty="0" smtClean="0"/>
              <a:t> </a:t>
            </a:r>
            <a:r>
              <a:rPr lang="cs-CZ" altLang="cs-CZ" sz="3000" b="1" dirty="0"/>
              <a:t>Prohlížení (</a:t>
            </a:r>
            <a:r>
              <a:rPr lang="cs-CZ" altLang="cs-CZ" sz="3000" b="1" dirty="0" err="1"/>
              <a:t>browsing</a:t>
            </a:r>
            <a:r>
              <a:rPr lang="cs-CZ" altLang="cs-CZ" sz="3000" b="1" dirty="0"/>
              <a:t>)</a:t>
            </a:r>
          </a:p>
          <a:p>
            <a:endParaRPr lang="cs-CZ" altLang="cs-CZ" sz="3000" b="1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altLang="cs-CZ" sz="3000" b="1" dirty="0" smtClean="0"/>
              <a:t> Vyhledávání </a:t>
            </a:r>
            <a:r>
              <a:rPr lang="cs-CZ" altLang="cs-CZ" sz="3000" b="1" dirty="0"/>
              <a:t>(</a:t>
            </a:r>
            <a:r>
              <a:rPr lang="cs-CZ" altLang="cs-CZ" sz="3000" b="1" dirty="0" err="1"/>
              <a:t>searching</a:t>
            </a:r>
            <a:r>
              <a:rPr lang="cs-CZ" altLang="cs-CZ" sz="3000" b="1" dirty="0"/>
              <a:t>)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cs-CZ" altLang="cs-CZ" sz="3000" dirty="0"/>
              <a:t>jednoduché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cs-CZ" altLang="cs-CZ" sz="3000" dirty="0"/>
              <a:t>pokročilé</a:t>
            </a:r>
          </a:p>
          <a:p>
            <a:endParaRPr lang="cs-CZ" sz="25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467544" y="1196752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 Technika vyhledávání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16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899592" y="1916832"/>
            <a:ext cx="8568952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AutoNum type="arabicPeriod"/>
            </a:pPr>
            <a:r>
              <a:rPr lang="cs-CZ" altLang="cs-CZ" sz="3200" dirty="0" smtClean="0"/>
              <a:t> Téma</a:t>
            </a:r>
          </a:p>
          <a:p>
            <a:pPr>
              <a:buFontTx/>
              <a:buAutoNum type="arabicPeriod"/>
            </a:pPr>
            <a:r>
              <a:rPr lang="cs-CZ" altLang="cs-CZ" sz="3200" dirty="0" smtClean="0"/>
              <a:t> Další specifikace</a:t>
            </a:r>
          </a:p>
          <a:p>
            <a:pPr>
              <a:buFontTx/>
              <a:buAutoNum type="arabicPeriod"/>
            </a:pPr>
            <a:r>
              <a:rPr lang="cs-CZ" altLang="cs-CZ" sz="3200" dirty="0" smtClean="0"/>
              <a:t> Výběr zdrojů</a:t>
            </a:r>
          </a:p>
          <a:p>
            <a:pPr>
              <a:buFontTx/>
              <a:buAutoNum type="arabicPeriod"/>
            </a:pPr>
            <a:r>
              <a:rPr lang="cs-CZ" altLang="cs-CZ" sz="3200" dirty="0" smtClean="0"/>
              <a:t> </a:t>
            </a:r>
            <a:r>
              <a:rPr lang="cs-CZ" altLang="cs-CZ" sz="3200" dirty="0" err="1" smtClean="0"/>
              <a:t>Boolovský</a:t>
            </a:r>
            <a:r>
              <a:rPr lang="cs-CZ" altLang="cs-CZ" sz="3200" dirty="0" smtClean="0"/>
              <a:t> model</a:t>
            </a:r>
          </a:p>
          <a:p>
            <a:pPr>
              <a:buFontTx/>
              <a:buAutoNum type="arabicPeriod"/>
            </a:pPr>
            <a:r>
              <a:rPr lang="cs-CZ" altLang="cs-CZ" sz="3200" dirty="0" smtClean="0"/>
              <a:t> Technika vyhledávání</a:t>
            </a:r>
          </a:p>
          <a:p>
            <a:pPr>
              <a:buFontTx/>
              <a:buAutoNum type="arabicPeriod"/>
            </a:pPr>
            <a:r>
              <a:rPr lang="cs-CZ" altLang="cs-CZ" sz="3200" b="1" dirty="0" smtClean="0"/>
              <a:t> Vlastní vyhledávací proces</a:t>
            </a:r>
          </a:p>
          <a:p>
            <a:pPr>
              <a:buFontTx/>
              <a:buAutoNum type="arabicPeriod"/>
            </a:pPr>
            <a:r>
              <a:rPr lang="cs-CZ" altLang="cs-CZ" sz="3200" dirty="0" smtClean="0"/>
              <a:t> Hodnocení vyhledaných záznamů</a:t>
            </a:r>
          </a:p>
          <a:p>
            <a:pPr>
              <a:buFontTx/>
              <a:buAutoNum type="arabicPeriod"/>
            </a:pPr>
            <a:r>
              <a:rPr lang="cs-CZ" altLang="cs-CZ" sz="3200" dirty="0" smtClean="0"/>
              <a:t> Další operace</a:t>
            </a:r>
          </a:p>
          <a:p>
            <a:pPr marL="709613" lvl="1">
              <a:defRPr/>
            </a:pPr>
            <a:r>
              <a:rPr lang="cs-CZ" altLang="cs-CZ" dirty="0" smtClean="0">
                <a:solidFill>
                  <a:srgbClr val="FF0000"/>
                </a:solidFill>
              </a:rPr>
              <a:t>		</a:t>
            </a:r>
            <a:endParaRPr lang="cs-CZ" alt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8460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33103" y="2060848"/>
            <a:ext cx="8568952" cy="370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3000" dirty="0" smtClean="0"/>
              <a:t>Málokdy </a:t>
            </a:r>
            <a:r>
              <a:rPr lang="cs-CZ" altLang="cs-CZ" sz="3000" dirty="0"/>
              <a:t>získáte relevantní záznamy po prvním vyhledávání</a:t>
            </a:r>
          </a:p>
          <a:p>
            <a:endParaRPr lang="cs-CZ" altLang="cs-CZ" sz="3000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3000" dirty="0"/>
              <a:t>Vždy je třeba rešeršní dotaz ladit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cs-CZ" altLang="cs-CZ" sz="3000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3000" dirty="0"/>
              <a:t>Každý zdroj má vlastní pravidla vyhledávání a je třeba tomu uzpůsobit vyhledávací dotaz</a:t>
            </a:r>
          </a:p>
          <a:p>
            <a:endParaRPr lang="cs-CZ" sz="25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467544" y="1196752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r>
              <a:rPr lang="cs-CZ" altLang="cs-C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Vlastní vyhledávací proces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449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33103" y="2060848"/>
            <a:ext cx="856895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3000" b="1" dirty="0" smtClean="0"/>
              <a:t> </a:t>
            </a:r>
            <a:r>
              <a:rPr lang="cs-CZ" altLang="cs-CZ" sz="3000" b="1" dirty="0"/>
              <a:t>Rozšiřte dotaz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3000" dirty="0"/>
              <a:t>přidejte další klíčová slova</a:t>
            </a:r>
            <a:endParaRPr lang="cs-CZ" altLang="cs-CZ" sz="3000" b="1" dirty="0"/>
          </a:p>
          <a:p>
            <a:endParaRPr lang="cs-CZ" altLang="cs-CZ" sz="3000" b="1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altLang="cs-CZ" sz="3000" b="1" dirty="0" smtClean="0"/>
              <a:t>  Zrušte </a:t>
            </a:r>
            <a:r>
              <a:rPr lang="cs-CZ" altLang="cs-CZ" sz="3000" b="1" dirty="0"/>
              <a:t>omezení 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3000" dirty="0"/>
              <a:t>např. typ dokumentu, dílčí databáze, jenom slova v názvu apod.</a:t>
            </a:r>
          </a:p>
          <a:p>
            <a:endParaRPr lang="cs-CZ" sz="30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467544" y="1196752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3200" b="1" dirty="0">
                <a:latin typeface="Tahoma" panose="020B0604030504040204" pitchFamily="34" charset="0"/>
              </a:rPr>
              <a:t>Máte-li málo výsledků vyhledávání:</a:t>
            </a:r>
          </a:p>
        </p:txBody>
      </p:sp>
    </p:spTree>
    <p:extLst>
      <p:ext uri="{BB962C8B-B14F-4D97-AF65-F5344CB8AC3E}">
        <p14:creationId xmlns:p14="http://schemas.microsoft.com/office/powerpoint/2010/main" val="186253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259632" y="1916832"/>
            <a:ext cx="6552728" cy="2952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1115616" y="2132856"/>
            <a:ext cx="6984776" cy="2808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1187624" y="2420888"/>
            <a:ext cx="66967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altLang="cs-CZ" sz="7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Vyhledávací proces</a:t>
            </a:r>
            <a:endParaRPr lang="cs-CZ" sz="7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891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33103" y="2060848"/>
            <a:ext cx="856895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3000" b="1" dirty="0" smtClean="0"/>
              <a:t>Zužte </a:t>
            </a:r>
            <a:r>
              <a:rPr lang="cs-CZ" altLang="cs-CZ" sz="3000" b="1" dirty="0"/>
              <a:t>dotaz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3000" dirty="0"/>
              <a:t>konkretizujte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3000" dirty="0"/>
              <a:t>lépe definujte klíčová slova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3000" dirty="0"/>
              <a:t>zaměřte se pouze na nějakou oblast apod.</a:t>
            </a:r>
            <a:endParaRPr lang="cs-CZ" altLang="cs-CZ" sz="3000" b="1" dirty="0"/>
          </a:p>
          <a:p>
            <a:endParaRPr lang="cs-CZ" altLang="cs-CZ" sz="3000" b="1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3000" b="1" dirty="0"/>
              <a:t>Přidejte omezení 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3000" dirty="0"/>
              <a:t>např. jenom slova v názvu, konkrétní země, typ dokumentu apod.</a:t>
            </a:r>
          </a:p>
          <a:p>
            <a:endParaRPr lang="cs-CZ" sz="30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467544" y="1196752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3200" b="1" dirty="0">
                <a:latin typeface="Tahoma" panose="020B0604030504040204" pitchFamily="34" charset="0"/>
              </a:rPr>
              <a:t>Máte-li mnoho výsledků vyhledávání:</a:t>
            </a:r>
          </a:p>
        </p:txBody>
      </p:sp>
    </p:spTree>
    <p:extLst>
      <p:ext uri="{BB962C8B-B14F-4D97-AF65-F5344CB8AC3E}">
        <p14:creationId xmlns:p14="http://schemas.microsoft.com/office/powerpoint/2010/main" val="342830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899592" y="1916832"/>
            <a:ext cx="8568952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AutoNum type="arabicPeriod"/>
            </a:pPr>
            <a:r>
              <a:rPr lang="cs-CZ" altLang="cs-CZ" sz="3200" dirty="0" smtClean="0"/>
              <a:t> Téma</a:t>
            </a:r>
          </a:p>
          <a:p>
            <a:pPr>
              <a:buFontTx/>
              <a:buAutoNum type="arabicPeriod"/>
            </a:pPr>
            <a:r>
              <a:rPr lang="cs-CZ" altLang="cs-CZ" sz="3200" dirty="0" smtClean="0"/>
              <a:t> Další specifikace</a:t>
            </a:r>
          </a:p>
          <a:p>
            <a:pPr>
              <a:buFontTx/>
              <a:buAutoNum type="arabicPeriod"/>
            </a:pPr>
            <a:r>
              <a:rPr lang="cs-CZ" altLang="cs-CZ" sz="3200" dirty="0" smtClean="0"/>
              <a:t> Výběr zdrojů</a:t>
            </a:r>
          </a:p>
          <a:p>
            <a:pPr>
              <a:buFontTx/>
              <a:buAutoNum type="arabicPeriod"/>
            </a:pPr>
            <a:r>
              <a:rPr lang="cs-CZ" altLang="cs-CZ" sz="3200" dirty="0" smtClean="0"/>
              <a:t> </a:t>
            </a:r>
            <a:r>
              <a:rPr lang="cs-CZ" altLang="cs-CZ" sz="3200" dirty="0" err="1" smtClean="0"/>
              <a:t>Boolovský</a:t>
            </a:r>
            <a:r>
              <a:rPr lang="cs-CZ" altLang="cs-CZ" sz="3200" dirty="0" smtClean="0"/>
              <a:t> model</a:t>
            </a:r>
          </a:p>
          <a:p>
            <a:pPr>
              <a:buFontTx/>
              <a:buAutoNum type="arabicPeriod"/>
            </a:pPr>
            <a:r>
              <a:rPr lang="cs-CZ" altLang="cs-CZ" sz="3200" dirty="0" smtClean="0"/>
              <a:t> Technika vyhledávání</a:t>
            </a:r>
          </a:p>
          <a:p>
            <a:pPr>
              <a:buFontTx/>
              <a:buAutoNum type="arabicPeriod"/>
            </a:pPr>
            <a:r>
              <a:rPr lang="cs-CZ" altLang="cs-CZ" sz="3200" dirty="0" smtClean="0"/>
              <a:t> Vlastní vyhledávací proces</a:t>
            </a:r>
          </a:p>
          <a:p>
            <a:pPr>
              <a:buFontTx/>
              <a:buAutoNum type="arabicPeriod"/>
            </a:pPr>
            <a:r>
              <a:rPr lang="cs-CZ" altLang="cs-CZ" sz="3200" b="1" dirty="0" smtClean="0"/>
              <a:t> Hodnocení vyhledaných záznamů</a:t>
            </a:r>
          </a:p>
          <a:p>
            <a:pPr>
              <a:buFontTx/>
              <a:buAutoNum type="arabicPeriod"/>
            </a:pPr>
            <a:r>
              <a:rPr lang="cs-CZ" altLang="cs-CZ" sz="3200" dirty="0" smtClean="0"/>
              <a:t> Další operace</a:t>
            </a:r>
          </a:p>
          <a:p>
            <a:pPr marL="709613" lvl="1">
              <a:defRPr/>
            </a:pPr>
            <a:r>
              <a:rPr lang="cs-CZ" altLang="cs-CZ" dirty="0" smtClean="0">
                <a:solidFill>
                  <a:srgbClr val="FF0000"/>
                </a:solidFill>
              </a:rPr>
              <a:t>		</a:t>
            </a:r>
            <a:endParaRPr lang="cs-CZ" alt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9617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33103" y="2060848"/>
            <a:ext cx="8568952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ct val="40000"/>
              </a:spcBef>
              <a:buFont typeface="Wingdings" panose="05000000000000000000" pitchFamily="2" charset="2"/>
              <a:buChar char="q"/>
            </a:pPr>
            <a:r>
              <a:rPr lang="cs-CZ" altLang="cs-CZ" sz="3000" dirty="0"/>
              <a:t>R</a:t>
            </a:r>
            <a:r>
              <a:rPr lang="cs-CZ" altLang="cs-CZ" sz="3000" dirty="0" smtClean="0"/>
              <a:t>elevance</a:t>
            </a:r>
            <a:endParaRPr lang="cs-CZ" altLang="cs-CZ" sz="3000" dirty="0"/>
          </a:p>
          <a:p>
            <a:pPr marL="457200" indent="-457200">
              <a:spcBef>
                <a:spcPct val="40000"/>
              </a:spcBef>
              <a:buFont typeface="Wingdings" panose="05000000000000000000" pitchFamily="2" charset="2"/>
              <a:buChar char="q"/>
            </a:pPr>
            <a:r>
              <a:rPr lang="cs-CZ" altLang="cs-CZ" sz="3000" dirty="0"/>
              <a:t>D</a:t>
            </a:r>
            <a:r>
              <a:rPr lang="cs-CZ" altLang="cs-CZ" sz="3000" dirty="0" smtClean="0"/>
              <a:t>ůvěryhodnost </a:t>
            </a:r>
            <a:r>
              <a:rPr lang="cs-CZ" altLang="cs-CZ" sz="3000" dirty="0"/>
              <a:t>zdroje</a:t>
            </a:r>
          </a:p>
          <a:p>
            <a:pPr marL="914400" lvl="1" indent="-457200">
              <a:spcBef>
                <a:spcPct val="40000"/>
              </a:spcBef>
              <a:buFont typeface="Wingdings" panose="05000000000000000000" pitchFamily="2" charset="2"/>
              <a:buChar char="v"/>
            </a:pPr>
            <a:r>
              <a:rPr lang="cs-CZ" altLang="cs-CZ" sz="3000" dirty="0"/>
              <a:t>jména autorů, instituce, kontakty na správce…</a:t>
            </a:r>
          </a:p>
          <a:p>
            <a:pPr marL="457200" indent="-457200">
              <a:spcBef>
                <a:spcPct val="40000"/>
              </a:spcBef>
              <a:buFont typeface="Wingdings" panose="05000000000000000000" pitchFamily="2" charset="2"/>
              <a:buChar char="q"/>
            </a:pPr>
            <a:r>
              <a:rPr lang="cs-CZ" altLang="cs-CZ" sz="3000" dirty="0"/>
              <a:t>P</a:t>
            </a:r>
            <a:r>
              <a:rPr lang="cs-CZ" altLang="cs-CZ" sz="3000" dirty="0" smtClean="0"/>
              <a:t>ravidelná </a:t>
            </a:r>
            <a:r>
              <a:rPr lang="cs-CZ" altLang="cs-CZ" sz="3000" dirty="0"/>
              <a:t>aktualizace</a:t>
            </a:r>
          </a:p>
          <a:p>
            <a:pPr marL="457200" indent="-457200">
              <a:spcBef>
                <a:spcPct val="40000"/>
              </a:spcBef>
              <a:buFont typeface="Wingdings" panose="05000000000000000000" pitchFamily="2" charset="2"/>
              <a:buChar char="q"/>
            </a:pPr>
            <a:r>
              <a:rPr lang="cs-CZ" altLang="cs-CZ" sz="3000" dirty="0"/>
              <a:t>O</a:t>
            </a:r>
            <a:r>
              <a:rPr lang="cs-CZ" altLang="cs-CZ" sz="3000" dirty="0" smtClean="0"/>
              <a:t>dbornost</a:t>
            </a:r>
            <a:endParaRPr lang="cs-CZ" altLang="cs-CZ" sz="3000" dirty="0"/>
          </a:p>
          <a:p>
            <a:endParaRPr lang="cs-CZ" sz="30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467544" y="1196752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3200" b="1" dirty="0" smtClean="0">
                <a:latin typeface="Tahoma" panose="020B0604030504040204" pitchFamily="34" charset="0"/>
              </a:rPr>
              <a:t>7. Hodnocení vyhledaných záznamů</a:t>
            </a:r>
            <a:endParaRPr lang="cs-CZ" altLang="cs-CZ" sz="3200" b="1" dirty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60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899592" y="1916832"/>
            <a:ext cx="8568952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AutoNum type="arabicPeriod"/>
            </a:pPr>
            <a:r>
              <a:rPr lang="cs-CZ" altLang="cs-CZ" sz="3200" dirty="0" smtClean="0"/>
              <a:t> Téma</a:t>
            </a:r>
          </a:p>
          <a:p>
            <a:pPr>
              <a:buFontTx/>
              <a:buAutoNum type="arabicPeriod"/>
            </a:pPr>
            <a:r>
              <a:rPr lang="cs-CZ" altLang="cs-CZ" sz="3200" dirty="0" smtClean="0"/>
              <a:t> Další specifikace</a:t>
            </a:r>
          </a:p>
          <a:p>
            <a:pPr>
              <a:buFontTx/>
              <a:buAutoNum type="arabicPeriod"/>
            </a:pPr>
            <a:r>
              <a:rPr lang="cs-CZ" altLang="cs-CZ" sz="3200" dirty="0" smtClean="0"/>
              <a:t> Výběr zdrojů</a:t>
            </a:r>
          </a:p>
          <a:p>
            <a:pPr>
              <a:buFontTx/>
              <a:buAutoNum type="arabicPeriod"/>
            </a:pPr>
            <a:r>
              <a:rPr lang="cs-CZ" altLang="cs-CZ" sz="3200" dirty="0" smtClean="0"/>
              <a:t> </a:t>
            </a:r>
            <a:r>
              <a:rPr lang="cs-CZ" altLang="cs-CZ" sz="3200" dirty="0" err="1" smtClean="0"/>
              <a:t>Boolovský</a:t>
            </a:r>
            <a:r>
              <a:rPr lang="cs-CZ" altLang="cs-CZ" sz="3200" dirty="0" smtClean="0"/>
              <a:t> model</a:t>
            </a:r>
          </a:p>
          <a:p>
            <a:pPr>
              <a:buFontTx/>
              <a:buAutoNum type="arabicPeriod"/>
            </a:pPr>
            <a:r>
              <a:rPr lang="cs-CZ" altLang="cs-CZ" sz="3200" dirty="0" smtClean="0"/>
              <a:t> Technika vyhledávání</a:t>
            </a:r>
          </a:p>
          <a:p>
            <a:pPr>
              <a:buFontTx/>
              <a:buAutoNum type="arabicPeriod"/>
            </a:pPr>
            <a:r>
              <a:rPr lang="cs-CZ" altLang="cs-CZ" sz="3200" dirty="0" smtClean="0"/>
              <a:t> Vlastní vyhledávací proces</a:t>
            </a:r>
          </a:p>
          <a:p>
            <a:pPr>
              <a:buFontTx/>
              <a:buAutoNum type="arabicPeriod"/>
            </a:pPr>
            <a:r>
              <a:rPr lang="cs-CZ" altLang="cs-CZ" sz="3200" dirty="0" smtClean="0"/>
              <a:t> Hodnocení vyhledaných záznamů</a:t>
            </a:r>
          </a:p>
          <a:p>
            <a:pPr>
              <a:buFontTx/>
              <a:buAutoNum type="arabicPeriod"/>
            </a:pPr>
            <a:r>
              <a:rPr lang="cs-CZ" altLang="cs-CZ" sz="3200" b="1" dirty="0" smtClean="0"/>
              <a:t> Další operace</a:t>
            </a:r>
          </a:p>
          <a:p>
            <a:pPr marL="709613" lvl="1">
              <a:defRPr/>
            </a:pPr>
            <a:r>
              <a:rPr lang="cs-CZ" altLang="cs-CZ" b="1" dirty="0" smtClean="0">
                <a:solidFill>
                  <a:srgbClr val="FF0000"/>
                </a:solidFill>
              </a:rPr>
              <a:t>		</a:t>
            </a:r>
            <a:endParaRPr lang="cs-CZ" altLang="cs-CZ" b="1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32330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33103" y="2060848"/>
            <a:ext cx="8568952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3200" dirty="0"/>
              <a:t>T</a:t>
            </a:r>
            <a:r>
              <a:rPr lang="cs-CZ" altLang="cs-CZ" sz="3200" dirty="0" smtClean="0"/>
              <a:t>isk</a:t>
            </a:r>
            <a:endParaRPr lang="cs-CZ" altLang="cs-CZ" sz="3200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3200" dirty="0"/>
              <a:t>U</a:t>
            </a:r>
            <a:r>
              <a:rPr lang="cs-CZ" altLang="cs-CZ" sz="3200" dirty="0" smtClean="0"/>
              <a:t>ložení</a:t>
            </a:r>
            <a:endParaRPr lang="cs-CZ" altLang="cs-CZ" sz="3200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3200" dirty="0"/>
              <a:t>E</a:t>
            </a:r>
            <a:r>
              <a:rPr lang="cs-CZ" altLang="cs-CZ" sz="3200" dirty="0" smtClean="0"/>
              <a:t>xport </a:t>
            </a:r>
            <a:r>
              <a:rPr lang="cs-CZ" altLang="cs-CZ" sz="3200" dirty="0"/>
              <a:t>do citačního </a:t>
            </a:r>
            <a:r>
              <a:rPr lang="cs-CZ" altLang="cs-CZ" sz="3200" dirty="0" err="1" smtClean="0"/>
              <a:t>manageru</a:t>
            </a:r>
            <a:r>
              <a:rPr lang="cs-CZ" altLang="cs-CZ" sz="3200" dirty="0" smtClean="0"/>
              <a:t> (např. </a:t>
            </a:r>
            <a:r>
              <a:rPr lang="cs-CZ" altLang="cs-CZ" sz="3200" dirty="0" err="1" smtClean="0">
                <a:hlinkClick r:id="rId3"/>
              </a:rPr>
              <a:t>EndNote</a:t>
            </a:r>
            <a:r>
              <a:rPr lang="cs-CZ" altLang="cs-CZ" sz="3200" dirty="0" smtClean="0">
                <a:hlinkClick r:id="rId3"/>
              </a:rPr>
              <a:t> Web,</a:t>
            </a:r>
            <a:r>
              <a:rPr lang="cs-CZ" altLang="cs-CZ" sz="3200" dirty="0" smtClean="0"/>
              <a:t> </a:t>
            </a:r>
            <a:r>
              <a:rPr lang="cs-CZ" altLang="cs-CZ" sz="3200" dirty="0" err="1" smtClean="0">
                <a:hlinkClick r:id="rId4"/>
              </a:rPr>
              <a:t>Zotero</a:t>
            </a:r>
            <a:r>
              <a:rPr lang="cs-CZ" altLang="cs-CZ" sz="3200" dirty="0" smtClean="0">
                <a:hlinkClick r:id="rId4"/>
              </a:rPr>
              <a:t>,</a:t>
            </a:r>
            <a:r>
              <a:rPr lang="cs-CZ" altLang="cs-CZ" sz="3200" dirty="0" smtClean="0"/>
              <a:t> </a:t>
            </a:r>
            <a:r>
              <a:rPr lang="cs-CZ" altLang="cs-CZ" sz="3200" dirty="0" smtClean="0">
                <a:hlinkClick r:id="rId5"/>
              </a:rPr>
              <a:t>Citace.com)</a:t>
            </a:r>
            <a:endParaRPr lang="cs-CZ" altLang="cs-CZ" sz="3200" dirty="0"/>
          </a:p>
          <a:p>
            <a:endParaRPr lang="cs-CZ" sz="30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467544" y="1196752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3200" b="1" dirty="0">
                <a:latin typeface="Tahoma" panose="020B0604030504040204" pitchFamily="34" charset="0"/>
              </a:rPr>
              <a:t>8</a:t>
            </a:r>
            <a:r>
              <a:rPr lang="cs-CZ" altLang="cs-CZ" sz="3200" b="1" dirty="0" smtClean="0">
                <a:latin typeface="Tahoma" panose="020B0604030504040204" pitchFamily="34" charset="0"/>
              </a:rPr>
              <a:t>. Další operace</a:t>
            </a:r>
            <a:endParaRPr lang="cs-CZ" altLang="cs-CZ" sz="3200" b="1" dirty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29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50825" y="1557338"/>
            <a:ext cx="8281988" cy="2881312"/>
          </a:xfrm>
        </p:spPr>
        <p:txBody>
          <a:bodyPr/>
          <a:lstStyle/>
          <a:p>
            <a:pPr algn="ctr" eaLnBrk="1" hangingPunct="1">
              <a:lnSpc>
                <a:spcPct val="120000"/>
              </a:lnSpc>
              <a:defRPr/>
            </a:pPr>
            <a:r>
              <a:rPr lang="cs-CZ" altLang="cs-CZ" sz="7200" b="1" dirty="0" smtClean="0">
                <a:solidFill>
                  <a:schemeClr val="bg1"/>
                </a:solidFill>
              </a:rPr>
              <a:t>Shrnutí</a:t>
            </a:r>
            <a:endParaRPr lang="uk-UA" altLang="cs-CZ" sz="72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76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67544" y="1340768"/>
            <a:ext cx="8568952" cy="5832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altLang="cs-CZ" sz="2400" dirty="0" smtClean="0"/>
              <a:t>Téma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altLang="cs-CZ" sz="2400" dirty="0" smtClean="0"/>
              <a:t>Klíčová slova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altLang="cs-CZ" sz="2400" dirty="0" smtClean="0"/>
              <a:t>Formulace vyhledávacího dotazu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altLang="cs-CZ" sz="2400" dirty="0" smtClean="0"/>
              <a:t>Výběr vhodných zdrojů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altLang="cs-CZ" sz="2400" dirty="0" smtClean="0"/>
              <a:t>Vlastní vyhledávání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altLang="cs-CZ" sz="2400" dirty="0" smtClean="0"/>
              <a:t>Hodnocení vyhledaných záznamů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altLang="cs-CZ" sz="2400" dirty="0" smtClean="0"/>
              <a:t>Další operace</a:t>
            </a:r>
          </a:p>
          <a:p>
            <a:endParaRPr lang="cs-CZ" altLang="cs-CZ" sz="2400" b="1" i="1" dirty="0" smtClean="0"/>
          </a:p>
          <a:p>
            <a:endParaRPr lang="cs-CZ" altLang="cs-CZ" sz="2400" b="1" i="1" dirty="0" smtClean="0"/>
          </a:p>
          <a:p>
            <a:endParaRPr lang="cs-CZ" altLang="cs-CZ" sz="2400" b="1" i="1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cs-CZ" altLang="cs-CZ" sz="2400" b="1" i="1" dirty="0" smtClean="0"/>
              <a:t>Pište si poznámky! </a:t>
            </a:r>
            <a:r>
              <a:rPr lang="cs-CZ" altLang="cs-CZ" sz="2400" i="1" dirty="0" smtClean="0"/>
              <a:t>Budete vědět, které zdroje jste již prohledali, jakou formu dotazu jste použili, jaká klíčová slova jste přidávali apod.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altLang="cs-CZ" sz="2400" b="1" i="1" dirty="0" smtClean="0"/>
              <a:t>Usnadněte si práci a používejte citační </a:t>
            </a:r>
            <a:r>
              <a:rPr lang="cs-CZ" altLang="cs-CZ" sz="2400" b="1" i="1" dirty="0" err="1" smtClean="0"/>
              <a:t>managery</a:t>
            </a:r>
            <a:endParaRPr lang="cs-CZ" altLang="cs-CZ" sz="2400" i="1" dirty="0" smtClean="0"/>
          </a:p>
          <a:p>
            <a:endParaRPr lang="cs-CZ" sz="2300" dirty="0">
              <a:solidFill>
                <a:prstClr val="black"/>
              </a:solidFill>
            </a:endParaRPr>
          </a:p>
        </p:txBody>
      </p:sp>
      <p:sp>
        <p:nvSpPr>
          <p:cNvPr id="4" name="Výbuch 1 3"/>
          <p:cNvSpPr/>
          <p:nvPr/>
        </p:nvSpPr>
        <p:spPr>
          <a:xfrm>
            <a:off x="539552" y="4005064"/>
            <a:ext cx="1714500" cy="1000125"/>
          </a:xfrm>
          <a:prstGeom prst="irregularSeal1">
            <a:avLst/>
          </a:prstGeom>
          <a:solidFill>
            <a:srgbClr val="FFFF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1043608" y="4293096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/>
              <a:t>TIPY</a:t>
            </a:r>
          </a:p>
        </p:txBody>
      </p:sp>
    </p:spTree>
    <p:extLst>
      <p:ext uri="{BB962C8B-B14F-4D97-AF65-F5344CB8AC3E}">
        <p14:creationId xmlns:p14="http://schemas.microsoft.com/office/powerpoint/2010/main" val="162029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23850" y="1628775"/>
            <a:ext cx="8281988" cy="2881313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 smtClean="0">
                <a:solidFill>
                  <a:schemeClr val="bg1"/>
                </a:solidFill>
              </a:rPr>
              <a:t>Licencované zdroje</a:t>
            </a:r>
            <a:endParaRPr lang="uk-UA" altLang="cs-CZ" sz="720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2852936"/>
            <a:ext cx="8568952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q"/>
              <a:defRPr/>
            </a:pPr>
            <a:r>
              <a:rPr lang="en-US" altLang="cs-CZ" sz="3200" b="1" dirty="0" err="1" smtClean="0"/>
              <a:t>Anopress</a:t>
            </a:r>
            <a:r>
              <a:rPr lang="en-US" altLang="cs-CZ" sz="3200" b="1" dirty="0" smtClean="0"/>
              <a:t> Monitoring Online</a:t>
            </a:r>
            <a:endParaRPr lang="cs-CZ" altLang="cs-CZ" sz="3200" b="1" dirty="0" smtClean="0"/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en-US" altLang="cs-CZ" sz="3200" b="1" dirty="0" smtClean="0"/>
              <a:t>Sage Journals Online</a:t>
            </a:r>
            <a:endParaRPr lang="cs-CZ" altLang="cs-CZ" sz="3200" b="1" dirty="0" smtClean="0"/>
          </a:p>
          <a:p>
            <a:endParaRPr lang="cs-CZ" sz="3000" dirty="0">
              <a:solidFill>
                <a:prstClr val="black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467544" y="1196752"/>
            <a:ext cx="80648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cs-CZ" altLang="cs-CZ" sz="3200" b="1" dirty="0" smtClean="0">
                <a:solidFill>
                  <a:srgbClr val="111111"/>
                </a:solidFill>
                <a:latin typeface="Tahoma" pitchFamily="34" charset="0"/>
              </a:rPr>
              <a:t>Praktické ukázky vyhledávání v databázích</a:t>
            </a:r>
          </a:p>
        </p:txBody>
      </p:sp>
    </p:spTree>
    <p:extLst>
      <p:ext uri="{BB962C8B-B14F-4D97-AF65-F5344CB8AC3E}">
        <p14:creationId xmlns:p14="http://schemas.microsoft.com/office/powerpoint/2010/main" val="162029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213" y="0"/>
            <a:ext cx="7777162" cy="4572000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US" altLang="cs-CZ" sz="2600" b="1" dirty="0" err="1" smtClean="0"/>
              <a:t>Anopress</a:t>
            </a:r>
            <a:r>
              <a:rPr lang="en-US" altLang="cs-CZ" sz="2600" b="1" dirty="0" smtClean="0"/>
              <a:t> </a:t>
            </a:r>
            <a:r>
              <a:rPr lang="cs-CZ" altLang="cs-CZ" sz="2600" b="1" dirty="0" smtClean="0"/>
              <a:t>- pokročilé vyhledávání</a:t>
            </a:r>
          </a:p>
          <a:p>
            <a:pPr marL="0" indent="0" eaLnBrk="1" hangingPunct="1">
              <a:buFontTx/>
              <a:buNone/>
              <a:defRPr/>
            </a:pPr>
            <a:endParaRPr lang="cs-CZ" altLang="cs-CZ" b="1" dirty="0"/>
          </a:p>
          <a:p>
            <a:pPr eaLnBrk="1" hangingPunct="1">
              <a:buFontTx/>
              <a:buNone/>
              <a:defRPr/>
            </a:pPr>
            <a:endParaRPr lang="cs-CZ" altLang="cs-CZ" b="1" dirty="0" smtClean="0"/>
          </a:p>
          <a:p>
            <a:pPr eaLnBrk="1" hangingPunct="1">
              <a:buFontTx/>
              <a:buNone/>
              <a:defRPr/>
            </a:pPr>
            <a:r>
              <a:rPr lang="cs-CZ" altLang="cs-CZ" sz="2400" b="1" i="1" dirty="0" smtClean="0"/>
              <a:t>                  </a:t>
            </a:r>
            <a:endParaRPr lang="cs-CZ" altLang="cs-CZ" dirty="0" smtClean="0"/>
          </a:p>
          <a:p>
            <a:pPr eaLnBrk="1" hangingPunct="1">
              <a:buFontTx/>
              <a:buNone/>
              <a:defRPr/>
            </a:pPr>
            <a:endParaRPr lang="cs-CZ" altLang="cs-CZ" dirty="0" smtClean="0"/>
          </a:p>
          <a:p>
            <a:pPr eaLnBrk="1" hangingPunct="1">
              <a:buFontTx/>
              <a:buNone/>
              <a:defRPr/>
            </a:pPr>
            <a:endParaRPr lang="cs-CZ" altLang="cs-CZ" sz="2400" dirty="0" smtClean="0"/>
          </a:p>
          <a:p>
            <a:pPr eaLnBrk="1" hangingPunct="1">
              <a:buFontTx/>
              <a:buNone/>
              <a:defRPr/>
            </a:pPr>
            <a:endParaRPr lang="cs-CZ" altLang="cs-CZ" sz="2800" dirty="0" smtClean="0"/>
          </a:p>
          <a:p>
            <a:pPr lvl="1" eaLnBrk="1" hangingPunct="1">
              <a:buFont typeface="Wingdings" pitchFamily="2" charset="2"/>
              <a:buNone/>
              <a:defRPr/>
            </a:pPr>
            <a:endParaRPr lang="cs-CZ" altLang="cs-CZ" sz="2800" dirty="0" smtClean="0"/>
          </a:p>
        </p:txBody>
      </p:sp>
      <p:pic>
        <p:nvPicPr>
          <p:cNvPr id="41987" name="Obrázek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13" y="620713"/>
            <a:ext cx="9045575" cy="623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délník 2"/>
          <p:cNvSpPr/>
          <p:nvPr/>
        </p:nvSpPr>
        <p:spPr>
          <a:xfrm>
            <a:off x="468313" y="5589588"/>
            <a:ext cx="1223962" cy="287337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179388" y="1773238"/>
            <a:ext cx="1368425" cy="287337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3419475" y="5949950"/>
            <a:ext cx="1223963" cy="28733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49213" y="3451225"/>
            <a:ext cx="1498600" cy="28733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41992" name="TextovéPole 3"/>
          <p:cNvSpPr txBox="1">
            <a:spLocks noChangeArrowheads="1"/>
          </p:cNvSpPr>
          <p:nvPr/>
        </p:nvSpPr>
        <p:spPr bwMode="auto">
          <a:xfrm>
            <a:off x="1979613" y="1916113"/>
            <a:ext cx="29527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2000" b="1" smtClean="0">
                <a:solidFill>
                  <a:srgbClr val="FF0000"/>
                </a:solidFill>
                <a:latin typeface="Calibri" pitchFamily="34" charset="0"/>
              </a:rPr>
              <a:t>Vyhledávací dotaz</a:t>
            </a:r>
          </a:p>
        </p:txBody>
      </p:sp>
      <p:sp>
        <p:nvSpPr>
          <p:cNvPr id="41993" name="TextovéPole 4"/>
          <p:cNvSpPr txBox="1">
            <a:spLocks noChangeArrowheads="1"/>
          </p:cNvSpPr>
          <p:nvPr/>
        </p:nvSpPr>
        <p:spPr bwMode="auto">
          <a:xfrm>
            <a:off x="4922838" y="3416300"/>
            <a:ext cx="19431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2000" b="1" smtClean="0">
                <a:solidFill>
                  <a:srgbClr val="FF0000"/>
                </a:solidFill>
                <a:latin typeface="Calibri" pitchFamily="34" charset="0"/>
              </a:rPr>
              <a:t>Vyhledávací parametry</a:t>
            </a:r>
          </a:p>
        </p:txBody>
      </p:sp>
      <p:cxnSp>
        <p:nvCxnSpPr>
          <p:cNvPr id="12" name="Přímá spojnice se šipkou 11"/>
          <p:cNvCxnSpPr/>
          <p:nvPr/>
        </p:nvCxnSpPr>
        <p:spPr>
          <a:xfrm flipH="1">
            <a:off x="1547813" y="3595688"/>
            <a:ext cx="337502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/>
          <p:nvPr/>
        </p:nvCxnSpPr>
        <p:spPr>
          <a:xfrm flipH="1">
            <a:off x="1403350" y="4005263"/>
            <a:ext cx="3519488" cy="150653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/>
          <p:cNvCxnSpPr/>
          <p:nvPr/>
        </p:nvCxnSpPr>
        <p:spPr>
          <a:xfrm flipH="1">
            <a:off x="4500563" y="4124325"/>
            <a:ext cx="1008062" cy="172561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899592" y="1916832"/>
            <a:ext cx="8568952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AutoNum type="arabicPeriod"/>
            </a:pPr>
            <a:r>
              <a:rPr lang="cs-CZ" altLang="cs-CZ" sz="3200" b="1" dirty="0" smtClean="0"/>
              <a:t> Téma</a:t>
            </a:r>
            <a:endParaRPr lang="cs-CZ" altLang="cs-CZ" sz="3200" b="1" dirty="0"/>
          </a:p>
          <a:p>
            <a:pPr>
              <a:buFontTx/>
              <a:buAutoNum type="arabicPeriod"/>
            </a:pPr>
            <a:r>
              <a:rPr lang="cs-CZ" altLang="cs-CZ" sz="3200" dirty="0"/>
              <a:t> Další specifikace</a:t>
            </a:r>
          </a:p>
          <a:p>
            <a:pPr>
              <a:buFontTx/>
              <a:buAutoNum type="arabicPeriod"/>
            </a:pPr>
            <a:r>
              <a:rPr lang="cs-CZ" altLang="cs-CZ" sz="3200" dirty="0"/>
              <a:t> Výběr zdrojů</a:t>
            </a:r>
          </a:p>
          <a:p>
            <a:pPr>
              <a:buFontTx/>
              <a:buAutoNum type="arabicPeriod"/>
            </a:pPr>
            <a:r>
              <a:rPr lang="cs-CZ" altLang="cs-CZ" sz="3200" dirty="0"/>
              <a:t> </a:t>
            </a:r>
            <a:r>
              <a:rPr lang="cs-CZ" altLang="cs-CZ" sz="3200" dirty="0" err="1"/>
              <a:t>Boolovský</a:t>
            </a:r>
            <a:r>
              <a:rPr lang="cs-CZ" altLang="cs-CZ" sz="3200" dirty="0"/>
              <a:t> model</a:t>
            </a:r>
          </a:p>
          <a:p>
            <a:pPr>
              <a:buFontTx/>
              <a:buAutoNum type="arabicPeriod"/>
            </a:pPr>
            <a:r>
              <a:rPr lang="cs-CZ" altLang="cs-CZ" sz="3200" dirty="0"/>
              <a:t> Technika vyhledávání</a:t>
            </a:r>
          </a:p>
          <a:p>
            <a:pPr>
              <a:buFontTx/>
              <a:buAutoNum type="arabicPeriod"/>
            </a:pPr>
            <a:r>
              <a:rPr lang="cs-CZ" altLang="cs-CZ" sz="3200" dirty="0"/>
              <a:t> </a:t>
            </a:r>
            <a:r>
              <a:rPr lang="cs-CZ" altLang="cs-CZ" sz="3200" dirty="0" smtClean="0"/>
              <a:t>Vlastní vyhledávací proces</a:t>
            </a:r>
          </a:p>
          <a:p>
            <a:pPr>
              <a:buFontTx/>
              <a:buAutoNum type="arabicPeriod"/>
            </a:pPr>
            <a:r>
              <a:rPr lang="cs-CZ" altLang="cs-CZ" sz="3200" dirty="0"/>
              <a:t> </a:t>
            </a:r>
            <a:r>
              <a:rPr lang="cs-CZ" altLang="cs-CZ" sz="3200" dirty="0" smtClean="0"/>
              <a:t>Hodnocení </a:t>
            </a:r>
            <a:r>
              <a:rPr lang="cs-CZ" altLang="cs-CZ" sz="3200" dirty="0"/>
              <a:t>vyhledaných záznamů</a:t>
            </a:r>
          </a:p>
          <a:p>
            <a:pPr>
              <a:buFontTx/>
              <a:buAutoNum type="arabicPeriod"/>
            </a:pPr>
            <a:r>
              <a:rPr lang="cs-CZ" altLang="cs-CZ" sz="3200" dirty="0"/>
              <a:t> Další operace</a:t>
            </a:r>
          </a:p>
          <a:p>
            <a:pPr marL="709613" lvl="1">
              <a:defRPr/>
            </a:pPr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3727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213" y="0"/>
            <a:ext cx="7777162" cy="4572000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US" altLang="cs-CZ" sz="2600" b="1" dirty="0" err="1" smtClean="0"/>
              <a:t>Anopress</a:t>
            </a:r>
            <a:r>
              <a:rPr lang="en-US" altLang="cs-CZ" sz="2600" b="1" dirty="0" smtClean="0"/>
              <a:t> </a:t>
            </a:r>
            <a:r>
              <a:rPr lang="cs-CZ" altLang="cs-CZ" sz="2600" b="1" dirty="0" smtClean="0"/>
              <a:t>– seznam výsledků</a:t>
            </a:r>
          </a:p>
          <a:p>
            <a:pPr marL="0" indent="0" eaLnBrk="1" hangingPunct="1">
              <a:buFontTx/>
              <a:buNone/>
              <a:defRPr/>
            </a:pPr>
            <a:endParaRPr lang="cs-CZ" altLang="cs-CZ" b="1" dirty="0"/>
          </a:p>
          <a:p>
            <a:pPr eaLnBrk="1" hangingPunct="1">
              <a:buFontTx/>
              <a:buNone/>
              <a:defRPr/>
            </a:pPr>
            <a:endParaRPr lang="cs-CZ" altLang="cs-CZ" b="1" dirty="0" smtClean="0"/>
          </a:p>
          <a:p>
            <a:pPr eaLnBrk="1" hangingPunct="1">
              <a:buFontTx/>
              <a:buNone/>
              <a:defRPr/>
            </a:pPr>
            <a:r>
              <a:rPr lang="cs-CZ" altLang="cs-CZ" sz="2400" b="1" i="1" dirty="0" smtClean="0"/>
              <a:t>                  </a:t>
            </a:r>
            <a:endParaRPr lang="cs-CZ" altLang="cs-CZ" dirty="0" smtClean="0"/>
          </a:p>
          <a:p>
            <a:pPr eaLnBrk="1" hangingPunct="1">
              <a:buFontTx/>
              <a:buNone/>
              <a:defRPr/>
            </a:pPr>
            <a:endParaRPr lang="cs-CZ" altLang="cs-CZ" dirty="0" smtClean="0"/>
          </a:p>
          <a:p>
            <a:pPr eaLnBrk="1" hangingPunct="1">
              <a:buFontTx/>
              <a:buNone/>
              <a:defRPr/>
            </a:pPr>
            <a:endParaRPr lang="cs-CZ" altLang="cs-CZ" sz="2400" dirty="0" smtClean="0"/>
          </a:p>
          <a:p>
            <a:pPr eaLnBrk="1" hangingPunct="1">
              <a:buFontTx/>
              <a:buNone/>
              <a:defRPr/>
            </a:pPr>
            <a:endParaRPr lang="cs-CZ" altLang="cs-CZ" sz="2800" dirty="0" smtClean="0"/>
          </a:p>
          <a:p>
            <a:pPr lvl="1" eaLnBrk="1" hangingPunct="1">
              <a:buFont typeface="Wingdings" pitchFamily="2" charset="2"/>
              <a:buNone/>
              <a:defRPr/>
            </a:pPr>
            <a:endParaRPr lang="cs-CZ" altLang="cs-CZ" sz="2800" dirty="0" smtClean="0"/>
          </a:p>
        </p:txBody>
      </p:sp>
      <p:pic>
        <p:nvPicPr>
          <p:cNvPr id="43011" name="Obrázek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47713"/>
            <a:ext cx="9144000" cy="611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élník 4"/>
          <p:cNvSpPr/>
          <p:nvPr/>
        </p:nvSpPr>
        <p:spPr>
          <a:xfrm>
            <a:off x="3970338" y="2708275"/>
            <a:ext cx="5173662" cy="414972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43013" name="TextovéPole 3"/>
          <p:cNvSpPr txBox="1">
            <a:spLocks noChangeArrowheads="1"/>
          </p:cNvSpPr>
          <p:nvPr/>
        </p:nvSpPr>
        <p:spPr bwMode="auto">
          <a:xfrm>
            <a:off x="6732588" y="2708275"/>
            <a:ext cx="18716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2000" b="1" smtClean="0">
                <a:solidFill>
                  <a:srgbClr val="FF0000"/>
                </a:solidFill>
                <a:latin typeface="Calibri" pitchFamily="34" charset="0"/>
              </a:rPr>
              <a:t>Plný text článku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213" y="0"/>
            <a:ext cx="7777162" cy="4572000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US" altLang="cs-CZ" sz="2600" b="1" dirty="0" err="1" smtClean="0"/>
              <a:t>Anopress</a:t>
            </a:r>
            <a:r>
              <a:rPr lang="en-US" altLang="cs-CZ" sz="2600" b="1" dirty="0" smtClean="0"/>
              <a:t> </a:t>
            </a:r>
            <a:r>
              <a:rPr lang="cs-CZ" altLang="cs-CZ" sz="2600" b="1" dirty="0" smtClean="0"/>
              <a:t>– uložení do profilu</a:t>
            </a:r>
          </a:p>
          <a:p>
            <a:pPr marL="0" indent="0" eaLnBrk="1" hangingPunct="1">
              <a:buFontTx/>
              <a:buNone/>
              <a:defRPr/>
            </a:pPr>
            <a:endParaRPr lang="cs-CZ" altLang="cs-CZ" b="1" dirty="0"/>
          </a:p>
          <a:p>
            <a:pPr eaLnBrk="1" hangingPunct="1">
              <a:buFontTx/>
              <a:buNone/>
              <a:defRPr/>
            </a:pPr>
            <a:endParaRPr lang="cs-CZ" altLang="cs-CZ" b="1" dirty="0" smtClean="0"/>
          </a:p>
          <a:p>
            <a:pPr eaLnBrk="1" hangingPunct="1">
              <a:buFontTx/>
              <a:buNone/>
              <a:defRPr/>
            </a:pPr>
            <a:r>
              <a:rPr lang="cs-CZ" altLang="cs-CZ" sz="2400" b="1" i="1" dirty="0" smtClean="0"/>
              <a:t>                  </a:t>
            </a:r>
            <a:endParaRPr lang="cs-CZ" altLang="cs-CZ" dirty="0" smtClean="0"/>
          </a:p>
          <a:p>
            <a:pPr eaLnBrk="1" hangingPunct="1">
              <a:buFontTx/>
              <a:buNone/>
              <a:defRPr/>
            </a:pPr>
            <a:endParaRPr lang="cs-CZ" altLang="cs-CZ" dirty="0" smtClean="0"/>
          </a:p>
          <a:p>
            <a:pPr eaLnBrk="1" hangingPunct="1">
              <a:buFontTx/>
              <a:buNone/>
              <a:defRPr/>
            </a:pPr>
            <a:endParaRPr lang="cs-CZ" altLang="cs-CZ" sz="2400" dirty="0" smtClean="0"/>
          </a:p>
          <a:p>
            <a:pPr eaLnBrk="1" hangingPunct="1">
              <a:buFontTx/>
              <a:buNone/>
              <a:defRPr/>
            </a:pPr>
            <a:endParaRPr lang="cs-CZ" altLang="cs-CZ" sz="2800" dirty="0" smtClean="0"/>
          </a:p>
          <a:p>
            <a:pPr lvl="1" eaLnBrk="1" hangingPunct="1">
              <a:buFont typeface="Wingdings" pitchFamily="2" charset="2"/>
              <a:buNone/>
              <a:defRPr/>
            </a:pPr>
            <a:endParaRPr lang="cs-CZ" altLang="cs-CZ" sz="2800" dirty="0" smtClean="0"/>
          </a:p>
        </p:txBody>
      </p:sp>
      <p:pic>
        <p:nvPicPr>
          <p:cNvPr id="44035" name="Obrázek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447800"/>
            <a:ext cx="84963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bdélník 3"/>
          <p:cNvSpPr/>
          <p:nvPr/>
        </p:nvSpPr>
        <p:spPr>
          <a:xfrm>
            <a:off x="1763713" y="4221163"/>
            <a:ext cx="2592387" cy="1189037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4787900" y="5084763"/>
            <a:ext cx="2447925" cy="4318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213" y="0"/>
            <a:ext cx="7777162" cy="4572000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US" altLang="cs-CZ" sz="2600" b="1" dirty="0" err="1" smtClean="0"/>
              <a:t>Anopress</a:t>
            </a:r>
            <a:r>
              <a:rPr lang="en-US" altLang="cs-CZ" sz="2600" b="1" dirty="0" smtClean="0"/>
              <a:t> </a:t>
            </a:r>
            <a:r>
              <a:rPr lang="cs-CZ" altLang="cs-CZ" sz="2600" b="1" dirty="0" smtClean="0"/>
              <a:t>– otevřený profil</a:t>
            </a:r>
          </a:p>
          <a:p>
            <a:pPr marL="0" indent="0" eaLnBrk="1" hangingPunct="1">
              <a:buFontTx/>
              <a:buNone/>
              <a:defRPr/>
            </a:pPr>
            <a:endParaRPr lang="cs-CZ" altLang="cs-CZ" b="1" dirty="0"/>
          </a:p>
          <a:p>
            <a:pPr eaLnBrk="1" hangingPunct="1">
              <a:buFontTx/>
              <a:buNone/>
              <a:defRPr/>
            </a:pPr>
            <a:endParaRPr lang="cs-CZ" altLang="cs-CZ" b="1" dirty="0" smtClean="0"/>
          </a:p>
          <a:p>
            <a:pPr eaLnBrk="1" hangingPunct="1">
              <a:buFontTx/>
              <a:buNone/>
              <a:defRPr/>
            </a:pPr>
            <a:r>
              <a:rPr lang="cs-CZ" altLang="cs-CZ" sz="2400" b="1" i="1" dirty="0" smtClean="0"/>
              <a:t>                  </a:t>
            </a:r>
            <a:endParaRPr lang="cs-CZ" altLang="cs-CZ" dirty="0" smtClean="0"/>
          </a:p>
          <a:p>
            <a:pPr eaLnBrk="1" hangingPunct="1">
              <a:buFontTx/>
              <a:buNone/>
              <a:defRPr/>
            </a:pPr>
            <a:endParaRPr lang="cs-CZ" altLang="cs-CZ" dirty="0" smtClean="0"/>
          </a:p>
          <a:p>
            <a:pPr eaLnBrk="1" hangingPunct="1">
              <a:buFontTx/>
              <a:buNone/>
              <a:defRPr/>
            </a:pPr>
            <a:endParaRPr lang="cs-CZ" altLang="cs-CZ" sz="2400" dirty="0" smtClean="0"/>
          </a:p>
          <a:p>
            <a:pPr eaLnBrk="1" hangingPunct="1">
              <a:buFontTx/>
              <a:buNone/>
              <a:defRPr/>
            </a:pPr>
            <a:endParaRPr lang="cs-CZ" altLang="cs-CZ" sz="2800" dirty="0" smtClean="0"/>
          </a:p>
          <a:p>
            <a:pPr lvl="1" eaLnBrk="1" hangingPunct="1">
              <a:buFont typeface="Wingdings" pitchFamily="2" charset="2"/>
              <a:buNone/>
              <a:defRPr/>
            </a:pPr>
            <a:endParaRPr lang="cs-CZ" altLang="cs-CZ" sz="2800" dirty="0" smtClean="0"/>
          </a:p>
        </p:txBody>
      </p:sp>
      <p:pic>
        <p:nvPicPr>
          <p:cNvPr id="45059" name="Obrázek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5950" y="4254500"/>
            <a:ext cx="7258050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Obrázek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0075"/>
            <a:ext cx="8315325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élník 4"/>
          <p:cNvSpPr/>
          <p:nvPr/>
        </p:nvSpPr>
        <p:spPr>
          <a:xfrm>
            <a:off x="5795963" y="2060575"/>
            <a:ext cx="863600" cy="28892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1885950" y="4254500"/>
            <a:ext cx="7258050" cy="2487613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FFFFFF"/>
              </a:solidFill>
            </a:endParaRPr>
          </a:p>
        </p:txBody>
      </p:sp>
      <p:cxnSp>
        <p:nvCxnSpPr>
          <p:cNvPr id="10" name="Přímá spojnice se šipkou 9"/>
          <p:cNvCxnSpPr>
            <a:endCxn id="5" idx="3"/>
          </p:cNvCxnSpPr>
          <p:nvPr/>
        </p:nvCxnSpPr>
        <p:spPr>
          <a:xfrm flipH="1">
            <a:off x="6659563" y="2205038"/>
            <a:ext cx="72072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064" name="TextovéPole 11"/>
          <p:cNvSpPr txBox="1">
            <a:spLocks noChangeArrowheads="1"/>
          </p:cNvSpPr>
          <p:nvPr/>
        </p:nvSpPr>
        <p:spPr bwMode="auto">
          <a:xfrm>
            <a:off x="7451725" y="1916113"/>
            <a:ext cx="15843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2000" b="1" smtClean="0">
                <a:solidFill>
                  <a:srgbClr val="FF0000"/>
                </a:solidFill>
                <a:latin typeface="Calibri" pitchFamily="34" charset="0"/>
              </a:rPr>
              <a:t>vybraný profil</a:t>
            </a:r>
          </a:p>
        </p:txBody>
      </p:sp>
      <p:cxnSp>
        <p:nvCxnSpPr>
          <p:cNvPr id="14" name="Přímá spojnice se šipkou 13"/>
          <p:cNvCxnSpPr/>
          <p:nvPr/>
        </p:nvCxnSpPr>
        <p:spPr>
          <a:xfrm>
            <a:off x="1331913" y="5300663"/>
            <a:ext cx="55403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066" name="TextovéPole 14"/>
          <p:cNvSpPr txBox="1">
            <a:spLocks noChangeArrowheads="1"/>
          </p:cNvSpPr>
          <p:nvPr/>
        </p:nvSpPr>
        <p:spPr bwMode="auto">
          <a:xfrm>
            <a:off x="250825" y="4797425"/>
            <a:ext cx="108108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2000" b="1" smtClean="0">
                <a:solidFill>
                  <a:srgbClr val="FF0000"/>
                </a:solidFill>
                <a:latin typeface="Calibri" pitchFamily="34" charset="0"/>
              </a:rPr>
              <a:t>články v daném profilu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2636912"/>
            <a:ext cx="856895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arenR"/>
              <a:defRPr/>
            </a:pPr>
            <a:r>
              <a:rPr lang="cs-CZ" sz="2000" dirty="0" smtClean="0">
                <a:solidFill>
                  <a:srgbClr val="111111"/>
                </a:solidFill>
                <a:latin typeface="Arial" panose="020B0604020202020204" pitchFamily="34" charset="0"/>
              </a:rPr>
              <a:t>Vytvoření účtu v </a:t>
            </a:r>
            <a:r>
              <a:rPr lang="cs-CZ" sz="2000" dirty="0" err="1" smtClean="0">
                <a:solidFill>
                  <a:srgbClr val="111111"/>
                </a:solidFill>
                <a:latin typeface="Arial" panose="020B0604020202020204" pitchFamily="34" charset="0"/>
                <a:hlinkClick r:id="rId3"/>
              </a:rPr>
              <a:t>EndNote</a:t>
            </a:r>
            <a:r>
              <a:rPr lang="cs-CZ" sz="2000" dirty="0" smtClean="0">
                <a:solidFill>
                  <a:srgbClr val="111111"/>
                </a:solidFill>
                <a:latin typeface="Arial" panose="020B0604020202020204" pitchFamily="34" charset="0"/>
                <a:hlinkClick r:id="rId3"/>
              </a:rPr>
              <a:t> Web</a:t>
            </a:r>
            <a:endParaRPr lang="cs-CZ" sz="2000" dirty="0" smtClean="0">
              <a:solidFill>
                <a:srgbClr val="111111"/>
              </a:solidFill>
              <a:latin typeface="Arial" panose="020B0604020202020204" pitchFamily="34" charset="0"/>
            </a:endParaRP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arenR"/>
              <a:defRPr/>
            </a:pPr>
            <a:endParaRPr lang="cs-CZ" sz="2000" dirty="0" smtClean="0">
              <a:solidFill>
                <a:srgbClr val="111111"/>
              </a:solidFill>
              <a:latin typeface="Arial" panose="020B0604020202020204" pitchFamily="34" charset="0"/>
            </a:endParaRP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arenR"/>
              <a:defRPr/>
            </a:pPr>
            <a:r>
              <a:rPr lang="cs-CZ" sz="2000" dirty="0" smtClean="0">
                <a:solidFill>
                  <a:srgbClr val="111111"/>
                </a:solidFill>
                <a:latin typeface="Arial" panose="020B0604020202020204" pitchFamily="34" charset="0"/>
              </a:rPr>
              <a:t>Vyhledání záznamů v databázi </a:t>
            </a:r>
            <a:r>
              <a:rPr lang="cs-CZ" sz="2000" dirty="0" err="1" smtClean="0">
                <a:solidFill>
                  <a:srgbClr val="111111"/>
                </a:solidFill>
                <a:latin typeface="Arial" panose="020B0604020202020204" pitchFamily="34" charset="0"/>
              </a:rPr>
              <a:t>Sage</a:t>
            </a:r>
            <a:r>
              <a:rPr lang="cs-CZ" sz="2000" dirty="0" smtClean="0">
                <a:solidFill>
                  <a:srgbClr val="111111"/>
                </a:solidFill>
                <a:latin typeface="Arial" panose="020B0604020202020204" pitchFamily="34" charset="0"/>
              </a:rPr>
              <a:t> a jejich výběr ("</a:t>
            </a:r>
            <a:r>
              <a:rPr lang="cs-CZ" sz="2000" dirty="0" err="1" smtClean="0">
                <a:solidFill>
                  <a:srgbClr val="111111"/>
                </a:solidFill>
                <a:latin typeface="Arial" panose="020B0604020202020204" pitchFamily="34" charset="0"/>
              </a:rPr>
              <a:t>Check</a:t>
            </a:r>
            <a:r>
              <a:rPr lang="cs-CZ" sz="2000" dirty="0" smtClean="0">
                <a:solidFill>
                  <a:srgbClr val="111111"/>
                </a:solidFill>
                <a:latin typeface="Arial" panose="020B0604020202020204" pitchFamily="34" charset="0"/>
              </a:rPr>
              <a:t> </a:t>
            </a:r>
            <a:r>
              <a:rPr lang="cs-CZ" sz="2000" dirty="0" err="1" smtClean="0">
                <a:solidFill>
                  <a:srgbClr val="111111"/>
                </a:solidFill>
                <a:latin typeface="Arial" panose="020B0604020202020204" pitchFamily="34" charset="0"/>
              </a:rPr>
              <a:t>item</a:t>
            </a:r>
            <a:r>
              <a:rPr lang="cs-CZ" sz="2000" dirty="0" smtClean="0">
                <a:solidFill>
                  <a:srgbClr val="111111"/>
                </a:solidFill>
                <a:latin typeface="Arial" panose="020B0604020202020204" pitchFamily="34" charset="0"/>
              </a:rPr>
              <a:t>" dole pod záznamy)</a:t>
            </a: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arenR"/>
              <a:defRPr/>
            </a:pPr>
            <a:endParaRPr lang="cs-CZ" sz="2000" dirty="0" smtClean="0">
              <a:solidFill>
                <a:srgbClr val="111111"/>
              </a:solidFill>
              <a:latin typeface="Arial" panose="020B0604020202020204" pitchFamily="34" charset="0"/>
            </a:endParaRP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arenR"/>
              <a:defRPr/>
            </a:pPr>
            <a:r>
              <a:rPr lang="cs-CZ" sz="2000" dirty="0" smtClean="0">
                <a:solidFill>
                  <a:srgbClr val="111111"/>
                </a:solidFill>
                <a:latin typeface="Arial" panose="020B0604020202020204" pitchFamily="34" charset="0"/>
              </a:rPr>
              <a:t>Poté kliknout na "ADD </a:t>
            </a:r>
            <a:r>
              <a:rPr lang="cs-CZ" sz="2000" dirty="0" err="1" smtClean="0">
                <a:solidFill>
                  <a:srgbClr val="111111"/>
                </a:solidFill>
                <a:latin typeface="Arial" panose="020B0604020202020204" pitchFamily="34" charset="0"/>
              </a:rPr>
              <a:t>citations</a:t>
            </a:r>
            <a:r>
              <a:rPr lang="cs-CZ" sz="2000" dirty="0" smtClean="0">
                <a:solidFill>
                  <a:srgbClr val="111111"/>
                </a:solidFill>
                <a:latin typeface="Arial" panose="020B0604020202020204" pitchFamily="34" charset="0"/>
              </a:rPr>
              <a:t>" (vpravo na boku v sekci "My </a:t>
            </a:r>
            <a:r>
              <a:rPr lang="cs-CZ" sz="2000" dirty="0" err="1" smtClean="0">
                <a:solidFill>
                  <a:srgbClr val="111111"/>
                </a:solidFill>
                <a:latin typeface="Arial" panose="020B0604020202020204" pitchFamily="34" charset="0"/>
              </a:rPr>
              <a:t>Marked</a:t>
            </a:r>
            <a:r>
              <a:rPr lang="cs-CZ" sz="2000" dirty="0" smtClean="0">
                <a:solidFill>
                  <a:srgbClr val="111111"/>
                </a:solidFill>
                <a:latin typeface="Arial" panose="020B0604020202020204" pitchFamily="34" charset="0"/>
              </a:rPr>
              <a:t> </a:t>
            </a:r>
            <a:r>
              <a:rPr lang="cs-CZ" sz="2000" dirty="0" err="1" smtClean="0">
                <a:solidFill>
                  <a:srgbClr val="111111"/>
                </a:solidFill>
                <a:latin typeface="Arial" panose="020B0604020202020204" pitchFamily="34" charset="0"/>
              </a:rPr>
              <a:t>Citations</a:t>
            </a:r>
            <a:r>
              <a:rPr lang="cs-CZ" sz="2000" dirty="0" smtClean="0">
                <a:solidFill>
                  <a:srgbClr val="111111"/>
                </a:solidFill>
                <a:latin typeface="Arial" panose="020B0604020202020204" pitchFamily="34" charset="0"/>
              </a:rPr>
              <a:t>") – v hranatých závorkách se objeví počet přidaných záznamů</a:t>
            </a: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arenR"/>
              <a:defRPr/>
            </a:pPr>
            <a:endParaRPr lang="cs-CZ" sz="2000" dirty="0" smtClean="0">
              <a:solidFill>
                <a:srgbClr val="111111"/>
              </a:solidFill>
              <a:latin typeface="Arial" panose="020B0604020202020204" pitchFamily="34" charset="0"/>
            </a:endParaRP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arenR"/>
              <a:defRPr/>
            </a:pPr>
            <a:r>
              <a:rPr lang="cs-CZ" sz="2000" dirty="0" smtClean="0">
                <a:solidFill>
                  <a:srgbClr val="111111"/>
                </a:solidFill>
                <a:latin typeface="Arial" panose="020B0604020202020204" pitchFamily="34" charset="0"/>
              </a:rPr>
              <a:t>Otevře se další stránka s hláškou "</a:t>
            </a:r>
            <a:r>
              <a:rPr lang="cs-CZ" sz="2000" dirty="0" err="1" smtClean="0">
                <a:solidFill>
                  <a:srgbClr val="111111"/>
                </a:solidFill>
                <a:latin typeface="Arial" panose="020B0604020202020204" pitchFamily="34" charset="0"/>
              </a:rPr>
              <a:t>For</a:t>
            </a:r>
            <a:r>
              <a:rPr lang="cs-CZ" sz="2000" dirty="0" smtClean="0">
                <a:solidFill>
                  <a:srgbClr val="111111"/>
                </a:solidFill>
                <a:latin typeface="Arial" panose="020B0604020202020204" pitchFamily="34" charset="0"/>
              </a:rPr>
              <a:t> </a:t>
            </a:r>
            <a:r>
              <a:rPr lang="cs-CZ" sz="2000" dirty="0" err="1" smtClean="0">
                <a:solidFill>
                  <a:srgbClr val="111111"/>
                </a:solidFill>
                <a:latin typeface="Arial" panose="020B0604020202020204" pitchFamily="34" charset="0"/>
              </a:rPr>
              <a:t>your</a:t>
            </a:r>
            <a:r>
              <a:rPr lang="cs-CZ" sz="2000" dirty="0" smtClean="0">
                <a:solidFill>
                  <a:srgbClr val="111111"/>
                </a:solidFill>
                <a:latin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rgbClr val="111111"/>
                </a:solidFill>
                <a:latin typeface="Arial" panose="020B0604020202020204" pitchFamily="34" charset="0"/>
              </a:rPr>
              <a:t>[2]</a:t>
            </a:r>
            <a:r>
              <a:rPr lang="cs-CZ" sz="2000" dirty="0" smtClean="0">
                <a:solidFill>
                  <a:srgbClr val="111111"/>
                </a:solidFill>
                <a:latin typeface="Arial" panose="020B0604020202020204" pitchFamily="34" charset="0"/>
              </a:rPr>
              <a:t> </a:t>
            </a:r>
            <a:r>
              <a:rPr lang="cs-CZ" sz="2000" dirty="0" err="1" smtClean="0">
                <a:solidFill>
                  <a:srgbClr val="111111"/>
                </a:solidFill>
                <a:latin typeface="Arial" panose="020B0604020202020204" pitchFamily="34" charset="0"/>
              </a:rPr>
              <a:t>currently</a:t>
            </a:r>
            <a:r>
              <a:rPr lang="cs-CZ" sz="2000" dirty="0" smtClean="0">
                <a:solidFill>
                  <a:srgbClr val="111111"/>
                </a:solidFill>
                <a:latin typeface="Arial" panose="020B0604020202020204" pitchFamily="34" charset="0"/>
              </a:rPr>
              <a:t> </a:t>
            </a:r>
            <a:r>
              <a:rPr lang="cs-CZ" sz="2000" dirty="0" err="1" smtClean="0">
                <a:solidFill>
                  <a:srgbClr val="111111"/>
                </a:solidFill>
                <a:latin typeface="Arial" panose="020B0604020202020204" pitchFamily="34" charset="0"/>
              </a:rPr>
              <a:t>marked</a:t>
            </a:r>
            <a:r>
              <a:rPr lang="cs-CZ" sz="2000" dirty="0" smtClean="0">
                <a:solidFill>
                  <a:srgbClr val="111111"/>
                </a:solidFill>
                <a:latin typeface="Arial" panose="020B0604020202020204" pitchFamily="34" charset="0"/>
              </a:rPr>
              <a:t> </a:t>
            </a:r>
            <a:r>
              <a:rPr lang="cs-CZ" sz="2000" dirty="0" err="1" smtClean="0">
                <a:solidFill>
                  <a:srgbClr val="111111"/>
                </a:solidFill>
                <a:latin typeface="Arial" panose="020B0604020202020204" pitchFamily="34" charset="0"/>
              </a:rPr>
              <a:t>citations</a:t>
            </a:r>
            <a:r>
              <a:rPr lang="cs-CZ" sz="2000" dirty="0" smtClean="0">
                <a:solidFill>
                  <a:srgbClr val="111111"/>
                </a:solidFill>
                <a:latin typeface="Arial" panose="020B0604020202020204" pitchFamily="34" charset="0"/>
              </a:rPr>
              <a:t>:" - zvolit "</a:t>
            </a:r>
            <a:r>
              <a:rPr lang="cs-CZ" sz="2000" dirty="0" err="1" smtClean="0">
                <a:solidFill>
                  <a:srgbClr val="111111"/>
                </a:solidFill>
                <a:latin typeface="Arial" panose="020B0604020202020204" pitchFamily="34" charset="0"/>
              </a:rPr>
              <a:t>Format</a:t>
            </a:r>
            <a:r>
              <a:rPr lang="cs-CZ" sz="2000" dirty="0" smtClean="0">
                <a:solidFill>
                  <a:srgbClr val="111111"/>
                </a:solidFill>
                <a:latin typeface="Arial" panose="020B0604020202020204" pitchFamily="34" charset="0"/>
              </a:rPr>
              <a:t>" a poté "</a:t>
            </a:r>
            <a:r>
              <a:rPr lang="cs-CZ" sz="2000" dirty="0" err="1" smtClean="0">
                <a:solidFill>
                  <a:srgbClr val="111111"/>
                </a:solidFill>
                <a:latin typeface="Arial" panose="020B0604020202020204" pitchFamily="34" charset="0"/>
              </a:rPr>
              <a:t>Download</a:t>
            </a:r>
            <a:r>
              <a:rPr lang="cs-CZ" sz="2000" dirty="0" smtClean="0">
                <a:solidFill>
                  <a:srgbClr val="111111"/>
                </a:solidFill>
                <a:latin typeface="Arial" panose="020B0604020202020204" pitchFamily="34" charset="0"/>
              </a:rPr>
              <a:t> to </a:t>
            </a:r>
            <a:r>
              <a:rPr lang="cs-CZ" sz="2000" dirty="0" err="1" smtClean="0">
                <a:solidFill>
                  <a:srgbClr val="111111"/>
                </a:solidFill>
                <a:latin typeface="Arial" panose="020B0604020202020204" pitchFamily="34" charset="0"/>
              </a:rPr>
              <a:t>Citation</a:t>
            </a:r>
            <a:r>
              <a:rPr lang="cs-CZ" sz="2000" dirty="0" smtClean="0">
                <a:solidFill>
                  <a:srgbClr val="111111"/>
                </a:solidFill>
                <a:latin typeface="Arial" panose="020B0604020202020204" pitchFamily="34" charset="0"/>
              </a:rPr>
              <a:t> </a:t>
            </a:r>
            <a:r>
              <a:rPr lang="cs-CZ" sz="2000" dirty="0" err="1" smtClean="0">
                <a:solidFill>
                  <a:srgbClr val="111111"/>
                </a:solidFill>
                <a:latin typeface="Arial" panose="020B0604020202020204" pitchFamily="34" charset="0"/>
              </a:rPr>
              <a:t>Manager</a:t>
            </a:r>
            <a:r>
              <a:rPr lang="cs-CZ" sz="2000" dirty="0" smtClean="0">
                <a:solidFill>
                  <a:srgbClr val="111111"/>
                </a:solidFill>
                <a:latin typeface="Arial" panose="020B0604020202020204" pitchFamily="34" charset="0"/>
              </a:rPr>
              <a:t>"</a:t>
            </a:r>
            <a:endParaRPr lang="cs-CZ" sz="2000" dirty="0">
              <a:solidFill>
                <a:srgbClr val="111111"/>
              </a:solidFill>
              <a:latin typeface="Arial" panose="020B0604020202020204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467544" y="1196752"/>
            <a:ext cx="80648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3200" b="1" dirty="0" smtClean="0">
                <a:solidFill>
                  <a:srgbClr val="111111"/>
                </a:solidFill>
                <a:latin typeface="Arial" charset="0"/>
              </a:rPr>
              <a:t>Export záznamů z databáze </a:t>
            </a:r>
            <a:r>
              <a:rPr lang="cs-CZ" altLang="cs-CZ" sz="3200" b="1" dirty="0" err="1" smtClean="0">
                <a:solidFill>
                  <a:srgbClr val="111111"/>
                </a:solidFill>
                <a:latin typeface="Arial" charset="0"/>
              </a:rPr>
              <a:t>Sage</a:t>
            </a:r>
            <a:r>
              <a:rPr lang="cs-CZ" altLang="cs-CZ" sz="3200" b="1" dirty="0" smtClean="0">
                <a:solidFill>
                  <a:srgbClr val="111111"/>
                </a:solidFill>
                <a:latin typeface="Arial" charset="0"/>
              </a:rPr>
              <a:t> do citačního software </a:t>
            </a:r>
            <a:r>
              <a:rPr lang="cs-CZ" altLang="cs-CZ" sz="3200" b="1" dirty="0" err="1" smtClean="0">
                <a:solidFill>
                  <a:srgbClr val="111111"/>
                </a:solidFill>
                <a:latin typeface="Arial" charset="0"/>
              </a:rPr>
              <a:t>EndNote</a:t>
            </a:r>
            <a:r>
              <a:rPr lang="cs-CZ" altLang="cs-CZ" sz="3200" b="1" dirty="0" smtClean="0">
                <a:solidFill>
                  <a:srgbClr val="111111"/>
                </a:solidFill>
                <a:latin typeface="Arial" charset="0"/>
              </a:rPr>
              <a:t> Web</a:t>
            </a:r>
          </a:p>
        </p:txBody>
      </p:sp>
    </p:spTree>
    <p:extLst>
      <p:ext uri="{BB962C8B-B14F-4D97-AF65-F5344CB8AC3E}">
        <p14:creationId xmlns:p14="http://schemas.microsoft.com/office/powerpoint/2010/main" val="75060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2636912"/>
            <a:ext cx="856895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2000" dirty="0" smtClean="0">
                <a:solidFill>
                  <a:srgbClr val="111111"/>
                </a:solidFill>
                <a:latin typeface="Arial" charset="0"/>
              </a:rPr>
              <a:t>5) Vpravo na boku vybrat "</a:t>
            </a:r>
            <a:r>
              <a:rPr lang="cs-CZ" altLang="cs-CZ" sz="2000" dirty="0" err="1" smtClean="0">
                <a:solidFill>
                  <a:srgbClr val="111111"/>
                </a:solidFill>
                <a:latin typeface="Arial" charset="0"/>
              </a:rPr>
              <a:t>EndNote</a:t>
            </a:r>
            <a:r>
              <a:rPr lang="cs-CZ" altLang="cs-CZ" sz="2000" dirty="0" smtClean="0">
                <a:solidFill>
                  <a:srgbClr val="111111"/>
                </a:solidFill>
                <a:latin typeface="Arial" charset="0"/>
              </a:rPr>
              <a:t> Web" (kliknout přímo na název)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altLang="cs-CZ" sz="2000" dirty="0" smtClean="0">
              <a:solidFill>
                <a:srgbClr val="111111"/>
              </a:solidFill>
              <a:latin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2000" dirty="0" smtClean="0">
                <a:solidFill>
                  <a:srgbClr val="111111"/>
                </a:solidFill>
                <a:latin typeface="Arial" charset="0"/>
              </a:rPr>
              <a:t>6) Pokud vše proběhlo úspěšně, tak budete přesměrováni do aplikace </a:t>
            </a:r>
            <a:r>
              <a:rPr lang="cs-CZ" altLang="cs-CZ" sz="2000" dirty="0" err="1" smtClean="0">
                <a:solidFill>
                  <a:srgbClr val="111111"/>
                </a:solidFill>
                <a:latin typeface="Arial" charset="0"/>
              </a:rPr>
              <a:t>EndNote</a:t>
            </a:r>
            <a:r>
              <a:rPr lang="cs-CZ" altLang="cs-CZ" sz="2000" dirty="0" smtClean="0">
                <a:solidFill>
                  <a:srgbClr val="111111"/>
                </a:solidFill>
                <a:latin typeface="Arial" charset="0"/>
              </a:rPr>
              <a:t> Web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arenR" startAt="6"/>
            </a:pPr>
            <a:endParaRPr lang="cs-CZ" altLang="cs-CZ" sz="3200" dirty="0" smtClean="0">
              <a:solidFill>
                <a:srgbClr val="111111"/>
              </a:solidFill>
              <a:latin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2000" dirty="0" smtClean="0">
                <a:solidFill>
                  <a:srgbClr val="111111"/>
                </a:solidFill>
                <a:latin typeface="Arial" charset="0"/>
              </a:rPr>
              <a:t>7) Objeví se hláška sdělující, kolik záznamů bylo </a:t>
            </a:r>
            <a:r>
              <a:rPr lang="cs-CZ" altLang="cs-CZ" sz="2000" dirty="0" err="1" smtClean="0">
                <a:solidFill>
                  <a:srgbClr val="111111"/>
                </a:solidFill>
                <a:latin typeface="Arial" charset="0"/>
              </a:rPr>
              <a:t>naimportováno</a:t>
            </a:r>
            <a:r>
              <a:rPr lang="cs-CZ" altLang="cs-CZ" sz="2000" dirty="0" smtClean="0">
                <a:solidFill>
                  <a:srgbClr val="111111"/>
                </a:solidFill>
                <a:latin typeface="Arial" charset="0"/>
              </a:rPr>
              <a:t> (např. "</a:t>
            </a:r>
            <a:r>
              <a:rPr lang="cs-CZ" altLang="cs-CZ" sz="2000" dirty="0" err="1" smtClean="0">
                <a:solidFill>
                  <a:srgbClr val="111111"/>
                </a:solidFill>
                <a:latin typeface="Arial" charset="0"/>
              </a:rPr>
              <a:t>Number</a:t>
            </a:r>
            <a:r>
              <a:rPr lang="cs-CZ" altLang="cs-CZ" sz="2000" dirty="0" smtClean="0">
                <a:solidFill>
                  <a:srgbClr val="111111"/>
                </a:solidFill>
                <a:latin typeface="Arial" charset="0"/>
              </a:rPr>
              <a:t> </a:t>
            </a:r>
            <a:r>
              <a:rPr lang="cs-CZ" altLang="cs-CZ" sz="2000" dirty="0" err="1" smtClean="0">
                <a:solidFill>
                  <a:srgbClr val="111111"/>
                </a:solidFill>
                <a:latin typeface="Arial" charset="0"/>
              </a:rPr>
              <a:t>of</a:t>
            </a:r>
            <a:r>
              <a:rPr lang="cs-CZ" altLang="cs-CZ" sz="2000" dirty="0" smtClean="0">
                <a:solidFill>
                  <a:srgbClr val="111111"/>
                </a:solidFill>
                <a:latin typeface="Arial" charset="0"/>
              </a:rPr>
              <a:t> </a:t>
            </a:r>
            <a:r>
              <a:rPr lang="cs-CZ" altLang="cs-CZ" sz="2000" dirty="0" err="1" smtClean="0">
                <a:solidFill>
                  <a:srgbClr val="111111"/>
                </a:solidFill>
                <a:latin typeface="Arial" charset="0"/>
              </a:rPr>
              <a:t>records</a:t>
            </a:r>
            <a:r>
              <a:rPr lang="cs-CZ" altLang="cs-CZ" sz="2000" dirty="0" smtClean="0">
                <a:solidFill>
                  <a:srgbClr val="111111"/>
                </a:solidFill>
                <a:latin typeface="Arial" charset="0"/>
              </a:rPr>
              <a:t> </a:t>
            </a:r>
            <a:r>
              <a:rPr lang="cs-CZ" altLang="cs-CZ" sz="2000" dirty="0" err="1" smtClean="0">
                <a:solidFill>
                  <a:srgbClr val="111111"/>
                </a:solidFill>
                <a:latin typeface="Arial" charset="0"/>
              </a:rPr>
              <a:t>imported</a:t>
            </a:r>
            <a:r>
              <a:rPr lang="cs-CZ" altLang="cs-CZ" sz="2000" dirty="0" smtClean="0">
                <a:solidFill>
                  <a:srgbClr val="111111"/>
                </a:solidFill>
                <a:latin typeface="Arial" charset="0"/>
              </a:rPr>
              <a:t>: 2")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arenR" startAt="6"/>
            </a:pPr>
            <a:endParaRPr lang="cs-CZ" altLang="cs-CZ" sz="3200" dirty="0" smtClean="0">
              <a:solidFill>
                <a:srgbClr val="111111"/>
              </a:solidFill>
              <a:latin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2000" dirty="0" smtClean="0">
                <a:solidFill>
                  <a:srgbClr val="111111"/>
                </a:solidFill>
                <a:latin typeface="Arial" charset="0"/>
              </a:rPr>
              <a:t>8) Záznamy se uloží do záložky "My </a:t>
            </a:r>
            <a:r>
              <a:rPr lang="cs-CZ" altLang="cs-CZ" sz="2000" dirty="0" err="1" smtClean="0">
                <a:solidFill>
                  <a:srgbClr val="111111"/>
                </a:solidFill>
                <a:latin typeface="Arial" charset="0"/>
              </a:rPr>
              <a:t>References</a:t>
            </a:r>
            <a:r>
              <a:rPr lang="cs-CZ" altLang="cs-CZ" sz="2000" dirty="0" smtClean="0">
                <a:solidFill>
                  <a:srgbClr val="111111"/>
                </a:solidFill>
                <a:latin typeface="Arial" charset="0"/>
              </a:rPr>
              <a:t>" – složky  "</a:t>
            </a:r>
            <a:r>
              <a:rPr lang="en-US" altLang="cs-CZ" sz="2000" dirty="0" smtClean="0">
                <a:solidFill>
                  <a:srgbClr val="111111"/>
                </a:solidFill>
                <a:latin typeface="Arial" charset="0"/>
              </a:rPr>
              <a:t>[</a:t>
            </a:r>
            <a:r>
              <a:rPr lang="cs-CZ" altLang="cs-CZ" sz="2000" dirty="0" err="1" smtClean="0">
                <a:solidFill>
                  <a:srgbClr val="111111"/>
                </a:solidFill>
                <a:latin typeface="Arial" charset="0"/>
              </a:rPr>
              <a:t>Unfield</a:t>
            </a:r>
            <a:r>
              <a:rPr lang="en-US" altLang="cs-CZ" sz="2000" dirty="0" smtClean="0">
                <a:solidFill>
                  <a:srgbClr val="111111"/>
                </a:solidFill>
                <a:latin typeface="Arial" charset="0"/>
              </a:rPr>
              <a:t>]</a:t>
            </a:r>
            <a:r>
              <a:rPr lang="cs-CZ" altLang="cs-CZ" sz="2000" dirty="0" smtClean="0">
                <a:solidFill>
                  <a:srgbClr val="111111"/>
                </a:solidFill>
                <a:latin typeface="Arial" charset="0"/>
              </a:rPr>
              <a:t>"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467544" y="1196752"/>
            <a:ext cx="80648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3200" b="1" dirty="0" smtClean="0">
                <a:solidFill>
                  <a:srgbClr val="111111"/>
                </a:solidFill>
                <a:latin typeface="Arial" charset="0"/>
              </a:rPr>
              <a:t>Export záznamů z databáze </a:t>
            </a:r>
            <a:r>
              <a:rPr lang="cs-CZ" altLang="cs-CZ" sz="3200" b="1" dirty="0" err="1" smtClean="0">
                <a:solidFill>
                  <a:srgbClr val="111111"/>
                </a:solidFill>
                <a:latin typeface="Arial" charset="0"/>
              </a:rPr>
              <a:t>Sage</a:t>
            </a:r>
            <a:r>
              <a:rPr lang="cs-CZ" altLang="cs-CZ" sz="3200" b="1" dirty="0" smtClean="0">
                <a:solidFill>
                  <a:srgbClr val="111111"/>
                </a:solidFill>
                <a:latin typeface="Arial" charset="0"/>
              </a:rPr>
              <a:t> do citačního software </a:t>
            </a:r>
            <a:r>
              <a:rPr lang="cs-CZ" altLang="cs-CZ" sz="3200" b="1" dirty="0" err="1" smtClean="0">
                <a:solidFill>
                  <a:srgbClr val="111111"/>
                </a:solidFill>
                <a:latin typeface="Arial" charset="0"/>
              </a:rPr>
              <a:t>EndNote</a:t>
            </a:r>
            <a:r>
              <a:rPr lang="cs-CZ" altLang="cs-CZ" sz="3200" b="1" dirty="0" smtClean="0">
                <a:solidFill>
                  <a:srgbClr val="111111"/>
                </a:solidFill>
                <a:latin typeface="Arial" charset="0"/>
              </a:rPr>
              <a:t> Web</a:t>
            </a:r>
          </a:p>
        </p:txBody>
      </p:sp>
    </p:spTree>
    <p:extLst>
      <p:ext uri="{BB962C8B-B14F-4D97-AF65-F5344CB8AC3E}">
        <p14:creationId xmlns:p14="http://schemas.microsoft.com/office/powerpoint/2010/main" val="75060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Obrázek 2" descr="EDS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1196975"/>
            <a:ext cx="4038600" cy="410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ovéPole 3"/>
          <p:cNvSpPr txBox="1">
            <a:spLocks noChangeArrowheads="1"/>
          </p:cNvSpPr>
          <p:nvPr/>
        </p:nvSpPr>
        <p:spPr bwMode="auto">
          <a:xfrm>
            <a:off x="2124075" y="5589588"/>
            <a:ext cx="5643563" cy="8620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5000" b="1" dirty="0">
                <a:latin typeface="Calibri" panose="020F0502020204030204" pitchFamily="34" charset="0"/>
              </a:rPr>
              <a:t>discovery.muni.cz</a:t>
            </a:r>
          </a:p>
        </p:txBody>
      </p:sp>
    </p:spTree>
    <p:extLst>
      <p:ext uri="{BB962C8B-B14F-4D97-AF65-F5344CB8AC3E}">
        <p14:creationId xmlns:p14="http://schemas.microsoft.com/office/powerpoint/2010/main" val="3022369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2636912"/>
            <a:ext cx="85689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altLang="cs-CZ" sz="2800" dirty="0" smtClean="0">
                <a:latin typeface="Calibri" panose="020F0502020204030204" pitchFamily="34" charset="0"/>
              </a:rPr>
              <a:t>Na základě jednoho vyhledávacího  dotazu umožňuje prohledávat více zdrojů současně v rámci jednoho rozhraní</a:t>
            </a:r>
          </a:p>
          <a:p>
            <a:pPr>
              <a:buFont typeface="Wingdings" panose="05000000000000000000" pitchFamily="2" charset="2"/>
              <a:buChar char="q"/>
            </a:pPr>
            <a:endParaRPr lang="cs-CZ" altLang="cs-CZ" sz="2800" dirty="0" smtClean="0"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altLang="cs-CZ" sz="2800" dirty="0" smtClean="0">
                <a:latin typeface="Calibri" panose="020F0502020204030204" pitchFamily="34" charset="0"/>
              </a:rPr>
              <a:t> Podpora vzdáleného přístupu</a:t>
            </a:r>
          </a:p>
          <a:p>
            <a:pPr>
              <a:buFont typeface="Wingdings" panose="05000000000000000000" pitchFamily="2" charset="2"/>
              <a:buChar char="q"/>
            </a:pPr>
            <a:endParaRPr lang="cs-CZ" altLang="cs-CZ" sz="2800" dirty="0" smtClean="0"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altLang="cs-CZ" sz="2800" dirty="0" smtClean="0">
                <a:latin typeface="Calibri" panose="020F0502020204030204" pitchFamily="34" charset="0"/>
              </a:rPr>
              <a:t> Producent fa EBSCO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altLang="cs-CZ" sz="2000" dirty="0" smtClean="0">
              <a:solidFill>
                <a:srgbClr val="111111"/>
              </a:solidFill>
              <a:latin typeface="Arial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467544" y="1412776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EBSCO </a:t>
            </a:r>
            <a:r>
              <a:rPr lang="cs-CZ" altLang="cs-CZ" sz="32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Discovery</a:t>
            </a:r>
            <a:r>
              <a:rPr lang="cs-CZ" altLang="cs-C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32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Service</a:t>
            </a:r>
            <a:endParaRPr lang="cs-CZ" altLang="cs-CZ" sz="3200" b="1" dirty="0" smtClean="0">
              <a:solidFill>
                <a:srgbClr val="11111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60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Zástupný symbol pro obsah 8" descr="EDS1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560" y="908720"/>
            <a:ext cx="7777163" cy="4545013"/>
          </a:xfrm>
        </p:spPr>
      </p:pic>
    </p:spTree>
    <p:extLst>
      <p:ext uri="{BB962C8B-B14F-4D97-AF65-F5344CB8AC3E}">
        <p14:creationId xmlns:p14="http://schemas.microsoft.com/office/powerpoint/2010/main" val="408494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2636912"/>
            <a:ext cx="8568952" cy="3329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altLang="cs-CZ" sz="3200" dirty="0" smtClean="0">
                <a:latin typeface="Calibri" panose="020F0502020204030204" pitchFamily="34" charset="0"/>
              </a:rPr>
              <a:t>Umožňuje prohledávání:</a:t>
            </a:r>
          </a:p>
          <a:p>
            <a:pPr lvl="1">
              <a:spcBef>
                <a:spcPts val="1020"/>
              </a:spcBef>
              <a:buFont typeface="Wingdings" panose="05000000000000000000" pitchFamily="2" charset="2"/>
              <a:buChar char="v"/>
            </a:pPr>
            <a:r>
              <a:rPr lang="cs-CZ" altLang="cs-CZ" sz="3000" dirty="0" smtClean="0">
                <a:latin typeface="Calibri" panose="020F0502020204030204" pitchFamily="34" charset="0"/>
              </a:rPr>
              <a:t>Souborného katalogu knihoven MU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3000" dirty="0" smtClean="0">
                <a:latin typeface="Calibri" panose="020F0502020204030204" pitchFamily="34" charset="0"/>
              </a:rPr>
              <a:t>Univerzitních databází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3000" dirty="0" smtClean="0">
                <a:latin typeface="Calibri" panose="020F0502020204030204" pitchFamily="34" charset="0"/>
              </a:rPr>
              <a:t>Databází elektronických knih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3000" dirty="0" smtClean="0">
                <a:latin typeface="Calibri" panose="020F0502020204030204" pitchFamily="34" charset="0"/>
              </a:rPr>
              <a:t>Závěrečných prací MU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3000" dirty="0" smtClean="0">
                <a:latin typeface="Calibri" panose="020F0502020204030204" pitchFamily="34" charset="0"/>
              </a:rPr>
              <a:t>Volně dostupných zdrojů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altLang="cs-CZ" sz="2000" dirty="0" smtClean="0">
              <a:solidFill>
                <a:srgbClr val="111111"/>
              </a:solidFill>
              <a:latin typeface="Arial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467544" y="1412776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32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EBSCO </a:t>
            </a:r>
            <a:r>
              <a:rPr lang="cs-CZ" altLang="cs-CZ" sz="3200" b="1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Discovery</a:t>
            </a:r>
            <a:r>
              <a:rPr lang="cs-CZ" altLang="cs-CZ" sz="32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3200" b="1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Service</a:t>
            </a:r>
            <a:endParaRPr lang="cs-CZ" altLang="cs-CZ" sz="3200" b="1" dirty="0" smtClean="0">
              <a:solidFill>
                <a:srgbClr val="11111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60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2636912"/>
            <a:ext cx="8568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altLang="cs-CZ" sz="3200" dirty="0" smtClean="0">
                <a:latin typeface="Calibri" panose="020F0502020204030204" pitchFamily="34" charset="0"/>
              </a:rPr>
              <a:t>Můžete využít např. tento </a:t>
            </a:r>
            <a:r>
              <a:rPr lang="cs-CZ" altLang="cs-CZ" sz="3200" dirty="0" smtClean="0">
                <a:latin typeface="Calibri" panose="020F0502020204030204" pitchFamily="34" charset="0"/>
                <a:hlinkClick r:id="rId3"/>
              </a:rPr>
              <a:t>interaktivní tutoriál</a:t>
            </a:r>
            <a:endParaRPr lang="cs-CZ" altLang="cs-CZ" sz="3200" dirty="0" smtClean="0">
              <a:latin typeface="Calibri" panose="020F0502020204030204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467544" y="1412776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Více informací o EDS</a:t>
            </a:r>
            <a:endParaRPr lang="cs-CZ" altLang="cs-CZ" sz="3200" b="1" dirty="0" smtClean="0">
              <a:solidFill>
                <a:srgbClr val="11111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60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Téma</a:t>
            </a:r>
            <a:r>
              <a:rPr lang="cs-CZ" altLang="cs-CZ" sz="32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endParaRPr lang="cs-CZ" altLang="cs-CZ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539552" y="1988840"/>
            <a:ext cx="7704856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spcBef>
                <a:spcPct val="30000"/>
              </a:spcBef>
            </a:pPr>
            <a:r>
              <a:rPr lang="cs-CZ" altLang="cs-CZ" sz="2800" dirty="0"/>
              <a:t>1)</a:t>
            </a:r>
            <a:r>
              <a:rPr lang="cs-CZ" altLang="cs-CZ" sz="2800" dirty="0">
                <a:solidFill>
                  <a:schemeClr val="tx2"/>
                </a:solidFill>
              </a:rPr>
              <a:t> </a:t>
            </a:r>
            <a:r>
              <a:rPr lang="cs-CZ" altLang="cs-CZ" sz="3000" dirty="0"/>
              <a:t>Zamyslete se o čem chcete psát</a:t>
            </a:r>
          </a:p>
          <a:p>
            <a:pPr marL="742950" lvl="1" indent="-285750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altLang="cs-CZ" sz="3000" dirty="0" smtClean="0"/>
              <a:t> je </a:t>
            </a:r>
            <a:r>
              <a:rPr lang="cs-CZ" altLang="cs-CZ" sz="3000" dirty="0"/>
              <a:t>nutné mít dost informací o daném </a:t>
            </a:r>
            <a:endParaRPr lang="cs-CZ" altLang="cs-CZ" sz="3000" dirty="0" smtClean="0"/>
          </a:p>
          <a:p>
            <a:pPr lvl="1">
              <a:lnSpc>
                <a:spcPct val="80000"/>
              </a:lnSpc>
            </a:pPr>
            <a:r>
              <a:rPr lang="cs-CZ" altLang="cs-CZ" sz="3000" dirty="0"/>
              <a:t> </a:t>
            </a:r>
            <a:r>
              <a:rPr lang="cs-CZ" altLang="cs-CZ" sz="3000" dirty="0" smtClean="0"/>
              <a:t>    tématu (</a:t>
            </a:r>
            <a:r>
              <a:rPr lang="cs-CZ" altLang="cs-CZ" sz="3000" dirty="0"/>
              <a:t>pokud se studiem problematiky </a:t>
            </a:r>
            <a:r>
              <a:rPr lang="cs-CZ" altLang="cs-CZ" sz="3000" dirty="0" smtClean="0"/>
              <a:t>   </a:t>
            </a:r>
          </a:p>
          <a:p>
            <a:pPr lvl="1">
              <a:lnSpc>
                <a:spcPct val="80000"/>
              </a:lnSpc>
            </a:pPr>
            <a:r>
              <a:rPr lang="cs-CZ" altLang="cs-CZ" sz="3000" dirty="0" smtClean="0"/>
              <a:t>     začínáte</a:t>
            </a:r>
            <a:r>
              <a:rPr lang="cs-CZ" altLang="cs-CZ" sz="3000" dirty="0"/>
              <a:t>, nebojte se využít učebnice, </a:t>
            </a:r>
            <a:r>
              <a:rPr lang="cs-CZ" altLang="cs-CZ" sz="3000" dirty="0" smtClean="0"/>
              <a:t>  </a:t>
            </a:r>
          </a:p>
          <a:p>
            <a:pPr lvl="1">
              <a:lnSpc>
                <a:spcPct val="80000"/>
              </a:lnSpc>
            </a:pPr>
            <a:r>
              <a:rPr lang="cs-CZ" altLang="cs-CZ" sz="3000" dirty="0" smtClean="0"/>
              <a:t>     encyklopedie</a:t>
            </a:r>
            <a:r>
              <a:rPr lang="cs-CZ" altLang="cs-CZ" sz="3000" dirty="0"/>
              <a:t>, radu vyučujícího apod.)</a:t>
            </a:r>
          </a:p>
          <a:p>
            <a:pPr>
              <a:lnSpc>
                <a:spcPct val="200000"/>
              </a:lnSpc>
              <a:spcBef>
                <a:spcPct val="30000"/>
              </a:spcBef>
            </a:pPr>
            <a:r>
              <a:rPr lang="cs-CZ" altLang="cs-CZ" sz="3000" dirty="0"/>
              <a:t>2) Zformulujte téma nebo problém</a:t>
            </a:r>
          </a:p>
          <a:p>
            <a:pPr marL="742950" lvl="1" indent="-285750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altLang="cs-CZ" sz="3000" dirty="0" smtClean="0"/>
              <a:t> lze </a:t>
            </a:r>
            <a:r>
              <a:rPr lang="cs-CZ" altLang="cs-CZ" sz="3000" dirty="0"/>
              <a:t>využít tzv. </a:t>
            </a:r>
            <a:r>
              <a:rPr lang="cs-CZ" altLang="cs-CZ" sz="3000" b="1" dirty="0"/>
              <a:t>myšlenkových map </a:t>
            </a:r>
            <a:r>
              <a:rPr lang="cs-CZ" altLang="cs-CZ" sz="3000" dirty="0"/>
              <a:t>– </a:t>
            </a:r>
            <a:r>
              <a:rPr lang="cs-CZ" altLang="cs-CZ" sz="3000" dirty="0" smtClean="0"/>
              <a:t> </a:t>
            </a:r>
          </a:p>
          <a:p>
            <a:pPr lvl="1">
              <a:lnSpc>
                <a:spcPct val="80000"/>
              </a:lnSpc>
            </a:pPr>
            <a:r>
              <a:rPr lang="cs-CZ" altLang="cs-CZ" sz="3000" dirty="0"/>
              <a:t> </a:t>
            </a:r>
            <a:r>
              <a:rPr lang="cs-CZ" altLang="cs-CZ" sz="3000" dirty="0" smtClean="0"/>
              <a:t>    grafické </a:t>
            </a:r>
            <a:r>
              <a:rPr lang="cs-CZ" altLang="cs-CZ" sz="3000" dirty="0"/>
              <a:t>znázornění tématu</a:t>
            </a:r>
          </a:p>
        </p:txBody>
      </p:sp>
      <p:pic>
        <p:nvPicPr>
          <p:cNvPr id="4" name="Obrázek 10" descr="žárovka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9200" y="0"/>
            <a:ext cx="1574800" cy="207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139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2636912"/>
            <a:ext cx="856895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altLang="cs-CZ" sz="3200" dirty="0" smtClean="0">
                <a:latin typeface="Calibri" panose="020F0502020204030204" pitchFamily="34" charset="0"/>
              </a:rPr>
              <a:t>Pokud v databázi není obsažen plný text dokumentu, tak je prostřednictvím této služby nabídnuto jeho dohledání v jiném zdroji (databázi, katalogu, vyhledávači)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altLang="cs-CZ" sz="2000" dirty="0" smtClean="0">
              <a:solidFill>
                <a:srgbClr val="111111"/>
              </a:solidFill>
              <a:latin typeface="Arial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467544" y="1412776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EBSCO </a:t>
            </a:r>
            <a:r>
              <a:rPr lang="cs-CZ" altLang="cs-CZ" sz="32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LinkSource</a:t>
            </a:r>
            <a:endParaRPr lang="cs-CZ" altLang="cs-CZ" sz="3200" b="1" dirty="0" smtClean="0">
              <a:solidFill>
                <a:srgbClr val="11111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60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2636912"/>
            <a:ext cx="856895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altLang="cs-CZ" sz="3200" dirty="0" smtClean="0">
                <a:latin typeface="Calibri" panose="020F0502020204030204" pitchFamily="34" charset="0"/>
              </a:rPr>
              <a:t>Umožňuje zjistit, zda má MU přístup k elektronické verzi zadaného časopisu nebo knihy</a:t>
            </a:r>
          </a:p>
          <a:p>
            <a:pPr>
              <a:buFont typeface="Wingdings" panose="05000000000000000000" pitchFamily="2" charset="2"/>
              <a:buChar char="q"/>
            </a:pPr>
            <a:endParaRPr lang="cs-CZ" altLang="cs-CZ" sz="3200" dirty="0" smtClean="0"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altLang="cs-CZ" sz="3200" dirty="0" smtClean="0">
                <a:latin typeface="Calibri" panose="020F0502020204030204" pitchFamily="34" charset="0"/>
              </a:rPr>
              <a:t> Je propojen s technologií A-to-Z Link </a:t>
            </a:r>
            <a:r>
              <a:rPr lang="cs-CZ" altLang="cs-CZ" sz="3200" dirty="0" err="1" smtClean="0">
                <a:latin typeface="Calibri" panose="020F0502020204030204" pitchFamily="34" charset="0"/>
              </a:rPr>
              <a:t>Resolver</a:t>
            </a:r>
            <a:r>
              <a:rPr lang="cs-CZ" altLang="cs-CZ" sz="3200" dirty="0" smtClean="0">
                <a:latin typeface="Calibri" panose="020F0502020204030204" pitchFamily="34" charset="0"/>
              </a:rPr>
              <a:t> (EBSCO Link </a:t>
            </a:r>
            <a:r>
              <a:rPr lang="cs-CZ" altLang="cs-CZ" sz="3200" dirty="0" err="1" smtClean="0">
                <a:latin typeface="Calibri" panose="020F0502020204030204" pitchFamily="34" charset="0"/>
              </a:rPr>
              <a:t>Source</a:t>
            </a:r>
            <a:r>
              <a:rPr lang="cs-CZ" altLang="cs-CZ" sz="3200" dirty="0" smtClean="0">
                <a:latin typeface="Calibri" panose="020F0502020204030204" pitchFamily="34" charset="0"/>
              </a:rPr>
              <a:t>)</a:t>
            </a:r>
            <a:endParaRPr lang="en-US" altLang="cs-CZ" sz="3200" dirty="0" smtClean="0">
              <a:latin typeface="Calibri" panose="020F0502020204030204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79512" y="1412776"/>
            <a:ext cx="8784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Seznam dostupných časopisů a knih (A-Z)</a:t>
            </a:r>
            <a:endParaRPr lang="cs-CZ" altLang="cs-CZ" sz="3200" b="1" dirty="0" smtClean="0">
              <a:solidFill>
                <a:srgbClr val="11111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60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88" y="214313"/>
            <a:ext cx="8786812" cy="508000"/>
          </a:xfrm>
        </p:spPr>
        <p:txBody>
          <a:bodyPr/>
          <a:lstStyle/>
          <a:p>
            <a:r>
              <a:rPr lang="cs-CZ" altLang="cs-CZ" sz="3200" smtClean="0"/>
              <a:t>Seznam dostupných časopisů a knih (A-Z) – ukázka časopis</a:t>
            </a:r>
          </a:p>
        </p:txBody>
      </p:sp>
      <p:pic>
        <p:nvPicPr>
          <p:cNvPr id="56323" name="Obrázek 5" descr="soc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215188"/>
            <a:ext cx="9144000" cy="571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4" name="Obrázek 7" descr="zur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bdélník 8"/>
          <p:cNvSpPr/>
          <p:nvPr/>
        </p:nvSpPr>
        <p:spPr>
          <a:xfrm>
            <a:off x="0" y="3571875"/>
            <a:ext cx="6500813" cy="785813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0" y="5214938"/>
            <a:ext cx="4786313" cy="714375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56327" name="TextovéPole 13"/>
          <p:cNvSpPr txBox="1">
            <a:spLocks noChangeArrowheads="1"/>
          </p:cNvSpPr>
          <p:nvPr/>
        </p:nvSpPr>
        <p:spPr bwMode="auto">
          <a:xfrm>
            <a:off x="4929188" y="5286375"/>
            <a:ext cx="3571875" cy="184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 sz="2400" b="1" smtClean="0">
                <a:solidFill>
                  <a:srgbClr val="CC3300"/>
                </a:solidFill>
              </a:rPr>
              <a:t>Zadání slov z názvu časopisu </a:t>
            </a:r>
            <a:r>
              <a:rPr lang="en-US" altLang="cs-CZ" sz="2400" b="1" smtClean="0">
                <a:solidFill>
                  <a:srgbClr val="CC3300"/>
                </a:solidFill>
              </a:rPr>
              <a:t>+ seznam vyhledan</a:t>
            </a:r>
            <a:r>
              <a:rPr lang="cs-CZ" altLang="cs-CZ" sz="2400" b="1" smtClean="0">
                <a:solidFill>
                  <a:srgbClr val="CC3300"/>
                </a:solidFill>
              </a:rPr>
              <a:t>ých výsledků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altLang="cs-CZ" smtClean="0">
              <a:solidFill>
                <a:srgbClr val="11111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214313"/>
            <a:ext cx="8929688" cy="508000"/>
          </a:xfrm>
        </p:spPr>
        <p:txBody>
          <a:bodyPr/>
          <a:lstStyle/>
          <a:p>
            <a:r>
              <a:rPr lang="cs-CZ" altLang="cs-CZ" sz="3200" smtClean="0"/>
              <a:t>Seznam dostupných časopisů a knih (A-Z) – ukázka časopis</a:t>
            </a:r>
          </a:p>
        </p:txBody>
      </p:sp>
      <p:sp>
        <p:nvSpPr>
          <p:cNvPr id="57347" name="Text Box 7"/>
          <p:cNvSpPr txBox="1">
            <a:spLocks noChangeArrowheads="1"/>
          </p:cNvSpPr>
          <p:nvPr/>
        </p:nvSpPr>
        <p:spPr bwMode="auto">
          <a:xfrm>
            <a:off x="6659563" y="1196975"/>
            <a:ext cx="24844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cs-CZ" altLang="cs-CZ" smtClean="0">
              <a:solidFill>
                <a:srgbClr val="111111"/>
              </a:solidFill>
              <a:latin typeface="Arial" charset="0"/>
            </a:endParaRPr>
          </a:p>
        </p:txBody>
      </p:sp>
      <p:sp>
        <p:nvSpPr>
          <p:cNvPr id="57348" name="TextovéPole 3"/>
          <p:cNvSpPr txBox="1">
            <a:spLocks noChangeArrowheads="1"/>
          </p:cNvSpPr>
          <p:nvPr/>
        </p:nvSpPr>
        <p:spPr bwMode="auto">
          <a:xfrm>
            <a:off x="6500813" y="1196975"/>
            <a:ext cx="26431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altLang="cs-CZ" sz="3000" smtClean="0">
              <a:solidFill>
                <a:srgbClr val="111111"/>
              </a:solidFill>
            </a:endParaRPr>
          </a:p>
        </p:txBody>
      </p:sp>
      <p:sp>
        <p:nvSpPr>
          <p:cNvPr id="57349" name="TextovéPole 3"/>
          <p:cNvSpPr txBox="1">
            <a:spLocks noChangeArrowheads="1"/>
          </p:cNvSpPr>
          <p:nvPr/>
        </p:nvSpPr>
        <p:spPr bwMode="auto">
          <a:xfrm>
            <a:off x="6500813" y="1196975"/>
            <a:ext cx="26431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altLang="cs-CZ" sz="3000" smtClean="0">
              <a:solidFill>
                <a:srgbClr val="111111"/>
              </a:solidFill>
            </a:endParaRPr>
          </a:p>
        </p:txBody>
      </p:sp>
      <p:sp>
        <p:nvSpPr>
          <p:cNvPr id="57350" name="Text Box 10"/>
          <p:cNvSpPr txBox="1">
            <a:spLocks noChangeArrowheads="1"/>
          </p:cNvSpPr>
          <p:nvPr/>
        </p:nvSpPr>
        <p:spPr bwMode="auto">
          <a:xfrm>
            <a:off x="6084888" y="9117013"/>
            <a:ext cx="270033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cs-CZ" altLang="cs-CZ" sz="3000" smtClean="0">
              <a:solidFill>
                <a:srgbClr val="111111"/>
              </a:solidFill>
            </a:endParaRPr>
          </a:p>
        </p:txBody>
      </p:sp>
      <p:pic>
        <p:nvPicPr>
          <p:cNvPr id="57351" name="Obrázek 9" descr="zur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4438"/>
            <a:ext cx="9144000" cy="564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52" name="TextovéPole 10"/>
          <p:cNvSpPr txBox="1">
            <a:spLocks noChangeArrowheads="1"/>
          </p:cNvSpPr>
          <p:nvPr/>
        </p:nvSpPr>
        <p:spPr bwMode="auto">
          <a:xfrm>
            <a:off x="4786313" y="2571750"/>
            <a:ext cx="35004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altLang="cs-CZ" smtClean="0">
              <a:solidFill>
                <a:srgbClr val="111111"/>
              </a:solidFill>
              <a:latin typeface="Arial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4857750" y="2571750"/>
            <a:ext cx="385762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2400" b="1" dirty="0">
                <a:solidFill>
                  <a:srgbClr val="FF0000"/>
                </a:solidFill>
              </a:rPr>
              <a:t>Plné texty časopisu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214313"/>
            <a:ext cx="8929688" cy="642937"/>
          </a:xfrm>
        </p:spPr>
        <p:txBody>
          <a:bodyPr/>
          <a:lstStyle/>
          <a:p>
            <a:r>
              <a:rPr lang="cs-CZ" altLang="cs-CZ" sz="3200" smtClean="0"/>
              <a:t>Seznam dostupných časopisů a knih (A-Z) – ukázka kniha</a:t>
            </a:r>
          </a:p>
        </p:txBody>
      </p:sp>
      <p:sp>
        <p:nvSpPr>
          <p:cNvPr id="58371" name="Text Box 7"/>
          <p:cNvSpPr txBox="1">
            <a:spLocks noChangeArrowheads="1"/>
          </p:cNvSpPr>
          <p:nvPr/>
        </p:nvSpPr>
        <p:spPr bwMode="auto">
          <a:xfrm>
            <a:off x="6659563" y="1196975"/>
            <a:ext cx="24844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cs-CZ" altLang="cs-CZ" smtClean="0">
              <a:solidFill>
                <a:srgbClr val="111111"/>
              </a:solidFill>
              <a:latin typeface="Arial" charset="0"/>
            </a:endParaRPr>
          </a:p>
        </p:txBody>
      </p:sp>
      <p:sp>
        <p:nvSpPr>
          <p:cNvPr id="58372" name="TextovéPole 3"/>
          <p:cNvSpPr txBox="1">
            <a:spLocks noChangeArrowheads="1"/>
          </p:cNvSpPr>
          <p:nvPr/>
        </p:nvSpPr>
        <p:spPr bwMode="auto">
          <a:xfrm>
            <a:off x="6500813" y="1196975"/>
            <a:ext cx="26431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altLang="cs-CZ" sz="3000" smtClean="0">
              <a:solidFill>
                <a:srgbClr val="111111"/>
              </a:solidFill>
            </a:endParaRPr>
          </a:p>
        </p:txBody>
      </p:sp>
      <p:sp>
        <p:nvSpPr>
          <p:cNvPr id="58373" name="TextovéPole 3"/>
          <p:cNvSpPr txBox="1">
            <a:spLocks noChangeArrowheads="1"/>
          </p:cNvSpPr>
          <p:nvPr/>
        </p:nvSpPr>
        <p:spPr bwMode="auto">
          <a:xfrm>
            <a:off x="6500813" y="1196975"/>
            <a:ext cx="26431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altLang="cs-CZ" sz="3000" smtClean="0">
              <a:solidFill>
                <a:srgbClr val="111111"/>
              </a:solidFill>
            </a:endParaRPr>
          </a:p>
        </p:txBody>
      </p:sp>
      <p:sp>
        <p:nvSpPr>
          <p:cNvPr id="58374" name="Text Box 10"/>
          <p:cNvSpPr txBox="1">
            <a:spLocks noChangeArrowheads="1"/>
          </p:cNvSpPr>
          <p:nvPr/>
        </p:nvSpPr>
        <p:spPr bwMode="auto">
          <a:xfrm>
            <a:off x="6084888" y="9117013"/>
            <a:ext cx="270033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cs-CZ" altLang="cs-CZ" sz="3000" smtClean="0">
              <a:solidFill>
                <a:srgbClr val="111111"/>
              </a:solidFill>
            </a:endParaRPr>
          </a:p>
        </p:txBody>
      </p:sp>
      <p:sp>
        <p:nvSpPr>
          <p:cNvPr id="58375" name="TextovéPole 10"/>
          <p:cNvSpPr txBox="1">
            <a:spLocks noChangeArrowheads="1"/>
          </p:cNvSpPr>
          <p:nvPr/>
        </p:nvSpPr>
        <p:spPr bwMode="auto">
          <a:xfrm>
            <a:off x="4786313" y="2571750"/>
            <a:ext cx="35004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altLang="cs-CZ" smtClean="0">
              <a:solidFill>
                <a:srgbClr val="111111"/>
              </a:solidFill>
              <a:latin typeface="Arial" charset="0"/>
            </a:endParaRPr>
          </a:p>
        </p:txBody>
      </p:sp>
      <p:pic>
        <p:nvPicPr>
          <p:cNvPr id="58376" name="Obrázek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3213" y="1077913"/>
            <a:ext cx="8477250" cy="580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Obdélník 16"/>
          <p:cNvSpPr/>
          <p:nvPr/>
        </p:nvSpPr>
        <p:spPr>
          <a:xfrm>
            <a:off x="303213" y="5229225"/>
            <a:ext cx="8482012" cy="700088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18" name="Obdélník 17"/>
          <p:cNvSpPr/>
          <p:nvPr/>
        </p:nvSpPr>
        <p:spPr>
          <a:xfrm>
            <a:off x="303213" y="2286000"/>
            <a:ext cx="6197600" cy="927100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2113" y="333375"/>
            <a:ext cx="8358187" cy="1214438"/>
          </a:xfrm>
        </p:spPr>
        <p:txBody>
          <a:bodyPr/>
          <a:lstStyle/>
          <a:p>
            <a:r>
              <a:rPr lang="cs-CZ" altLang="cs-CZ" sz="3200" smtClean="0"/>
              <a:t>Seznam dostupných časopisů a knih  (A-Z) – ukázka kniha  – prolinkování do databáze EBSCO eBook AC</a:t>
            </a:r>
          </a:p>
        </p:txBody>
      </p:sp>
      <p:pic>
        <p:nvPicPr>
          <p:cNvPr id="59395" name="Obrázek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8163" y="2060575"/>
            <a:ext cx="8067675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468313" y="1628775"/>
            <a:ext cx="8281987" cy="2881313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 smtClean="0">
                <a:solidFill>
                  <a:schemeClr val="bg1"/>
                </a:solidFill>
              </a:rPr>
              <a:t>Elektronické knihy</a:t>
            </a:r>
            <a:endParaRPr lang="uk-UA" altLang="cs-CZ" sz="720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1700213"/>
            <a:ext cx="7777163" cy="292100"/>
          </a:xfrm>
        </p:spPr>
        <p:txBody>
          <a:bodyPr/>
          <a:lstStyle/>
          <a:p>
            <a:r>
              <a:rPr lang="cs-CZ" altLang="cs-CZ" sz="3200" smtClean="0"/>
              <a:t>EBSCO eBook Academic Collection</a:t>
            </a:r>
            <a:br>
              <a:rPr lang="cs-CZ" altLang="cs-CZ" sz="3200" smtClean="0"/>
            </a:br>
            <a:endParaRPr lang="cs-CZ" altLang="cs-CZ" sz="3200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2420938"/>
            <a:ext cx="8712200" cy="5472112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Font typeface="Wingdings" pitchFamily="2" charset="2"/>
              <a:buChar char="q"/>
            </a:pPr>
            <a:r>
              <a:rPr lang="cs-CZ" altLang="cs-CZ" smtClean="0">
                <a:latin typeface="Calibri" pitchFamily="34" charset="0"/>
              </a:rPr>
              <a:t>Multioborová kolekce e-books pro MU na rok 2015</a:t>
            </a:r>
          </a:p>
          <a:p>
            <a:pPr lvl="1"/>
            <a:r>
              <a:rPr lang="cs-CZ" altLang="cs-CZ" sz="3000" b="1" smtClean="0">
                <a:latin typeface="Calibri" pitchFamily="34" charset="0"/>
              </a:rPr>
              <a:t>Více než 138.000 e-knih</a:t>
            </a:r>
          </a:p>
          <a:p>
            <a:pPr lvl="1"/>
            <a:r>
              <a:rPr lang="cs-CZ" altLang="cs-CZ" sz="3000" smtClean="0">
                <a:latin typeface="Calibri" pitchFamily="34" charset="0"/>
              </a:rPr>
              <a:t>Ukládání do složky (pro trvalé uložení je zapotřebí si založit účet v db EBSCO)</a:t>
            </a:r>
          </a:p>
          <a:p>
            <a:pPr lvl="1"/>
            <a:r>
              <a:rPr lang="cs-CZ" altLang="cs-CZ" sz="3000" smtClean="0">
                <a:latin typeface="Calibri" pitchFamily="34" charset="0"/>
              </a:rPr>
              <a:t>Offline čtení přes Adobe Digital Editions</a:t>
            </a:r>
          </a:p>
          <a:p>
            <a:pPr lvl="1"/>
            <a:r>
              <a:rPr lang="cs-CZ" altLang="cs-CZ" sz="3000" smtClean="0">
                <a:latin typeface="Calibri" pitchFamily="34" charset="0"/>
              </a:rPr>
              <a:t>Sdílení s dalšími uživateli</a:t>
            </a:r>
          </a:p>
          <a:p>
            <a:pPr lvl="1"/>
            <a:r>
              <a:rPr lang="cs-CZ" altLang="cs-CZ" sz="3000" smtClean="0">
                <a:latin typeface="Calibri" pitchFamily="34" charset="0"/>
              </a:rPr>
              <a:t>Import do Citace.com a EndNote Web</a:t>
            </a:r>
          </a:p>
          <a:p>
            <a:pPr lvl="1">
              <a:buFont typeface="Wingdings" pitchFamily="2" charset="2"/>
              <a:buNone/>
            </a:pPr>
            <a:endParaRPr lang="cs-CZ" altLang="cs-CZ" b="1" smtClean="0"/>
          </a:p>
          <a:p>
            <a:pPr eaLnBrk="1" hangingPunct="1">
              <a:buFontTx/>
              <a:buNone/>
            </a:pPr>
            <a:endParaRPr lang="cs-CZ" altLang="cs-CZ" sz="2400" smtClean="0"/>
          </a:p>
          <a:p>
            <a:pPr eaLnBrk="1" hangingPunct="1">
              <a:buFontTx/>
              <a:buNone/>
            </a:pPr>
            <a:endParaRPr lang="cs-CZ" altLang="cs-CZ" sz="2400" smtClean="0"/>
          </a:p>
          <a:p>
            <a:pPr lvl="1" eaLnBrk="1" hangingPunct="1">
              <a:buFont typeface="Wingdings" pitchFamily="2" charset="2"/>
              <a:buNone/>
            </a:pPr>
            <a:endParaRPr lang="cs-CZ" altLang="cs-CZ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Obrázek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47750"/>
            <a:ext cx="7486650" cy="581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7" name="Obrázek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86650" y="7938"/>
            <a:ext cx="15525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8" name="Obrázek 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650" y="3019425"/>
            <a:ext cx="1162050" cy="383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bdélník 7"/>
          <p:cNvSpPr/>
          <p:nvPr/>
        </p:nvSpPr>
        <p:spPr>
          <a:xfrm>
            <a:off x="7667625" y="3019425"/>
            <a:ext cx="1476375" cy="38385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0" y="1017588"/>
            <a:ext cx="2195513" cy="32750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Nadpis 1"/>
          <p:cNvSpPr>
            <a:spLocks noGrp="1"/>
          </p:cNvSpPr>
          <p:nvPr>
            <p:ph type="title" idx="4294967295"/>
          </p:nvPr>
        </p:nvSpPr>
        <p:spPr>
          <a:xfrm>
            <a:off x="323850" y="1412875"/>
            <a:ext cx="8591550" cy="508000"/>
          </a:xfrm>
        </p:spPr>
        <p:txBody>
          <a:bodyPr/>
          <a:lstStyle/>
          <a:p>
            <a:r>
              <a:rPr lang="cs-CZ" altLang="cs-CZ" sz="3200" smtClean="0"/>
              <a:t>Výpůjčka e-knih - Adobe Digital Editions</a:t>
            </a:r>
          </a:p>
        </p:txBody>
      </p:sp>
      <p:sp>
        <p:nvSpPr>
          <p:cNvPr id="63491" name="Zástupný symbol pro obsah 2"/>
          <p:cNvSpPr>
            <a:spLocks noGrp="1"/>
          </p:cNvSpPr>
          <p:nvPr>
            <p:ph idx="4294967295"/>
          </p:nvPr>
        </p:nvSpPr>
        <p:spPr>
          <a:xfrm>
            <a:off x="323850" y="2420938"/>
            <a:ext cx="7777163" cy="4176712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cs-CZ" altLang="cs-CZ" smtClean="0">
                <a:latin typeface="Calibri" pitchFamily="34" charset="0"/>
              </a:rPr>
              <a:t>Ke stažení (vypůjčení) e-knih je potřebné nainstalovat do počítače  </a:t>
            </a:r>
            <a:r>
              <a:rPr lang="cs-CZ" altLang="cs-CZ" smtClean="0">
                <a:latin typeface="Calibri" pitchFamily="34" charset="0"/>
                <a:hlinkClick r:id="rId3"/>
              </a:rPr>
              <a:t>Adobe® Digital Editions</a:t>
            </a:r>
            <a:r>
              <a:rPr lang="cs-CZ" altLang="cs-CZ" smtClean="0">
                <a:latin typeface="Calibri" pitchFamily="34" charset="0"/>
              </a:rPr>
              <a:t> a aktivovat AdobeID </a:t>
            </a:r>
          </a:p>
          <a:p>
            <a:pPr>
              <a:buFont typeface="Wingdings" pitchFamily="2" charset="2"/>
              <a:buChar char="q"/>
            </a:pPr>
            <a:r>
              <a:rPr lang="cs-CZ" altLang="cs-CZ" smtClean="0">
                <a:latin typeface="Calibri" pitchFamily="34" charset="0"/>
              </a:rPr>
              <a:t>E-knihy lze stáhnout do kteréhokoliv </a:t>
            </a:r>
            <a:r>
              <a:rPr lang="cs-CZ" altLang="cs-CZ" smtClean="0">
                <a:latin typeface="Calibri" pitchFamily="34" charset="0"/>
                <a:hlinkClick r:id="rId4"/>
              </a:rPr>
              <a:t>zařízení, které podporuje Adobe® Digital Editions</a:t>
            </a:r>
            <a:r>
              <a:rPr lang="cs-CZ" altLang="cs-CZ" b="1" smtClean="0">
                <a:latin typeface="Calibri" pitchFamily="34" charset="0"/>
              </a:rPr>
              <a:t> </a:t>
            </a:r>
            <a:endParaRPr lang="cs-CZ" altLang="cs-CZ" smtClean="0">
              <a:latin typeface="Calibri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cs-CZ" altLang="cs-CZ" smtClean="0">
                <a:latin typeface="Calibri" pitchFamily="34" charset="0"/>
              </a:rPr>
              <a:t>Možnost číst knihy na zařízení s OS Android (android market) a iPad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pic>
        <p:nvPicPr>
          <p:cNvPr id="6" name="Picture 14" descr="mind ma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43" y="332656"/>
            <a:ext cx="7251700" cy="538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bdélník 6"/>
          <p:cNvSpPr/>
          <p:nvPr/>
        </p:nvSpPr>
        <p:spPr>
          <a:xfrm>
            <a:off x="2699792" y="6232403"/>
            <a:ext cx="66136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i="1" dirty="0"/>
              <a:t>Zdroj: http://www.open.ac.uk/skillsforstudy/pictures/mind-map.gif</a:t>
            </a:r>
          </a:p>
        </p:txBody>
      </p:sp>
    </p:spTree>
    <p:extLst>
      <p:ext uri="{BB962C8B-B14F-4D97-AF65-F5344CB8AC3E}">
        <p14:creationId xmlns:p14="http://schemas.microsoft.com/office/powerpoint/2010/main" val="58436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Nadpis 1"/>
          <p:cNvSpPr>
            <a:spLocks noGrp="1"/>
          </p:cNvSpPr>
          <p:nvPr>
            <p:ph type="title" idx="4294967295"/>
          </p:nvPr>
        </p:nvSpPr>
        <p:spPr>
          <a:xfrm>
            <a:off x="179388" y="404813"/>
            <a:ext cx="8669337" cy="508000"/>
          </a:xfrm>
        </p:spPr>
        <p:txBody>
          <a:bodyPr/>
          <a:lstStyle/>
          <a:p>
            <a:r>
              <a:rPr lang="cs-CZ" altLang="cs-CZ" sz="3200" smtClean="0"/>
              <a:t>Adobe Digital Editions - otevřená kniha</a:t>
            </a:r>
          </a:p>
        </p:txBody>
      </p:sp>
      <p:pic>
        <p:nvPicPr>
          <p:cNvPr id="64515" name="Obrázek 4" descr="ADE verze 2 otevrena kniha (1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3" y="1357313"/>
            <a:ext cx="8215312" cy="550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Nadpis 1"/>
          <p:cNvSpPr>
            <a:spLocks noGrp="1"/>
          </p:cNvSpPr>
          <p:nvPr>
            <p:ph type="title" idx="4294967295"/>
          </p:nvPr>
        </p:nvSpPr>
        <p:spPr>
          <a:xfrm>
            <a:off x="107950" y="115888"/>
            <a:ext cx="7777163" cy="508000"/>
          </a:xfrm>
        </p:spPr>
        <p:txBody>
          <a:bodyPr/>
          <a:lstStyle/>
          <a:p>
            <a:r>
              <a:rPr lang="cs-CZ" altLang="cs-CZ" smtClean="0"/>
              <a:t>Adobe Digital Editions</a:t>
            </a:r>
          </a:p>
        </p:txBody>
      </p:sp>
      <p:pic>
        <p:nvPicPr>
          <p:cNvPr id="65539" name="Obrázek 4" descr="ADE verze 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28688"/>
            <a:ext cx="9144000" cy="592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412875"/>
            <a:ext cx="7777162" cy="508000"/>
          </a:xfrm>
        </p:spPr>
        <p:txBody>
          <a:bodyPr/>
          <a:lstStyle/>
          <a:p>
            <a:r>
              <a:rPr lang="cs-CZ" altLang="cs-CZ" sz="3200" smtClean="0"/>
              <a:t>Taylor </a:t>
            </a:r>
            <a:r>
              <a:rPr lang="en-US" altLang="cs-CZ" sz="3200" smtClean="0"/>
              <a:t>&amp; Francis</a:t>
            </a:r>
            <a:endParaRPr lang="cs-CZ" altLang="cs-CZ" sz="3200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2492375"/>
            <a:ext cx="7777162" cy="5472113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Font typeface="Wingdings" pitchFamily="2" charset="2"/>
              <a:buChar char="q"/>
            </a:pPr>
            <a:r>
              <a:rPr lang="cs-CZ" altLang="cs-CZ" smtClean="0">
                <a:latin typeface="Calibri" pitchFamily="34" charset="0"/>
              </a:rPr>
              <a:t>Odborné e-knihy zaměřené na žurnalistiku</a:t>
            </a:r>
          </a:p>
          <a:p>
            <a:pPr lvl="1">
              <a:buFont typeface="Wingdings" pitchFamily="2" charset="2"/>
              <a:buNone/>
            </a:pPr>
            <a:endParaRPr lang="cs-CZ" altLang="cs-CZ" smtClean="0"/>
          </a:p>
          <a:p>
            <a:pPr lvl="1">
              <a:buFont typeface="Wingdings" pitchFamily="2" charset="2"/>
              <a:buNone/>
            </a:pPr>
            <a:endParaRPr lang="cs-CZ" altLang="cs-CZ" b="1" smtClean="0"/>
          </a:p>
          <a:p>
            <a:pPr eaLnBrk="1" hangingPunct="1">
              <a:buFontTx/>
              <a:buNone/>
            </a:pPr>
            <a:endParaRPr lang="cs-CZ" altLang="cs-CZ" sz="2400" smtClean="0"/>
          </a:p>
          <a:p>
            <a:pPr eaLnBrk="1" hangingPunct="1">
              <a:buFontTx/>
              <a:buNone/>
            </a:pPr>
            <a:endParaRPr lang="cs-CZ" altLang="cs-CZ" sz="2400" smtClean="0"/>
          </a:p>
          <a:p>
            <a:pPr lvl="1" eaLnBrk="1" hangingPunct="1">
              <a:buFont typeface="Wingdings" pitchFamily="2" charset="2"/>
              <a:buNone/>
            </a:pPr>
            <a:endParaRPr lang="cs-CZ" altLang="cs-CZ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Obrázek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9563"/>
            <a:ext cx="9144000" cy="623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412875"/>
            <a:ext cx="7777162" cy="508000"/>
          </a:xfrm>
        </p:spPr>
        <p:txBody>
          <a:bodyPr/>
          <a:lstStyle/>
          <a:p>
            <a:r>
              <a:rPr lang="cs-CZ" altLang="cs-CZ" sz="3200" smtClean="0"/>
              <a:t>eReading.cz – trvalá výpůjčka e-knih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2349500"/>
            <a:ext cx="8280400" cy="5472113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Font typeface="Wingdings" pitchFamily="2" charset="2"/>
              <a:buChar char="q"/>
            </a:pPr>
            <a:r>
              <a:rPr lang="cs-CZ" altLang="cs-CZ" smtClean="0">
                <a:latin typeface="Calibri" pitchFamily="34" charset="0"/>
              </a:rPr>
              <a:t>České odborné e-knihy</a:t>
            </a:r>
          </a:p>
          <a:p>
            <a:pPr lvl="1"/>
            <a:r>
              <a:rPr lang="cs-CZ" altLang="cs-CZ" sz="2600" smtClean="0">
                <a:latin typeface="Calibri" pitchFamily="34" charset="0"/>
              </a:rPr>
              <a:t>Seznam dostupných českých eknih a návod na využití služby naleznete na stránkách </a:t>
            </a:r>
            <a:r>
              <a:rPr lang="cs-CZ" altLang="cs-CZ" sz="2600" smtClean="0">
                <a:latin typeface="Calibri" pitchFamily="34" charset="0"/>
                <a:hlinkClick r:id="rId3"/>
              </a:rPr>
              <a:t>knihovny FSS</a:t>
            </a:r>
            <a:endParaRPr lang="cs-CZ" altLang="cs-CZ" sz="2600" smtClean="0">
              <a:latin typeface="Calibri" pitchFamily="34" charset="0"/>
            </a:endParaRPr>
          </a:p>
          <a:p>
            <a:pPr lvl="1"/>
            <a:r>
              <a:rPr lang="cs-CZ" altLang="cs-CZ" sz="2600" smtClean="0">
                <a:latin typeface="Calibri" pitchFamily="34" charset="0"/>
              </a:rPr>
              <a:t>Podmínka pro využití je registrace čtenáře na portálu eReading.cz</a:t>
            </a:r>
          </a:p>
          <a:p>
            <a:pPr lvl="1"/>
            <a:r>
              <a:rPr lang="cs-CZ" altLang="cs-CZ" sz="2600" smtClean="0">
                <a:latin typeface="Calibri" pitchFamily="34" charset="0"/>
              </a:rPr>
              <a:t>Podporované formáty knih: pdf, kindle, epub</a:t>
            </a:r>
          </a:p>
          <a:p>
            <a:pPr lvl="1">
              <a:buFont typeface="Wingdings" pitchFamily="2" charset="2"/>
              <a:buNone/>
            </a:pPr>
            <a:endParaRPr lang="cs-CZ" altLang="cs-CZ" smtClean="0"/>
          </a:p>
          <a:p>
            <a:pPr lvl="1">
              <a:buFont typeface="Wingdings" pitchFamily="2" charset="2"/>
              <a:buNone/>
            </a:pPr>
            <a:endParaRPr lang="cs-CZ" altLang="cs-CZ" b="1" smtClean="0"/>
          </a:p>
          <a:p>
            <a:pPr eaLnBrk="1" hangingPunct="1">
              <a:buFontTx/>
              <a:buNone/>
            </a:pPr>
            <a:endParaRPr lang="cs-CZ" altLang="cs-CZ" sz="2400" smtClean="0"/>
          </a:p>
          <a:p>
            <a:pPr eaLnBrk="1" hangingPunct="1">
              <a:buFontTx/>
              <a:buNone/>
            </a:pPr>
            <a:endParaRPr lang="cs-CZ" altLang="cs-CZ" sz="2400" smtClean="0"/>
          </a:p>
          <a:p>
            <a:pPr lvl="1" eaLnBrk="1" hangingPunct="1">
              <a:buFont typeface="Wingdings" pitchFamily="2" charset="2"/>
              <a:buNone/>
            </a:pPr>
            <a:endParaRPr lang="cs-CZ" altLang="cs-CZ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Obrázek 3" descr="ereading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4325"/>
            <a:ext cx="9144000" cy="622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412875"/>
            <a:ext cx="7777162" cy="508000"/>
          </a:xfrm>
        </p:spPr>
        <p:txBody>
          <a:bodyPr/>
          <a:lstStyle/>
          <a:p>
            <a:r>
              <a:rPr lang="cs-CZ" altLang="cs-CZ" sz="3200" smtClean="0"/>
              <a:t>Gale Virtual Reference Library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2492375"/>
            <a:ext cx="7777162" cy="5472113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Font typeface="Wingdings" pitchFamily="2" charset="2"/>
              <a:buChar char="q"/>
            </a:pPr>
            <a:r>
              <a:rPr lang="cs-CZ" altLang="cs-CZ" smtClean="0">
                <a:latin typeface="Calibri" pitchFamily="34" charset="0"/>
              </a:rPr>
              <a:t>Knihy převážně encyklopedického charakteru</a:t>
            </a:r>
          </a:p>
          <a:p>
            <a:pPr lvl="1"/>
            <a:r>
              <a:rPr lang="cs-CZ" altLang="cs-CZ" sz="2600" smtClean="0">
                <a:latin typeface="Calibri" pitchFamily="34" charset="0"/>
              </a:rPr>
              <a:t>Cca 40 e-knih</a:t>
            </a:r>
          </a:p>
          <a:p>
            <a:pPr lvl="1">
              <a:buFont typeface="Wingdings" pitchFamily="2" charset="2"/>
              <a:buNone/>
            </a:pPr>
            <a:endParaRPr lang="cs-CZ" altLang="cs-CZ" smtClean="0"/>
          </a:p>
          <a:p>
            <a:pPr lvl="1">
              <a:buFont typeface="Wingdings" pitchFamily="2" charset="2"/>
              <a:buNone/>
            </a:pPr>
            <a:endParaRPr lang="cs-CZ" altLang="cs-CZ" b="1" smtClean="0"/>
          </a:p>
          <a:p>
            <a:pPr eaLnBrk="1" hangingPunct="1">
              <a:buFontTx/>
              <a:buNone/>
            </a:pPr>
            <a:endParaRPr lang="cs-CZ" altLang="cs-CZ" sz="2400" smtClean="0"/>
          </a:p>
          <a:p>
            <a:pPr eaLnBrk="1" hangingPunct="1">
              <a:buFontTx/>
              <a:buNone/>
            </a:pPr>
            <a:endParaRPr lang="cs-CZ" altLang="cs-CZ" sz="2400" smtClean="0"/>
          </a:p>
          <a:p>
            <a:pPr lvl="1" eaLnBrk="1" hangingPunct="1">
              <a:buFont typeface="Wingdings" pitchFamily="2" charset="2"/>
              <a:buNone/>
            </a:pPr>
            <a:endParaRPr lang="cs-CZ" altLang="cs-CZ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Obrázek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6550"/>
            <a:ext cx="9144000" cy="618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23850" y="1989138"/>
            <a:ext cx="8281988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 smtClean="0">
                <a:solidFill>
                  <a:schemeClr val="bg1"/>
                </a:solidFill>
              </a:rPr>
              <a:t>Shrnutí</a:t>
            </a:r>
            <a:endParaRPr lang="uk-UA" altLang="cs-CZ" sz="720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2300" y="1916113"/>
            <a:ext cx="8497888" cy="6215062"/>
          </a:xfrm>
        </p:spPr>
        <p:txBody>
          <a:bodyPr/>
          <a:lstStyle/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cs-CZ" altLang="cs-CZ" sz="2800" smtClean="0">
                <a:latin typeface="Calibri" pitchFamily="34" charset="0"/>
              </a:rPr>
              <a:t>Umožňuje vyhledávat ve více zdrojích současně</a:t>
            </a:r>
          </a:p>
          <a:p>
            <a:pPr lvl="1">
              <a:lnSpc>
                <a:spcPct val="130000"/>
              </a:lnSpc>
              <a:buFont typeface="Wingdings" pitchFamily="2" charset="2"/>
              <a:buChar char="q"/>
            </a:pPr>
            <a:endParaRPr lang="cs-CZ" altLang="cs-CZ" sz="2800" smtClean="0">
              <a:latin typeface="Calibri" pitchFamily="34" charset="0"/>
            </a:endParaRPr>
          </a:p>
          <a:p>
            <a:pPr eaLnBrk="1" hangingPunct="1">
              <a:lnSpc>
                <a:spcPct val="130000"/>
              </a:lnSpc>
              <a:buFont typeface="Wingdings" pitchFamily="2" charset="2"/>
              <a:buChar char="q"/>
            </a:pPr>
            <a:r>
              <a:rPr lang="cs-CZ" altLang="cs-CZ" sz="2800" b="1" smtClean="0">
                <a:latin typeface="Calibri" pitchFamily="34" charset="0"/>
              </a:rPr>
              <a:t>Seznam dostupných časopisů a knih (A-Z) </a:t>
            </a:r>
            <a:r>
              <a:rPr lang="cs-CZ" altLang="cs-CZ" sz="2800" smtClean="0">
                <a:latin typeface="Calibri" pitchFamily="34" charset="0"/>
              </a:rPr>
              <a:t>- ověření, zda MU má přístup k zadanému titulu časopisu nebo knihy</a:t>
            </a:r>
          </a:p>
          <a:p>
            <a:pPr eaLnBrk="1" hangingPunct="1">
              <a:lnSpc>
                <a:spcPct val="130000"/>
              </a:lnSpc>
              <a:buFont typeface="Wingdings" pitchFamily="2" charset="2"/>
              <a:buChar char="q"/>
            </a:pPr>
            <a:endParaRPr lang="cs-CZ" altLang="cs-CZ" sz="2800" smtClean="0">
              <a:latin typeface="Calibri" pitchFamily="34" charset="0"/>
            </a:endParaRPr>
          </a:p>
          <a:p>
            <a:pPr eaLnBrk="1" hangingPunct="1">
              <a:lnSpc>
                <a:spcPct val="130000"/>
              </a:lnSpc>
              <a:buFont typeface="Wingdings" pitchFamily="2" charset="2"/>
              <a:buChar char="q"/>
            </a:pPr>
            <a:r>
              <a:rPr lang="cs-CZ" altLang="cs-CZ" sz="2800" b="1" smtClean="0">
                <a:latin typeface="Calibri" pitchFamily="34" charset="0"/>
              </a:rPr>
              <a:t>EBSCO Link Source </a:t>
            </a:r>
            <a:r>
              <a:rPr lang="cs-CZ" altLang="cs-CZ" sz="2800" smtClean="0">
                <a:latin typeface="Calibri" pitchFamily="34" charset="0"/>
              </a:rPr>
              <a:t>– umožňuje prolinkování k plnému textu</a:t>
            </a:r>
          </a:p>
          <a:p>
            <a:pPr lvl="1">
              <a:buFont typeface="Wingdings" pitchFamily="2" charset="2"/>
              <a:buNone/>
            </a:pPr>
            <a:endParaRPr lang="cs-CZ" altLang="cs-CZ" b="1" smtClean="0"/>
          </a:p>
          <a:p>
            <a:pPr lvl="1">
              <a:buFont typeface="Wingdings" pitchFamily="2" charset="2"/>
              <a:buNone/>
            </a:pPr>
            <a:endParaRPr lang="cs-CZ" altLang="cs-CZ" i="1" smtClean="0"/>
          </a:p>
          <a:p>
            <a:pPr lvl="1">
              <a:buFont typeface="Wingdings" pitchFamily="2" charset="2"/>
              <a:buNone/>
            </a:pPr>
            <a:endParaRPr lang="cs-CZ" altLang="cs-CZ" sz="1500" b="1" i="1" smtClean="0"/>
          </a:p>
          <a:p>
            <a:pPr lvl="1">
              <a:buFont typeface="Wingdings" pitchFamily="2" charset="2"/>
              <a:buNone/>
            </a:pPr>
            <a:endParaRPr lang="cs-CZ" altLang="cs-CZ" b="1" i="1" smtClean="0"/>
          </a:p>
          <a:p>
            <a:pPr lvl="1">
              <a:buFont typeface="Wingdings" pitchFamily="2" charset="2"/>
              <a:buNone/>
            </a:pPr>
            <a:endParaRPr lang="cs-CZ" altLang="cs-CZ" sz="2800" smtClean="0"/>
          </a:p>
          <a:p>
            <a:pPr lvl="1"/>
            <a:endParaRPr lang="cs-CZ" altLang="cs-CZ" sz="2800" smtClean="0"/>
          </a:p>
          <a:p>
            <a:pPr lvl="1" eaLnBrk="1" hangingPunct="1">
              <a:buFont typeface="Wingdings" pitchFamily="2" charset="2"/>
              <a:buNone/>
            </a:pPr>
            <a:endParaRPr lang="cs-CZ" altLang="cs-CZ" sz="2800" smtClean="0"/>
          </a:p>
        </p:txBody>
      </p:sp>
      <p:sp>
        <p:nvSpPr>
          <p:cNvPr id="3" name="TextovéPole 2"/>
          <p:cNvSpPr txBox="1"/>
          <p:nvPr/>
        </p:nvSpPr>
        <p:spPr>
          <a:xfrm>
            <a:off x="468313" y="1196975"/>
            <a:ext cx="6840537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cs-CZ" altLang="cs-CZ" sz="3000" b="1" dirty="0">
                <a:solidFill>
                  <a:srgbClr val="111111"/>
                </a:solidFill>
              </a:rPr>
              <a:t>EBSCO </a:t>
            </a:r>
            <a:r>
              <a:rPr lang="cs-CZ" altLang="cs-CZ" sz="3000" b="1" dirty="0" err="1">
                <a:solidFill>
                  <a:srgbClr val="111111"/>
                </a:solidFill>
              </a:rPr>
              <a:t>Discovery</a:t>
            </a:r>
            <a:r>
              <a:rPr lang="cs-CZ" altLang="cs-CZ" sz="3000" b="1" dirty="0">
                <a:solidFill>
                  <a:srgbClr val="111111"/>
                </a:solidFill>
              </a:rPr>
              <a:t> </a:t>
            </a:r>
            <a:r>
              <a:rPr lang="cs-CZ" altLang="cs-CZ" sz="3000" b="1" dirty="0" err="1">
                <a:solidFill>
                  <a:srgbClr val="111111"/>
                </a:solidFill>
              </a:rPr>
              <a:t>Service</a:t>
            </a:r>
            <a:endParaRPr lang="cs-CZ" altLang="cs-CZ" sz="3000" b="1" dirty="0">
              <a:solidFill>
                <a:srgbClr val="111111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cs-CZ" dirty="0">
              <a:solidFill>
                <a:srgbClr val="11111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1248233" y="6309320"/>
            <a:ext cx="76894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i="1" dirty="0"/>
              <a:t>Zdroj: http://commons.wikimedia.org/wiki/File:MindMapping_Law_Chinese.JPG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260648"/>
            <a:ext cx="8784975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019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412875"/>
            <a:ext cx="8567737" cy="6215063"/>
          </a:xfrm>
        </p:spPr>
        <p:txBody>
          <a:bodyPr/>
          <a:lstStyle/>
          <a:p>
            <a:pPr eaLnBrk="1" hangingPunct="1">
              <a:lnSpc>
                <a:spcPct val="130000"/>
              </a:lnSpc>
              <a:buFont typeface="Wingdings" pitchFamily="2" charset="2"/>
              <a:buChar char="q"/>
            </a:pPr>
            <a:r>
              <a:rPr lang="cs-CZ" altLang="cs-CZ" sz="2600" b="1" smtClean="0">
                <a:latin typeface="Calibri" pitchFamily="34" charset="0"/>
              </a:rPr>
              <a:t>EBSCO eBook Academic Collection</a:t>
            </a:r>
          </a:p>
          <a:p>
            <a:pPr lvl="1">
              <a:lnSpc>
                <a:spcPct val="130000"/>
              </a:lnSpc>
            </a:pPr>
            <a:r>
              <a:rPr lang="cs-CZ" altLang="cs-CZ" sz="2600" smtClean="0">
                <a:latin typeface="Calibri" pitchFamily="34" charset="0"/>
              </a:rPr>
              <a:t>Multioborová databáze, více jak 138.000 e-knih</a:t>
            </a:r>
          </a:p>
          <a:p>
            <a:pPr lvl="1">
              <a:lnSpc>
                <a:spcPct val="130000"/>
              </a:lnSpc>
              <a:buFont typeface="Wingdings" pitchFamily="2" charset="2"/>
              <a:buChar char="q"/>
            </a:pPr>
            <a:endParaRPr lang="cs-CZ" altLang="cs-CZ" sz="2600" smtClean="0">
              <a:latin typeface="Calibri" pitchFamily="34" charset="0"/>
            </a:endParaRPr>
          </a:p>
          <a:p>
            <a:pPr eaLnBrk="1" hangingPunct="1">
              <a:lnSpc>
                <a:spcPct val="130000"/>
              </a:lnSpc>
              <a:buFont typeface="Wingdings" pitchFamily="2" charset="2"/>
              <a:buChar char="q"/>
            </a:pPr>
            <a:r>
              <a:rPr lang="cs-CZ" altLang="cs-CZ" sz="2600" b="1" smtClean="0">
                <a:latin typeface="Calibri" pitchFamily="34" charset="0"/>
              </a:rPr>
              <a:t>Taylor </a:t>
            </a:r>
            <a:r>
              <a:rPr lang="en-US" altLang="cs-CZ" sz="2600" b="1" smtClean="0">
                <a:latin typeface="Calibri" pitchFamily="34" charset="0"/>
              </a:rPr>
              <a:t>&amp;</a:t>
            </a:r>
            <a:r>
              <a:rPr lang="cs-CZ" altLang="cs-CZ" sz="2600" b="1" smtClean="0">
                <a:latin typeface="Calibri" pitchFamily="34" charset="0"/>
              </a:rPr>
              <a:t> Francis</a:t>
            </a:r>
          </a:p>
          <a:p>
            <a:pPr lvl="1">
              <a:lnSpc>
                <a:spcPct val="130000"/>
              </a:lnSpc>
            </a:pPr>
            <a:r>
              <a:rPr lang="cs-CZ" altLang="cs-CZ" sz="2600" smtClean="0">
                <a:latin typeface="Calibri" pitchFamily="34" charset="0"/>
              </a:rPr>
              <a:t>E-knihy zaměřené na mediální studia a žurnalistiku</a:t>
            </a:r>
          </a:p>
          <a:p>
            <a:pPr lvl="1">
              <a:lnSpc>
                <a:spcPct val="130000"/>
              </a:lnSpc>
              <a:buFont typeface="Wingdings" pitchFamily="2" charset="2"/>
              <a:buChar char="q"/>
            </a:pPr>
            <a:endParaRPr lang="cs-CZ" altLang="cs-CZ" sz="2600" smtClean="0">
              <a:latin typeface="Calibri" pitchFamily="34" charset="0"/>
            </a:endParaRPr>
          </a:p>
          <a:p>
            <a:pPr eaLnBrk="1" hangingPunct="1">
              <a:lnSpc>
                <a:spcPct val="130000"/>
              </a:lnSpc>
              <a:buFont typeface="Wingdings" pitchFamily="2" charset="2"/>
              <a:buChar char="q"/>
            </a:pPr>
            <a:r>
              <a:rPr lang="cs-CZ" altLang="cs-CZ" sz="2600" b="1" smtClean="0">
                <a:latin typeface="Calibri" pitchFamily="34" charset="0"/>
              </a:rPr>
              <a:t>Sage Knowledge</a:t>
            </a:r>
          </a:p>
          <a:p>
            <a:pPr lvl="1">
              <a:lnSpc>
                <a:spcPct val="130000"/>
              </a:lnSpc>
            </a:pPr>
            <a:r>
              <a:rPr lang="cs-CZ" altLang="cs-CZ" sz="2600" smtClean="0">
                <a:latin typeface="Calibri" pitchFamily="34" charset="0"/>
              </a:rPr>
              <a:t>Více než 800 e-knih od vydavatele Sage Publications</a:t>
            </a:r>
          </a:p>
          <a:p>
            <a:pPr lvl="1">
              <a:lnSpc>
                <a:spcPct val="130000"/>
              </a:lnSpc>
              <a:buFont typeface="Wingdings" pitchFamily="2" charset="2"/>
              <a:buNone/>
            </a:pPr>
            <a:endParaRPr lang="cs-CZ" altLang="cs-CZ" sz="2200" smtClean="0"/>
          </a:p>
          <a:p>
            <a:pPr lvl="1">
              <a:buFont typeface="Wingdings" pitchFamily="2" charset="2"/>
              <a:buNone/>
            </a:pPr>
            <a:endParaRPr lang="cs-CZ" altLang="cs-CZ" sz="2200" b="1" smtClean="0"/>
          </a:p>
          <a:p>
            <a:pPr lvl="1">
              <a:buFont typeface="Wingdings" pitchFamily="2" charset="2"/>
              <a:buNone/>
            </a:pPr>
            <a:endParaRPr lang="cs-CZ" altLang="cs-CZ" sz="2200" i="1" smtClean="0"/>
          </a:p>
          <a:p>
            <a:pPr lvl="1">
              <a:buFont typeface="Wingdings" pitchFamily="2" charset="2"/>
              <a:buNone/>
            </a:pPr>
            <a:endParaRPr lang="cs-CZ" altLang="cs-CZ" sz="2200" b="1" i="1" smtClean="0"/>
          </a:p>
          <a:p>
            <a:pPr lvl="1">
              <a:buFont typeface="Wingdings" pitchFamily="2" charset="2"/>
              <a:buNone/>
            </a:pPr>
            <a:endParaRPr lang="cs-CZ" altLang="cs-CZ" sz="2200" b="1" i="1" smtClean="0"/>
          </a:p>
          <a:p>
            <a:pPr lvl="1">
              <a:buFont typeface="Wingdings" pitchFamily="2" charset="2"/>
              <a:buNone/>
            </a:pPr>
            <a:endParaRPr lang="cs-CZ" altLang="cs-CZ" sz="2200" smtClean="0"/>
          </a:p>
          <a:p>
            <a:pPr lvl="1"/>
            <a:endParaRPr lang="cs-CZ" altLang="cs-CZ" sz="2200" smtClean="0"/>
          </a:p>
          <a:p>
            <a:pPr lvl="1" eaLnBrk="1" hangingPunct="1">
              <a:buFont typeface="Wingdings" pitchFamily="2" charset="2"/>
              <a:buNone/>
            </a:pPr>
            <a:endParaRPr lang="cs-CZ" altLang="cs-CZ" sz="28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3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3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052513"/>
            <a:ext cx="7929562" cy="6215062"/>
          </a:xfrm>
        </p:spPr>
        <p:txBody>
          <a:bodyPr/>
          <a:lstStyle/>
          <a:p>
            <a:pPr lvl="1">
              <a:lnSpc>
                <a:spcPct val="130000"/>
              </a:lnSpc>
              <a:buFont typeface="Wingdings" pitchFamily="2" charset="2"/>
              <a:buNone/>
            </a:pPr>
            <a:endParaRPr lang="cs-CZ" altLang="cs-CZ" sz="2200" smtClean="0"/>
          </a:p>
          <a:p>
            <a:pPr eaLnBrk="1" hangingPunct="1">
              <a:lnSpc>
                <a:spcPct val="130000"/>
              </a:lnSpc>
              <a:buFont typeface="Wingdings" pitchFamily="2" charset="2"/>
              <a:buBlip>
                <a:blip r:embed="rId3"/>
              </a:buBlip>
            </a:pPr>
            <a:r>
              <a:rPr lang="cs-CZ" altLang="cs-CZ" sz="2400" b="1" smtClean="0"/>
              <a:t>Gale Virtual Reference Library</a:t>
            </a:r>
          </a:p>
          <a:p>
            <a:pPr lvl="1">
              <a:lnSpc>
                <a:spcPct val="130000"/>
              </a:lnSpc>
            </a:pPr>
            <a:r>
              <a:rPr lang="cs-CZ" altLang="cs-CZ" smtClean="0"/>
              <a:t>Multioborová databáze, cca 40 e-knih</a:t>
            </a:r>
          </a:p>
          <a:p>
            <a:pPr lvl="1">
              <a:lnSpc>
                <a:spcPct val="130000"/>
              </a:lnSpc>
              <a:buFont typeface="Wingdings" pitchFamily="2" charset="2"/>
              <a:buNone/>
            </a:pPr>
            <a:endParaRPr lang="cs-CZ" altLang="cs-CZ" smtClean="0"/>
          </a:p>
          <a:p>
            <a:pPr eaLnBrk="1" hangingPunct="1">
              <a:lnSpc>
                <a:spcPct val="130000"/>
              </a:lnSpc>
              <a:buFont typeface="Wingdings" pitchFamily="2" charset="2"/>
              <a:buBlip>
                <a:blip r:embed="rId3"/>
              </a:buBlip>
            </a:pPr>
            <a:r>
              <a:rPr lang="cs-CZ" altLang="cs-CZ" sz="2400" b="1" smtClean="0"/>
              <a:t>eReading.cz</a:t>
            </a:r>
          </a:p>
          <a:p>
            <a:pPr lvl="1">
              <a:lnSpc>
                <a:spcPct val="130000"/>
              </a:lnSpc>
            </a:pPr>
            <a:r>
              <a:rPr lang="cs-CZ" altLang="cs-CZ" smtClean="0"/>
              <a:t>e-knihy v češtině</a:t>
            </a:r>
          </a:p>
          <a:p>
            <a:pPr lvl="1">
              <a:buFont typeface="Wingdings" pitchFamily="2" charset="2"/>
              <a:buNone/>
            </a:pPr>
            <a:endParaRPr lang="cs-CZ" altLang="cs-CZ" sz="2200" b="1" smtClean="0"/>
          </a:p>
          <a:p>
            <a:pPr lvl="1">
              <a:buFont typeface="Wingdings" pitchFamily="2" charset="2"/>
              <a:buNone/>
            </a:pPr>
            <a:endParaRPr lang="cs-CZ" altLang="cs-CZ" sz="2200" i="1" smtClean="0"/>
          </a:p>
          <a:p>
            <a:pPr lvl="1">
              <a:buFont typeface="Wingdings" pitchFamily="2" charset="2"/>
              <a:buNone/>
            </a:pPr>
            <a:endParaRPr lang="cs-CZ" altLang="cs-CZ" sz="2200" b="1" i="1" smtClean="0"/>
          </a:p>
          <a:p>
            <a:pPr lvl="1">
              <a:buFont typeface="Wingdings" pitchFamily="2" charset="2"/>
              <a:buNone/>
            </a:pPr>
            <a:endParaRPr lang="cs-CZ" altLang="cs-CZ" sz="2200" b="1" i="1" smtClean="0"/>
          </a:p>
          <a:p>
            <a:pPr lvl="1">
              <a:buFont typeface="Wingdings" pitchFamily="2" charset="2"/>
              <a:buNone/>
            </a:pPr>
            <a:endParaRPr lang="cs-CZ" altLang="cs-CZ" sz="2200" smtClean="0"/>
          </a:p>
          <a:p>
            <a:pPr lvl="1"/>
            <a:endParaRPr lang="cs-CZ" altLang="cs-CZ" sz="2200" smtClean="0"/>
          </a:p>
          <a:p>
            <a:pPr lvl="1" eaLnBrk="1" hangingPunct="1">
              <a:buFont typeface="Wingdings" pitchFamily="2" charset="2"/>
              <a:buNone/>
            </a:pPr>
            <a:endParaRPr lang="cs-CZ" altLang="cs-CZ" sz="28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32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32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2636912"/>
            <a:ext cx="856895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cs-CZ" altLang="cs-CZ" sz="3200" dirty="0" smtClean="0"/>
              <a:t>STEINEROVÁ, Jela; GREŠKOVÁ, Mirka; ILAVSKÁ, Jana. </a:t>
            </a:r>
            <a:r>
              <a:rPr lang="cs-CZ" altLang="cs-CZ" sz="3200" i="1" dirty="0" err="1" smtClean="0"/>
              <a:t>Informačné</a:t>
            </a:r>
            <a:r>
              <a:rPr lang="cs-CZ" altLang="cs-CZ" sz="3200" i="1" dirty="0" smtClean="0"/>
              <a:t> </a:t>
            </a:r>
            <a:r>
              <a:rPr lang="cs-CZ" altLang="cs-CZ" sz="3200" i="1" dirty="0" err="1" smtClean="0"/>
              <a:t>stratégie</a:t>
            </a:r>
            <a:r>
              <a:rPr lang="cs-CZ" altLang="cs-CZ" sz="3200" i="1" dirty="0" smtClean="0"/>
              <a:t> v </a:t>
            </a:r>
            <a:r>
              <a:rPr lang="cs-CZ" altLang="cs-CZ" sz="3200" i="1" dirty="0" err="1" smtClean="0"/>
              <a:t>elektronickom</a:t>
            </a:r>
            <a:r>
              <a:rPr lang="cs-CZ" altLang="cs-CZ" sz="3200" i="1" dirty="0" smtClean="0"/>
              <a:t> </a:t>
            </a:r>
            <a:r>
              <a:rPr lang="cs-CZ" altLang="cs-CZ" sz="3200" i="1" dirty="0" err="1" smtClean="0"/>
              <a:t>prostredí</a:t>
            </a:r>
            <a:r>
              <a:rPr lang="cs-CZ" altLang="cs-CZ" sz="3200" dirty="0" smtClean="0"/>
              <a:t>. 1. </a:t>
            </a:r>
            <a:r>
              <a:rPr lang="cs-CZ" altLang="cs-CZ" sz="3200" dirty="0" err="1" smtClean="0"/>
              <a:t>vyd</a:t>
            </a:r>
            <a:r>
              <a:rPr lang="cs-CZ" altLang="cs-CZ" sz="3200" dirty="0" smtClean="0"/>
              <a:t>. Bratislava: Univerzita Komenského v Bratislavě, 2010, 190 s. ISBN 9788022328487.</a:t>
            </a:r>
            <a:endParaRPr lang="cs-CZ" altLang="cs-CZ" sz="3200" dirty="0" smtClean="0">
              <a:latin typeface="Arial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79512" y="1412776"/>
            <a:ext cx="8784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32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Literatura</a:t>
            </a:r>
            <a:endParaRPr lang="cs-CZ" altLang="cs-CZ" sz="3200" b="1" dirty="0" smtClean="0">
              <a:solidFill>
                <a:srgbClr val="11111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60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23850" y="1700213"/>
            <a:ext cx="8281988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 smtClean="0">
                <a:solidFill>
                  <a:schemeClr val="bg1"/>
                </a:solidFill>
              </a:rPr>
              <a:t>Zadání úkolu</a:t>
            </a:r>
            <a:endParaRPr lang="uk-UA" altLang="cs-CZ" sz="720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341438"/>
            <a:ext cx="7777162" cy="508000"/>
          </a:xfrm>
        </p:spPr>
        <p:txBody>
          <a:bodyPr/>
          <a:lstStyle/>
          <a:p>
            <a:r>
              <a:rPr lang="cs-CZ" altLang="cs-CZ" sz="3200" smtClean="0"/>
              <a:t>Literatura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1412875"/>
            <a:ext cx="7777162" cy="4176713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endParaRPr lang="cs-CZ" altLang="cs-CZ" sz="2000" dirty="0" smtClean="0"/>
          </a:p>
          <a:p>
            <a:pPr eaLnBrk="1" hangingPunct="1">
              <a:buFontTx/>
              <a:buNone/>
              <a:defRPr/>
            </a:pPr>
            <a:endParaRPr lang="cs-CZ" altLang="cs-CZ" sz="2000" dirty="0" smtClean="0"/>
          </a:p>
          <a:p>
            <a:pPr eaLnBrk="1" hangingPunct="1">
              <a:buFont typeface="Wingdings" panose="05000000000000000000" pitchFamily="2" charset="2"/>
              <a:buChar char="q"/>
              <a:defRPr/>
            </a:pPr>
            <a:r>
              <a:rPr lang="cs-CZ" altLang="cs-CZ" sz="2400" dirty="0" smtClean="0">
                <a:latin typeface="Calibri" panose="020F0502020204030204" pitchFamily="34" charset="0"/>
              </a:rPr>
              <a:t>Návod eReading.cz </a:t>
            </a:r>
            <a:r>
              <a:rPr lang="cs-CZ" altLang="cs-CZ" sz="2400" dirty="0" smtClean="0">
                <a:latin typeface="Calibri" panose="020F0502020204030204" pitchFamily="34" charset="0"/>
                <a:cs typeface="Times New Roman" pitchFamily="18" charset="0"/>
              </a:rPr>
              <a:t>[online]</a:t>
            </a:r>
            <a:r>
              <a:rPr lang="cs-CZ" altLang="cs-CZ" sz="2400" dirty="0" smtClean="0">
                <a:latin typeface="Calibri" panose="020F0502020204030204" pitchFamily="34" charset="0"/>
              </a:rPr>
              <a:t>. </a:t>
            </a:r>
            <a:r>
              <a:rPr lang="cs-CZ" altLang="cs-CZ" sz="2400" dirty="0" smtClean="0">
                <a:latin typeface="Calibri" panose="020F0502020204030204" pitchFamily="34" charset="0"/>
                <a:cs typeface="Times New Roman" pitchFamily="18" charset="0"/>
              </a:rPr>
              <a:t>[cit. 22-10-2013]. Dostupný z:</a:t>
            </a:r>
            <a:r>
              <a:rPr lang="cs-CZ" altLang="cs-CZ" sz="2400" dirty="0" smtClean="0">
                <a:latin typeface="Calibri" panose="020F0502020204030204" pitchFamily="34" charset="0"/>
              </a:rPr>
              <a:t> </a:t>
            </a:r>
            <a:r>
              <a:rPr lang="cs-CZ" altLang="cs-CZ" sz="2400" dirty="0" smtClean="0">
                <a:latin typeface="Calibri" panose="020F0502020204030204" pitchFamily="34" charset="0"/>
                <a:hlinkClick r:id="rId3"/>
              </a:rPr>
              <a:t>http://knihovna.fss.muni.cz/ezdroje.php?podsekce=37</a:t>
            </a:r>
            <a:endParaRPr lang="cs-CZ" altLang="cs-CZ" sz="2400" dirty="0" smtClean="0">
              <a:latin typeface="Calibri" panose="020F0502020204030204" pitchFamily="34" charset="0"/>
            </a:endParaRPr>
          </a:p>
          <a:p>
            <a:pPr marL="0" indent="0" eaLnBrk="1" hangingPunct="1">
              <a:buFontTx/>
              <a:buNone/>
              <a:defRPr/>
            </a:pPr>
            <a:endParaRPr lang="cs-CZ" altLang="cs-CZ" sz="2400" dirty="0" smtClean="0">
              <a:latin typeface="Calibri" panose="020F050202020403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q"/>
              <a:defRPr/>
            </a:pPr>
            <a:r>
              <a:rPr lang="cs-CZ" altLang="cs-CZ" sz="2400" dirty="0" smtClean="0">
                <a:latin typeface="Calibri" panose="020F0502020204030204" pitchFamily="34" charset="0"/>
              </a:rPr>
              <a:t>Informace z portálu ezdroje.muni.cz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2636912"/>
            <a:ext cx="856895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cs-CZ" altLang="cs-CZ" sz="2800" dirty="0" smtClean="0">
                <a:hlinkClick r:id="rId3"/>
              </a:rPr>
              <a:t>http://www.</a:t>
            </a:r>
            <a:r>
              <a:rPr lang="cs-CZ" altLang="cs-CZ" sz="2800" dirty="0" err="1" smtClean="0">
                <a:hlinkClick r:id="rId3"/>
              </a:rPr>
              <a:t>mindmappersinc.com</a:t>
            </a:r>
            <a:r>
              <a:rPr lang="cs-CZ" altLang="cs-CZ" sz="2800" dirty="0" smtClean="0">
                <a:hlinkClick r:id="rId3"/>
              </a:rPr>
              <a:t>/index.</a:t>
            </a:r>
            <a:r>
              <a:rPr lang="cs-CZ" altLang="cs-CZ" sz="2800" dirty="0" err="1" smtClean="0">
                <a:hlinkClick r:id="rId3"/>
              </a:rPr>
              <a:t>cfm</a:t>
            </a:r>
            <a:r>
              <a:rPr lang="cs-CZ" altLang="cs-CZ" sz="2800" dirty="0" smtClean="0">
                <a:hlinkClick r:id="rId3"/>
              </a:rPr>
              <a:t>/</a:t>
            </a:r>
            <a:r>
              <a:rPr lang="cs-CZ" altLang="cs-CZ" sz="2800" dirty="0" err="1" smtClean="0">
                <a:hlinkClick r:id="rId3"/>
              </a:rPr>
              <a:t>fuseaction</a:t>
            </a:r>
            <a:r>
              <a:rPr lang="cs-CZ" altLang="cs-CZ" sz="2800" dirty="0" smtClean="0">
                <a:hlinkClick r:id="rId3"/>
              </a:rPr>
              <a:t>/</a:t>
            </a:r>
            <a:r>
              <a:rPr lang="cs-CZ" altLang="cs-CZ" sz="2800" dirty="0" err="1" smtClean="0">
                <a:hlinkClick r:id="rId3"/>
              </a:rPr>
              <a:t>Pages.Page</a:t>
            </a:r>
            <a:r>
              <a:rPr lang="cs-CZ" altLang="cs-CZ" sz="2800" dirty="0" smtClean="0">
                <a:hlinkClick r:id="rId3"/>
              </a:rPr>
              <a:t>/id/446</a:t>
            </a:r>
            <a:endParaRPr lang="cs-CZ" altLang="cs-CZ" sz="2800" dirty="0" smtClean="0"/>
          </a:p>
          <a:p>
            <a:pPr>
              <a:buFont typeface="Wingdings" pitchFamily="2" charset="2"/>
              <a:buChar char="q"/>
            </a:pPr>
            <a:r>
              <a:rPr lang="cs-CZ" altLang="cs-CZ" sz="2800" dirty="0" smtClean="0">
                <a:hlinkClick r:id="rId4"/>
              </a:rPr>
              <a:t>http://thetravellingteachers.blogspot.cz/2014/08/newspaper-articles-some-new-and-old.html</a:t>
            </a:r>
            <a:endParaRPr lang="cs-CZ" altLang="cs-CZ" sz="2800" dirty="0" smtClean="0"/>
          </a:p>
          <a:p>
            <a:pPr>
              <a:buFont typeface="Wingdings" pitchFamily="2" charset="2"/>
              <a:buChar char="q"/>
            </a:pPr>
            <a:r>
              <a:rPr lang="cs-CZ" altLang="cs-CZ" sz="2800" dirty="0" smtClean="0">
                <a:hlinkClick r:id="rId5"/>
              </a:rPr>
              <a:t>http://spencerjardine.blogspot.cz/2012/02/boolean-search-strategies-videos.html</a:t>
            </a:r>
            <a:endParaRPr lang="cs-CZ" altLang="cs-CZ" sz="2800" dirty="0" smtClean="0"/>
          </a:p>
        </p:txBody>
      </p:sp>
      <p:sp>
        <p:nvSpPr>
          <p:cNvPr id="3" name="TextovéPole 2"/>
          <p:cNvSpPr txBox="1"/>
          <p:nvPr/>
        </p:nvSpPr>
        <p:spPr>
          <a:xfrm>
            <a:off x="179512" y="1412776"/>
            <a:ext cx="8784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32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Obrázky</a:t>
            </a:r>
            <a:endParaRPr lang="cs-CZ" altLang="cs-CZ" sz="3200" b="1" dirty="0" smtClean="0">
              <a:solidFill>
                <a:srgbClr val="11111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60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79512" y="1412776"/>
            <a:ext cx="8784976" cy="643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2913" indent="-442913" algn="ctr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tabLst>
                <a:tab pos="442913" algn="l"/>
              </a:tabLst>
            </a:pPr>
            <a:r>
              <a:rPr lang="cs-CZ" altLang="cs-CZ" sz="3200" b="1" dirty="0" smtClean="0">
                <a:solidFill>
                  <a:srgbClr val="111111"/>
                </a:solidFill>
                <a:latin typeface="Calibri" pitchFamily="34" charset="0"/>
              </a:rPr>
              <a:t>Děkujeme Vám za pozornost</a:t>
            </a:r>
            <a:endParaRPr lang="en-US" altLang="cs-CZ" sz="3200" b="1" dirty="0" smtClean="0">
              <a:solidFill>
                <a:srgbClr val="111111"/>
              </a:solidFill>
              <a:latin typeface="Calibri" pitchFamily="34" charset="0"/>
            </a:endParaRPr>
          </a:p>
        </p:txBody>
      </p:sp>
      <p:sp>
        <p:nvSpPr>
          <p:cNvPr id="5" name="TextovéPole 7"/>
          <p:cNvSpPr txBox="1">
            <a:spLocks noChangeArrowheads="1"/>
          </p:cNvSpPr>
          <p:nvPr/>
        </p:nvSpPr>
        <p:spPr bwMode="auto">
          <a:xfrm>
            <a:off x="2195513" y="2982913"/>
            <a:ext cx="4929187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cs-CZ" sz="3500" b="1" dirty="0" smtClean="0">
                <a:solidFill>
                  <a:srgbClr val="111111"/>
                </a:solidFill>
                <a:latin typeface="Calibri" pitchFamily="34" charset="0"/>
                <a:hlinkClick r:id="rId3"/>
              </a:rPr>
              <a:t>infozdroje@fss.muni.cz</a:t>
            </a:r>
            <a:endParaRPr lang="cs-CZ" altLang="cs-CZ" sz="3500" dirty="0" smtClean="0">
              <a:solidFill>
                <a:srgbClr val="111111"/>
              </a:solidFill>
              <a:latin typeface="Calibri" pitchFamily="34" charset="0"/>
            </a:endParaRPr>
          </a:p>
        </p:txBody>
      </p:sp>
      <p:sp>
        <p:nvSpPr>
          <p:cNvPr id="6" name="TextovéPole 2"/>
          <p:cNvSpPr txBox="1">
            <a:spLocks noChangeArrowheads="1"/>
          </p:cNvSpPr>
          <p:nvPr/>
        </p:nvSpPr>
        <p:spPr bwMode="auto">
          <a:xfrm>
            <a:off x="920750" y="4256088"/>
            <a:ext cx="3024188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altLang="cs-CZ" sz="2800" b="1" dirty="0" smtClean="0">
                <a:solidFill>
                  <a:srgbClr val="111111"/>
                </a:solidFill>
                <a:latin typeface="Calibri" pitchFamily="34" charset="0"/>
              </a:rPr>
              <a:t>Jan Kříž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altLang="cs-CZ" sz="2800" dirty="0" err="1" smtClean="0">
                <a:solidFill>
                  <a:srgbClr val="111111"/>
                </a:solidFill>
                <a:latin typeface="Calibri" pitchFamily="34" charset="0"/>
                <a:hlinkClick r:id="rId4"/>
              </a:rPr>
              <a:t>jkriz</a:t>
            </a:r>
            <a:r>
              <a:rPr lang="en-US" altLang="cs-CZ" sz="2800" dirty="0" smtClean="0">
                <a:solidFill>
                  <a:srgbClr val="111111"/>
                </a:solidFill>
                <a:latin typeface="Calibri" pitchFamily="34" charset="0"/>
                <a:hlinkClick r:id="rId4"/>
              </a:rPr>
              <a:t>@</a:t>
            </a:r>
            <a:r>
              <a:rPr lang="en-US" altLang="cs-CZ" sz="2800" dirty="0" err="1" smtClean="0">
                <a:solidFill>
                  <a:srgbClr val="111111"/>
                </a:solidFill>
                <a:latin typeface="Calibri" pitchFamily="34" charset="0"/>
                <a:hlinkClick r:id="rId4"/>
              </a:rPr>
              <a:t>fss.muni.cz</a:t>
            </a:r>
            <a:endParaRPr lang="cs-CZ" altLang="cs-CZ" sz="2800" dirty="0" smtClean="0">
              <a:solidFill>
                <a:srgbClr val="111111"/>
              </a:solidFill>
              <a:latin typeface="Calibri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dirty="0" smtClean="0">
              <a:solidFill>
                <a:srgbClr val="111111"/>
              </a:solidFill>
              <a:latin typeface="Arial" charset="0"/>
            </a:endParaRPr>
          </a:p>
        </p:txBody>
      </p:sp>
      <p:sp>
        <p:nvSpPr>
          <p:cNvPr id="7" name="TextovéPole 3"/>
          <p:cNvSpPr txBox="1">
            <a:spLocks noChangeArrowheads="1"/>
          </p:cNvSpPr>
          <p:nvPr/>
        </p:nvSpPr>
        <p:spPr bwMode="auto">
          <a:xfrm>
            <a:off x="4787900" y="4267200"/>
            <a:ext cx="35433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altLang="cs-CZ" sz="2800" b="1" dirty="0" smtClean="0">
                <a:solidFill>
                  <a:srgbClr val="111111"/>
                </a:solidFill>
                <a:latin typeface="Calibri" pitchFamily="34" charset="0"/>
              </a:rPr>
              <a:t>Dana Mazancová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altLang="cs-CZ" sz="2800" dirty="0" err="1" smtClean="0">
                <a:solidFill>
                  <a:srgbClr val="111111"/>
                </a:solidFill>
                <a:latin typeface="Calibri" pitchFamily="34" charset="0"/>
                <a:hlinkClick r:id="rId5"/>
              </a:rPr>
              <a:t>mazancov</a:t>
            </a:r>
            <a:r>
              <a:rPr lang="en-US" altLang="cs-CZ" sz="2800" dirty="0" smtClean="0">
                <a:solidFill>
                  <a:srgbClr val="111111"/>
                </a:solidFill>
                <a:latin typeface="Calibri" pitchFamily="34" charset="0"/>
                <a:hlinkClick r:id="rId5"/>
              </a:rPr>
              <a:t>@</a:t>
            </a:r>
            <a:r>
              <a:rPr lang="cs-CZ" altLang="cs-CZ" sz="2800" dirty="0" err="1" smtClean="0">
                <a:solidFill>
                  <a:srgbClr val="111111"/>
                </a:solidFill>
                <a:latin typeface="Calibri" pitchFamily="34" charset="0"/>
                <a:hlinkClick r:id="rId5"/>
              </a:rPr>
              <a:t>fss.muni.cz</a:t>
            </a:r>
            <a:endParaRPr lang="cs-CZ" altLang="cs-CZ" sz="2800" dirty="0" smtClean="0">
              <a:solidFill>
                <a:srgbClr val="111111"/>
              </a:solidFill>
              <a:latin typeface="Calibri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dirty="0" smtClean="0">
              <a:solidFill>
                <a:srgbClr val="11111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60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Obrázek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04775"/>
            <a:ext cx="8839200" cy="664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4787900" y="6015038"/>
            <a:ext cx="42037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cs-CZ" altLang="cs-CZ" sz="1200" i="1">
                <a:solidFill>
                  <a:schemeClr val="bg1"/>
                </a:solidFill>
              </a:rPr>
              <a:t>Zdroj: http://thetravellingteachers.blogspot.cz/2014/08/newspaper-articles-some-new-and-old.html</a:t>
            </a:r>
          </a:p>
        </p:txBody>
      </p:sp>
      <p:sp>
        <p:nvSpPr>
          <p:cNvPr id="10244" name="Text Box 3"/>
          <p:cNvSpPr txBox="1">
            <a:spLocks noChangeArrowheads="1"/>
          </p:cNvSpPr>
          <p:nvPr/>
        </p:nvSpPr>
        <p:spPr bwMode="auto">
          <a:xfrm>
            <a:off x="4067175" y="6858000"/>
            <a:ext cx="5038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cs-CZ" altLang="cs-CZ" sz="2000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035050"/>
            <a:ext cx="85689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Téma</a:t>
            </a:r>
            <a:r>
              <a:rPr lang="cs-CZ" altLang="cs-CZ" sz="32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endParaRPr lang="cs-CZ" altLang="cs-CZ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95536" y="1340768"/>
            <a:ext cx="8568952" cy="5312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spcBef>
                <a:spcPct val="30000"/>
              </a:spcBef>
            </a:pPr>
            <a:r>
              <a:rPr lang="cs-CZ" altLang="cs-CZ" sz="2800" dirty="0" smtClean="0"/>
              <a:t>3)</a:t>
            </a:r>
            <a:r>
              <a:rPr lang="cs-CZ" altLang="cs-CZ" sz="2800" dirty="0" smtClean="0">
                <a:solidFill>
                  <a:schemeClr val="tx2"/>
                </a:solidFill>
              </a:rPr>
              <a:t> </a:t>
            </a:r>
            <a:r>
              <a:rPr lang="cs-CZ" altLang="cs-CZ" sz="2800" dirty="0"/>
              <a:t>Vyjádřete téma ve formě</a:t>
            </a:r>
            <a:endParaRPr lang="cs-CZ" altLang="cs-CZ" sz="2800" i="1" dirty="0"/>
          </a:p>
          <a:p>
            <a:pPr marL="742950" lvl="1" indent="-285750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altLang="cs-CZ" sz="2800" b="1" dirty="0" smtClean="0"/>
              <a:t> </a:t>
            </a:r>
            <a:r>
              <a:rPr lang="cs-CZ" altLang="cs-CZ" sz="2900" b="1" dirty="0" smtClean="0"/>
              <a:t>klíčových </a:t>
            </a:r>
            <a:r>
              <a:rPr lang="cs-CZ" altLang="cs-CZ" sz="2900" b="1" dirty="0"/>
              <a:t>slov (hesel) </a:t>
            </a:r>
          </a:p>
          <a:p>
            <a:pPr lvl="2">
              <a:lnSpc>
                <a:spcPct val="80000"/>
              </a:lnSpc>
            </a:pPr>
            <a:r>
              <a:rPr lang="cs-CZ" altLang="cs-CZ" sz="2900" dirty="0" smtClean="0"/>
              <a:t>-    používejte </a:t>
            </a:r>
            <a:r>
              <a:rPr lang="cs-CZ" altLang="cs-CZ" sz="2900" dirty="0"/>
              <a:t>zejména </a:t>
            </a:r>
            <a:r>
              <a:rPr lang="cs-CZ" altLang="cs-CZ" sz="2900" b="1" i="1" dirty="0"/>
              <a:t>podstatná jména</a:t>
            </a:r>
            <a:r>
              <a:rPr lang="cs-CZ" altLang="cs-CZ" sz="2900" i="1" dirty="0"/>
              <a:t> </a:t>
            </a:r>
          </a:p>
          <a:p>
            <a:pPr marL="1371600" lvl="2" indent="-457200">
              <a:lnSpc>
                <a:spcPct val="80000"/>
              </a:lnSpc>
              <a:buFontTx/>
              <a:buChar char="-"/>
            </a:pPr>
            <a:r>
              <a:rPr lang="cs-CZ" altLang="cs-CZ" sz="2900" dirty="0" smtClean="0"/>
              <a:t>příd</a:t>
            </a:r>
            <a:r>
              <a:rPr lang="cs-CZ" altLang="cs-CZ" sz="2900" dirty="0"/>
              <a:t>. jména, </a:t>
            </a:r>
            <a:r>
              <a:rPr lang="cs-CZ" altLang="cs-CZ" sz="2900" dirty="0" err="1"/>
              <a:t>zájména</a:t>
            </a:r>
            <a:r>
              <a:rPr lang="cs-CZ" altLang="cs-CZ" sz="2900" dirty="0"/>
              <a:t> a slovesa pouze pokud </a:t>
            </a:r>
            <a:r>
              <a:rPr lang="cs-CZ" altLang="cs-CZ" sz="2900" dirty="0" smtClean="0"/>
              <a:t>jsou </a:t>
            </a:r>
            <a:r>
              <a:rPr lang="cs-CZ" altLang="cs-CZ" sz="2900" dirty="0"/>
              <a:t>opravdu nezbytné</a:t>
            </a:r>
          </a:p>
          <a:p>
            <a:pPr marL="1371600" lvl="2" indent="-457200">
              <a:lnSpc>
                <a:spcPct val="80000"/>
              </a:lnSpc>
              <a:buFontTx/>
              <a:buChar char="-"/>
            </a:pPr>
            <a:r>
              <a:rPr lang="cs-CZ" altLang="cs-CZ" sz="2900" dirty="0" smtClean="0"/>
              <a:t>vyhýbejte </a:t>
            </a:r>
            <a:r>
              <a:rPr lang="cs-CZ" altLang="cs-CZ" sz="2900" dirty="0"/>
              <a:t>se tzv. stop </a:t>
            </a:r>
            <a:r>
              <a:rPr lang="cs-CZ" altLang="cs-CZ" sz="2900" dirty="0" err="1"/>
              <a:t>words</a:t>
            </a:r>
            <a:r>
              <a:rPr lang="cs-CZ" altLang="cs-CZ" sz="2900" dirty="0"/>
              <a:t> (předložky, </a:t>
            </a:r>
            <a:r>
              <a:rPr lang="cs-CZ" altLang="cs-CZ" sz="2900" dirty="0" smtClean="0"/>
              <a:t> </a:t>
            </a:r>
          </a:p>
          <a:p>
            <a:pPr lvl="2">
              <a:lnSpc>
                <a:spcPct val="80000"/>
              </a:lnSpc>
            </a:pPr>
            <a:r>
              <a:rPr lang="cs-CZ" altLang="cs-CZ" sz="2900" dirty="0"/>
              <a:t> </a:t>
            </a:r>
            <a:r>
              <a:rPr lang="cs-CZ" altLang="cs-CZ" sz="2900" dirty="0" smtClean="0"/>
              <a:t>    spojky</a:t>
            </a:r>
            <a:r>
              <a:rPr lang="cs-CZ" altLang="cs-CZ" sz="2900" dirty="0"/>
              <a:t>, členy v cizích jazycích)</a:t>
            </a:r>
            <a:endParaRPr lang="cs-CZ" altLang="cs-CZ" sz="2900" b="1" dirty="0"/>
          </a:p>
          <a:p>
            <a:pPr lvl="1">
              <a:lnSpc>
                <a:spcPct val="80000"/>
              </a:lnSpc>
            </a:pPr>
            <a:r>
              <a:rPr lang="cs-CZ" altLang="cs-CZ" sz="2900" b="1" i="1" dirty="0" smtClean="0"/>
              <a:t> </a:t>
            </a:r>
            <a:r>
              <a:rPr lang="cs-CZ" altLang="cs-CZ" sz="3200" b="1" i="1" dirty="0" smtClean="0">
                <a:latin typeface="Calibri" panose="020F0502020204030204" pitchFamily="34" charset="0"/>
              </a:rPr>
              <a:t>př. marketingová komunikace; sociální sítě;                 propagace</a:t>
            </a:r>
            <a:endParaRPr lang="cs-CZ" altLang="cs-CZ" sz="2900" b="1" i="1" dirty="0"/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2900" b="1" dirty="0"/>
          </a:p>
          <a:p>
            <a:pPr marL="742950" lvl="1" indent="-285750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altLang="cs-CZ" sz="2900" dirty="0"/>
              <a:t>Pozn. v katalozích knihoven můžete nalézt i tzv. </a:t>
            </a:r>
            <a:r>
              <a:rPr lang="cs-CZ" altLang="cs-CZ" sz="2900" b="1" dirty="0"/>
              <a:t>předmětová hesla </a:t>
            </a:r>
          </a:p>
          <a:p>
            <a:pPr lvl="1">
              <a:lnSpc>
                <a:spcPct val="80000"/>
              </a:lnSpc>
            </a:pPr>
            <a:r>
              <a:rPr lang="cs-CZ" altLang="cs-CZ" sz="2900" b="1" dirty="0" smtClean="0"/>
              <a:t>    </a:t>
            </a:r>
            <a:r>
              <a:rPr lang="cs-CZ" altLang="cs-CZ" sz="2900" b="1" i="1" dirty="0" smtClean="0"/>
              <a:t>př</a:t>
            </a:r>
            <a:r>
              <a:rPr lang="cs-CZ" altLang="cs-CZ" sz="2900" b="1" i="1" dirty="0"/>
              <a:t>. </a:t>
            </a:r>
            <a:r>
              <a:rPr lang="cs-CZ" altLang="cs-CZ" sz="3200" b="1" i="1" dirty="0" smtClean="0">
                <a:latin typeface="Calibri" panose="020F0502020204030204" pitchFamily="34" charset="0"/>
              </a:rPr>
              <a:t>novináři – Česko – 20.–21. st.</a:t>
            </a:r>
            <a:endParaRPr lang="cs-CZ" altLang="cs-CZ" sz="2900" b="1" i="1" dirty="0"/>
          </a:p>
        </p:txBody>
      </p:sp>
      <p:pic>
        <p:nvPicPr>
          <p:cNvPr id="4" name="Obrázek 10" descr="žárovka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9200" y="0"/>
            <a:ext cx="1574800" cy="207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363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plate">
  <a:themeElements>
    <a:clrScheme name="template 13">
      <a:dk1>
        <a:srgbClr val="111111"/>
      </a:dk1>
      <a:lt1>
        <a:srgbClr val="FFFFFF"/>
      </a:lt1>
      <a:dk2>
        <a:srgbClr val="000000"/>
      </a:dk2>
      <a:lt2>
        <a:srgbClr val="990000"/>
      </a:lt2>
      <a:accent1>
        <a:srgbClr val="FF5050"/>
      </a:accent1>
      <a:accent2>
        <a:srgbClr val="CC0000"/>
      </a:accent2>
      <a:accent3>
        <a:srgbClr val="FFFFFF"/>
      </a:accent3>
      <a:accent4>
        <a:srgbClr val="0D0D0D"/>
      </a:accent4>
      <a:accent5>
        <a:srgbClr val="FFB3B3"/>
      </a:accent5>
      <a:accent6>
        <a:srgbClr val="B90000"/>
      </a:accent6>
      <a:hlink>
        <a:srgbClr val="006600"/>
      </a:hlink>
      <a:folHlink>
        <a:srgbClr val="969696"/>
      </a:folHlink>
    </a:clrScheme>
    <a:fontScheme name="template">
      <a:majorFont>
        <a:latin typeface="Tahoma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111111"/>
        </a:dk1>
        <a:lt1>
          <a:srgbClr val="FFFFFF"/>
        </a:lt1>
        <a:dk2>
          <a:srgbClr val="000000"/>
        </a:dk2>
        <a:lt2>
          <a:srgbClr val="800000"/>
        </a:lt2>
        <a:accent1>
          <a:srgbClr val="CC0000"/>
        </a:accent1>
        <a:accent2>
          <a:srgbClr val="FFFF99"/>
        </a:accent2>
        <a:accent3>
          <a:srgbClr val="FFFFFF"/>
        </a:accent3>
        <a:accent4>
          <a:srgbClr val="0D0D0D"/>
        </a:accent4>
        <a:accent5>
          <a:srgbClr val="E2AAAA"/>
        </a:accent5>
        <a:accent6>
          <a:srgbClr val="E7E78A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111111"/>
        </a:dk1>
        <a:lt1>
          <a:srgbClr val="FFFFFF"/>
        </a:lt1>
        <a:dk2>
          <a:srgbClr val="000000"/>
        </a:dk2>
        <a:lt2>
          <a:srgbClr val="600000"/>
        </a:lt2>
        <a:accent1>
          <a:srgbClr val="B4000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D6AAAA"/>
        </a:accent5>
        <a:accent6>
          <a:srgbClr val="B90000"/>
        </a:accent6>
        <a:hlink>
          <a:srgbClr val="8219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80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6C0501"/>
        </a:lt2>
        <a:accent1>
          <a:srgbClr val="7F0B02"/>
        </a:accent1>
        <a:accent2>
          <a:srgbClr val="B3250F"/>
        </a:accent2>
        <a:accent3>
          <a:srgbClr val="FFFFFF"/>
        </a:accent3>
        <a:accent4>
          <a:srgbClr val="404040"/>
        </a:accent4>
        <a:accent5>
          <a:srgbClr val="C0AAAA"/>
        </a:accent5>
        <a:accent6>
          <a:srgbClr val="A2200C"/>
        </a:accent6>
        <a:hlink>
          <a:srgbClr val="D9381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850B02"/>
        </a:lt2>
        <a:accent1>
          <a:srgbClr val="E1401E"/>
        </a:accent1>
        <a:accent2>
          <a:srgbClr val="A0A0A0"/>
        </a:accent2>
        <a:accent3>
          <a:srgbClr val="FFFFFF"/>
        </a:accent3>
        <a:accent4>
          <a:srgbClr val="404040"/>
        </a:accent4>
        <a:accent5>
          <a:srgbClr val="EEAFAB"/>
        </a:accent5>
        <a:accent6>
          <a:srgbClr val="919191"/>
        </a:accent6>
        <a:hlink>
          <a:srgbClr val="D61F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7C0901"/>
        </a:lt2>
        <a:accent1>
          <a:srgbClr val="DD3A1A"/>
        </a:accent1>
        <a:accent2>
          <a:srgbClr val="3C3C3C"/>
        </a:accent2>
        <a:accent3>
          <a:srgbClr val="FFFFFF"/>
        </a:accent3>
        <a:accent4>
          <a:srgbClr val="404040"/>
        </a:accent4>
        <a:accent5>
          <a:srgbClr val="EBAEAB"/>
        </a:accent5>
        <a:accent6>
          <a:srgbClr val="353535"/>
        </a:accent6>
        <a:hlink>
          <a:srgbClr val="A2230E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640702"/>
        </a:lt2>
        <a:accent1>
          <a:srgbClr val="931409"/>
        </a:accent1>
        <a:accent2>
          <a:srgbClr val="CF2A12"/>
        </a:accent2>
        <a:accent3>
          <a:srgbClr val="FFFFFF"/>
        </a:accent3>
        <a:accent4>
          <a:srgbClr val="404040"/>
        </a:accent4>
        <a:accent5>
          <a:srgbClr val="C8AAAA"/>
        </a:accent5>
        <a:accent6>
          <a:srgbClr val="BB250F"/>
        </a:accent6>
        <a:hlink>
          <a:srgbClr val="0101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CC9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DCB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8E2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3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66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1552</TotalTime>
  <Words>1738</Words>
  <Application>Microsoft Office PowerPoint</Application>
  <PresentationFormat>Předvádění na obrazovce (4:3)</PresentationFormat>
  <Paragraphs>419</Paragraphs>
  <Slides>76</Slides>
  <Notes>7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7</vt:i4>
      </vt:variant>
      <vt:variant>
        <vt:lpstr>Nadpisy snímků</vt:lpstr>
      </vt:variant>
      <vt:variant>
        <vt:i4>76</vt:i4>
      </vt:variant>
    </vt:vector>
  </HeadingPairs>
  <TitlesOfParts>
    <vt:vector size="89" baseType="lpstr">
      <vt:lpstr>Arial</vt:lpstr>
      <vt:lpstr>Calibri</vt:lpstr>
      <vt:lpstr>Tahoma</vt:lpstr>
      <vt:lpstr>Times New Roman</vt:lpstr>
      <vt:lpstr>Verdana</vt:lpstr>
      <vt:lpstr>Wingdings</vt:lpstr>
      <vt:lpstr>Motiv systému Office</vt:lpstr>
      <vt:lpstr>template</vt:lpstr>
      <vt:lpstr>1_Motiv systému Office</vt:lpstr>
      <vt:lpstr>2_Motiv systému Office</vt:lpstr>
      <vt:lpstr>3_Motiv systému Office</vt:lpstr>
      <vt:lpstr>4_Motiv systému Office</vt:lpstr>
      <vt:lpstr>5_Motiv systému Office</vt:lpstr>
      <vt:lpstr>Základy práce s informačními zdroji  ZUR783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Shrnutí</vt:lpstr>
      <vt:lpstr>Prezentace aplikace PowerPoint</vt:lpstr>
      <vt:lpstr>Licencované zdroje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Seznam dostupných časopisů a knih (A-Z) – ukázka časopis</vt:lpstr>
      <vt:lpstr>Seznam dostupných časopisů a knih (A-Z) – ukázka časopis</vt:lpstr>
      <vt:lpstr>Seznam dostupných časopisů a knih (A-Z) – ukázka kniha</vt:lpstr>
      <vt:lpstr>Seznam dostupných časopisů a knih  (A-Z) – ukázka kniha  – prolinkování do databáze EBSCO eBook AC</vt:lpstr>
      <vt:lpstr>Elektronické knihy</vt:lpstr>
      <vt:lpstr>EBSCO eBook Academic Collection </vt:lpstr>
      <vt:lpstr>Prezentace aplikace PowerPoint</vt:lpstr>
      <vt:lpstr>Výpůjčka e-knih - Adobe Digital Editions</vt:lpstr>
      <vt:lpstr>Adobe Digital Editions - otevřená kniha</vt:lpstr>
      <vt:lpstr>Adobe Digital Editions</vt:lpstr>
      <vt:lpstr>Taylor &amp; Francis</vt:lpstr>
      <vt:lpstr>Prezentace aplikace PowerPoint</vt:lpstr>
      <vt:lpstr>eReading.cz – trvalá výpůjčka e-knih</vt:lpstr>
      <vt:lpstr>Prezentace aplikace PowerPoint</vt:lpstr>
      <vt:lpstr>Gale Virtual Reference Library</vt:lpstr>
      <vt:lpstr>Prezentace aplikace PowerPoint</vt:lpstr>
      <vt:lpstr>Shrnutí</vt:lpstr>
      <vt:lpstr>Prezentace aplikace PowerPoint</vt:lpstr>
      <vt:lpstr>Prezentace aplikace PowerPoint</vt:lpstr>
      <vt:lpstr>Prezentace aplikace PowerPoint</vt:lpstr>
      <vt:lpstr>Prezentace aplikace PowerPoint</vt:lpstr>
      <vt:lpstr>Zadání úkolu</vt:lpstr>
      <vt:lpstr>Literatura</vt:lpstr>
      <vt:lpstr>Prezentace aplikace PowerPoint</vt:lpstr>
      <vt:lpstr>Prezentace aplikace PowerPoint</vt:lpstr>
    </vt:vector>
  </TitlesOfParts>
  <Company>CIKT FSS MU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ProQuest Central Představení databáze</dc:title>
  <dc:creator>Aneta Pilátová</dc:creator>
  <cp:lastModifiedBy>Dana Mazancová</cp:lastModifiedBy>
  <cp:revision>125</cp:revision>
  <cp:lastPrinted>2015-10-27T10:38:28Z</cp:lastPrinted>
  <dcterms:created xsi:type="dcterms:W3CDTF">2015-08-18T07:57:33Z</dcterms:created>
  <dcterms:modified xsi:type="dcterms:W3CDTF">2015-11-12T17:08:08Z</dcterms:modified>
</cp:coreProperties>
</file>