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8" r:id="rId3"/>
    <p:sldId id="269" r:id="rId4"/>
    <p:sldId id="282" r:id="rId5"/>
    <p:sldId id="284" r:id="rId6"/>
    <p:sldId id="270" r:id="rId7"/>
    <p:sldId id="283" r:id="rId8"/>
    <p:sldId id="271" r:id="rId9"/>
    <p:sldId id="281" r:id="rId10"/>
    <p:sldId id="273" r:id="rId11"/>
    <p:sldId id="272" r:id="rId12"/>
    <p:sldId id="279" r:id="rId13"/>
    <p:sldId id="274" r:id="rId14"/>
    <p:sldId id="276" r:id="rId15"/>
    <p:sldId id="27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9E229-8F3F-4BA2-83AC-4AB370A90DDB}" type="datetimeFigureOut">
              <a:rPr lang="cs-CZ" smtClean="0"/>
              <a:pPr/>
              <a:t>23.11.2016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F1B78-AD6F-493F-BE90-70F731BF8B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114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45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4349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666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05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675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592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160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992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537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323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331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56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23.11.2016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23.11.2016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23.11.2016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smtClean="0"/>
              <a:pPr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0" dirty="0" smtClean="0"/>
              <a:t>Vojenství v období mezi světovými válkami 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BSS 102 Dějiny vojenství</a:t>
            </a:r>
            <a:r>
              <a:rPr lang="cs-CZ" sz="900" dirty="0" smtClean="0"/>
              <a:t> </a:t>
            </a:r>
            <a:endParaRPr lang="cs-CZ" sz="900" dirty="0"/>
          </a:p>
        </p:txBody>
      </p:sp>
      <p:pic>
        <p:nvPicPr>
          <p:cNvPr id="2" name="Zástupný symbol pro obrázek 1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0" r="152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Pěchotní zbraně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Postupné zavádění poloautomatických zbraní a zkoušení automatických;</a:t>
            </a:r>
          </a:p>
          <a:p>
            <a:r>
              <a:rPr lang="cs-CZ" dirty="0" smtClean="0"/>
              <a:t>Zavádění novým typů samopalů;</a:t>
            </a:r>
          </a:p>
          <a:p>
            <a:r>
              <a:rPr lang="cs-CZ" dirty="0" smtClean="0"/>
              <a:t>Snižování váhy lehkých i těžkých kulometů;</a:t>
            </a:r>
          </a:p>
          <a:p>
            <a:r>
              <a:rPr lang="cs-CZ" dirty="0" smtClean="0"/>
              <a:t>Rozvoj lehkých minometů.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052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Dělostřelectvo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Modernizace výzbroje z první světové války  (prodlužování hlavně a zvyšování úsťové rychlosti střely → zvýšení dostřelu);</a:t>
            </a:r>
          </a:p>
          <a:p>
            <a:r>
              <a:rPr lang="cs-CZ" dirty="0" smtClean="0"/>
              <a:t>Snaha vyvinout univerzální polní dělo (schopné boje se všemi terči, včetně tanků a letadel, nahrazující kanón, houfnici i protiletadlové dělo) → neúspěšná; úspěšnější spojení méně úkolů (protiletadlové dělo použitelné i v boji proti tankům)</a:t>
            </a:r>
          </a:p>
          <a:p>
            <a:r>
              <a:rPr lang="cs-CZ" dirty="0" smtClean="0"/>
              <a:t>Prozatím omezená motorizace;</a:t>
            </a:r>
          </a:p>
          <a:p>
            <a:r>
              <a:rPr lang="cs-CZ" dirty="0" smtClean="0"/>
              <a:t>Zkoušení raket (Německo, SSSR).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6790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Zvýšení rychlosti tanků; </a:t>
            </a:r>
          </a:p>
          <a:p>
            <a:r>
              <a:rPr lang="cs-CZ" dirty="0" smtClean="0"/>
              <a:t>„móda“ tančíků (do 4t, často jen kulometná výzbroj);</a:t>
            </a:r>
          </a:p>
          <a:p>
            <a:r>
              <a:rPr lang="cs-CZ" dirty="0" smtClean="0"/>
              <a:t>Tanky se začínají dělit na lehké, střední a těžké;</a:t>
            </a:r>
          </a:p>
          <a:p>
            <a:r>
              <a:rPr lang="cs-CZ" dirty="0" smtClean="0"/>
              <a:t>Po španělské občanské válce zesílení pancéřování tanků (zvláště lehké tanky byly zranitelné v boji) </a:t>
            </a:r>
          </a:p>
          <a:p>
            <a:r>
              <a:rPr lang="cs-CZ" dirty="0" smtClean="0"/>
              <a:t>Debaty o strategickém a taktickém využití tanků (průzkum, význam v útoku – podpora útoku pěchoty menšími oddíly x operace větších tankových útvarů).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282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Chemické zbraně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Udržování chemických vojsk ve všech důležitých armádách, nové látky;</a:t>
            </a:r>
          </a:p>
          <a:p>
            <a:r>
              <a:rPr lang="cs-CZ" dirty="0" smtClean="0"/>
              <a:t>Nasazení v několika koloniálních konfliktech a občanských válkách (K. Čapek: Bajky a podpovídky: „</a:t>
            </a:r>
            <a:r>
              <a:rPr lang="cs-CZ" i="1" dirty="0" smtClean="0"/>
              <a:t>Zpráva z bojiště</a:t>
            </a:r>
            <a:r>
              <a:rPr lang="cs-CZ" dirty="0" smtClean="0"/>
              <a:t> Náš hrdinný plynový útok obrátil hordy domorodců na zbabělý útěk“;</a:t>
            </a:r>
          </a:p>
          <a:p>
            <a:r>
              <a:rPr lang="cs-CZ" dirty="0" smtClean="0"/>
              <a:t>Japonsko v </a:t>
            </a:r>
            <a:r>
              <a:rPr lang="cs-CZ" dirty="0"/>
              <a:t>Č</a:t>
            </a:r>
            <a:r>
              <a:rPr lang="cs-CZ" dirty="0" smtClean="0"/>
              <a:t>íně využívalo minometné chemické útoky;  </a:t>
            </a:r>
          </a:p>
          <a:p>
            <a:r>
              <a:rPr lang="cs-CZ" dirty="0" smtClean="0"/>
              <a:t>Obavy z leteckého chemického bombardování, příprava civilistů na obranu proti němu. </a:t>
            </a:r>
          </a:p>
        </p:txBody>
      </p:sp>
    </p:spTree>
    <p:extLst>
      <p:ext uri="{BB962C8B-B14F-4D97-AF65-F5344CB8AC3E}">
        <p14:creationId xmlns:p14="http://schemas.microsoft.com/office/powerpoint/2010/main" val="1781703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Letectvo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Rozvoj </a:t>
            </a:r>
            <a:r>
              <a:rPr lang="cs-CZ" dirty="0"/>
              <a:t>všech druhů </a:t>
            </a:r>
            <a:r>
              <a:rPr lang="cs-CZ" dirty="0" smtClean="0"/>
              <a:t>letectva, růst rychlosti, doletu, nosnosti</a:t>
            </a:r>
          </a:p>
          <a:p>
            <a:r>
              <a:rPr lang="cs-CZ" dirty="0" smtClean="0"/>
              <a:t>Před druhou světovou válkou přechod </a:t>
            </a:r>
            <a:r>
              <a:rPr lang="cs-CZ" dirty="0"/>
              <a:t>od dvouplošníků </a:t>
            </a:r>
            <a:r>
              <a:rPr lang="cs-CZ" dirty="0" smtClean="0"/>
              <a:t>k jednoplošníkům</a:t>
            </a:r>
          </a:p>
          <a:p>
            <a:r>
              <a:rPr lang="cs-CZ" dirty="0" smtClean="0"/>
              <a:t>Stíhací letadla – rychlost postupně k 500 km/h, sílí výzbroj (více kulometů, velkorážné kulomety, kanony);</a:t>
            </a:r>
            <a:endParaRPr lang="cs-CZ" dirty="0"/>
          </a:p>
          <a:p>
            <a:r>
              <a:rPr lang="cs-CZ" dirty="0"/>
              <a:t>Lehké, střední i těžké strategické </a:t>
            </a:r>
            <a:r>
              <a:rPr lang="cs-CZ" dirty="0" smtClean="0"/>
              <a:t>bombardéry; </a:t>
            </a:r>
            <a:endParaRPr lang="cs-CZ" dirty="0"/>
          </a:p>
          <a:p>
            <a:r>
              <a:rPr lang="cs-CZ" dirty="0"/>
              <a:t>Střemhlavá bombardovací </a:t>
            </a:r>
            <a:r>
              <a:rPr lang="cs-CZ" dirty="0" smtClean="0"/>
              <a:t>letadla;</a:t>
            </a:r>
            <a:endParaRPr lang="cs-CZ" dirty="0"/>
          </a:p>
          <a:p>
            <a:r>
              <a:rPr lang="cs-CZ"/>
              <a:t>Transportní </a:t>
            </a:r>
            <a:r>
              <a:rPr lang="cs-CZ" smtClean="0"/>
              <a:t>letadla</a:t>
            </a:r>
            <a:r>
              <a:rPr lang="cs-CZ" dirty="0" smtClean="0"/>
              <a:t>;</a:t>
            </a:r>
            <a:endParaRPr lang="cs-CZ" dirty="0"/>
          </a:p>
          <a:p>
            <a:r>
              <a:rPr lang="cs-CZ" dirty="0"/>
              <a:t>V roce 1939 vzlet prvního pokusného raketového letadla </a:t>
            </a:r>
            <a:r>
              <a:rPr lang="cs-CZ" dirty="0" smtClean="0"/>
              <a:t>a </a:t>
            </a:r>
            <a:r>
              <a:rPr lang="cs-CZ" dirty="0"/>
              <a:t>proudového </a:t>
            </a:r>
            <a:r>
              <a:rPr lang="cs-CZ" dirty="0" smtClean="0"/>
              <a:t>letadla.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039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Námořnictvo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 </a:t>
            </a:r>
            <a:r>
              <a:rPr lang="cs-CZ" dirty="0"/>
              <a:t>konci třicátých let začátek stavby velkých  bitevních </a:t>
            </a:r>
            <a:r>
              <a:rPr lang="cs-CZ" dirty="0" smtClean="0"/>
              <a:t>lodí, mimo limity dané Washingtonskou konferencí;</a:t>
            </a:r>
            <a:endParaRPr lang="cs-CZ" dirty="0"/>
          </a:p>
          <a:p>
            <a:r>
              <a:rPr lang="cs-CZ" dirty="0" smtClean="0"/>
              <a:t>USA, Japonsko a Velká Británie rozvíjely letadlové lodě, ostatní tuto zbraň podcenili;</a:t>
            </a:r>
          </a:p>
          <a:p>
            <a:r>
              <a:rPr lang="cs-CZ" dirty="0" smtClean="0"/>
              <a:t>Rozvoj ponorkového loďstva, zvýšení akčního radiu;</a:t>
            </a:r>
          </a:p>
          <a:p>
            <a:r>
              <a:rPr lang="cs-CZ" dirty="0" smtClean="0"/>
              <a:t>Novým prvkem letecká torpéda;</a:t>
            </a:r>
          </a:p>
          <a:p>
            <a:r>
              <a:rPr lang="cs-CZ" dirty="0" smtClean="0"/>
              <a:t>Aplikace námořní blokády ve španělské občanské válce.</a:t>
            </a:r>
          </a:p>
        </p:txBody>
      </p:sp>
    </p:spTree>
    <p:extLst>
      <p:ext uri="{BB962C8B-B14F-4D97-AF65-F5344CB8AC3E}">
        <p14:creationId xmlns:p14="http://schemas.microsoft.com/office/powerpoint/2010/main" val="276198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Základní charakteristika vojenství v meziválečném období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 válce snaha o </a:t>
            </a:r>
            <a:r>
              <a:rPr lang="cs-CZ" dirty="0"/>
              <a:t>regulaci zbrojení, od poloviny třicátých let závody ve zbrojení.</a:t>
            </a:r>
          </a:p>
          <a:p>
            <a:r>
              <a:rPr lang="cs-CZ" dirty="0" smtClean="0"/>
              <a:t>Dozvuky první světové války – série konfliktů vyjasňujících poválečné poměry (cca 1918-1922);</a:t>
            </a:r>
          </a:p>
          <a:p>
            <a:r>
              <a:rPr lang="cs-CZ" dirty="0" smtClean="0"/>
              <a:t>Pohraniční a koloniální konflikty; </a:t>
            </a:r>
          </a:p>
          <a:p>
            <a:r>
              <a:rPr lang="cs-CZ" dirty="0" smtClean="0"/>
              <a:t>Konflikty předznamenávající druhou světovou válku (španělská občanská válka), nebo do ní přerůstající (japonsko-čínský konflikt).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2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Nejvýznamnější ozbrojené konflikty meziválečného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Ruská občanská válka (1917-1922) a polsko-sovětská válka (1919-1921);</a:t>
            </a:r>
          </a:p>
          <a:p>
            <a:r>
              <a:rPr lang="cs-CZ" dirty="0" smtClean="0"/>
              <a:t>Řecko-turecká válka (1920-1922);</a:t>
            </a:r>
          </a:p>
          <a:p>
            <a:r>
              <a:rPr lang="cs-CZ" dirty="0" smtClean="0"/>
              <a:t>Válka o </a:t>
            </a:r>
            <a:r>
              <a:rPr lang="cs-CZ" dirty="0" err="1" smtClean="0"/>
              <a:t>Chaco</a:t>
            </a:r>
            <a:r>
              <a:rPr lang="cs-CZ" dirty="0" smtClean="0"/>
              <a:t> - Paraguay vs. Bolívie (1932-1935);</a:t>
            </a:r>
          </a:p>
          <a:p>
            <a:r>
              <a:rPr lang="cs-CZ" dirty="0" smtClean="0"/>
              <a:t>Italská válka v Etiopii (Habeši) (1935-1936);</a:t>
            </a:r>
          </a:p>
          <a:p>
            <a:r>
              <a:rPr lang="cs-CZ" dirty="0" smtClean="0"/>
              <a:t>Španělská občanská válka (1936-1939);</a:t>
            </a:r>
          </a:p>
          <a:p>
            <a:r>
              <a:rPr lang="cs-CZ" dirty="0" smtClean="0"/>
              <a:t>Občanská válka v Číně (1925-1949), japonská intervence v </a:t>
            </a:r>
            <a:r>
              <a:rPr lang="cs-CZ" dirty="0"/>
              <a:t>M</a:t>
            </a:r>
            <a:r>
              <a:rPr lang="cs-CZ" dirty="0" smtClean="0"/>
              <a:t>andžusku (1931-1932) a v Číně (1937-1945) </a:t>
            </a:r>
          </a:p>
          <a:p>
            <a:r>
              <a:rPr lang="cs-CZ" dirty="0" smtClean="0"/>
              <a:t>Japonsko-sovětské konflikty u jezera </a:t>
            </a:r>
            <a:r>
              <a:rPr lang="cs-CZ" dirty="0" err="1" smtClean="0"/>
              <a:t>Chasan</a:t>
            </a:r>
            <a:r>
              <a:rPr lang="cs-CZ" dirty="0" smtClean="0"/>
              <a:t> (1938) a u </a:t>
            </a:r>
            <a:r>
              <a:rPr lang="cs-CZ" dirty="0" err="1" smtClean="0"/>
              <a:t>Chalkin</a:t>
            </a:r>
            <a:r>
              <a:rPr lang="cs-CZ" dirty="0" smtClean="0"/>
              <a:t> Golu (1939).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93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Snahy o odzbrojení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Společnost národů (1920) – snaha zprostředkovat mírovou spolupráci mezi národy a odzbrojení, postupně obcházena</a:t>
            </a:r>
          </a:p>
          <a:p>
            <a:r>
              <a:rPr lang="cs-CZ" dirty="0" err="1" smtClean="0"/>
              <a:t>Briand</a:t>
            </a:r>
            <a:r>
              <a:rPr lang="cs-CZ" dirty="0" smtClean="0"/>
              <a:t>-</a:t>
            </a:r>
            <a:r>
              <a:rPr lang="cs-CZ" dirty="0" err="1" smtClean="0"/>
              <a:t>Kellogův</a:t>
            </a:r>
            <a:r>
              <a:rPr lang="cs-CZ" dirty="0" smtClean="0"/>
              <a:t> pakt (1928) – zřeknutí se války jako prostředku (mezi)národní politiky, postupně podepsán 60 státy </a:t>
            </a:r>
            <a:r>
              <a:rPr lang="cs-CZ" dirty="0" smtClean="0">
                <a:latin typeface="Times New Roman"/>
                <a:cs typeface="Times New Roman"/>
              </a:rPr>
              <a:t>→ </a:t>
            </a:r>
            <a:r>
              <a:rPr lang="cs-CZ" dirty="0" smtClean="0"/>
              <a:t>přestalo se mluvit o válce</a:t>
            </a:r>
          </a:p>
          <a:p>
            <a:r>
              <a:rPr lang="cs-CZ" dirty="0" smtClean="0"/>
              <a:t>Neúčinné, chyběla sankce za porušení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Regulace válek a zbrojení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Ženevská konvence o zacházení se zajatci</a:t>
            </a:r>
          </a:p>
          <a:p>
            <a:r>
              <a:rPr lang="cs-CZ" dirty="0" smtClean="0"/>
              <a:t>Omezení námořního zbrojení</a:t>
            </a:r>
          </a:p>
          <a:p>
            <a:pPr lvl="1"/>
            <a:r>
              <a:rPr lang="cs-CZ" dirty="0" smtClean="0"/>
              <a:t>Washingtonská konference (1921-2)</a:t>
            </a:r>
          </a:p>
          <a:p>
            <a:pPr lvl="2"/>
            <a:r>
              <a:rPr lang="cs-CZ" dirty="0" smtClean="0"/>
              <a:t>15 let moratorium na výstavbu bitevních lodí</a:t>
            </a:r>
          </a:p>
          <a:p>
            <a:pPr lvl="2"/>
            <a:r>
              <a:rPr lang="cs-CZ" dirty="0" smtClean="0"/>
              <a:t>omezení výtlaku a výzbroje křižníků</a:t>
            </a:r>
          </a:p>
          <a:p>
            <a:pPr lvl="2"/>
            <a:r>
              <a:rPr lang="cs-CZ" dirty="0" smtClean="0"/>
              <a:t>stanovení poměru bitevních a letadlových lodí mezi pěti mocnostmi (UK, USA, Japonsko, Francie, Itálie)</a:t>
            </a:r>
          </a:p>
          <a:p>
            <a:pPr lvl="1"/>
            <a:r>
              <a:rPr lang="cs-CZ" dirty="0" smtClean="0"/>
              <a:t>Londýnská konference (1930)</a:t>
            </a:r>
          </a:p>
          <a:p>
            <a:pPr lvl="2"/>
            <a:r>
              <a:rPr lang="cs-CZ" dirty="0" smtClean="0"/>
              <a:t>omezení a stanovení poměrů sil na další kategorie, již bez Francie a Itálie</a:t>
            </a:r>
          </a:p>
          <a:p>
            <a:pPr lvl="1"/>
            <a:r>
              <a:rPr lang="cs-CZ" dirty="0" smtClean="0"/>
              <a:t>Neuspěly snahy o zákaz ponorek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trendy armádním vývoji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Doplňování armády:</a:t>
            </a:r>
          </a:p>
          <a:p>
            <a:pPr marL="514350" indent="-514350">
              <a:buAutoNum type="arabicPeriod"/>
            </a:pPr>
            <a:r>
              <a:rPr lang="cs-CZ" dirty="0" smtClean="0"/>
              <a:t>všeobecná branná povinnost (+případně milice);</a:t>
            </a:r>
          </a:p>
          <a:p>
            <a:pPr marL="514350" indent="-514350">
              <a:buAutoNum type="arabicPeriod"/>
            </a:pPr>
            <a:r>
              <a:rPr lang="cs-CZ" dirty="0" smtClean="0"/>
              <a:t>námezdní armáda doplňovaná dobrovolníky (vnuceno poraženým státům);</a:t>
            </a:r>
          </a:p>
          <a:p>
            <a:pPr marL="514350" indent="-514350">
              <a:buAutoNum type="arabicPeriod"/>
            </a:pPr>
            <a:r>
              <a:rPr lang="cs-CZ" dirty="0" smtClean="0"/>
              <a:t>námezdní armáda doplněná armádou územní.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Koncem třicátých let všeobecná branná povinnost (mimo USA);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/>
            <a:r>
              <a:rPr lang="cs-CZ" dirty="0" smtClean="0"/>
              <a:t> Nové typy vojsk</a:t>
            </a:r>
          </a:p>
          <a:p>
            <a:pPr marL="400050" lvl="1" indent="0"/>
            <a:r>
              <a:rPr lang="cs-CZ" dirty="0" smtClean="0"/>
              <a:t> tanky a jak je organizovat</a:t>
            </a:r>
          </a:p>
          <a:p>
            <a:pPr marL="400050" lvl="1" indent="0"/>
            <a:r>
              <a:rPr lang="cs-CZ" dirty="0" smtClean="0"/>
              <a:t> výsadkové vojsko</a:t>
            </a:r>
          </a:p>
          <a:p>
            <a:pPr marL="0" indent="0"/>
            <a:r>
              <a:rPr lang="cs-CZ" dirty="0" smtClean="0"/>
              <a:t> Ve španělské občanské válce fenomén mezinárodních dobrovolníků (interbrigadisté i podpora Frankovi).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430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Úvahy o dalším vývoji vojenství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G. </a:t>
            </a:r>
            <a:r>
              <a:rPr lang="cs-CZ" dirty="0" err="1" smtClean="0"/>
              <a:t>Douhet</a:t>
            </a:r>
            <a:r>
              <a:rPr lang="cs-CZ" dirty="0" smtClean="0"/>
              <a:t> – </a:t>
            </a:r>
            <a:r>
              <a:rPr lang="cs-CZ" i="1" dirty="0" smtClean="0"/>
              <a:t>Nadvláda ve vzduchu</a:t>
            </a:r>
            <a:r>
              <a:rPr lang="cs-CZ" dirty="0" smtClean="0"/>
              <a:t> (1921), důraz na letecké síly, přecenil význam bombardování;</a:t>
            </a:r>
          </a:p>
          <a:p>
            <a:r>
              <a:rPr lang="cs-CZ" dirty="0" err="1" smtClean="0"/>
              <a:t>Fuller</a:t>
            </a:r>
            <a:r>
              <a:rPr lang="cs-CZ" dirty="0" smtClean="0"/>
              <a:t> – mechanizovaná armáda</a:t>
            </a:r>
          </a:p>
          <a:p>
            <a:r>
              <a:rPr lang="cs-CZ" dirty="0" smtClean="0"/>
              <a:t>de </a:t>
            </a:r>
            <a:r>
              <a:rPr lang="cs-CZ" dirty="0" err="1" smtClean="0"/>
              <a:t>Gaulle</a:t>
            </a:r>
            <a:r>
              <a:rPr lang="cs-CZ" dirty="0" smtClean="0"/>
              <a:t> – </a:t>
            </a:r>
            <a:r>
              <a:rPr lang="cs-CZ" dirty="0" smtClean="0"/>
              <a:t>silná profesionální </a:t>
            </a:r>
            <a:r>
              <a:rPr lang="cs-CZ" dirty="0" smtClean="0"/>
              <a:t>armáda, využití </a:t>
            </a:r>
            <a:r>
              <a:rPr lang="cs-CZ" dirty="0" smtClean="0"/>
              <a:t>tanků, nelze se omezit jen na </a:t>
            </a:r>
            <a:r>
              <a:rPr lang="cs-CZ" smtClean="0"/>
              <a:t>(pasivní) obranu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Strategie a taktika pozemní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 ruské občanské válce a rusko-polské válce naposledy výrazný význam jezdectva;</a:t>
            </a:r>
          </a:p>
          <a:p>
            <a:r>
              <a:rPr lang="cs-CZ" dirty="0" smtClean="0"/>
              <a:t>Postupná motorizace pozemních jednotek → vznik motorizovaných, mechanizovaných a tankových divizí </a:t>
            </a:r>
            <a:r>
              <a:rPr lang="cs-CZ" dirty="0"/>
              <a:t>→ </a:t>
            </a:r>
            <a:r>
              <a:rPr lang="cs-CZ" dirty="0" smtClean="0"/>
              <a:t> zvyšování mobility, nové nároky na logistiku;</a:t>
            </a:r>
          </a:p>
          <a:p>
            <a:r>
              <a:rPr lang="cs-CZ" dirty="0" smtClean="0"/>
              <a:t>Vzrůst palebné síly, zvyšování počtu minometů a děl.</a:t>
            </a:r>
          </a:p>
          <a:p>
            <a:r>
              <a:rPr lang="cs-CZ" dirty="0" smtClean="0"/>
              <a:t>V čínské občanské válce a v protijaponské válce formulovány výrazné zásady guerillové války (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Ce</a:t>
            </a:r>
            <a:r>
              <a:rPr lang="cs-CZ" dirty="0" smtClean="0"/>
              <a:t> Tung „partyzán jako ryba ve vodě“), ve španělské občanské válce význam vojenského povstání a diverze („pátá kolona“).  </a:t>
            </a:r>
          </a:p>
        </p:txBody>
      </p:sp>
    </p:spTree>
    <p:extLst>
      <p:ext uri="{BB962C8B-B14F-4D97-AF65-F5344CB8AC3E}">
        <p14:creationId xmlns:p14="http://schemas.microsoft.com/office/powerpoint/2010/main" val="30673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7525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Liniová opevnění;</a:t>
            </a:r>
          </a:p>
          <a:p>
            <a:r>
              <a:rPr lang="cs-CZ" dirty="0" smtClean="0"/>
              <a:t>Železobetonové pevnosti;</a:t>
            </a:r>
          </a:p>
          <a:p>
            <a:r>
              <a:rPr lang="cs-CZ" dirty="0" smtClean="0"/>
              <a:t>Hlavní vliv francouzského fortifikačního myšlení a Maginotovy linie.</a:t>
            </a:r>
          </a:p>
          <a:p>
            <a:r>
              <a:rPr lang="cs-CZ" dirty="0" smtClean="0"/>
              <a:t>Československo (pohraniční opevnění), Finsko (</a:t>
            </a:r>
            <a:r>
              <a:rPr lang="cs-CZ" dirty="0" err="1" smtClean="0"/>
              <a:t>Mannerheimova</a:t>
            </a:r>
            <a:r>
              <a:rPr lang="cs-CZ" dirty="0" smtClean="0"/>
              <a:t> linie), Řecko (</a:t>
            </a:r>
            <a:r>
              <a:rPr lang="cs-CZ" dirty="0" err="1" smtClean="0"/>
              <a:t>Metaxasova</a:t>
            </a:r>
            <a:r>
              <a:rPr lang="cs-CZ" dirty="0" smtClean="0"/>
              <a:t> linie), </a:t>
            </a:r>
            <a:r>
              <a:rPr lang="cs-CZ" dirty="0"/>
              <a:t>SSSR (Stalinova linie</a:t>
            </a:r>
            <a:r>
              <a:rPr lang="cs-CZ" dirty="0" smtClean="0"/>
              <a:t>), Německo (Západní val/</a:t>
            </a:r>
            <a:r>
              <a:rPr lang="cs-CZ" dirty="0" err="1" smtClean="0"/>
              <a:t>Siegfriedova</a:t>
            </a:r>
            <a:r>
              <a:rPr lang="cs-CZ" dirty="0" smtClean="0"/>
              <a:t> linie), Belgie (Alexandrova linie)…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2048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1556</TotalTime>
  <Words>891</Words>
  <Application>Microsoft Office PowerPoint</Application>
  <PresentationFormat>Předvádění na obrazovce (4:3)</PresentationFormat>
  <Paragraphs>103</Paragraphs>
  <Slides>15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Motiv systému Office</vt:lpstr>
      <vt:lpstr>Vojenství v období mezi světovými válkami </vt:lpstr>
      <vt:lpstr>Základní charakteristika vojenství v meziválečném období</vt:lpstr>
      <vt:lpstr>Nejvýznamnější ozbrojené konflikty meziválečného období</vt:lpstr>
      <vt:lpstr>Snahy o odzbrojení</vt:lpstr>
      <vt:lpstr>Regulace válek a zbrojení</vt:lpstr>
      <vt:lpstr>Hlavní trendy armádním vývoji </vt:lpstr>
      <vt:lpstr>Úvahy o dalším vývoji vojenství</vt:lpstr>
      <vt:lpstr>Strategie a taktika pozemní války</vt:lpstr>
      <vt:lpstr>Fortifikace</vt:lpstr>
      <vt:lpstr>Pěchotní zbraně</vt:lpstr>
      <vt:lpstr>Dělostřelectvo</vt:lpstr>
      <vt:lpstr>Tanky</vt:lpstr>
      <vt:lpstr>Chemické zbraně</vt:lpstr>
      <vt:lpstr>Letectvo</vt:lpstr>
      <vt:lpstr>Námořnictvo</vt:lpstr>
    </vt:vector>
  </TitlesOfParts>
  <Company>FSS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173</cp:revision>
  <dcterms:created xsi:type="dcterms:W3CDTF">2013-10-20T08:36:54Z</dcterms:created>
  <dcterms:modified xsi:type="dcterms:W3CDTF">2016-11-23T14:15:48Z</dcterms:modified>
</cp:coreProperties>
</file>