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8" r:id="rId3"/>
    <p:sldId id="289" r:id="rId4"/>
    <p:sldId id="290" r:id="rId5"/>
    <p:sldId id="291" r:id="rId6"/>
    <p:sldId id="292" r:id="rId7"/>
    <p:sldId id="304" r:id="rId8"/>
    <p:sldId id="293" r:id="rId9"/>
    <p:sldId id="301" r:id="rId10"/>
    <p:sldId id="303" r:id="rId11"/>
    <p:sldId id="305" r:id="rId12"/>
    <p:sldId id="295" r:id="rId13"/>
    <p:sldId id="296" r:id="rId14"/>
    <p:sldId id="302" r:id="rId15"/>
    <p:sldId id="297" r:id="rId16"/>
    <p:sldId id="298" r:id="rId17"/>
    <p:sldId id="299" r:id="rId18"/>
    <p:sldId id="300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9E229-8F3F-4BA2-83AC-4AB370A90DDB}" type="datetimeFigureOut">
              <a:rPr lang="cs-CZ" smtClean="0"/>
              <a:pPr/>
              <a:t>7.12.2016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6F1B78-AD6F-493F-BE90-70F731BF8B7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1114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F1B78-AD6F-493F-BE90-70F731BF8B72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64509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F1B78-AD6F-493F-BE90-70F731BF8B72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87456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F1B78-AD6F-493F-BE90-70F731BF8B72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62223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F1B78-AD6F-493F-BE90-70F731BF8B72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05904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F1B78-AD6F-493F-BE90-70F731BF8B72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93096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F1B78-AD6F-493F-BE90-70F731BF8B72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39675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F1B78-AD6F-493F-BE90-70F731BF8B72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26386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F1B78-AD6F-493F-BE90-70F731BF8B72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72679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F1B78-AD6F-493F-BE90-70F731BF8B72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64675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F1B78-AD6F-493F-BE90-70F731BF8B72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76758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F1B78-AD6F-493F-BE90-70F731BF8B72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31295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F1B78-AD6F-493F-BE90-70F731BF8B72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55615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F1B78-AD6F-493F-BE90-70F731BF8B72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18734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F1B78-AD6F-493F-BE90-70F731BF8B72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14487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F1B78-AD6F-493F-BE90-70F731BF8B72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11730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F1B78-AD6F-493F-BE90-70F731BF8B72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20274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F1B78-AD6F-493F-BE90-70F731BF8B72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6946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A506-50E9-4BB2-B26B-454A6C17DD79}" type="datetimeFigureOut">
              <a:rPr lang="cs-CZ" smtClean="0"/>
              <a:pPr/>
              <a:t>7.12.2016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1572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A506-50E9-4BB2-B26B-454A6C17DD79}" type="datetimeFigureOut">
              <a:rPr lang="cs-CZ" smtClean="0"/>
              <a:pPr/>
              <a:t>7.12.2016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4778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A506-50E9-4BB2-B26B-454A6C17DD79}" type="datetimeFigureOut">
              <a:rPr lang="cs-CZ" smtClean="0"/>
              <a:pPr/>
              <a:t>7.12.2016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2893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A506-50E9-4BB2-B26B-454A6C17DD79}" type="datetimeFigureOut">
              <a:rPr lang="cs-CZ" smtClean="0"/>
              <a:pPr/>
              <a:t>7.12.2016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8544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A506-50E9-4BB2-B26B-454A6C17DD79}" type="datetimeFigureOut">
              <a:rPr lang="cs-CZ" smtClean="0"/>
              <a:pPr/>
              <a:t>7.12.2016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18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A506-50E9-4BB2-B26B-454A6C17DD79}" type="datetimeFigureOut">
              <a:rPr lang="cs-CZ" smtClean="0"/>
              <a:pPr/>
              <a:t>7.12.2016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2078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A506-50E9-4BB2-B26B-454A6C17DD79}" type="datetimeFigureOut">
              <a:rPr lang="cs-CZ" smtClean="0"/>
              <a:pPr/>
              <a:t>7.12.2016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357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A506-50E9-4BB2-B26B-454A6C17DD79}" type="datetimeFigureOut">
              <a:rPr lang="cs-CZ" smtClean="0"/>
              <a:pPr/>
              <a:t>7.12.2016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0567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A506-50E9-4BB2-B26B-454A6C17DD79}" type="datetimeFigureOut">
              <a:rPr lang="cs-CZ" smtClean="0"/>
              <a:pPr/>
              <a:t>7.12.2016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8228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A506-50E9-4BB2-B26B-454A6C17DD79}" type="datetimeFigureOut">
              <a:rPr lang="cs-CZ" smtClean="0"/>
              <a:pPr/>
              <a:t>7.12.2016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2199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A506-50E9-4BB2-B26B-454A6C17DD79}" type="datetimeFigureOut">
              <a:rPr lang="cs-CZ" smtClean="0"/>
              <a:pPr/>
              <a:t>7.12.2016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3902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BA506-50E9-4BB2-B26B-454A6C17DD79}" type="datetimeFigureOut">
              <a:rPr lang="cs-CZ" smtClean="0"/>
              <a:pPr/>
              <a:t>7.12.2016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9033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0" dirty="0" smtClean="0"/>
              <a:t>Vojenství v období studené války (1946-1989) 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BSS 102 Dějiny vojenství</a:t>
            </a:r>
            <a:endParaRPr lang="cs-CZ" dirty="0"/>
          </a:p>
        </p:txBody>
      </p:sp>
      <p:pic>
        <p:nvPicPr>
          <p:cNvPr id="2" name="Zástupný symbol pro obrázek 1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932772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Protiraketová a protijaderná obrana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Systém antiraket rozvíjen již od 40. let.</a:t>
            </a:r>
          </a:p>
          <a:p>
            <a:r>
              <a:rPr lang="cs-CZ" dirty="0" smtClean="0"/>
              <a:t>Omezení smlouvou ABM (1972).</a:t>
            </a:r>
          </a:p>
          <a:p>
            <a:r>
              <a:rPr lang="cs-CZ" dirty="0" smtClean="0"/>
              <a:t>Nový rozvoj strategická obranná iniciativa (SDI) v 80. letech v USA, která však nebyla uskutečněna. </a:t>
            </a:r>
          </a:p>
          <a:p>
            <a:r>
              <a:rPr lang="cs-CZ" dirty="0" smtClean="0"/>
              <a:t>Pasivní ochrana podzemní bunkry a specializované objekty na bojišti + jednotky k dekontaminaci + </a:t>
            </a:r>
            <a:r>
              <a:rPr lang="cs-CZ" dirty="0" smtClean="0"/>
              <a:t>IPO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131525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Snaha o jaderné odzbrojení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Řada smluv omezujících jaderné zbraně:</a:t>
            </a:r>
          </a:p>
          <a:p>
            <a:pPr lvl="1"/>
            <a:r>
              <a:rPr lang="cs-CZ" dirty="0"/>
              <a:t>omezení testů (1963)</a:t>
            </a:r>
          </a:p>
          <a:p>
            <a:pPr lvl="1"/>
            <a:r>
              <a:rPr lang="cs-CZ" dirty="0"/>
              <a:t>snaha zabránit jejich šíření (1968)</a:t>
            </a:r>
          </a:p>
          <a:p>
            <a:pPr lvl="1"/>
            <a:r>
              <a:rPr lang="cs-CZ" dirty="0"/>
              <a:t>omezování počtů (1972, 1979)</a:t>
            </a:r>
          </a:p>
          <a:p>
            <a:pPr lvl="1"/>
            <a:r>
              <a:rPr lang="cs-CZ" dirty="0"/>
              <a:t>omezení protiraketové obrany (1972)</a:t>
            </a:r>
          </a:p>
          <a:p>
            <a:pPr lvl="1"/>
            <a:r>
              <a:rPr lang="cs-CZ" dirty="0"/>
              <a:t>zákaz raket středního a krátkého doletu (500-5000 km) (1987)</a:t>
            </a:r>
          </a:p>
          <a:p>
            <a:r>
              <a:rPr lang="cs-CZ" dirty="0" smtClean="0"/>
              <a:t>Další smlouvy po skončení studené války</a:t>
            </a:r>
            <a:endParaRPr lang="cs-CZ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Chemické a biologické zbraně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Pokračující rozvoj arzenálů chemických a biologických </a:t>
            </a:r>
            <a:r>
              <a:rPr lang="cs-CZ" dirty="0"/>
              <a:t>z</a:t>
            </a:r>
            <a:r>
              <a:rPr lang="cs-CZ" dirty="0" smtClean="0"/>
              <a:t>braní. </a:t>
            </a:r>
          </a:p>
          <a:p>
            <a:r>
              <a:rPr lang="cs-CZ" dirty="0" smtClean="0"/>
              <a:t>Nasazení „Agent Orange“ ve Vietnamu. </a:t>
            </a:r>
          </a:p>
          <a:p>
            <a:r>
              <a:rPr lang="cs-CZ" dirty="0" smtClean="0"/>
              <a:t>„Sverdlovský </a:t>
            </a:r>
            <a:r>
              <a:rPr lang="cs-CZ" dirty="0" smtClean="0"/>
              <a:t>incident“ – únik antraxu </a:t>
            </a:r>
          </a:p>
          <a:p>
            <a:r>
              <a:rPr lang="cs-CZ" dirty="0" smtClean="0"/>
              <a:t>Nasazení chemických zbraní v irácko-iránské válce a proti kurdskému odboji a civilistům ze strany Iráku.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01496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Pěchotní zbraně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Masivní rozvoj útočných (automatických) pušek (globální rozšíření sovětské AK 47);</a:t>
            </a:r>
          </a:p>
          <a:p>
            <a:r>
              <a:rPr lang="cs-CZ" dirty="0" smtClean="0"/>
              <a:t>Dílčí ústup samopalů, rozvoj speciálních samopalů;</a:t>
            </a:r>
          </a:p>
          <a:p>
            <a:r>
              <a:rPr lang="cs-CZ" dirty="0" smtClean="0"/>
              <a:t>Rozvoj univerzálních </a:t>
            </a:r>
            <a:r>
              <a:rPr lang="cs-CZ" dirty="0" smtClean="0"/>
              <a:t>kulometů;</a:t>
            </a:r>
          </a:p>
          <a:p>
            <a:r>
              <a:rPr lang="cs-CZ" dirty="0" smtClean="0"/>
              <a:t>Rozvoj protitankových zbraní.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41676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Dělostřelectvo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Výrazný nárůst dostřelu klasického dělostřelectva (až 50 km);</a:t>
            </a:r>
          </a:p>
          <a:p>
            <a:r>
              <a:rPr lang="cs-CZ" dirty="0" smtClean="0"/>
              <a:t>Postupně význam elektroniky v řízení dělostřelecké palby. </a:t>
            </a:r>
          </a:p>
          <a:p>
            <a:r>
              <a:rPr lang="cs-CZ" dirty="0" smtClean="0"/>
              <a:t>Rozvoj samohybného dělostřelectva, včetně protiletadlového;</a:t>
            </a:r>
          </a:p>
          <a:p>
            <a:r>
              <a:rPr lang="cs-CZ" dirty="0" smtClean="0"/>
              <a:t>Výrazný rozvoj dělostřeleckých raketových zbraní;</a:t>
            </a:r>
          </a:p>
          <a:p>
            <a:r>
              <a:rPr lang="cs-CZ" dirty="0" smtClean="0"/>
              <a:t>Taktické rakety;</a:t>
            </a:r>
          </a:p>
          <a:p>
            <a:r>
              <a:rPr lang="cs-CZ" dirty="0" smtClean="0"/>
              <a:t>Protiletadlové rakety v protivzdušné obraně kombinovány s tradičním protiraketovým dělostřelectvem;</a:t>
            </a:r>
          </a:p>
          <a:p>
            <a:r>
              <a:rPr lang="cs-CZ" dirty="0" smtClean="0"/>
              <a:t>Od 50. letech jaderné dělostřelectvo.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49807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Tanky a bojová vozidla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Příprava na průnik masových tankových vojsk na jaderné válčišti zvláště ze strany Varšavské smlouvy;</a:t>
            </a:r>
          </a:p>
          <a:p>
            <a:r>
              <a:rPr lang="cs-CZ" dirty="0" smtClean="0"/>
              <a:t>Rozvoj elektronického vybavení a další technologie tanků;</a:t>
            </a:r>
          </a:p>
          <a:p>
            <a:r>
              <a:rPr lang="cs-CZ" dirty="0" smtClean="0"/>
              <a:t>Tankové bitvy především v izraelsko-arabských válkách a v irácko-íránské válce;</a:t>
            </a:r>
          </a:p>
          <a:p>
            <a:r>
              <a:rPr lang="cs-CZ" dirty="0" smtClean="0"/>
              <a:t>Od 60. let výrazný rozvoj bojových vozidel pěchoty.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20890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Námořnictvo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Nadvláda letadlových lodí, </a:t>
            </a:r>
            <a:r>
              <a:rPr lang="cs-CZ" dirty="0" err="1" smtClean="0"/>
              <a:t>marginalizace</a:t>
            </a:r>
            <a:r>
              <a:rPr lang="cs-CZ" dirty="0" smtClean="0"/>
              <a:t> bitevních lodí;</a:t>
            </a:r>
          </a:p>
          <a:p>
            <a:r>
              <a:rPr lang="cs-CZ" dirty="0" smtClean="0"/>
              <a:t>SSSR neměl kapacitu na stavbu velkých letadlových lodí;</a:t>
            </a:r>
          </a:p>
          <a:p>
            <a:r>
              <a:rPr lang="cs-CZ" dirty="0" smtClean="0"/>
              <a:t>Využití jaderného pohonu (1954 první jaderná ponorka, 1961 letadlová loď);</a:t>
            </a:r>
          </a:p>
          <a:p>
            <a:r>
              <a:rPr lang="cs-CZ" dirty="0" smtClean="0"/>
              <a:t>Ponorky stíhací i raketonosné, součást „jaderné triády“; </a:t>
            </a:r>
          </a:p>
          <a:p>
            <a:r>
              <a:rPr lang="cs-CZ" dirty="0" smtClean="0"/>
              <a:t>Palubní dělostřelectvo zastíněno </a:t>
            </a:r>
            <a:r>
              <a:rPr lang="en-GB" dirty="0" err="1" smtClean="0"/>
              <a:t>raketovou</a:t>
            </a:r>
            <a:r>
              <a:rPr lang="en-GB" dirty="0" smtClean="0"/>
              <a:t> v</a:t>
            </a:r>
            <a:r>
              <a:rPr lang="cs-CZ" dirty="0" err="1" smtClean="0"/>
              <a:t>ýzbrojí</a:t>
            </a:r>
            <a:r>
              <a:rPr lang="cs-CZ" dirty="0" smtClean="0"/>
              <a:t>;</a:t>
            </a:r>
            <a:r>
              <a:rPr lang="en-GB" dirty="0" smtClean="0"/>
              <a:t> </a:t>
            </a:r>
            <a:endParaRPr lang="cs-CZ" dirty="0" smtClean="0"/>
          </a:p>
          <a:p>
            <a:r>
              <a:rPr lang="cs-CZ" dirty="0" smtClean="0"/>
              <a:t>Význam raketových člunů;</a:t>
            </a:r>
          </a:p>
          <a:p>
            <a:r>
              <a:rPr lang="cs-CZ" dirty="0" smtClean="0"/>
              <a:t>Rozvoj speciálních výsadkových plavidel.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38979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Letectvo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Rozhodující část letectva přechází na proudový pohon a šípová křídla;</a:t>
            </a:r>
          </a:p>
          <a:p>
            <a:r>
              <a:rPr lang="cs-CZ" dirty="0" smtClean="0"/>
              <a:t>První souboje proudových stíhacích letadel v korejské válce;</a:t>
            </a:r>
          </a:p>
          <a:p>
            <a:r>
              <a:rPr lang="cs-CZ" dirty="0" smtClean="0"/>
              <a:t>Od vietnamské války dominuje raketová výzbroj stíhacích letadel;</a:t>
            </a:r>
          </a:p>
          <a:p>
            <a:r>
              <a:rPr lang="cs-CZ" dirty="0" smtClean="0"/>
              <a:t>Kolmo startující letouny v námořním letectvu i dalších druzích letectva</a:t>
            </a:r>
          </a:p>
          <a:p>
            <a:r>
              <a:rPr lang="cs-CZ" dirty="0" smtClean="0"/>
              <a:t>První letadla kategorie „</a:t>
            </a:r>
            <a:r>
              <a:rPr lang="cs-CZ" dirty="0" err="1" smtClean="0"/>
              <a:t>Stealth</a:t>
            </a:r>
            <a:r>
              <a:rPr lang="cs-CZ" dirty="0" smtClean="0"/>
              <a:t>“ </a:t>
            </a:r>
          </a:p>
          <a:p>
            <a:r>
              <a:rPr lang="cs-CZ" dirty="0" smtClean="0"/>
              <a:t>Strategické bombardéry součástí jaderné triády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76801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Kosmické zbraně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Projekty na kosmické bombardéry v 50. letech a 60. letech, nicméně ty </a:t>
            </a:r>
            <a:r>
              <a:rPr lang="cs-CZ" smtClean="0"/>
              <a:t>byly utlumeny;</a:t>
            </a:r>
            <a:endParaRPr lang="cs-CZ" dirty="0" smtClean="0"/>
          </a:p>
          <a:p>
            <a:r>
              <a:rPr lang="cs-CZ" dirty="0" smtClean="0"/>
              <a:t>Od 60. let zdokonalování špionážních družic;</a:t>
            </a:r>
          </a:p>
          <a:p>
            <a:r>
              <a:rPr lang="cs-CZ" dirty="0" smtClean="0"/>
              <a:t>Významná role vesmíru ve Strategické obranné iniciativě („Star </a:t>
            </a:r>
            <a:r>
              <a:rPr lang="cs-CZ" dirty="0" err="1" smtClean="0"/>
              <a:t>Wars</a:t>
            </a:r>
            <a:r>
              <a:rPr lang="cs-CZ" dirty="0" smtClean="0"/>
              <a:t>), včetně plánovaného umístěni laserových děl;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2823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Základní charakteristika studené války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00200"/>
            <a:ext cx="8208912" cy="4781128"/>
          </a:xfrm>
        </p:spPr>
        <p:txBody>
          <a:bodyPr>
            <a:normAutofit fontScale="77500" lnSpcReduction="20000"/>
          </a:bodyPr>
          <a:lstStyle/>
          <a:p>
            <a:r>
              <a:rPr lang="cs-CZ" sz="3400" dirty="0" smtClean="0"/>
              <a:t>„Studená válka“ – vojensko-politické soupeření supervelmocí (USA a SSSR) a na ně navázaných ideologických mocenských bloků, které nepřešlo do formy globální „horké“ války;</a:t>
            </a:r>
          </a:p>
          <a:p>
            <a:r>
              <a:rPr lang="cs-CZ" sz="3400" dirty="0" smtClean="0"/>
              <a:t>Masový jaderný konflikt by znamenal zánik lidské civilizace;</a:t>
            </a:r>
          </a:p>
          <a:p>
            <a:r>
              <a:rPr lang="cs-CZ" sz="3400" dirty="0" smtClean="0"/>
              <a:t>Soupeření na celé planetě, hlavní fronty v případě „horké války“ ve střední Evropě a v Arktidě;</a:t>
            </a:r>
          </a:p>
          <a:p>
            <a:r>
              <a:rPr lang="cs-CZ" sz="3400" dirty="0" smtClean="0"/>
              <a:t>Vedle dvou hlavních mocenských  bloků se etablovali i další aktéři;</a:t>
            </a:r>
          </a:p>
          <a:p>
            <a:r>
              <a:rPr lang="cs-CZ" sz="3400" dirty="0" smtClean="0"/>
              <a:t>Během studené války se objevila řada „</a:t>
            </a:r>
            <a:r>
              <a:rPr lang="cs-CZ" sz="3400" dirty="0" err="1" smtClean="0"/>
              <a:t>proxy</a:t>
            </a:r>
            <a:r>
              <a:rPr lang="cs-CZ" sz="3400" dirty="0" smtClean="0"/>
              <a:t> </a:t>
            </a:r>
            <a:r>
              <a:rPr lang="cs-CZ" sz="3400" dirty="0" err="1" smtClean="0"/>
              <a:t>wars</a:t>
            </a:r>
            <a:r>
              <a:rPr lang="cs-CZ" sz="3400" dirty="0" smtClean="0"/>
              <a:t>“;</a:t>
            </a:r>
          </a:p>
          <a:p>
            <a:r>
              <a:rPr lang="cs-CZ" sz="3400" dirty="0" smtClean="0"/>
              <a:t>Nejen konflikty v rámci </a:t>
            </a:r>
            <a:r>
              <a:rPr lang="cs-CZ" sz="3400" dirty="0" smtClean="0"/>
              <a:t>sporů </a:t>
            </a:r>
            <a:r>
              <a:rPr lang="cs-CZ" sz="3400" dirty="0" smtClean="0"/>
              <a:t>hlavních velmocí.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928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fáze studené války 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1684042"/>
              </p:ext>
            </p:extLst>
          </p:nvPr>
        </p:nvGraphicFramePr>
        <p:xfrm>
          <a:off x="457200" y="1196753"/>
          <a:ext cx="8229600" cy="57619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74640"/>
                <a:gridCol w="5554960"/>
              </a:tblGrid>
              <a:tr h="1131692">
                <a:tc>
                  <a:txBody>
                    <a:bodyPr/>
                    <a:lstStyle/>
                    <a:p>
                      <a:r>
                        <a:rPr lang="cs-CZ" dirty="0" smtClean="0"/>
                        <a:t>Vznik a první vyhrocení  (1946-1955)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aseline="0" dirty="0" smtClean="0"/>
                        <a:t>Komunistická expanze ve střední a východní Evropě</a:t>
                      </a:r>
                    </a:p>
                    <a:p>
                      <a:r>
                        <a:rPr lang="cs-CZ" baseline="0" dirty="0" smtClean="0"/>
                        <a:t>První berlínská krize</a:t>
                      </a:r>
                    </a:p>
                    <a:p>
                      <a:r>
                        <a:rPr lang="cs-CZ" baseline="0" dirty="0" smtClean="0"/>
                        <a:t>Vznik NATO (1949) a Varšavské smlouvy (1955)</a:t>
                      </a:r>
                    </a:p>
                    <a:p>
                      <a:r>
                        <a:rPr lang="cs-CZ" baseline="0" dirty="0" smtClean="0"/>
                        <a:t>Korejská válka </a:t>
                      </a:r>
                      <a:endParaRPr lang="cs-CZ" dirty="0"/>
                    </a:p>
                  </a:txBody>
                  <a:tcPr/>
                </a:tc>
              </a:tr>
              <a:tr h="8850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Zmírnění</a:t>
                      </a:r>
                      <a:r>
                        <a:rPr lang="cs-CZ" baseline="0" dirty="0" smtClean="0"/>
                        <a:t> napětí </a:t>
                      </a:r>
                      <a:r>
                        <a:rPr lang="cs-CZ" dirty="0" smtClean="0"/>
                        <a:t>(1956-1959)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Ženevská jednání </a:t>
                      </a:r>
                    </a:p>
                    <a:p>
                      <a:r>
                        <a:rPr lang="cs-CZ" dirty="0" smtClean="0"/>
                        <a:t>Suezská krize </a:t>
                      </a:r>
                    </a:p>
                    <a:p>
                      <a:r>
                        <a:rPr lang="cs-CZ" baseline="0" dirty="0" smtClean="0"/>
                        <a:t>Intervence  v Maďarsku</a:t>
                      </a:r>
                      <a:endParaRPr lang="cs-CZ" dirty="0" smtClean="0"/>
                    </a:p>
                  </a:txBody>
                  <a:tcPr/>
                </a:tc>
              </a:tr>
              <a:tr h="885025">
                <a:tc>
                  <a:txBody>
                    <a:bodyPr/>
                    <a:lstStyle/>
                    <a:p>
                      <a:r>
                        <a:rPr lang="cs-CZ" dirty="0" smtClean="0"/>
                        <a:t>Krizové období (1960-1962)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Krize „U-2“ </a:t>
                      </a:r>
                    </a:p>
                    <a:p>
                      <a:r>
                        <a:rPr lang="cs-CZ" dirty="0" smtClean="0"/>
                        <a:t>Druhá Berlínská krize</a:t>
                      </a:r>
                    </a:p>
                    <a:p>
                      <a:r>
                        <a:rPr lang="cs-CZ" dirty="0" smtClean="0"/>
                        <a:t>Karibská krize </a:t>
                      </a:r>
                      <a:endParaRPr lang="cs-CZ" dirty="0"/>
                    </a:p>
                  </a:txBody>
                  <a:tcPr/>
                </a:tc>
              </a:tr>
              <a:tr h="885025">
                <a:tc>
                  <a:txBody>
                    <a:bodyPr/>
                    <a:lstStyle/>
                    <a:p>
                      <a:r>
                        <a:rPr lang="cs-CZ" dirty="0" smtClean="0"/>
                        <a:t>Uvolnění (</a:t>
                      </a:r>
                      <a:r>
                        <a:rPr lang="cs-CZ" dirty="0" err="1" smtClean="0"/>
                        <a:t>Détente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Jednání</a:t>
                      </a:r>
                      <a:r>
                        <a:rPr lang="cs-CZ" baseline="0" dirty="0" smtClean="0"/>
                        <a:t> mezi velmocemi </a:t>
                      </a:r>
                    </a:p>
                    <a:p>
                      <a:r>
                        <a:rPr lang="cs-CZ" baseline="0" dirty="0" smtClean="0"/>
                        <a:t>Etablování „třetích sil“(Čína,Francie,</a:t>
                      </a:r>
                      <a:r>
                        <a:rPr lang="cs-CZ" baseline="0" dirty="0" err="1" smtClean="0"/>
                        <a:t>Hn</a:t>
                      </a:r>
                      <a:r>
                        <a:rPr lang="cs-CZ" baseline="0" dirty="0" smtClean="0"/>
                        <a:t>. nezúčastněných) </a:t>
                      </a:r>
                      <a:endParaRPr lang="cs-CZ" dirty="0" smtClean="0"/>
                    </a:p>
                    <a:p>
                      <a:r>
                        <a:rPr lang="cs-CZ" dirty="0" smtClean="0"/>
                        <a:t>Vietnamská</a:t>
                      </a:r>
                      <a:r>
                        <a:rPr lang="cs-CZ" baseline="0" dirty="0" smtClean="0"/>
                        <a:t> válka </a:t>
                      </a:r>
                      <a:endParaRPr lang="cs-CZ" dirty="0"/>
                    </a:p>
                  </a:txBody>
                  <a:tcPr/>
                </a:tc>
              </a:tr>
              <a:tr h="8421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Vyhrocení (1980-1985) 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Nástup Ronalda Reagana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Strategická obranná iniciativa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Intervence SSSR v Afghánistánu </a:t>
                      </a:r>
                      <a:endParaRPr lang="cs-CZ" dirty="0"/>
                    </a:p>
                  </a:txBody>
                  <a:tcPr/>
                </a:tc>
              </a:tr>
              <a:tr h="9156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Uvolňování napětí (1986-1989-91)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Nástup Michaila Gorbačova</a:t>
                      </a:r>
                    </a:p>
                    <a:p>
                      <a:r>
                        <a:rPr lang="cs-CZ" dirty="0" smtClean="0"/>
                        <a:t>Stažení SSSR z Afghánistánu </a:t>
                      </a:r>
                    </a:p>
                    <a:p>
                      <a:r>
                        <a:rPr lang="cs-CZ" dirty="0" smtClean="0"/>
                        <a:t>Pád komunismu ve středovýchodní Evropě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7901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krize studené války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6396150"/>
              </p:ext>
            </p:extLst>
          </p:nvPr>
        </p:nvGraphicFramePr>
        <p:xfrm>
          <a:off x="457200" y="1600200"/>
          <a:ext cx="8229600" cy="38640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58616"/>
                <a:gridCol w="5770984"/>
              </a:tblGrid>
              <a:tr h="1108720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Druhá Berlínská krize</a:t>
                      </a:r>
                    </a:p>
                    <a:p>
                      <a:r>
                        <a:rPr lang="cs-CZ" sz="2000" dirty="0" smtClean="0"/>
                        <a:t>( 1961)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Stavba Berlínské zdi, tanky </a:t>
                      </a:r>
                      <a:r>
                        <a:rPr lang="cs-CZ" sz="2000" dirty="0" smtClean="0"/>
                        <a:t>SSSR</a:t>
                      </a:r>
                      <a:r>
                        <a:rPr lang="cs-CZ" sz="2000" baseline="0" dirty="0" smtClean="0"/>
                        <a:t> a USA v Berlíně stály v bojových pozicích proti sobě</a:t>
                      </a:r>
                      <a:endParaRPr lang="cs-CZ" sz="2000" dirty="0"/>
                    </a:p>
                  </a:txBody>
                  <a:tcPr/>
                </a:tc>
              </a:tr>
              <a:tr h="1377685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Karibská krize </a:t>
                      </a:r>
                    </a:p>
                    <a:p>
                      <a:r>
                        <a:rPr lang="cs-CZ" sz="2000" dirty="0" smtClean="0"/>
                        <a:t>(1962)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Rozmístění sovětských raket s jadernými hlavicemi na</a:t>
                      </a:r>
                      <a:r>
                        <a:rPr lang="cs-CZ" sz="2000" baseline="0" dirty="0" smtClean="0"/>
                        <a:t> Kubě </a:t>
                      </a:r>
                      <a:endParaRPr lang="cs-CZ" sz="2000" dirty="0" smtClean="0"/>
                    </a:p>
                    <a:p>
                      <a:r>
                        <a:rPr lang="cs-CZ" sz="2000" dirty="0" smtClean="0"/>
                        <a:t>Americká blokáda Kuby (zamezení</a:t>
                      </a:r>
                      <a:r>
                        <a:rPr lang="cs-CZ" sz="2000" baseline="0" dirty="0" smtClean="0"/>
                        <a:t> dalších dodávek)</a:t>
                      </a:r>
                      <a:endParaRPr lang="cs-CZ" sz="2000" dirty="0" smtClean="0"/>
                    </a:p>
                    <a:p>
                      <a:r>
                        <a:rPr lang="cs-CZ" sz="2000" baseline="0" dirty="0" smtClean="0"/>
                        <a:t>Odvrácení </a:t>
                      </a:r>
                      <a:r>
                        <a:rPr lang="cs-CZ" sz="2000" baseline="0" dirty="0" smtClean="0"/>
                        <a:t>jaderné války dohodou  </a:t>
                      </a:r>
                      <a:r>
                        <a:rPr lang="cs-CZ" sz="2000" dirty="0" smtClean="0"/>
                        <a:t> </a:t>
                      </a:r>
                      <a:endParaRPr lang="cs-CZ" sz="2000" dirty="0"/>
                    </a:p>
                  </a:txBody>
                  <a:tcPr/>
                </a:tc>
              </a:tr>
              <a:tr h="1377685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„</a:t>
                      </a:r>
                      <a:r>
                        <a:rPr lang="cs-CZ" sz="2000" dirty="0" err="1" smtClean="0"/>
                        <a:t>Nuclear</a:t>
                      </a:r>
                      <a:r>
                        <a:rPr lang="cs-CZ" sz="2000" baseline="0" dirty="0" smtClean="0"/>
                        <a:t> </a:t>
                      </a:r>
                      <a:r>
                        <a:rPr lang="cs-CZ" sz="2000" dirty="0" err="1" smtClean="0"/>
                        <a:t>Scare</a:t>
                      </a:r>
                      <a:r>
                        <a:rPr lang="cs-CZ" sz="2000" dirty="0" smtClean="0"/>
                        <a:t>“ </a:t>
                      </a:r>
                    </a:p>
                    <a:p>
                      <a:r>
                        <a:rPr lang="cs-CZ" sz="2000" dirty="0" smtClean="0"/>
                        <a:t>(1983)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Ve vyhrocené</a:t>
                      </a:r>
                      <a:r>
                        <a:rPr lang="cs-CZ" sz="2000" baseline="0" dirty="0" smtClean="0"/>
                        <a:t> situaci </a:t>
                      </a:r>
                      <a:r>
                        <a:rPr lang="cs-CZ" sz="2000" baseline="0" dirty="0" smtClean="0"/>
                        <a:t>SSSR </a:t>
                      </a:r>
                      <a:r>
                        <a:rPr lang="cs-CZ" sz="2000" baseline="0" dirty="0" smtClean="0"/>
                        <a:t>věřil, že cvičení NATO </a:t>
                      </a:r>
                      <a:r>
                        <a:rPr lang="cs-CZ" sz="2000" baseline="0" dirty="0" err="1" smtClean="0"/>
                        <a:t>Able</a:t>
                      </a:r>
                      <a:r>
                        <a:rPr lang="cs-CZ" sz="2000" baseline="0" dirty="0" smtClean="0"/>
                        <a:t> </a:t>
                      </a:r>
                      <a:r>
                        <a:rPr lang="cs-CZ" sz="2000" baseline="0" dirty="0" err="1" smtClean="0"/>
                        <a:t>Archer</a:t>
                      </a:r>
                      <a:r>
                        <a:rPr lang="cs-CZ" sz="2000" baseline="0" dirty="0" smtClean="0"/>
                        <a:t> 83 je krycí operací pro zahájení </a:t>
                      </a:r>
                      <a:r>
                        <a:rPr lang="cs-CZ" sz="2000" baseline="0" dirty="0" smtClean="0"/>
                        <a:t>války;</a:t>
                      </a:r>
                      <a:endParaRPr lang="cs-CZ" sz="2000" baseline="0" dirty="0" smtClean="0"/>
                    </a:p>
                    <a:p>
                      <a:r>
                        <a:rPr lang="cs-CZ" sz="2000" baseline="0" dirty="0" smtClean="0"/>
                        <a:t>Uvedení části vojsk do pohotovosti;</a:t>
                      </a:r>
                    </a:p>
                    <a:p>
                      <a:r>
                        <a:rPr lang="cs-CZ" sz="2000" baseline="0" dirty="0" smtClean="0"/>
                        <a:t>Vyřešení mj. díky dvojité špionáži. </a:t>
                      </a:r>
                      <a:endParaRPr lang="cs-CZ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4409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„</a:t>
            </a:r>
            <a:r>
              <a:rPr lang="cs-CZ" dirty="0" err="1" smtClean="0"/>
              <a:t>proxy</a:t>
            </a:r>
            <a:r>
              <a:rPr lang="cs-CZ" dirty="0" smtClean="0"/>
              <a:t>“ války studené války 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6000823"/>
              </p:ext>
            </p:extLst>
          </p:nvPr>
        </p:nvGraphicFramePr>
        <p:xfrm>
          <a:off x="457200" y="1600200"/>
          <a:ext cx="8229600" cy="49190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42592"/>
                <a:gridCol w="5987008"/>
              </a:tblGrid>
              <a:tr h="712845">
                <a:tc>
                  <a:txBody>
                    <a:bodyPr/>
                    <a:lstStyle/>
                    <a:p>
                      <a:r>
                        <a:rPr lang="cs-CZ" dirty="0" smtClean="0"/>
                        <a:t>Korejská</a:t>
                      </a:r>
                      <a:r>
                        <a:rPr lang="cs-CZ" baseline="0" dirty="0" smtClean="0"/>
                        <a:t> válka (1950-1953)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Vpád komunistické KLDR do Korejské republiky</a:t>
                      </a:r>
                      <a:r>
                        <a:rPr lang="cs-CZ" baseline="0" dirty="0" smtClean="0"/>
                        <a:t>, na její obranu USA a spojenci (garance OSN), na stranu KLDR „čínští dobrovolníci“ + experti východního bloku; </a:t>
                      </a:r>
                      <a:r>
                        <a:rPr lang="cs-CZ" dirty="0" smtClean="0"/>
                        <a:t>nejprve výrazné přesuny front</a:t>
                      </a:r>
                      <a:r>
                        <a:rPr lang="cs-CZ" baseline="0" dirty="0" smtClean="0"/>
                        <a:t> a manévry, poté ustálení a příměří</a:t>
                      </a:r>
                      <a:endParaRPr lang="cs-CZ" dirty="0"/>
                    </a:p>
                  </a:txBody>
                  <a:tcPr/>
                </a:tc>
              </a:tr>
              <a:tr h="712845">
                <a:tc>
                  <a:txBody>
                    <a:bodyPr/>
                    <a:lstStyle/>
                    <a:p>
                      <a:r>
                        <a:rPr lang="cs-CZ" dirty="0" smtClean="0"/>
                        <a:t>Vietnamská válka (1955-1975)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</a:t>
                      </a:r>
                      <a:r>
                        <a:rPr lang="cs-CZ" baseline="0" dirty="0" smtClean="0"/>
                        <a:t> střetů mezi severním a jižním Vietnamem od roku 1965 silně intervenují USA se spojenci, guerillový boj </a:t>
                      </a:r>
                      <a:r>
                        <a:rPr lang="cs-CZ" baseline="0" dirty="0" err="1" smtClean="0"/>
                        <a:t>Vietkongu</a:t>
                      </a:r>
                      <a:r>
                        <a:rPr lang="cs-CZ" baseline="0" dirty="0" smtClean="0"/>
                        <a:t> na jihu, po odchodu USA vítězství Severního </a:t>
                      </a:r>
                      <a:r>
                        <a:rPr lang="cs-CZ" baseline="0" dirty="0" smtClean="0"/>
                        <a:t>Vietnamu</a:t>
                      </a:r>
                      <a:endParaRPr lang="cs-CZ" dirty="0"/>
                    </a:p>
                  </a:txBody>
                  <a:tcPr/>
                </a:tc>
              </a:tr>
              <a:tr h="712845">
                <a:tc>
                  <a:txBody>
                    <a:bodyPr/>
                    <a:lstStyle/>
                    <a:p>
                      <a:r>
                        <a:rPr lang="cs-CZ" dirty="0" smtClean="0"/>
                        <a:t>Afghánská válka (1979-1989)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Intervence SSSR do Afghánistánu, muslimský odboj podporovaný západními státy </a:t>
                      </a:r>
                      <a:endParaRPr lang="cs-CZ" dirty="0"/>
                    </a:p>
                  </a:txBody>
                  <a:tcPr/>
                </a:tc>
              </a:tr>
              <a:tr h="712845">
                <a:tc>
                  <a:txBody>
                    <a:bodyPr/>
                    <a:lstStyle/>
                    <a:p>
                      <a:r>
                        <a:rPr lang="cs-CZ" dirty="0" smtClean="0"/>
                        <a:t>Arabsko-izraelské</a:t>
                      </a:r>
                      <a:r>
                        <a:rPr lang="cs-CZ" baseline="0" dirty="0" smtClean="0"/>
                        <a:t> války (1949-1989).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Několik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protizraelských</a:t>
                      </a:r>
                      <a:r>
                        <a:rPr lang="cs-CZ" baseline="0" dirty="0" smtClean="0"/>
                        <a:t> koalic, s výjimkou roku 1949 komunistický  blok na straně arabských států (včetně působení vojenských poradců a pilotů), Suezská válka 1956, Šestidenní válka 1967 a </a:t>
                      </a:r>
                      <a:r>
                        <a:rPr lang="cs-CZ" baseline="0" dirty="0" err="1" smtClean="0"/>
                        <a:t>Jomkipurská</a:t>
                      </a:r>
                      <a:r>
                        <a:rPr lang="cs-CZ" baseline="0" dirty="0" smtClean="0"/>
                        <a:t> válka 1973 </a:t>
                      </a:r>
                      <a:endParaRPr lang="cs-CZ" dirty="0"/>
                    </a:p>
                  </a:txBody>
                  <a:tcPr/>
                </a:tc>
              </a:tr>
              <a:tr h="712845">
                <a:tc>
                  <a:txBody>
                    <a:bodyPr/>
                    <a:lstStyle/>
                    <a:p>
                      <a:r>
                        <a:rPr lang="cs-CZ" dirty="0" smtClean="0"/>
                        <a:t>Protikoloniální války a následné občanské války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 procesu bojů proti koloniální nadvládě</a:t>
                      </a:r>
                      <a:r>
                        <a:rPr lang="cs-CZ" baseline="0" dirty="0" smtClean="0"/>
                        <a:t> silná intervence velmocí, n</a:t>
                      </a:r>
                      <a:r>
                        <a:rPr lang="cs-CZ" dirty="0" smtClean="0"/>
                        <a:t>apř. válka o </a:t>
                      </a:r>
                      <a:r>
                        <a:rPr lang="cs-CZ" dirty="0" err="1" smtClean="0"/>
                        <a:t>Katangu</a:t>
                      </a:r>
                      <a:r>
                        <a:rPr lang="cs-CZ" dirty="0" smtClean="0"/>
                        <a:t> v roce 1960, válka v Angole 1975-1991 apod.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2183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Další významné ozbrojené konflikty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9777181"/>
              </p:ext>
            </p:extLst>
          </p:nvPr>
        </p:nvGraphicFramePr>
        <p:xfrm>
          <a:off x="457200" y="1600200"/>
          <a:ext cx="8229600" cy="40263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0"/>
                <a:gridCol w="5486400"/>
              </a:tblGrid>
              <a:tr h="1281675">
                <a:tc>
                  <a:txBody>
                    <a:bodyPr/>
                    <a:lstStyle/>
                    <a:p>
                      <a:r>
                        <a:rPr lang="cs-CZ" dirty="0" smtClean="0"/>
                        <a:t>Indicko-pákistánské války (1947, 1965,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/>
                        <a:t>1971)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Spor o území Kašmíru a v roce 1971 i o území Bangladéše</a:t>
                      </a:r>
                    </a:p>
                    <a:p>
                      <a:r>
                        <a:rPr lang="cs-CZ" dirty="0" smtClean="0"/>
                        <a:t>Války se staly příčinou</a:t>
                      </a:r>
                      <a:r>
                        <a:rPr lang="cs-CZ" baseline="0" dirty="0" smtClean="0"/>
                        <a:t> jaderného vyzbrojení obou stran konfliktu </a:t>
                      </a:r>
                      <a:endParaRPr lang="cs-CZ" dirty="0"/>
                    </a:p>
                  </a:txBody>
                  <a:tcPr/>
                </a:tc>
              </a:tr>
              <a:tr h="1281675">
                <a:tc>
                  <a:txBody>
                    <a:bodyPr/>
                    <a:lstStyle/>
                    <a:p>
                      <a:r>
                        <a:rPr lang="cs-CZ" dirty="0" smtClean="0"/>
                        <a:t>Irácko-íránská válka (1980-1988)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aseline="0" dirty="0" smtClean="0"/>
                        <a:t>Válka iráckého diktátora proti novému islamistickému režimu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aseline="0" dirty="0" smtClean="0"/>
                        <a:t>Rozsáhlé pozemní frontové operace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Raketové</a:t>
                      </a:r>
                      <a:r>
                        <a:rPr lang="cs-CZ" baseline="0" dirty="0" smtClean="0"/>
                        <a:t> ostřelování;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aseline="0" dirty="0" smtClean="0"/>
                        <a:t>Nasazení chemických zbraní</a:t>
                      </a:r>
                      <a:endParaRPr lang="cs-CZ" dirty="0"/>
                    </a:p>
                  </a:txBody>
                  <a:tcPr/>
                </a:tc>
              </a:tr>
              <a:tr h="1281675">
                <a:tc>
                  <a:txBody>
                    <a:bodyPr/>
                    <a:lstStyle/>
                    <a:p>
                      <a:r>
                        <a:rPr lang="cs-CZ" dirty="0" smtClean="0"/>
                        <a:t>Falklandská</a:t>
                      </a:r>
                      <a:r>
                        <a:rPr lang="cs-CZ" baseline="0" dirty="0" smtClean="0"/>
                        <a:t> válka (UK vs. Argentina) (1982)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„Poslední</a:t>
                      </a:r>
                      <a:r>
                        <a:rPr lang="cs-CZ" baseline="0" dirty="0" smtClean="0"/>
                        <a:t> koloniální válka Velké Británie“?</a:t>
                      </a:r>
                    </a:p>
                    <a:p>
                      <a:r>
                        <a:rPr lang="cs-CZ" baseline="0" dirty="0" smtClean="0"/>
                        <a:t>Operace </a:t>
                      </a:r>
                      <a:r>
                        <a:rPr lang="cs-CZ" baseline="0" dirty="0" smtClean="0"/>
                        <a:t>Britů ve </a:t>
                      </a:r>
                      <a:r>
                        <a:rPr lang="cs-CZ" baseline="0" dirty="0" smtClean="0"/>
                        <a:t>velké vzdálenosti od vlastních základen </a:t>
                      </a:r>
                    </a:p>
                    <a:p>
                      <a:r>
                        <a:rPr lang="cs-CZ" baseline="0" dirty="0" smtClean="0"/>
                        <a:t>Nasazení moderních zbraní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8633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Vybrané omezené vojenské operace studené války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5669384"/>
              </p:ext>
            </p:extLst>
          </p:nvPr>
        </p:nvGraphicFramePr>
        <p:xfrm>
          <a:off x="457200" y="1600200"/>
          <a:ext cx="8229600" cy="49587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879197">
                <a:tc>
                  <a:txBody>
                    <a:bodyPr/>
                    <a:lstStyle/>
                    <a:p>
                      <a:r>
                        <a:rPr lang="cs-CZ" dirty="0" smtClean="0"/>
                        <a:t>Letecké souboje</a:t>
                      </a:r>
                      <a:r>
                        <a:rPr lang="cs-CZ" baseline="0" dirty="0" smtClean="0"/>
                        <a:t> a tajné operace na „železné oponě“ (1948-1989)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Špionážní lety, ostré</a:t>
                      </a:r>
                      <a:r>
                        <a:rPr lang="cs-CZ" baseline="0" dirty="0" smtClean="0"/>
                        <a:t> souboje, </a:t>
                      </a:r>
                      <a:r>
                        <a:rPr lang="cs-CZ" dirty="0" smtClean="0"/>
                        <a:t>západní podpora guerilly a odboje</a:t>
                      </a:r>
                      <a:r>
                        <a:rPr lang="cs-CZ" baseline="0" dirty="0" smtClean="0"/>
                        <a:t> v zemích komunistického bloku v 50. letech</a:t>
                      </a:r>
                      <a:endParaRPr lang="cs-CZ" dirty="0"/>
                    </a:p>
                  </a:txBody>
                  <a:tcPr/>
                </a:tc>
              </a:tr>
              <a:tr h="879197">
                <a:tc>
                  <a:txBody>
                    <a:bodyPr/>
                    <a:lstStyle/>
                    <a:p>
                      <a:r>
                        <a:rPr lang="cs-CZ" dirty="0" smtClean="0"/>
                        <a:t>Sovětské intervence v zemích komunistického</a:t>
                      </a:r>
                      <a:r>
                        <a:rPr lang="cs-CZ" baseline="0" dirty="0" smtClean="0"/>
                        <a:t> bloku (1948-1989)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Maďarsko 1956, ČSSR 1968, příprava</a:t>
                      </a:r>
                      <a:r>
                        <a:rPr lang="cs-CZ" baseline="0" dirty="0" smtClean="0"/>
                        <a:t> na Polsko 1981 (nakonec pouze zásah polské armády) </a:t>
                      </a:r>
                      <a:endParaRPr lang="cs-CZ" dirty="0"/>
                    </a:p>
                  </a:txBody>
                  <a:tcPr/>
                </a:tc>
              </a:tr>
              <a:tr h="879197">
                <a:tc>
                  <a:txBody>
                    <a:bodyPr/>
                    <a:lstStyle/>
                    <a:p>
                      <a:r>
                        <a:rPr lang="cs-CZ" dirty="0" smtClean="0"/>
                        <a:t>Sovětsko-čínský konflikt na řece </a:t>
                      </a:r>
                      <a:r>
                        <a:rPr lang="cs-CZ" dirty="0" err="1" smtClean="0"/>
                        <a:t>Ussuri</a:t>
                      </a:r>
                      <a:r>
                        <a:rPr lang="cs-CZ" dirty="0" smtClean="0"/>
                        <a:t> (1969)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Prostorově</a:t>
                      </a:r>
                      <a:r>
                        <a:rPr lang="cs-CZ" baseline="0" dirty="0" smtClean="0"/>
                        <a:t> omezený konflikt o sporný hraniční ostrov </a:t>
                      </a:r>
                      <a:r>
                        <a:rPr lang="cs-CZ" dirty="0" err="1" smtClean="0">
                          <a:effectLst/>
                        </a:rPr>
                        <a:t>Damanskij</a:t>
                      </a:r>
                      <a:endParaRPr lang="cs-CZ" dirty="0"/>
                    </a:p>
                  </a:txBody>
                  <a:tcPr/>
                </a:tc>
              </a:tr>
              <a:tr h="879197">
                <a:tc>
                  <a:txBody>
                    <a:bodyPr/>
                    <a:lstStyle/>
                    <a:p>
                      <a:r>
                        <a:rPr lang="cs-CZ" dirty="0" smtClean="0"/>
                        <a:t>Čínsko-vietnamská válka (1979)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Čínský</a:t>
                      </a:r>
                      <a:r>
                        <a:rPr lang="cs-CZ" baseline="0" dirty="0" smtClean="0"/>
                        <a:t> útok na severu Vietnamu, </a:t>
                      </a:r>
                      <a:r>
                        <a:rPr lang="cs-CZ" baseline="0" dirty="0" smtClean="0"/>
                        <a:t>odražen</a:t>
                      </a:r>
                      <a:endParaRPr lang="cs-CZ" dirty="0"/>
                    </a:p>
                  </a:txBody>
                  <a:tcPr/>
                </a:tc>
              </a:tr>
              <a:tr h="457152">
                <a:tc>
                  <a:txBody>
                    <a:bodyPr/>
                    <a:lstStyle/>
                    <a:p>
                      <a:r>
                        <a:rPr lang="cs-CZ" dirty="0" smtClean="0"/>
                        <a:t>Izraelský</a:t>
                      </a:r>
                      <a:r>
                        <a:rPr lang="cs-CZ" baseline="0" dirty="0" smtClean="0"/>
                        <a:t> útok na </a:t>
                      </a:r>
                      <a:r>
                        <a:rPr lang="cs-CZ" baseline="0" dirty="0" err="1" smtClean="0"/>
                        <a:t>Osirak</a:t>
                      </a:r>
                      <a:r>
                        <a:rPr lang="cs-CZ" baseline="0" dirty="0" smtClean="0"/>
                        <a:t> (1981)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Úspěšný</a:t>
                      </a:r>
                      <a:r>
                        <a:rPr lang="cs-CZ" baseline="0" dirty="0" smtClean="0"/>
                        <a:t> nálet na irácké jaderné zařízení. </a:t>
                      </a:r>
                      <a:endParaRPr lang="cs-CZ" dirty="0"/>
                    </a:p>
                  </a:txBody>
                  <a:tcPr/>
                </a:tc>
              </a:tr>
              <a:tr h="8791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Americké</a:t>
                      </a:r>
                      <a:r>
                        <a:rPr lang="cs-CZ" baseline="0" dirty="0" smtClean="0"/>
                        <a:t> nálety na Libyi (1986)</a:t>
                      </a:r>
                      <a:endParaRPr lang="cs-CZ" dirty="0" smtClean="0"/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Odveta za lybijskou angažovanost v podpoře </a:t>
                      </a:r>
                      <a:r>
                        <a:rPr lang="cs-CZ" dirty="0" smtClean="0"/>
                        <a:t>terorismu. </a:t>
                      </a:r>
                      <a:endParaRPr lang="cs-CZ" dirty="0" smtClean="0"/>
                    </a:p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323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Obecné rysy vojenství v období studené války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Jaderné zbraně mění celkový charakter  války a strategie. </a:t>
            </a:r>
          </a:p>
          <a:p>
            <a:r>
              <a:rPr lang="cs-CZ" dirty="0"/>
              <a:t>Jaderné zbraně způsobily, že se zbraně staly rozhodujícím činitelem strategie namísto pouhého nástroje v rukou stratégů</a:t>
            </a:r>
            <a:endParaRPr lang="cs-CZ" dirty="0" smtClean="0"/>
          </a:p>
          <a:p>
            <a:r>
              <a:rPr lang="cs-CZ" dirty="0" smtClean="0"/>
              <a:t>Strategie nasazení jaderných zbraní zohledňují masivní a omezené nasazení a první a odvetný </a:t>
            </a:r>
            <a:r>
              <a:rPr lang="cs-CZ" dirty="0" smtClean="0"/>
              <a:t>úder   </a:t>
            </a:r>
            <a:endParaRPr lang="cs-CZ" dirty="0" smtClean="0"/>
          </a:p>
          <a:p>
            <a:r>
              <a:rPr lang="cs-CZ" dirty="0" smtClean="0"/>
              <a:t>V „horkých válkách“ válkách se uplatňovala běžná strategie (korejská válka se podobala operacím II. světové války, vietnamská a afghánská válka měla rysy </a:t>
            </a:r>
            <a:r>
              <a:rPr lang="cs-CZ" dirty="0" err="1" smtClean="0"/>
              <a:t>counterinsurgency</a:t>
            </a:r>
            <a:r>
              <a:rPr lang="cs-CZ" dirty="0" smtClean="0"/>
              <a:t>);</a:t>
            </a:r>
            <a:endParaRPr lang="cs-CZ" dirty="0" smtClean="0"/>
          </a:p>
          <a:p>
            <a:r>
              <a:rPr lang="cs-CZ" dirty="0" smtClean="0"/>
              <a:t>Armády východního bloku založené na všeobecné branné povinnosti se silným základem profesionálních vojáků, u států NATO různé způsoby doplňování ozbrojených sil; </a:t>
            </a:r>
          </a:p>
          <a:p>
            <a:r>
              <a:rPr lang="cs-CZ" dirty="0" smtClean="0"/>
              <a:t>Rozvoj masivních výsadkových a speciálních sil.</a:t>
            </a:r>
          </a:p>
          <a:p>
            <a:r>
              <a:rPr lang="cs-CZ" dirty="0" smtClean="0"/>
              <a:t>Silná „</a:t>
            </a:r>
            <a:r>
              <a:rPr lang="cs-CZ" dirty="0" err="1" smtClean="0"/>
              <a:t>paramilitarizace</a:t>
            </a:r>
            <a:r>
              <a:rPr lang="cs-CZ" dirty="0" smtClean="0"/>
              <a:t>“ ve východním bloku. </a:t>
            </a:r>
          </a:p>
          <a:p>
            <a:r>
              <a:rPr lang="cs-CZ" dirty="0" smtClean="0"/>
              <a:t>Guerillové armády ve třetím světě.</a:t>
            </a:r>
          </a:p>
          <a:p>
            <a:r>
              <a:rPr lang="cs-CZ" dirty="0" smtClean="0"/>
              <a:t>Ve třetím světě i žoldnéřské jednotky, většinou vedené příslušníky západních  států.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3234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Jaderné zbraně a jejich nosiče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Jaderné zbraně štěpné a termonukleární (fúzní, obecně nazývány vodíkové). </a:t>
            </a:r>
          </a:p>
          <a:p>
            <a:r>
              <a:rPr lang="cs-CZ" dirty="0" smtClean="0"/>
              <a:t>Hlavní strategické nosiče zbraní („jaderná triáda“) – mezikontinentální balistické rakety (+ střely s plochou dráhou letu), jaderné raketonosné ponorky, strategické bombardéry). </a:t>
            </a:r>
          </a:p>
          <a:p>
            <a:r>
              <a:rPr lang="cs-CZ" dirty="0" smtClean="0"/>
              <a:t>Dále taktické jaderné dělostřelectvo, miny, torpéda apod.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53380035"/>
              </p:ext>
            </p:extLst>
          </p:nvPr>
        </p:nvGraphicFramePr>
        <p:xfrm>
          <a:off x="4648200" y="1600200"/>
          <a:ext cx="4038600" cy="43678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9300"/>
                <a:gridCol w="2019300"/>
              </a:tblGrid>
              <a:tr h="621297">
                <a:tc>
                  <a:txBody>
                    <a:bodyPr/>
                    <a:lstStyle/>
                    <a:p>
                      <a:r>
                        <a:rPr lang="cs-CZ" dirty="0" smtClean="0"/>
                        <a:t>USA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1945</a:t>
                      </a:r>
                      <a:endParaRPr lang="cs-CZ" dirty="0"/>
                    </a:p>
                  </a:txBody>
                  <a:tcPr/>
                </a:tc>
              </a:tr>
              <a:tr h="621297">
                <a:tc>
                  <a:txBody>
                    <a:bodyPr/>
                    <a:lstStyle/>
                    <a:p>
                      <a:r>
                        <a:rPr lang="cs-CZ" dirty="0" smtClean="0"/>
                        <a:t>SSSR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1949</a:t>
                      </a:r>
                      <a:endParaRPr lang="cs-CZ" dirty="0"/>
                    </a:p>
                  </a:txBody>
                  <a:tcPr/>
                </a:tc>
              </a:tr>
              <a:tr h="621297">
                <a:tc>
                  <a:txBody>
                    <a:bodyPr/>
                    <a:lstStyle/>
                    <a:p>
                      <a:r>
                        <a:rPr lang="cs-CZ" dirty="0" smtClean="0"/>
                        <a:t>Velká Británie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1952</a:t>
                      </a:r>
                      <a:endParaRPr lang="cs-CZ" dirty="0"/>
                    </a:p>
                  </a:txBody>
                  <a:tcPr/>
                </a:tc>
              </a:tr>
              <a:tr h="621297">
                <a:tc>
                  <a:txBody>
                    <a:bodyPr/>
                    <a:lstStyle/>
                    <a:p>
                      <a:r>
                        <a:rPr lang="cs-CZ" dirty="0" smtClean="0"/>
                        <a:t>Francie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1960</a:t>
                      </a:r>
                      <a:endParaRPr lang="cs-CZ" dirty="0"/>
                    </a:p>
                  </a:txBody>
                  <a:tcPr/>
                </a:tc>
              </a:tr>
              <a:tr h="621297">
                <a:tc>
                  <a:txBody>
                    <a:bodyPr/>
                    <a:lstStyle/>
                    <a:p>
                      <a:r>
                        <a:rPr lang="cs-CZ" dirty="0" smtClean="0"/>
                        <a:t>Čína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1964</a:t>
                      </a:r>
                      <a:endParaRPr lang="cs-CZ" dirty="0"/>
                    </a:p>
                  </a:txBody>
                  <a:tcPr/>
                </a:tc>
              </a:tr>
              <a:tr h="621297">
                <a:tc>
                  <a:txBody>
                    <a:bodyPr/>
                    <a:lstStyle/>
                    <a:p>
                      <a:r>
                        <a:rPr lang="cs-CZ" dirty="0" smtClean="0"/>
                        <a:t>Izrael/JAR?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Konec 60. let, pokus 1979?</a:t>
                      </a:r>
                      <a:endParaRPr lang="cs-CZ" dirty="0"/>
                    </a:p>
                  </a:txBody>
                  <a:tcPr/>
                </a:tc>
              </a:tr>
              <a:tr h="621297">
                <a:tc>
                  <a:txBody>
                    <a:bodyPr/>
                    <a:lstStyle/>
                    <a:p>
                      <a:r>
                        <a:rPr lang="cs-CZ" dirty="0" smtClean="0"/>
                        <a:t>Indie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1974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0749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2127</TotalTime>
  <Words>1342</Words>
  <Application>Microsoft Office PowerPoint</Application>
  <PresentationFormat>Předvádění na obrazovce (4:3)</PresentationFormat>
  <Paragraphs>186</Paragraphs>
  <Slides>18</Slides>
  <Notes>17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1" baseType="lpstr">
      <vt:lpstr>Arial</vt:lpstr>
      <vt:lpstr>Calibri</vt:lpstr>
      <vt:lpstr>Motiv systému Office</vt:lpstr>
      <vt:lpstr>Vojenství v období studené války (1946-1989) </vt:lpstr>
      <vt:lpstr>Základní charakteristika studené války</vt:lpstr>
      <vt:lpstr>Hlavní fáze studené války </vt:lpstr>
      <vt:lpstr>Hlavní krize studené války</vt:lpstr>
      <vt:lpstr>Hlavní „proxy“ války studené války </vt:lpstr>
      <vt:lpstr>Další významné ozbrojené konflikty</vt:lpstr>
      <vt:lpstr>Vybrané omezené vojenské operace studené války</vt:lpstr>
      <vt:lpstr>Obecné rysy vojenství v období studené války</vt:lpstr>
      <vt:lpstr>Jaderné zbraně a jejich nosiče  </vt:lpstr>
      <vt:lpstr>Protiraketová a protijaderná obrana </vt:lpstr>
      <vt:lpstr>Snaha o jaderné odzbrojení</vt:lpstr>
      <vt:lpstr>Chemické a biologické zbraně </vt:lpstr>
      <vt:lpstr>Pěchotní zbraně</vt:lpstr>
      <vt:lpstr>Dělostřelectvo</vt:lpstr>
      <vt:lpstr>Tanky a bojová vozidla </vt:lpstr>
      <vt:lpstr>Námořnictvo </vt:lpstr>
      <vt:lpstr>Letectvo </vt:lpstr>
      <vt:lpstr>Kosmické zbraně </vt:lpstr>
    </vt:vector>
  </TitlesOfParts>
  <Company>FSS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CIKT</dc:creator>
  <cp:lastModifiedBy>Jakub Šedo</cp:lastModifiedBy>
  <cp:revision>265</cp:revision>
  <dcterms:created xsi:type="dcterms:W3CDTF">2013-10-20T08:36:54Z</dcterms:created>
  <dcterms:modified xsi:type="dcterms:W3CDTF">2016-12-07T12:39:58Z</dcterms:modified>
</cp:coreProperties>
</file>