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9"/>
  </p:notesMasterIdLst>
  <p:handoutMasterIdLst>
    <p:handoutMasterId r:id="rId40"/>
  </p:handoutMasterIdLst>
  <p:sldIdLst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5" r:id="rId21"/>
    <p:sldId id="276" r:id="rId22"/>
    <p:sldId id="284" r:id="rId23"/>
    <p:sldId id="286" r:id="rId24"/>
    <p:sldId id="277" r:id="rId25"/>
    <p:sldId id="289" r:id="rId26"/>
    <p:sldId id="290" r:id="rId27"/>
    <p:sldId id="291" r:id="rId28"/>
    <p:sldId id="292" r:id="rId29"/>
    <p:sldId id="288" r:id="rId30"/>
    <p:sldId id="287" r:id="rId31"/>
    <p:sldId id="293" r:id="rId32"/>
    <p:sldId id="283" r:id="rId33"/>
    <p:sldId id="278" r:id="rId34"/>
    <p:sldId id="279" r:id="rId35"/>
    <p:sldId id="280" r:id="rId36"/>
    <p:sldId id="281" r:id="rId37"/>
    <p:sldId id="282" r:id="rId3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76" d="100"/>
          <a:sy n="76" d="100"/>
        </p:scale>
        <p:origin x="126" y="82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cs-CZ" smtClean="0"/>
              <a:t>12.11.2015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cs-CZ" smtClean="0"/>
              <a:t>12.11.2015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8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9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0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1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2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3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4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5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6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7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8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9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0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1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2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3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4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5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6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7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8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9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0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1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2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3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4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5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6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7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8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9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0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1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2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3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4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5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6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7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8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9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0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1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2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3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4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5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6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7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8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9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0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1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2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3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4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5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6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7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8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9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0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1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2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3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4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5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6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7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8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9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0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1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2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3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4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5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6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7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8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9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0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1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2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3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4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5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6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7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8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9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0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1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2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3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4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5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6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7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8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9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0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1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2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3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4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5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6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7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8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9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0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1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2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3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4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5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6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7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8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9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olný tva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9" name="Volný tva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cs-CZ" noProof="0" smtClean="0"/>
              <a:t>12.11.2015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cs-CZ" noProof="0" smtClean="0"/>
              <a:t>12.11.2015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cs-CZ" noProof="0" smtClean="0"/>
              <a:t>12.11.2015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7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8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9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0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1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2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3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4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5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6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7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8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9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0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1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2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3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4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5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6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7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8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9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0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1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2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3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4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5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6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7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8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9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0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1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2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3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4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5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6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7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8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9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0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1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2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3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4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5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6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7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8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9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0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1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2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3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4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5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6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7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8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9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0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1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2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3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4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5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6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7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8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9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0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1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2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3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4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5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6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7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8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9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0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1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2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3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4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5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6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7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8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9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0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1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2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3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4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5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6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7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8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9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0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1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2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3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4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5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6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7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8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9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0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1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2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3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4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5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6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7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8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cs-CZ" noProof="0" smtClean="0"/>
              <a:t>12.11.2015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0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1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cs-CZ" noProof="0" smtClean="0"/>
              <a:t>12.11.2015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olný tva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3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4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cs-CZ" noProof="0" smtClean="0"/>
              <a:t>12.11.2015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8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9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0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1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cs-CZ" noProof="0" smtClean="0"/>
              <a:t>12.11.2015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cs-CZ" noProof="0" smtClean="0"/>
              <a:t>12.11.2015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5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6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6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5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5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5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cs-CZ" noProof="0" smtClean="0"/>
              <a:t>12.11.2015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5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6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6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5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5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5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cs-CZ" noProof="0" smtClean="0"/>
              <a:t>12.11.2015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cs-CZ" noProof="0" smtClean="0"/>
              <a:pPr/>
              <a:t>12.11.2015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Kybernetické konflikty</a:t>
            </a:r>
            <a:br>
              <a:rPr lang="cs-CZ" dirty="0" smtClean="0"/>
            </a:br>
            <a:r>
              <a:rPr lang="cs-CZ" dirty="0" smtClean="0"/>
              <a:t>v postsovětském</a:t>
            </a:r>
            <a:r>
              <a:rPr lang="cs-CZ" dirty="0" smtClean="0"/>
              <a:t> prostoru</a:t>
            </a:r>
            <a:br>
              <a:rPr lang="cs-CZ" dirty="0" smtClean="0"/>
            </a:br>
            <a:r>
              <a:rPr lang="cs-CZ" dirty="0" smtClean="0"/>
              <a:t>2007-2009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Tomáš Maďar</a:t>
            </a:r>
          </a:p>
          <a:p>
            <a:r>
              <a:rPr lang="cs-CZ" dirty="0" smtClean="0"/>
              <a:t>t.madar@mail.muni.cz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Útoky na Estonsko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Délka trvání: cca 4 týdny (27. duben – 18. květen 2007)</a:t>
            </a:r>
          </a:p>
          <a:p>
            <a:r>
              <a:rPr lang="cs-CZ" dirty="0" smtClean="0"/>
              <a:t>2 fáze útoků, několik vln v rámci druhé fáze</a:t>
            </a:r>
          </a:p>
          <a:p>
            <a:r>
              <a:rPr lang="cs-CZ" dirty="0" smtClean="0"/>
              <a:t>Užité metody: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err="1" smtClean="0"/>
              <a:t>DDoS</a:t>
            </a:r>
            <a:endParaRPr lang="cs-CZ" dirty="0" smtClean="0"/>
          </a:p>
          <a:p>
            <a:pPr marL="731520" lvl="1" indent="-457200">
              <a:buFont typeface="+mj-lt"/>
              <a:buAutoNum type="arabicPeriod"/>
            </a:pPr>
            <a:r>
              <a:rPr lang="cs-CZ" dirty="0" err="1" smtClean="0"/>
              <a:t>Defacementy</a:t>
            </a:r>
            <a:r>
              <a:rPr lang="cs-CZ" dirty="0" smtClean="0"/>
              <a:t> webových stránek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Útoky na DNS servery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E-mailový spam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Spam komentářů na zpravodajských serverech</a:t>
            </a:r>
          </a:p>
          <a:p>
            <a:r>
              <a:rPr lang="cs-CZ" dirty="0" smtClean="0"/>
              <a:t>Desetinásobný nárůst </a:t>
            </a:r>
            <a:r>
              <a:rPr lang="cs-CZ" dirty="0" err="1" smtClean="0"/>
              <a:t>trafficu</a:t>
            </a:r>
            <a:r>
              <a:rPr lang="cs-CZ" dirty="0"/>
              <a:t> </a:t>
            </a:r>
            <a:r>
              <a:rPr lang="cs-CZ" dirty="0" smtClean="0"/>
              <a:t>v zemi, vrcholný útok dosáhl 3 </a:t>
            </a:r>
            <a:r>
              <a:rPr lang="cs-CZ" dirty="0" err="1" smtClean="0"/>
              <a:t>gbps</a:t>
            </a:r>
            <a:r>
              <a:rPr lang="cs-CZ" dirty="0" smtClean="0"/>
              <a:t> (útok na bankovní sektor, útoky na veřejnou správu o několik řádů nižší)</a:t>
            </a:r>
          </a:p>
          <a:p>
            <a:r>
              <a:rPr lang="cs-CZ" dirty="0" smtClean="0"/>
              <a:t>Do útoku celkem zapojeny počítače ze 178 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75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Útoky na Estonsko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Spektrum cílů: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Servery institucí zodpovědných za internetovou infrastrukturu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Vládní a politické cíle (parlament, prezident, ministerstva, pol. strany, státní agentury)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Služby poskytované soukromým sektorem (banky, zpravodajství)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Osobní a náhodné cíle</a:t>
            </a:r>
          </a:p>
          <a:p>
            <a:r>
              <a:rPr lang="cs-CZ" dirty="0" smtClean="0"/>
              <a:t>V první, živelné fázi vlastenecky/politicky motivovaný </a:t>
            </a:r>
            <a:r>
              <a:rPr lang="cs-CZ" dirty="0" err="1" smtClean="0"/>
              <a:t>hacking</a:t>
            </a:r>
            <a:endParaRPr lang="cs-CZ" dirty="0" smtClean="0"/>
          </a:p>
          <a:p>
            <a:r>
              <a:rPr lang="cs-CZ" dirty="0" smtClean="0"/>
              <a:t>Druhá fáze  - koordinované útoky prostřednictvím </a:t>
            </a:r>
            <a:r>
              <a:rPr lang="cs-CZ" dirty="0" err="1" smtClean="0"/>
              <a:t>botnetů</a:t>
            </a:r>
            <a:endParaRPr lang="cs-CZ" dirty="0" smtClean="0"/>
          </a:p>
          <a:p>
            <a:r>
              <a:rPr lang="cs-CZ" dirty="0" smtClean="0"/>
              <a:t>Ruská federace popírá zapojení</a:t>
            </a:r>
          </a:p>
          <a:p>
            <a:r>
              <a:rPr lang="cs-CZ" dirty="0" smtClean="0"/>
              <a:t>Mládežnické hnutí Naši?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24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Útoky na Estonsko – dopady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Vnímatelný efekt na fungování domácího hospodářství – útoky postihly sektory obchodu, služeb a státní správy, které spoléhají na ICT.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Společenský efekt ve formě narušení komunikace s veřejnou správou.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Narušení toku a výměny informací s okolním světem.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Vedlejší efekt filtrování dat jakožto prostředku na snižování dopadů útoku: tu a tam odfiltrovány i legitimní požadavky.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13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Útoky na Estonsko – protiopatření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Reakce koordinovány národním </a:t>
            </a:r>
            <a:r>
              <a:rPr lang="cs-CZ" dirty="0" err="1" smtClean="0"/>
              <a:t>CERTem</a:t>
            </a:r>
            <a:r>
              <a:rPr lang="cs-CZ" dirty="0" smtClean="0"/>
              <a:t> (CERT-EE), podpora systémovými administrátory a IT experty z Estonska i zahraničí</a:t>
            </a:r>
          </a:p>
          <a:p>
            <a:r>
              <a:rPr lang="cs-CZ" dirty="0" smtClean="0"/>
              <a:t>Technická opatření zahrnovala: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Navyšování kapacit infrastruktury (servery, přenosová rychlost)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Filtrování příchozích dat a požadavků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Omezení přístupu z vně země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Instalace bezpečnostních aktualizací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Použití systémů detekujících útoky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„Lite“ verze stránek</a:t>
            </a:r>
          </a:p>
          <a:p>
            <a:r>
              <a:rPr lang="cs-CZ" dirty="0" smtClean="0"/>
              <a:t>Navázání mezinárodní spolupráce estonských expertů s okolním světem – konference TF-CSIRT (Praha) a RIPE (Tallinn)</a:t>
            </a:r>
          </a:p>
        </p:txBody>
      </p:sp>
    </p:spTree>
    <p:extLst>
      <p:ext uri="{BB962C8B-B14F-4D97-AF65-F5344CB8AC3E}">
        <p14:creationId xmlns:p14="http://schemas.microsoft.com/office/powerpoint/2010/main" val="77241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Útoky na Estonsko – protiopatření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Oficiální mezinárodní kooperace organizovaná estonským ministerstvem obrany zahrnovala: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Informování partnerů v rámci EU a NATO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Pokus o invokaci článku 5 Washingtonské smlouvy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Žádost o pozorování průběhu a případnou pomoc ve smyslu čl. 4 WS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Pomoc od národních </a:t>
            </a:r>
            <a:r>
              <a:rPr lang="cs-CZ" dirty="0" err="1" smtClean="0"/>
              <a:t>CERTů</a:t>
            </a:r>
            <a:r>
              <a:rPr lang="cs-CZ" dirty="0" smtClean="0"/>
              <a:t> (USA, Německo, Finsko, Slovinsko) při lokalizaci původců útoku</a:t>
            </a:r>
          </a:p>
          <a:p>
            <a:r>
              <a:rPr lang="cs-CZ" dirty="0" smtClean="0"/>
              <a:t>Public </a:t>
            </a:r>
            <a:r>
              <a:rPr lang="cs-CZ" dirty="0" err="1" smtClean="0"/>
              <a:t>awareness</a:t>
            </a:r>
            <a:r>
              <a:rPr lang="cs-CZ" dirty="0" smtClean="0"/>
              <a:t> kampaně a zpravodajství o proběhnuvších incidentech – zpráva, že Estonsko spolupracuje se zahraničními úřady na lokalizaci původců útoku a jejich stíhání snížila počet dobrovolně zapojených útočníků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69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Konečné důsledky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Těžko vyčíslitelné ekonomické škody (ušlé příležitosti, infrastruktura, přesčasy zaměstnanců, zpomalení projektů, přesměrování ruského obchodu)</a:t>
            </a:r>
          </a:p>
          <a:p>
            <a:r>
              <a:rPr lang="cs-CZ" dirty="0" smtClean="0"/>
              <a:t>Dočasná omezení pro estonskou společnost</a:t>
            </a:r>
          </a:p>
          <a:p>
            <a:r>
              <a:rPr lang="cs-CZ" dirty="0" smtClean="0"/>
              <a:t>Opakovaná dočasná přerušení chodu služeb státní správy, jakož i některých služeb poskytovaných soukromým sektorem</a:t>
            </a:r>
          </a:p>
          <a:p>
            <a:r>
              <a:rPr lang="cs-CZ" dirty="0" smtClean="0"/>
              <a:t>Posunutí Estonska blíže do západních struktur (vybudováno NATO CCDCOE, Evropská agentura pro provozní řízení rozsáhlých informačních systémů</a:t>
            </a:r>
          </a:p>
          <a:p>
            <a:r>
              <a:rPr lang="cs-CZ" dirty="0" smtClean="0"/>
              <a:t>Estonsko vnímáno jako expert na otázky kybernetické bezpečnosti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20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Přisouzení útoků Rusku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6923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Někdy až přehnané reakce politiků, střídmější vyjádření IT expertů</a:t>
            </a:r>
          </a:p>
          <a:p>
            <a:r>
              <a:rPr lang="cs-CZ" dirty="0" smtClean="0"/>
              <a:t>Logika cui bono?</a:t>
            </a:r>
          </a:p>
          <a:p>
            <a:r>
              <a:rPr lang="cs-CZ" dirty="0" smtClean="0"/>
              <a:t>Útoky odpovídají ruským zájmům</a:t>
            </a:r>
          </a:p>
          <a:p>
            <a:r>
              <a:rPr lang="cs-CZ" dirty="0" smtClean="0"/>
              <a:t>Vysledování IP adres</a:t>
            </a:r>
          </a:p>
          <a:p>
            <a:r>
              <a:rPr lang="cs-CZ" dirty="0" smtClean="0"/>
              <a:t>Zapojení Kremlem sponzorovaného hnutí Naši</a:t>
            </a:r>
          </a:p>
          <a:p>
            <a:r>
              <a:rPr lang="cs-CZ" dirty="0" smtClean="0"/>
              <a:t>Zapojeny servery, z nichž už ruské útoky probíhaly</a:t>
            </a:r>
          </a:p>
          <a:p>
            <a:r>
              <a:rPr lang="cs-CZ" dirty="0" smtClean="0"/>
              <a:t>Koordinace a sofistikovanost </a:t>
            </a:r>
            <a:r>
              <a:rPr lang="cs-CZ" dirty="0" err="1" smtClean="0"/>
              <a:t>offline</a:t>
            </a:r>
            <a:r>
              <a:rPr lang="cs-CZ" dirty="0" smtClean="0"/>
              <a:t> i online protestů</a:t>
            </a:r>
          </a:p>
          <a:p>
            <a:r>
              <a:rPr lang="cs-CZ" dirty="0" smtClean="0"/>
              <a:t>Útoky pravděpodobně naplánovány předem</a:t>
            </a:r>
          </a:p>
          <a:p>
            <a:r>
              <a:rPr lang="cs-CZ" dirty="0" smtClean="0"/>
              <a:t>Neochota ruských úřadů spolupracovat při vyšetřování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309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Útoky na Estonsko –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Kybernetické útoky jako nástroj zahraniční politiky a nátlaku?</a:t>
            </a:r>
          </a:p>
          <a:p>
            <a:r>
              <a:rPr lang="cs-CZ" dirty="0" smtClean="0"/>
              <a:t>Nejasný původce, pravděpodobný však alespoň tichý souhlas vlády a bezpečnostních sborů Ruské federace</a:t>
            </a:r>
          </a:p>
          <a:p>
            <a:r>
              <a:rPr lang="cs-CZ" dirty="0" smtClean="0"/>
              <a:t>Šedá zóna toho, co je ještě legální v kyberprostoru</a:t>
            </a:r>
          </a:p>
          <a:p>
            <a:r>
              <a:rPr lang="cs-CZ" dirty="0" smtClean="0"/>
              <a:t>Estonský posun na Západ</a:t>
            </a:r>
          </a:p>
          <a:p>
            <a:r>
              <a:rPr lang="cs-CZ" dirty="0" smtClean="0"/>
              <a:t>Vytváření a institucionalizace orgánů na zvládání tohoto typu hrozeb (NATO CCDCOE, EU-LISA, estonská CDU)</a:t>
            </a:r>
          </a:p>
          <a:p>
            <a:r>
              <a:rPr lang="cs-CZ" dirty="0" smtClean="0"/>
              <a:t>Vzájemná podpora a růst spolupráce v oblasti kybernetické bezpečnosti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01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Bělorusko 2008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Třídenní kampaň </a:t>
            </a:r>
            <a:r>
              <a:rPr lang="cs-CZ" dirty="0" err="1" smtClean="0"/>
              <a:t>DDoS</a:t>
            </a:r>
            <a:r>
              <a:rPr lang="cs-CZ" dirty="0" smtClean="0"/>
              <a:t> útoků na Rádio </a:t>
            </a:r>
            <a:r>
              <a:rPr lang="cs-CZ" dirty="0"/>
              <a:t>S</a:t>
            </a:r>
            <a:r>
              <a:rPr lang="cs-CZ" dirty="0" smtClean="0"/>
              <a:t>vobodná Evropa</a:t>
            </a:r>
          </a:p>
          <a:p>
            <a:r>
              <a:rPr lang="cs-CZ" dirty="0" smtClean="0"/>
              <a:t>Postižena běloruská odnož rádia (www.svaboda.org) a 7 dalších webových stránek rádia ve střední a východní Evropě</a:t>
            </a:r>
          </a:p>
          <a:p>
            <a:r>
              <a:rPr lang="cs-CZ" dirty="0" smtClean="0"/>
              <a:t>Rádio mělo zpravovat o demonstraci k výročí 22 let od černobylské jaderné nehody</a:t>
            </a:r>
          </a:p>
          <a:p>
            <a:r>
              <a:rPr lang="cs-CZ" dirty="0" smtClean="0"/>
              <a:t>Dále útoky na nezávislé běloruské zpravodajské </a:t>
            </a:r>
            <a:r>
              <a:rPr lang="cs-CZ" dirty="0"/>
              <a:t>organizace </a:t>
            </a:r>
            <a:r>
              <a:rPr lang="cs-CZ" dirty="0" smtClean="0"/>
              <a:t>(Charter </a:t>
            </a:r>
            <a:r>
              <a:rPr lang="cs-CZ" dirty="0"/>
              <a:t>97; </a:t>
            </a:r>
            <a:r>
              <a:rPr lang="cs-CZ" dirty="0" err="1"/>
              <a:t>Belorusskiy</a:t>
            </a:r>
            <a:r>
              <a:rPr lang="cs-CZ" dirty="0"/>
              <a:t> </a:t>
            </a:r>
            <a:r>
              <a:rPr lang="cs-CZ" dirty="0" err="1"/>
              <a:t>Partizan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Pravděpodobným původcem či sponzorem běloruská vláda, případně politicky motivovaní jedinci/skupiny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2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Litva 2008</a:t>
            </a:r>
            <a:endParaRPr lang="cs-CZ" dirty="0"/>
          </a:p>
        </p:txBody>
      </p:sp>
      <p:pic>
        <p:nvPicPr>
          <p:cNvPr id="2050" name="Picture 2" descr="EU location LIT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41" y="1628802"/>
            <a:ext cx="6720744" cy="50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5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Timeline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Estonsko 2007</a:t>
            </a:r>
          </a:p>
          <a:p>
            <a:r>
              <a:rPr lang="cs-CZ" dirty="0" smtClean="0"/>
              <a:t>(Bělorusko 2008)</a:t>
            </a:r>
          </a:p>
          <a:p>
            <a:r>
              <a:rPr lang="cs-CZ" dirty="0" smtClean="0"/>
              <a:t>Litva 2008</a:t>
            </a:r>
          </a:p>
          <a:p>
            <a:r>
              <a:rPr lang="cs-CZ" dirty="0" smtClean="0"/>
              <a:t>Gruzie 2008</a:t>
            </a:r>
          </a:p>
          <a:p>
            <a:r>
              <a:rPr lang="cs-CZ" dirty="0" smtClean="0"/>
              <a:t>Kyrgyzstán 2009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4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Litva 2008 – Historický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Velmi podobný historický vývoj vztahů s dnešním Ruskem jako Estonsko – od 18. stol. součást carského Ruska, krátká nezávislost, anexe SSSR, pod nadvládou Třetí říše 1941-44, poté v područí SSSR</a:t>
            </a:r>
          </a:p>
          <a:p>
            <a:r>
              <a:rPr lang="cs-CZ" dirty="0" smtClean="0"/>
              <a:t>Nezávislost vyhlášena 11. března 1990, SSSR neuznává</a:t>
            </a:r>
          </a:p>
          <a:p>
            <a:r>
              <a:rPr lang="cs-CZ" dirty="0" smtClean="0"/>
              <a:t>13. leden 1991 incident u Vilniuské televizní věže – 14 mrtvých, stovky zraněných</a:t>
            </a:r>
          </a:p>
          <a:p>
            <a:r>
              <a:rPr lang="cs-CZ" dirty="0" smtClean="0"/>
              <a:t>Nezávislost vzápětí umožněna rozpadem SSSR</a:t>
            </a:r>
          </a:p>
          <a:p>
            <a:r>
              <a:rPr lang="cs-CZ" dirty="0" smtClean="0"/>
              <a:t>Od roku 2004 členem NATO i EU</a:t>
            </a:r>
          </a:p>
          <a:p>
            <a:r>
              <a:rPr lang="cs-CZ" dirty="0" smtClean="0"/>
              <a:t>V rámci EU pravděpodobně nejostřejší rétorika vůči Rusku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90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Litva 2008 – Politický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Ruská menšina v zemi nižší než v EE – 5,8 % populace</a:t>
            </a:r>
          </a:p>
          <a:p>
            <a:r>
              <a:rPr lang="cs-CZ" dirty="0" smtClean="0"/>
              <a:t>Litva měla poměrně vyspělé služby, nepříliš dobrou úroveň kybernetické bezpečnosti (nízká míra koordinace, nedostatečná spolupráce mezi soukromým a veřejným sektorem, nedostatečná regulace bezpečnosti řízení informací)</a:t>
            </a:r>
          </a:p>
          <a:p>
            <a:r>
              <a:rPr lang="cs-CZ" dirty="0" smtClean="0"/>
              <a:t>Bezprostřední příčinou útoků přijetí novely zákona o sdružování – zákaz použití nacistických a sovětských insignií na veřejných shromážděních</a:t>
            </a:r>
          </a:p>
          <a:p>
            <a:r>
              <a:rPr lang="cs-CZ" dirty="0" smtClean="0"/>
              <a:t>Litevští Rusové v klidu, vokální reakce představitelů RF</a:t>
            </a:r>
          </a:p>
          <a:p>
            <a:r>
              <a:rPr lang="cs-CZ" dirty="0" smtClean="0"/>
              <a:t>Dalšími tématy litevská nabídka na umístění protiletadlové základny či tvrdá pozice Litvy v rámci jednání EU-Rusko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7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Litva 2008 - Útoky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Předehrou útoků výrazná aktivita na ruskojazyčných webových fórech</a:t>
            </a:r>
          </a:p>
          <a:p>
            <a:r>
              <a:rPr lang="cs-CZ" dirty="0" smtClean="0"/>
              <a:t>28. červen 2008 – útoky na litevské weby, do 2. července 2008</a:t>
            </a:r>
          </a:p>
          <a:p>
            <a:r>
              <a:rPr lang="cs-CZ" dirty="0" smtClean="0"/>
              <a:t>Intenzitou útoky nedosahují úrovně útoků na Estonsko 2007</a:t>
            </a:r>
          </a:p>
          <a:p>
            <a:r>
              <a:rPr lang="cs-CZ" dirty="0" smtClean="0"/>
              <a:t>Drtivá většina cílů ze soukromého sektoru, vládní portály cíli pouze v 5 % případů (CERT-LT vydal varování, veřejná správa se připravila)</a:t>
            </a:r>
          </a:p>
          <a:p>
            <a:r>
              <a:rPr lang="cs-CZ" dirty="0" smtClean="0"/>
              <a:t>Všechny cíle u jednoho </a:t>
            </a:r>
            <a:r>
              <a:rPr lang="cs-CZ" dirty="0" err="1" smtClean="0"/>
              <a:t>webhostingového</a:t>
            </a:r>
            <a:r>
              <a:rPr lang="cs-CZ" dirty="0" smtClean="0"/>
              <a:t> providera, útočníci zneužili známou bezpečnostní zranitelnost, která nebyla opravena</a:t>
            </a:r>
          </a:p>
          <a:p>
            <a:r>
              <a:rPr lang="cs-CZ" dirty="0" smtClean="0"/>
              <a:t>Útok tak byl poměrně neselektivní, především </a:t>
            </a:r>
            <a:r>
              <a:rPr lang="cs-CZ" dirty="0" err="1" smtClean="0"/>
              <a:t>defacementy</a:t>
            </a:r>
            <a:r>
              <a:rPr lang="cs-CZ" dirty="0" smtClean="0"/>
              <a:t> webů a </a:t>
            </a:r>
            <a:r>
              <a:rPr lang="cs-CZ" dirty="0" err="1" smtClean="0"/>
              <a:t>DDoS</a:t>
            </a:r>
            <a:r>
              <a:rPr lang="cs-CZ" dirty="0" smtClean="0"/>
              <a:t>, spam e-mailů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76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Gruzie 2008</a:t>
            </a:r>
            <a:endParaRPr lang="cs-CZ" dirty="0"/>
          </a:p>
        </p:txBody>
      </p:sp>
      <p:pic>
        <p:nvPicPr>
          <p:cNvPr id="3074" name="Picture 2" descr="https://upload.wikimedia.org/wikipedia/commons/thumb/9/91/Georgia_high_detail_map.png/1280px-Georgia_high_detail_ma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10" y="1628800"/>
            <a:ext cx="6917006" cy="511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8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Gruzie do konce 18. stol. samostatná království, během první pol. 19. stol. postupně anektována Ruskem</a:t>
            </a:r>
          </a:p>
          <a:p>
            <a:r>
              <a:rPr lang="cs-CZ" dirty="0" smtClean="0"/>
              <a:t>26. května 1918 vyhlásila Gruzie nezávislost</a:t>
            </a:r>
          </a:p>
          <a:p>
            <a:r>
              <a:rPr lang="cs-CZ" dirty="0" smtClean="0"/>
              <a:t>1918-1920 „pod ochranou Britů“, 1921 dobyta Rudou armádou</a:t>
            </a:r>
          </a:p>
          <a:p>
            <a:r>
              <a:rPr lang="cs-CZ" dirty="0" smtClean="0"/>
              <a:t>9. duben 1991 Gruzie opět vyhlašuje nezávislost</a:t>
            </a:r>
          </a:p>
          <a:p>
            <a:r>
              <a:rPr lang="cs-CZ" dirty="0" smtClean="0"/>
              <a:t>Převrat a občanská válka 1991-1995</a:t>
            </a:r>
          </a:p>
          <a:p>
            <a:r>
              <a:rPr lang="cs-CZ" dirty="0" smtClean="0"/>
              <a:t>Výsledek: Abcházie a Jižní </a:t>
            </a:r>
            <a:r>
              <a:rPr lang="cs-CZ" dirty="0" err="1" smtClean="0"/>
              <a:t>Osetie</a:t>
            </a:r>
            <a:r>
              <a:rPr lang="cs-CZ" dirty="0" smtClean="0"/>
              <a:t> de facto nezávislé na Gruzii</a:t>
            </a:r>
          </a:p>
          <a:p>
            <a:r>
              <a:rPr lang="cs-CZ" dirty="0" smtClean="0"/>
              <a:t>2003: Růžová revoluce – svrhnutí prezidenta </a:t>
            </a:r>
            <a:r>
              <a:rPr lang="cs-CZ" dirty="0" err="1" smtClean="0"/>
              <a:t>Ševardnadzeho</a:t>
            </a:r>
            <a:r>
              <a:rPr lang="cs-CZ" dirty="0" smtClean="0"/>
              <a:t>, nástup </a:t>
            </a:r>
            <a:r>
              <a:rPr lang="cs-CZ" dirty="0" err="1" smtClean="0"/>
              <a:t>Saakašviliho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3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Politický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Problematický historický vztah s Ruskem, ekonomické sankce</a:t>
            </a:r>
          </a:p>
          <a:p>
            <a:r>
              <a:rPr lang="cs-CZ" dirty="0" smtClean="0"/>
              <a:t>Ruská podpora separatistických území, ochrana ruských občanů</a:t>
            </a:r>
          </a:p>
          <a:p>
            <a:r>
              <a:rPr lang="cs-CZ" dirty="0" smtClean="0"/>
              <a:t>Údajné gruzínské zapojení do druhé čečenské války</a:t>
            </a:r>
          </a:p>
          <a:p>
            <a:r>
              <a:rPr lang="cs-CZ" dirty="0" smtClean="0"/>
              <a:t>Údajná gruzínská podpora čečenským teroristům a </a:t>
            </a:r>
            <a:r>
              <a:rPr lang="cs-CZ" dirty="0" err="1" smtClean="0"/>
              <a:t>warlordům</a:t>
            </a:r>
            <a:endParaRPr lang="cs-CZ" dirty="0" smtClean="0"/>
          </a:p>
          <a:p>
            <a:r>
              <a:rPr lang="cs-CZ" dirty="0" smtClean="0"/>
              <a:t>Údajná ruská bombardování gruzínského území</a:t>
            </a:r>
          </a:p>
          <a:p>
            <a:r>
              <a:rPr lang="cs-CZ" dirty="0" smtClean="0"/>
              <a:t>Snaha Ruska udržet si vliv v příhraničních regionech a v tradičních sférách vlivu – vojenské cvičení Kavkaz v druhé polovině července 2008</a:t>
            </a:r>
          </a:p>
          <a:p>
            <a:r>
              <a:rPr lang="cs-CZ" dirty="0" smtClean="0"/>
              <a:t>Snaha Gruzie zajistit si bezpečnost vstupem do NATO</a:t>
            </a:r>
          </a:p>
          <a:p>
            <a:r>
              <a:rPr lang="cs-CZ" dirty="0" smtClean="0"/>
              <a:t>Ropovod Baku – Tbilisi – </a:t>
            </a:r>
            <a:r>
              <a:rPr lang="cs-CZ" dirty="0" err="1" smtClean="0"/>
              <a:t>Ceyhan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34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Útoky na Gruzii 2008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Předehrou několik případů útoků na gruzínské vojáky a </a:t>
            </a:r>
            <a:r>
              <a:rPr lang="cs-CZ" dirty="0" err="1" smtClean="0"/>
              <a:t>dron</a:t>
            </a:r>
            <a:r>
              <a:rPr lang="cs-CZ" dirty="0" smtClean="0"/>
              <a:t>, finální rozbuškou bylo údajné bombardování gruzínských vesnic separatisty z jižní </a:t>
            </a:r>
            <a:r>
              <a:rPr lang="cs-CZ" dirty="0" err="1" smtClean="0"/>
              <a:t>Osetie</a:t>
            </a:r>
            <a:endParaRPr lang="cs-CZ" dirty="0" smtClean="0"/>
          </a:p>
          <a:p>
            <a:r>
              <a:rPr lang="cs-CZ" dirty="0" smtClean="0"/>
              <a:t>Gruzínská armáda 7. srpna vstupuje do Jižní </a:t>
            </a:r>
            <a:r>
              <a:rPr lang="cs-CZ" dirty="0" err="1" smtClean="0"/>
              <a:t>Osetie</a:t>
            </a:r>
            <a:r>
              <a:rPr lang="cs-CZ" dirty="0" smtClean="0"/>
              <a:t>, Rusko 8. srpna odpovídá</a:t>
            </a:r>
          </a:p>
          <a:p>
            <a:r>
              <a:rPr lang="cs-CZ" dirty="0" smtClean="0"/>
              <a:t>Gruzínci poraženi, 12. srpna podepsáno příměří</a:t>
            </a:r>
          </a:p>
          <a:p>
            <a:r>
              <a:rPr lang="cs-CZ" dirty="0" smtClean="0"/>
              <a:t>Prakticky okamžitě po vstupu RF do konfliktu kybernetické útoky zaměřené na degradaci a znepřístupnění gruzínských komunikačních systémů </a:t>
            </a:r>
          </a:p>
          <a:p>
            <a:r>
              <a:rPr lang="cs-CZ" dirty="0" smtClean="0"/>
              <a:t>Hlavním důsledkem neschopnost gruzínské vlády komunikovat po internetu se svou populací a okolním světem, narušení morálky?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25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Předpřipravená kampaň?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Testovací útoky už 19. července</a:t>
            </a:r>
          </a:p>
          <a:p>
            <a:r>
              <a:rPr lang="cs-CZ" dirty="0" smtClean="0"/>
              <a:t>Předpřipravené seznamy cílů a návody, jak se do kampaně zapojit</a:t>
            </a:r>
          </a:p>
          <a:p>
            <a:r>
              <a:rPr lang="cs-CZ" dirty="0" smtClean="0"/>
              <a:t>Součinnost s kinetickou kampaní, adaptace cílů podle potřeby</a:t>
            </a:r>
          </a:p>
          <a:p>
            <a:r>
              <a:rPr lang="cs-CZ" dirty="0" smtClean="0"/>
              <a:t>Použity </a:t>
            </a:r>
            <a:r>
              <a:rPr lang="cs-CZ" dirty="0" err="1" smtClean="0"/>
              <a:t>DDoS</a:t>
            </a:r>
            <a:r>
              <a:rPr lang="cs-CZ" dirty="0" smtClean="0"/>
              <a:t>, SQL </a:t>
            </a:r>
            <a:r>
              <a:rPr lang="cs-CZ" dirty="0" err="1" smtClean="0"/>
              <a:t>Injection</a:t>
            </a:r>
            <a:r>
              <a:rPr lang="cs-CZ" dirty="0" smtClean="0"/>
              <a:t>, </a:t>
            </a:r>
            <a:r>
              <a:rPr lang="cs-CZ" dirty="0" err="1" smtClean="0"/>
              <a:t>cross-site</a:t>
            </a:r>
            <a:r>
              <a:rPr lang="cs-CZ" dirty="0" smtClean="0"/>
              <a:t> </a:t>
            </a:r>
            <a:r>
              <a:rPr lang="cs-CZ" dirty="0" err="1" smtClean="0"/>
              <a:t>scripting</a:t>
            </a:r>
            <a:r>
              <a:rPr lang="cs-CZ" dirty="0" smtClean="0"/>
              <a:t>, e-mail spam a </a:t>
            </a:r>
            <a:r>
              <a:rPr lang="cs-CZ" dirty="0" err="1" smtClean="0"/>
              <a:t>defacement</a:t>
            </a:r>
            <a:endParaRPr lang="cs-CZ" dirty="0" smtClean="0"/>
          </a:p>
          <a:p>
            <a:r>
              <a:rPr lang="cs-CZ" dirty="0" smtClean="0"/>
              <a:t>Útoky na weby institucí, zpravodajské organizace, bankovní sektor (kromě ztráty kontaktů se zahraničními bankami např. problém s přístupem k penězům).</a:t>
            </a:r>
          </a:p>
          <a:p>
            <a:r>
              <a:rPr lang="cs-CZ" dirty="0" smtClean="0"/>
              <a:t>Informační kampaň – comment spam a </a:t>
            </a:r>
            <a:r>
              <a:rPr lang="cs-CZ" dirty="0" err="1" smtClean="0"/>
              <a:t>voting</a:t>
            </a:r>
            <a:r>
              <a:rPr lang="cs-CZ" dirty="0" smtClean="0"/>
              <a:t> spam na webech světových zpravodajských organizací (CNN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06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r>
              <a:rPr lang="cs-CZ" dirty="0" err="1" smtClean="0"/>
              <a:t>defacementu</a:t>
            </a:r>
            <a:endParaRPr lang="cs-CZ" dirty="0"/>
          </a:p>
        </p:txBody>
      </p:sp>
      <p:pic>
        <p:nvPicPr>
          <p:cNvPr id="4098" name="Picture 2" descr="https://sophosnews.files.wordpress.com/2008/08/mfa.gif?w=4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8" y="1628800"/>
            <a:ext cx="4752530" cy="510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8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Protiopatření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Protiopatření koordinována </a:t>
            </a:r>
            <a:r>
              <a:rPr lang="cs-CZ" dirty="0" err="1" smtClean="0"/>
              <a:t>CERTem</a:t>
            </a:r>
            <a:r>
              <a:rPr lang="cs-CZ" dirty="0" smtClean="0"/>
              <a:t> z gruzínského akademického sektoru</a:t>
            </a:r>
          </a:p>
          <a:p>
            <a:r>
              <a:rPr lang="cs-CZ" dirty="0" smtClean="0"/>
              <a:t>Státem schválené odmítnutí přístupu na a z ruských adres</a:t>
            </a:r>
          </a:p>
          <a:p>
            <a:r>
              <a:rPr lang="cs-CZ" dirty="0" smtClean="0"/>
              <a:t>Přesměrování služeb do zahraničí: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Pomoc od jednotlivců i organizací (Gruzínec v USA, Google)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Pomoc Polska a Estonska</a:t>
            </a:r>
          </a:p>
          <a:p>
            <a:endParaRPr lang="cs-CZ" dirty="0"/>
          </a:p>
          <a:p>
            <a:r>
              <a:rPr lang="cs-CZ" dirty="0" smtClean="0"/>
              <a:t>Omezené pokusy gruzínských hackerů odpovědět – útok na RIA Novosti či podvržený </a:t>
            </a:r>
            <a:r>
              <a:rPr lang="cs-CZ" dirty="0" err="1" smtClean="0"/>
              <a:t>DDoS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94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Estonsko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1628800"/>
            <a:ext cx="6877249" cy="5157937"/>
          </a:xfrm>
        </p:spPr>
      </p:pic>
    </p:spTree>
    <p:extLst>
      <p:ext uri="{BB962C8B-B14F-4D97-AF65-F5344CB8AC3E}">
        <p14:creationId xmlns:p14="http://schemas.microsoft.com/office/powerpoint/2010/main" val="112970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Přisouzení útoků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Původ útoků na webových fórech StopGeorgia.ru, hacker.ru, stopgeorgia.info.</a:t>
            </a:r>
          </a:p>
          <a:p>
            <a:endParaRPr lang="cs-CZ" dirty="0"/>
          </a:p>
          <a:p>
            <a:r>
              <a:rPr lang="cs-CZ" dirty="0" smtClean="0"/>
              <a:t>FSB</a:t>
            </a:r>
          </a:p>
          <a:p>
            <a:r>
              <a:rPr lang="cs-CZ" dirty="0" smtClean="0"/>
              <a:t>Ruští patriotičtí hackeři</a:t>
            </a:r>
          </a:p>
          <a:p>
            <a:r>
              <a:rPr lang="cs-CZ" dirty="0" smtClean="0"/>
              <a:t>Ruský organizovaný zločin (RBN?)</a:t>
            </a:r>
          </a:p>
          <a:p>
            <a:endParaRPr lang="cs-CZ" dirty="0"/>
          </a:p>
          <a:p>
            <a:r>
              <a:rPr lang="cs-CZ" dirty="0" smtClean="0"/>
              <a:t>Zapojení dalších dobrovolníků – ruští patriotičtí hackeři či sympatizanti z Ukrajiny a Lotyšska?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0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Kyrgyzstán 2009</a:t>
            </a:r>
            <a:endParaRPr lang="cs-CZ" dirty="0"/>
          </a:p>
        </p:txBody>
      </p:sp>
      <p:pic>
        <p:nvPicPr>
          <p:cNvPr id="1026" name="Picture 2" descr="https://upload.wikimedia.org/wikipedia/commons/c/ce/Kyrgyzsta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73" y="1772817"/>
            <a:ext cx="8936080" cy="45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5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Kyrgyzstán 2009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Země přímo nesousedící s dnešním Ruskem</a:t>
            </a:r>
          </a:p>
          <a:p>
            <a:r>
              <a:rPr lang="cs-CZ" dirty="0" smtClean="0"/>
              <a:t>Součást carského </a:t>
            </a:r>
            <a:r>
              <a:rPr lang="cs-CZ" dirty="0"/>
              <a:t>R</a:t>
            </a:r>
            <a:r>
              <a:rPr lang="cs-CZ" dirty="0" smtClean="0"/>
              <a:t>uska od 1876</a:t>
            </a:r>
          </a:p>
          <a:p>
            <a:r>
              <a:rPr lang="cs-CZ" dirty="0" smtClean="0"/>
              <a:t>Poté pod SSSR, nezávislost 31. srpna 1991, nadále spojencem RF</a:t>
            </a:r>
          </a:p>
          <a:p>
            <a:r>
              <a:rPr lang="cs-CZ" dirty="0" smtClean="0"/>
              <a:t>Početné menšiny Uzbeků a Rusů – etnické nepokoje, emigrace</a:t>
            </a:r>
          </a:p>
          <a:p>
            <a:r>
              <a:rPr lang="cs-CZ" dirty="0" smtClean="0"/>
              <a:t>Problematičtí lídři (</a:t>
            </a:r>
            <a:r>
              <a:rPr lang="cs-CZ" dirty="0" err="1" smtClean="0"/>
              <a:t>Akajev</a:t>
            </a:r>
            <a:r>
              <a:rPr lang="cs-CZ" dirty="0" smtClean="0"/>
              <a:t>, </a:t>
            </a:r>
            <a:r>
              <a:rPr lang="cs-CZ" dirty="0" err="1" smtClean="0"/>
              <a:t>Bakijev</a:t>
            </a:r>
            <a:r>
              <a:rPr lang="cs-CZ" dirty="0" smtClean="0"/>
              <a:t>)</a:t>
            </a:r>
          </a:p>
          <a:p>
            <a:r>
              <a:rPr lang="cs-CZ" dirty="0" smtClean="0"/>
              <a:t>Soupeření o vliv – USA vs. Rusko</a:t>
            </a:r>
          </a:p>
          <a:p>
            <a:r>
              <a:rPr lang="cs-CZ" dirty="0" smtClean="0"/>
              <a:t>Americká letecká základna v </a:t>
            </a:r>
            <a:r>
              <a:rPr lang="cs-CZ" dirty="0" err="1" smtClean="0"/>
              <a:t>Manasu</a:t>
            </a:r>
            <a:endParaRPr lang="cs-CZ" dirty="0" smtClean="0"/>
          </a:p>
          <a:p>
            <a:r>
              <a:rPr lang="cs-CZ" dirty="0" smtClean="0"/>
              <a:t>Otázka prodloužení nájmu (2005, 2009)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14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Kyrgyzstán 2009 - ICT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zemi 4 provideři internetu</a:t>
            </a:r>
          </a:p>
          <a:p>
            <a:r>
              <a:rPr lang="cs-CZ" dirty="0" smtClean="0"/>
              <a:t>Celková penetrace internetu v rámci populace: 17 %</a:t>
            </a:r>
          </a:p>
          <a:p>
            <a:r>
              <a:rPr lang="cs-CZ" dirty="0" smtClean="0"/>
              <a:t>Relativně nízká úroveň rozvoje – křehká infrastruktura</a:t>
            </a:r>
          </a:p>
          <a:p>
            <a:r>
              <a:rPr lang="cs-CZ" dirty="0" smtClean="0"/>
              <a:t>Ohrožení i malého množství subjektů tak může být kritické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19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Kyrgyzstán 2009 - Útoky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Počátkem 18. leden 2009, doba trvání: 2 týdny</a:t>
            </a:r>
          </a:p>
          <a:p>
            <a:r>
              <a:rPr lang="cs-CZ" dirty="0" smtClean="0"/>
              <a:t>Útoky právě na </a:t>
            </a:r>
            <a:r>
              <a:rPr lang="cs-CZ" dirty="0" err="1" smtClean="0"/>
              <a:t>ISPs</a:t>
            </a:r>
            <a:r>
              <a:rPr lang="cs-CZ" dirty="0" smtClean="0"/>
              <a:t>. Zasaženi dva nebo tři?</a:t>
            </a:r>
          </a:p>
          <a:p>
            <a:r>
              <a:rPr lang="cs-CZ" dirty="0" smtClean="0"/>
              <a:t>Masivní </a:t>
            </a:r>
            <a:r>
              <a:rPr lang="cs-CZ" dirty="0" err="1" smtClean="0"/>
              <a:t>DDoS</a:t>
            </a:r>
            <a:r>
              <a:rPr lang="cs-CZ" dirty="0" smtClean="0"/>
              <a:t> útok, zásadní omezení možnosti připojení na internet, omezené narušení fungování mobilních telefonních služeb</a:t>
            </a:r>
          </a:p>
          <a:p>
            <a:r>
              <a:rPr lang="cs-CZ" dirty="0" smtClean="0"/>
              <a:t>Politický efekt na kyrgyzskou opozici – vláda internet takřka nepoužívala</a:t>
            </a:r>
          </a:p>
          <a:p>
            <a:r>
              <a:rPr lang="cs-CZ" dirty="0" smtClean="0"/>
              <a:t>Omezený ekonomický efekt – v Kyrgyzstánu internet využíván spíše sporadicky</a:t>
            </a:r>
          </a:p>
          <a:p>
            <a:r>
              <a:rPr lang="cs-CZ" dirty="0" smtClean="0"/>
              <a:t>Smlouva s USA nakonec prodloužena až do r.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062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Kyrgyzstán 2009 – Přisouzení útoků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Drtivá většina IP adres pocházela z Ruské federace</a:t>
            </a:r>
          </a:p>
          <a:p>
            <a:r>
              <a:rPr lang="cs-CZ" dirty="0" smtClean="0"/>
              <a:t>Nulové zapojení dobrovolníků do útoků</a:t>
            </a:r>
          </a:p>
          <a:p>
            <a:r>
              <a:rPr lang="cs-CZ" dirty="0" smtClean="0"/>
              <a:t>Pravděpodobně </a:t>
            </a:r>
            <a:r>
              <a:rPr lang="cs-CZ" dirty="0" err="1" smtClean="0"/>
              <a:t>botnety</a:t>
            </a:r>
            <a:r>
              <a:rPr lang="cs-CZ" dirty="0" smtClean="0"/>
              <a:t> patřící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Bussiness</a:t>
            </a:r>
            <a:r>
              <a:rPr lang="cs-CZ" dirty="0" smtClean="0"/>
              <a:t> Network</a:t>
            </a:r>
          </a:p>
          <a:p>
            <a:r>
              <a:rPr lang="cs-CZ" dirty="0" smtClean="0"/>
              <a:t>Pravděpodobné předpřipravení útoku</a:t>
            </a:r>
          </a:p>
          <a:p>
            <a:endParaRPr lang="cs-CZ" dirty="0"/>
          </a:p>
          <a:p>
            <a:r>
              <a:rPr lang="cs-CZ" dirty="0" smtClean="0"/>
              <a:t>2 možné scénáře: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Ruský nátlak na kyrgyzskou vládu, aby USA neprodloužila nájem základny.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Útok na opozici objednaný vládou prezidenta </a:t>
            </a:r>
            <a:r>
              <a:rPr lang="cs-CZ" dirty="0" err="1" smtClean="0"/>
              <a:t>Bakijeva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34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Díky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6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Estonsko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1916832"/>
            <a:ext cx="8938448" cy="4638228"/>
          </a:xfrm>
        </p:spPr>
      </p:pic>
    </p:spTree>
    <p:extLst>
      <p:ext uri="{BB962C8B-B14F-4D97-AF65-F5344CB8AC3E}">
        <p14:creationId xmlns:p14="http://schemas.microsoft.com/office/powerpoint/2010/main" val="57270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Estonsko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Populace: 1 340 000 (2011)</a:t>
            </a:r>
          </a:p>
          <a:p>
            <a:r>
              <a:rPr lang="cs-CZ" dirty="0" smtClean="0"/>
              <a:t>Národnostní složení (2010):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Estonci 68,8 %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Rusové 25,5 %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Ukrajinci 2,1%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Bělorusové 1,2 %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Finové 0,8 %</a:t>
            </a:r>
          </a:p>
          <a:p>
            <a:r>
              <a:rPr lang="cs-CZ" dirty="0" smtClean="0"/>
              <a:t>Celková vysoká dostupnost internetu – téměř absolutní penetrace</a:t>
            </a:r>
          </a:p>
          <a:p>
            <a:r>
              <a:rPr lang="cs-CZ" dirty="0" smtClean="0"/>
              <a:t>Důležitý historický kontext</a:t>
            </a:r>
          </a:p>
          <a:p>
            <a:r>
              <a:rPr lang="cs-CZ" dirty="0" smtClean="0"/>
              <a:t>Geopolitika</a:t>
            </a:r>
          </a:p>
        </p:txBody>
      </p:sp>
    </p:spTree>
    <p:extLst>
      <p:ext uri="{BB962C8B-B14F-4D97-AF65-F5344CB8AC3E}">
        <p14:creationId xmlns:p14="http://schemas.microsoft.com/office/powerpoint/2010/main" val="195168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Průkopník e-</a:t>
            </a:r>
            <a:r>
              <a:rPr lang="cs-CZ" dirty="0" err="1" smtClean="0"/>
              <a:t>Governmentu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Počátek v polovině 90. let</a:t>
            </a:r>
          </a:p>
          <a:p>
            <a:r>
              <a:rPr lang="cs-CZ" dirty="0" smtClean="0"/>
              <a:t>Internetové bankovnictví, jízdenky, daně, parkování</a:t>
            </a:r>
          </a:p>
          <a:p>
            <a:r>
              <a:rPr lang="cs-CZ" dirty="0"/>
              <a:t>Protokol „pivo a sauna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Od r. 2005 online volby (nejprve komunální)</a:t>
            </a:r>
          </a:p>
          <a:p>
            <a:r>
              <a:rPr lang="cs-CZ" dirty="0" smtClean="0"/>
              <a:t>Kvůli volbám vytvořena pracovní skupina</a:t>
            </a:r>
          </a:p>
          <a:p>
            <a:r>
              <a:rPr lang="cs-CZ" dirty="0" smtClean="0"/>
              <a:t>Online portál pro kontakt se státní správou</a:t>
            </a:r>
          </a:p>
          <a:p>
            <a:r>
              <a:rPr lang="cs-CZ" dirty="0" smtClean="0"/>
              <a:t>Bezpapírová vláda od roku 2001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04" y="3573016"/>
            <a:ext cx="3681536" cy="28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2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 porážce Švédska 1721 </a:t>
            </a:r>
            <a:r>
              <a:rPr lang="cs-CZ" dirty="0" err="1" smtClean="0"/>
              <a:t>Nystadská</a:t>
            </a:r>
            <a:r>
              <a:rPr lang="cs-CZ" dirty="0" smtClean="0"/>
              <a:t> smlouva: Estonsko pod ruskou nadvládou</a:t>
            </a:r>
          </a:p>
          <a:p>
            <a:r>
              <a:rPr lang="cs-CZ" dirty="0" smtClean="0"/>
              <a:t>24. únor 1918 – nezávislost</a:t>
            </a:r>
          </a:p>
          <a:p>
            <a:r>
              <a:rPr lang="cs-CZ" dirty="0" smtClean="0"/>
              <a:t>1918-1920 Estonská osvobozenecká válka</a:t>
            </a:r>
          </a:p>
          <a:p>
            <a:r>
              <a:rPr lang="cs-CZ" dirty="0" smtClean="0"/>
              <a:t>Pakt Ribbentrop-Molotov – Estonsko 1940 anektováno SSSR</a:t>
            </a:r>
          </a:p>
          <a:p>
            <a:r>
              <a:rPr lang="cs-CZ" dirty="0" smtClean="0"/>
              <a:t>1941 dobyto Třetí říší</a:t>
            </a:r>
          </a:p>
          <a:p>
            <a:r>
              <a:rPr lang="cs-CZ" dirty="0" smtClean="0"/>
              <a:t>1944 dobyto zpět Rudou armádou, 46 let okupace</a:t>
            </a:r>
          </a:p>
          <a:p>
            <a:r>
              <a:rPr lang="cs-CZ" dirty="0" smtClean="0"/>
              <a:t>Opětovná nezávislost vyhlášena 20. srpna 1991</a:t>
            </a:r>
          </a:p>
          <a:p>
            <a:r>
              <a:rPr lang="cs-CZ" dirty="0" smtClean="0"/>
              <a:t>2004 vstup do NATO i 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6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Politický kontext útoků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5483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Přesun památníku Bronzového vojáka součástí předvolební kampaně</a:t>
            </a:r>
          </a:p>
          <a:p>
            <a:r>
              <a:rPr lang="cs-CZ" dirty="0" smtClean="0"/>
              <a:t>Vítězem Estonská reformní strana v čele s premiérem </a:t>
            </a:r>
            <a:r>
              <a:rPr lang="cs-CZ" dirty="0" err="1" smtClean="0"/>
              <a:t>Ansipem</a:t>
            </a:r>
            <a:endParaRPr lang="cs-CZ" dirty="0" smtClean="0"/>
          </a:p>
          <a:p>
            <a:r>
              <a:rPr lang="cs-CZ" dirty="0" smtClean="0"/>
              <a:t>Rozhodnuto o přesunu pomníku</a:t>
            </a:r>
          </a:p>
          <a:p>
            <a:r>
              <a:rPr lang="cs-CZ" dirty="0" smtClean="0"/>
              <a:t>Odmítavá vyjádření ruských představitelů o politizaci historie, prohlášení Putina, vicepremiér Ivanov volá po bojkotu EE zboží</a:t>
            </a:r>
          </a:p>
          <a:p>
            <a:r>
              <a:rPr lang="cs-CZ" dirty="0" smtClean="0"/>
              <a:t>26. duben 2007 – protesty a pouliční nepokoje</a:t>
            </a:r>
          </a:p>
          <a:p>
            <a:r>
              <a:rPr lang="cs-CZ" dirty="0" smtClean="0"/>
              <a:t>27. duben 2007 – první kybernetické útoky</a:t>
            </a:r>
          </a:p>
          <a:p>
            <a:r>
              <a:rPr lang="cs-CZ" dirty="0" smtClean="0"/>
              <a:t>Historický význam 9. května</a:t>
            </a:r>
          </a:p>
          <a:p>
            <a:r>
              <a:rPr lang="cs-CZ" dirty="0" smtClean="0"/>
              <a:t>Problematický vztah s Ruskem, ruský nacionalismus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4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Bronzový voják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311" y="1767879"/>
            <a:ext cx="7810204" cy="45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1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CFAF12D-CFF3-425F-A902-4DFAACDEC9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v podobě školní tabule (širokoúhlá)</Template>
  <TotalTime>0</TotalTime>
  <Words>1784</Words>
  <Application>Microsoft Office PowerPoint</Application>
  <PresentationFormat>Vlastní</PresentationFormat>
  <Paragraphs>223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Consolas</vt:lpstr>
      <vt:lpstr>Corbel</vt:lpstr>
      <vt:lpstr>Wingdings</vt:lpstr>
      <vt:lpstr>Chalkboard_16x9</vt:lpstr>
      <vt:lpstr>Kybernetické konflikty v postsovětském prostoru 2007-2009</vt:lpstr>
      <vt:lpstr>Timeline</vt:lpstr>
      <vt:lpstr>Estonsko</vt:lpstr>
      <vt:lpstr>Estonsko</vt:lpstr>
      <vt:lpstr>Estonsko</vt:lpstr>
      <vt:lpstr>Průkopník e-Governmentu</vt:lpstr>
      <vt:lpstr>Historický kontext</vt:lpstr>
      <vt:lpstr>Politický kontext útoků</vt:lpstr>
      <vt:lpstr>Bronzový voják</vt:lpstr>
      <vt:lpstr>Útoky na Estonsko I.</vt:lpstr>
      <vt:lpstr>Útoky na Estonsko II.</vt:lpstr>
      <vt:lpstr>Útoky na Estonsko – dopady</vt:lpstr>
      <vt:lpstr>Útoky na Estonsko – protiopatření I.</vt:lpstr>
      <vt:lpstr>Útoky na Estonsko – protiopatření II.</vt:lpstr>
      <vt:lpstr>Konečné důsledky</vt:lpstr>
      <vt:lpstr>Přisouzení útoků Rusku</vt:lpstr>
      <vt:lpstr>Útoky na Estonsko – závěr</vt:lpstr>
      <vt:lpstr>Bělorusko 2008</vt:lpstr>
      <vt:lpstr>Litva 2008</vt:lpstr>
      <vt:lpstr>Litva 2008 – Historický kontext</vt:lpstr>
      <vt:lpstr>Litva 2008 – Politický kontext</vt:lpstr>
      <vt:lpstr>Litva 2008 - Útoky</vt:lpstr>
      <vt:lpstr>Gruzie 2008</vt:lpstr>
      <vt:lpstr>Historický kontext</vt:lpstr>
      <vt:lpstr>Politický kontext</vt:lpstr>
      <vt:lpstr>Útoky na Gruzii 2008</vt:lpstr>
      <vt:lpstr>Předpřipravená kampaň?</vt:lpstr>
      <vt:lpstr>Příklad defacementu</vt:lpstr>
      <vt:lpstr>Protiopatření</vt:lpstr>
      <vt:lpstr>Přisouzení útoků</vt:lpstr>
      <vt:lpstr>Kyrgyzstán 2009</vt:lpstr>
      <vt:lpstr>Kyrgyzstán 2009</vt:lpstr>
      <vt:lpstr>Kyrgyzstán 2009 - ICT</vt:lpstr>
      <vt:lpstr>Kyrgyzstán 2009 - Útoky</vt:lpstr>
      <vt:lpstr>Kyrgyzstán 2009 – Přisouzení útoků</vt:lpstr>
      <vt:lpstr>Otázky?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2015-11-12T10:17:13Z</dcterms:created>
  <dcterms:modified xsi:type="dcterms:W3CDTF">2015-11-12T15:11:49Z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