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7"/>
  </p:notesMasterIdLst>
  <p:sldIdLst>
    <p:sldId id="544" r:id="rId3"/>
    <p:sldId id="548" r:id="rId4"/>
    <p:sldId id="545" r:id="rId5"/>
    <p:sldId id="438" r:id="rId6"/>
    <p:sldId id="537" r:id="rId7"/>
    <p:sldId id="538" r:id="rId8"/>
    <p:sldId id="539" r:id="rId9"/>
    <p:sldId id="546" r:id="rId10"/>
    <p:sldId id="547" r:id="rId11"/>
    <p:sldId id="421" r:id="rId12"/>
    <p:sldId id="494" r:id="rId13"/>
    <p:sldId id="495" r:id="rId14"/>
    <p:sldId id="422" r:id="rId15"/>
    <p:sldId id="496" r:id="rId16"/>
    <p:sldId id="543" r:id="rId17"/>
    <p:sldId id="498" r:id="rId18"/>
    <p:sldId id="499" r:id="rId19"/>
    <p:sldId id="497" r:id="rId20"/>
    <p:sldId id="501" r:id="rId21"/>
    <p:sldId id="492" r:id="rId22"/>
    <p:sldId id="406" r:id="rId23"/>
    <p:sldId id="407" r:id="rId24"/>
    <p:sldId id="502" r:id="rId25"/>
    <p:sldId id="503" r:id="rId26"/>
    <p:sldId id="504" r:id="rId27"/>
    <p:sldId id="439" r:id="rId28"/>
    <p:sldId id="500" r:id="rId29"/>
    <p:sldId id="505" r:id="rId30"/>
    <p:sldId id="506" r:id="rId31"/>
    <p:sldId id="510" r:id="rId32"/>
    <p:sldId id="536" r:id="rId33"/>
    <p:sldId id="493" r:id="rId34"/>
    <p:sldId id="517" r:id="rId35"/>
    <p:sldId id="408" r:id="rId36"/>
    <p:sldId id="516" r:id="rId37"/>
    <p:sldId id="515" r:id="rId38"/>
    <p:sldId id="520" r:id="rId39"/>
    <p:sldId id="521" r:id="rId40"/>
    <p:sldId id="522" r:id="rId41"/>
    <p:sldId id="533" r:id="rId42"/>
    <p:sldId id="418" r:id="rId43"/>
    <p:sldId id="519" r:id="rId44"/>
    <p:sldId id="512" r:id="rId45"/>
    <p:sldId id="485" r:id="rId46"/>
    <p:sldId id="486" r:id="rId47"/>
    <p:sldId id="416" r:id="rId48"/>
    <p:sldId id="417" r:id="rId49"/>
    <p:sldId id="487" r:id="rId50"/>
    <p:sldId id="489" r:id="rId51"/>
    <p:sldId id="488" r:id="rId52"/>
    <p:sldId id="534" r:id="rId53"/>
    <p:sldId id="490" r:id="rId54"/>
    <p:sldId id="526" r:id="rId55"/>
    <p:sldId id="524" r:id="rId56"/>
    <p:sldId id="530" r:id="rId57"/>
    <p:sldId id="474" r:id="rId58"/>
    <p:sldId id="475" r:id="rId59"/>
    <p:sldId id="481" r:id="rId60"/>
    <p:sldId id="482" r:id="rId61"/>
    <p:sldId id="535" r:id="rId62"/>
    <p:sldId id="478" r:id="rId63"/>
    <p:sldId id="479" r:id="rId64"/>
    <p:sldId id="480" r:id="rId65"/>
    <p:sldId id="528" r:id="rId66"/>
    <p:sldId id="529" r:id="rId67"/>
    <p:sldId id="549" r:id="rId68"/>
    <p:sldId id="532" r:id="rId69"/>
    <p:sldId id="531" r:id="rId70"/>
    <p:sldId id="541" r:id="rId71"/>
    <p:sldId id="550" r:id="rId72"/>
    <p:sldId id="552" r:id="rId73"/>
    <p:sldId id="553" r:id="rId74"/>
    <p:sldId id="554" r:id="rId75"/>
    <p:sldId id="551" r:id="rId76"/>
    <p:sldId id="555" r:id="rId77"/>
    <p:sldId id="542" r:id="rId78"/>
    <p:sldId id="509" r:id="rId79"/>
    <p:sldId id="415" r:id="rId80"/>
    <p:sldId id="514" r:id="rId81"/>
    <p:sldId id="507" r:id="rId82"/>
    <p:sldId id="451" r:id="rId83"/>
    <p:sldId id="452" r:id="rId84"/>
    <p:sldId id="453" r:id="rId85"/>
    <p:sldId id="428" r:id="rId86"/>
    <p:sldId id="429" r:id="rId87"/>
    <p:sldId id="430" r:id="rId88"/>
    <p:sldId id="431" r:id="rId89"/>
    <p:sldId id="432" r:id="rId90"/>
    <p:sldId id="433" r:id="rId91"/>
    <p:sldId id="434" r:id="rId92"/>
    <p:sldId id="435" r:id="rId93"/>
    <p:sldId id="436" r:id="rId94"/>
    <p:sldId id="449" r:id="rId95"/>
    <p:sldId id="448" r:id="rId96"/>
    <p:sldId id="447" r:id="rId97"/>
    <p:sldId id="455" r:id="rId98"/>
    <p:sldId id="454" r:id="rId99"/>
    <p:sldId id="440" r:id="rId100"/>
    <p:sldId id="456" r:id="rId101"/>
    <p:sldId id="457" r:id="rId102"/>
    <p:sldId id="460" r:id="rId103"/>
    <p:sldId id="458" r:id="rId104"/>
    <p:sldId id="459" r:id="rId105"/>
    <p:sldId id="442" r:id="rId106"/>
    <p:sldId id="443" r:id="rId107"/>
    <p:sldId id="444" r:id="rId108"/>
    <p:sldId id="461" r:id="rId109"/>
    <p:sldId id="462" r:id="rId110"/>
    <p:sldId id="463" r:id="rId111"/>
    <p:sldId id="465" r:id="rId112"/>
    <p:sldId id="445" r:id="rId113"/>
    <p:sldId id="446" r:id="rId114"/>
    <p:sldId id="491" r:id="rId115"/>
    <p:sldId id="540" r:id="rId1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vorba%202015\statistiky%20-%20zdroje%20MO%20&#268;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chazkaj\Documents\statistiky%20-%20zdroje%20MO%20&#268;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A%20Zdroje\Z%20-%20Prezentace%20spol%20fin%20a%20NDPP\pr2016-116grafy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A%20Zdroje\Z%20-%20Prezentace%20spol%20fin%20a%20NDPP\pr2016-116graf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05504203278941"/>
          <c:y val="4.7984551613923523E-2"/>
          <c:w val="0.65740048118985162"/>
          <c:h val="0.8326195683872849"/>
        </c:manualLayout>
      </c:layout>
      <c:lineChart>
        <c:grouping val="standard"/>
        <c:varyColors val="0"/>
        <c:ser>
          <c:idx val="7"/>
          <c:order val="0"/>
          <c:tx>
            <c:strRef>
              <c:f>Personal!$J$3</c:f>
              <c:strCache>
                <c:ptCount val="1"/>
                <c:pt idx="0">
                  <c:v>Military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Personal!$B$4:$B$25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Personal!$J$4:$J$25</c:f>
              <c:numCache>
                <c:formatCode>General</c:formatCode>
                <c:ptCount val="22"/>
                <c:pt idx="0">
                  <c:v>38049</c:v>
                </c:pt>
                <c:pt idx="1">
                  <c:v>33282</c:v>
                </c:pt>
                <c:pt idx="2">
                  <c:v>30413</c:v>
                </c:pt>
                <c:pt idx="3">
                  <c:v>27654</c:v>
                </c:pt>
                <c:pt idx="4">
                  <c:v>26340</c:v>
                </c:pt>
                <c:pt idx="5">
                  <c:v>23759</c:v>
                </c:pt>
                <c:pt idx="6">
                  <c:v>22966</c:v>
                </c:pt>
                <c:pt idx="7">
                  <c:v>23721</c:v>
                </c:pt>
                <c:pt idx="8">
                  <c:v>23184</c:v>
                </c:pt>
                <c:pt idx="9">
                  <c:v>20627</c:v>
                </c:pt>
                <c:pt idx="10">
                  <c:v>21249</c:v>
                </c:pt>
                <c:pt idx="11">
                  <c:v>21055</c:v>
                </c:pt>
                <c:pt idx="12">
                  <c:v>22145</c:v>
                </c:pt>
                <c:pt idx="13">
                  <c:v>23110</c:v>
                </c:pt>
                <c:pt idx="14">
                  <c:v>24229</c:v>
                </c:pt>
                <c:pt idx="15">
                  <c:v>24334</c:v>
                </c:pt>
                <c:pt idx="16">
                  <c:v>24103</c:v>
                </c:pt>
                <c:pt idx="17">
                  <c:v>23136</c:v>
                </c:pt>
                <c:pt idx="18">
                  <c:v>22261</c:v>
                </c:pt>
                <c:pt idx="19">
                  <c:v>21751</c:v>
                </c:pt>
                <c:pt idx="20">
                  <c:v>21733</c:v>
                </c:pt>
                <c:pt idx="21">
                  <c:v>21011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Personal!$K$3</c:f>
              <c:strCache>
                <c:ptCount val="1"/>
                <c:pt idx="0">
                  <c:v>Civilians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Personal!$B$4:$B$25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Personal!$K$4:$K$25</c:f>
              <c:numCache>
                <c:formatCode>General</c:formatCode>
                <c:ptCount val="22"/>
                <c:pt idx="0">
                  <c:v>25286</c:v>
                </c:pt>
                <c:pt idx="1">
                  <c:v>23634</c:v>
                </c:pt>
                <c:pt idx="2">
                  <c:v>27726</c:v>
                </c:pt>
                <c:pt idx="3">
                  <c:v>26456</c:v>
                </c:pt>
                <c:pt idx="4">
                  <c:v>27060</c:v>
                </c:pt>
                <c:pt idx="5">
                  <c:v>21797</c:v>
                </c:pt>
                <c:pt idx="6">
                  <c:v>21481</c:v>
                </c:pt>
                <c:pt idx="7">
                  <c:v>21301</c:v>
                </c:pt>
                <c:pt idx="8">
                  <c:v>21157</c:v>
                </c:pt>
                <c:pt idx="9">
                  <c:v>20888</c:v>
                </c:pt>
                <c:pt idx="10">
                  <c:v>22675</c:v>
                </c:pt>
                <c:pt idx="11">
                  <c:v>20808</c:v>
                </c:pt>
                <c:pt idx="12">
                  <c:v>17288</c:v>
                </c:pt>
                <c:pt idx="13">
                  <c:v>14971</c:v>
                </c:pt>
                <c:pt idx="14">
                  <c:v>13358</c:v>
                </c:pt>
                <c:pt idx="15">
                  <c:v>11946</c:v>
                </c:pt>
                <c:pt idx="16">
                  <c:v>10575</c:v>
                </c:pt>
                <c:pt idx="17">
                  <c:v>9017</c:v>
                </c:pt>
                <c:pt idx="18">
                  <c:v>8303</c:v>
                </c:pt>
                <c:pt idx="19">
                  <c:v>8248</c:v>
                </c:pt>
                <c:pt idx="20">
                  <c:v>8288</c:v>
                </c:pt>
                <c:pt idx="21">
                  <c:v>7530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Personal!$L$3</c:f>
              <c:strCache>
                <c:ptCount val="1"/>
                <c:pt idx="0">
                  <c:v>Mil+Civ</c:v>
                </c:pt>
              </c:strCache>
            </c:strRef>
          </c:tx>
          <c:spPr>
            <a:ln>
              <a:solidFill>
                <a:schemeClr val="tx1"/>
              </a:solidFill>
              <a:prstDash val="dashDot"/>
            </a:ln>
          </c:spPr>
          <c:marker>
            <c:symbol val="none"/>
          </c:marker>
          <c:cat>
            <c:numRef>
              <c:f>Personal!$B$4:$B$25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Personal!$L$4:$L$25</c:f>
              <c:numCache>
                <c:formatCode>General</c:formatCode>
                <c:ptCount val="22"/>
                <c:pt idx="0">
                  <c:v>63335</c:v>
                </c:pt>
                <c:pt idx="1">
                  <c:v>56916</c:v>
                </c:pt>
                <c:pt idx="2">
                  <c:v>58139</c:v>
                </c:pt>
                <c:pt idx="3">
                  <c:v>54110</c:v>
                </c:pt>
                <c:pt idx="4">
                  <c:v>53400</c:v>
                </c:pt>
                <c:pt idx="5">
                  <c:v>45556</c:v>
                </c:pt>
                <c:pt idx="6">
                  <c:v>44447</c:v>
                </c:pt>
                <c:pt idx="7">
                  <c:v>45022</c:v>
                </c:pt>
                <c:pt idx="8">
                  <c:v>44341</c:v>
                </c:pt>
                <c:pt idx="9">
                  <c:v>41515</c:v>
                </c:pt>
                <c:pt idx="10">
                  <c:v>43924</c:v>
                </c:pt>
                <c:pt idx="11">
                  <c:v>41863</c:v>
                </c:pt>
                <c:pt idx="12">
                  <c:v>39433</c:v>
                </c:pt>
                <c:pt idx="13">
                  <c:v>38081</c:v>
                </c:pt>
                <c:pt idx="14">
                  <c:v>37587</c:v>
                </c:pt>
                <c:pt idx="15">
                  <c:v>36280</c:v>
                </c:pt>
                <c:pt idx="16">
                  <c:v>34678</c:v>
                </c:pt>
                <c:pt idx="17">
                  <c:v>32153</c:v>
                </c:pt>
                <c:pt idx="18">
                  <c:v>30564</c:v>
                </c:pt>
                <c:pt idx="19">
                  <c:v>29999</c:v>
                </c:pt>
                <c:pt idx="20">
                  <c:v>30021</c:v>
                </c:pt>
                <c:pt idx="21">
                  <c:v>28541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Personal!$M$3</c:f>
              <c:strCache>
                <c:ptCount val="1"/>
                <c:pt idx="0">
                  <c:v>Conscripts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Personal!$B$4:$B$25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Personal!$M$4:$M$25</c:f>
              <c:numCache>
                <c:formatCode>General</c:formatCode>
                <c:ptCount val="22"/>
                <c:pt idx="0">
                  <c:v>68630</c:v>
                </c:pt>
                <c:pt idx="1">
                  <c:v>54326</c:v>
                </c:pt>
                <c:pt idx="2">
                  <c:v>43178</c:v>
                </c:pt>
                <c:pt idx="3">
                  <c:v>36797</c:v>
                </c:pt>
                <c:pt idx="4">
                  <c:v>32174</c:v>
                </c:pt>
                <c:pt idx="5">
                  <c:v>32942</c:v>
                </c:pt>
                <c:pt idx="6">
                  <c:v>33281</c:v>
                </c:pt>
                <c:pt idx="7">
                  <c:v>31185</c:v>
                </c:pt>
                <c:pt idx="8">
                  <c:v>24955</c:v>
                </c:pt>
                <c:pt idx="9">
                  <c:v>21235</c:v>
                </c:pt>
                <c:pt idx="10">
                  <c:v>19783</c:v>
                </c:pt>
                <c:pt idx="11">
                  <c:v>6359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99968"/>
        <c:axId val="48901504"/>
      </c:lineChart>
      <c:catAx>
        <c:axId val="488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901504"/>
        <c:crossesAt val="0"/>
        <c:auto val="1"/>
        <c:lblAlgn val="ctr"/>
        <c:lblOffset val="100"/>
        <c:tickLblSkip val="2"/>
        <c:tickMarkSkip val="2"/>
        <c:noMultiLvlLbl val="0"/>
      </c:catAx>
      <c:valAx>
        <c:axId val="48901504"/>
        <c:scaling>
          <c:orientation val="minMax"/>
          <c:max val="700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Number of Personnel</a:t>
                </a:r>
              </a:p>
            </c:rich>
          </c:tx>
          <c:layout>
            <c:manualLayout>
              <c:xMode val="edge"/>
              <c:yMode val="edge"/>
              <c:x val="1.5210992422634406E-3"/>
              <c:y val="0.411555852031449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48899968"/>
        <c:crosses val="autoZero"/>
        <c:crossBetween val="between"/>
        <c:minorUnit val="10000"/>
      </c:val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0612790335124"/>
          <c:y val="9.3307210910553134E-2"/>
          <c:w val="0.79668466496554147"/>
          <c:h val="0.7550367039334529"/>
        </c:manualLayout>
      </c:layout>
      <c:lineChart>
        <c:grouping val="standard"/>
        <c:varyColors val="0"/>
        <c:ser>
          <c:idx val="2"/>
          <c:order val="0"/>
          <c:tx>
            <c:strRef>
              <c:f>Finance!$D$2</c:f>
              <c:strCache>
                <c:ptCount val="1"/>
                <c:pt idx="0">
                  <c:v>Defence Budget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Finance!$B$3:$B$24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Finance!$D$3:$D$24</c:f>
              <c:numCache>
                <c:formatCode>#,##0.00</c:formatCode>
                <c:ptCount val="22"/>
                <c:pt idx="0">
                  <c:v>23776600000</c:v>
                </c:pt>
                <c:pt idx="1">
                  <c:v>27007700000</c:v>
                </c:pt>
                <c:pt idx="2">
                  <c:v>28275200000</c:v>
                </c:pt>
                <c:pt idx="3">
                  <c:v>30508800000</c:v>
                </c:pt>
                <c:pt idx="4">
                  <c:v>31328300000</c:v>
                </c:pt>
                <c:pt idx="5">
                  <c:v>37643100000</c:v>
                </c:pt>
                <c:pt idx="6">
                  <c:v>41688100000</c:v>
                </c:pt>
                <c:pt idx="7">
                  <c:v>44669700000</c:v>
                </c:pt>
                <c:pt idx="8">
                  <c:v>44977500000</c:v>
                </c:pt>
                <c:pt idx="9">
                  <c:v>48924100000</c:v>
                </c:pt>
                <c:pt idx="10">
                  <c:v>53193900000</c:v>
                </c:pt>
                <c:pt idx="11">
                  <c:v>52481200000</c:v>
                </c:pt>
                <c:pt idx="12">
                  <c:v>58445000000</c:v>
                </c:pt>
                <c:pt idx="13">
                  <c:v>55358400000</c:v>
                </c:pt>
                <c:pt idx="14">
                  <c:v>54948800000</c:v>
                </c:pt>
                <c:pt idx="15">
                  <c:v>49827100000</c:v>
                </c:pt>
                <c:pt idx="16">
                  <c:v>51823900000</c:v>
                </c:pt>
                <c:pt idx="17">
                  <c:v>47705700000</c:v>
                </c:pt>
                <c:pt idx="18">
                  <c:v>43785200000</c:v>
                </c:pt>
                <c:pt idx="19">
                  <c:v>42007200000</c:v>
                </c:pt>
                <c:pt idx="20">
                  <c:v>40765300000</c:v>
                </c:pt>
                <c:pt idx="21">
                  <c:v>41990500000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53216"/>
        <c:axId val="48954752"/>
      </c:lineChart>
      <c:lineChart>
        <c:grouping val="standard"/>
        <c:varyColors val="0"/>
        <c:ser>
          <c:idx val="4"/>
          <c:order val="1"/>
          <c:tx>
            <c:strRef>
              <c:f>Finance!$F$2</c:f>
              <c:strCache>
                <c:ptCount val="1"/>
                <c:pt idx="0">
                  <c:v>% GDP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Finance!$B$3:$B$24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Finance!$F$3:$F$24</c:f>
              <c:numCache>
                <c:formatCode>0.00%</c:formatCode>
                <c:ptCount val="22"/>
                <c:pt idx="0">
                  <c:v>2.6100000000000009E-2</c:v>
                </c:pt>
                <c:pt idx="1">
                  <c:v>2.6000000000000006E-2</c:v>
                </c:pt>
                <c:pt idx="2">
                  <c:v>2.2600000000000006E-2</c:v>
                </c:pt>
                <c:pt idx="3">
                  <c:v>2.1600000000000012E-2</c:v>
                </c:pt>
                <c:pt idx="4">
                  <c:v>1.9000000000000006E-2</c:v>
                </c:pt>
                <c:pt idx="5">
                  <c:v>2.0700000000000007E-2</c:v>
                </c:pt>
                <c:pt idx="6">
                  <c:v>2.250000000000001E-2</c:v>
                </c:pt>
                <c:pt idx="7">
                  <c:v>2.35E-2</c:v>
                </c:pt>
                <c:pt idx="8">
                  <c:v>2.1000000000000008E-2</c:v>
                </c:pt>
                <c:pt idx="9">
                  <c:v>2.2300000000000007E-2</c:v>
                </c:pt>
                <c:pt idx="10">
                  <c:v>2.2100000000000009E-2</c:v>
                </c:pt>
                <c:pt idx="11">
                  <c:v>1.9000000000000006E-2</c:v>
                </c:pt>
                <c:pt idx="12">
                  <c:v>2.0000000000000007E-2</c:v>
                </c:pt>
                <c:pt idx="13">
                  <c:v>1.720000000000001E-2</c:v>
                </c:pt>
                <c:pt idx="14">
                  <c:v>1.5500000000000005E-2</c:v>
                </c:pt>
                <c:pt idx="15">
                  <c:v>1.3500000000000005E-2</c:v>
                </c:pt>
                <c:pt idx="16">
                  <c:v>1.4300000000000004E-2</c:v>
                </c:pt>
                <c:pt idx="17">
                  <c:v>1.2900000000000005E-2</c:v>
                </c:pt>
                <c:pt idx="18">
                  <c:v>1.1700000000000009E-2</c:v>
                </c:pt>
                <c:pt idx="19">
                  <c:v>1.0999999999999999E-2</c:v>
                </c:pt>
                <c:pt idx="20">
                  <c:v>1.0600000000000005E-2</c:v>
                </c:pt>
                <c:pt idx="21">
                  <c:v>1.0800000000000006E-2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Finance!$H$2</c:f>
              <c:strCache>
                <c:ptCount val="1"/>
                <c:pt idx="0">
                  <c:v>% Government Spending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Finance!$B$3:$B$24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Finance!$H$3:$H$24</c:f>
              <c:numCache>
                <c:formatCode>0.00%</c:formatCode>
                <c:ptCount val="22"/>
                <c:pt idx="0">
                  <c:v>6.7000000000000032E-2</c:v>
                </c:pt>
                <c:pt idx="1">
                  <c:v>7.1000000000000021E-2</c:v>
                </c:pt>
                <c:pt idx="2">
                  <c:v>6.500000000000003E-2</c:v>
                </c:pt>
                <c:pt idx="3">
                  <c:v>6.3000000000000014E-2</c:v>
                </c:pt>
                <c:pt idx="4">
                  <c:v>6.0000000000000019E-2</c:v>
                </c:pt>
                <c:pt idx="5">
                  <c:v>6.6000000000000003E-2</c:v>
                </c:pt>
                <c:pt idx="6">
                  <c:v>7.0000000000000034E-2</c:v>
                </c:pt>
                <c:pt idx="7">
                  <c:v>7.1000000000000021E-2</c:v>
                </c:pt>
                <c:pt idx="8">
                  <c:v>6.500000000000003E-2</c:v>
                </c:pt>
                <c:pt idx="9">
                  <c:v>6.6000000000000003E-2</c:v>
                </c:pt>
                <c:pt idx="10">
                  <c:v>6.6000000000000003E-2</c:v>
                </c:pt>
                <c:pt idx="11">
                  <c:v>6.0000000000000019E-2</c:v>
                </c:pt>
                <c:pt idx="12">
                  <c:v>6.3000000000000014E-2</c:v>
                </c:pt>
                <c:pt idx="13">
                  <c:v>5.400000000000002E-2</c:v>
                </c:pt>
                <c:pt idx="14">
                  <c:v>5.0000000000000017E-2</c:v>
                </c:pt>
                <c:pt idx="15">
                  <c:v>4.5000000000000019E-2</c:v>
                </c:pt>
                <c:pt idx="16">
                  <c:v>4.4000000000000011E-2</c:v>
                </c:pt>
                <c:pt idx="17">
                  <c:v>4.1000000000000002E-2</c:v>
                </c:pt>
                <c:pt idx="18">
                  <c:v>3.8000000000000013E-2</c:v>
                </c:pt>
                <c:pt idx="19">
                  <c:v>3.6000000000000011E-2</c:v>
                </c:pt>
                <c:pt idx="20">
                  <c:v>3.5000000000000017E-2</c:v>
                </c:pt>
                <c:pt idx="21">
                  <c:v>3.5000000000000017E-2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83136"/>
        <c:axId val="49481600"/>
      </c:lineChart>
      <c:catAx>
        <c:axId val="489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954752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489547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billions of CZK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8953216"/>
        <c:crosses val="autoZero"/>
        <c:crossBetween val="between"/>
        <c:dispUnits>
          <c:builtInUnit val="billions"/>
        </c:dispUnits>
      </c:valAx>
      <c:valAx>
        <c:axId val="4948160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49483136"/>
        <c:crosses val="max"/>
        <c:crossBetween val="between"/>
      </c:valAx>
      <c:catAx>
        <c:axId val="4948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4816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5048668916385455"/>
          <c:y val="1.8959255375275043E-6"/>
          <c:w val="0.27573860153708329"/>
          <c:h val="0.16327687030091892"/>
        </c:manualLayout>
      </c:layout>
      <c:overlay val="0"/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464403565295861E-2"/>
          <c:y val="2.8530326695726617E-2"/>
          <c:w val="0.87361272724083294"/>
          <c:h val="0.8478639219825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TABLE3!$C$6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TABLE3!$C$7:$C$33</c:f>
            </c:numRef>
          </c:val>
        </c:ser>
        <c:ser>
          <c:idx val="1"/>
          <c:order val="1"/>
          <c:tx>
            <c:strRef>
              <c:f>TABLE3!$D$6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TABLE3!$D$7:$D$33</c:f>
            </c:numRef>
          </c:val>
        </c:ser>
        <c:ser>
          <c:idx val="2"/>
          <c:order val="2"/>
          <c:tx>
            <c:strRef>
              <c:f>TABLE3!$E$6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TABLE3!$E$7:$E$33</c:f>
            </c:numRef>
          </c:val>
        </c:ser>
        <c:ser>
          <c:idx val="3"/>
          <c:order val="3"/>
          <c:tx>
            <c:strRef>
              <c:f>TABLE3!$F$6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TABLE3!$F$7:$F$33</c:f>
            </c:numRef>
          </c:val>
        </c:ser>
        <c:ser>
          <c:idx val="4"/>
          <c:order val="4"/>
          <c:tx>
            <c:strRef>
              <c:f>TABLE3!$G$6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TABLE3!$G$7:$G$33</c:f>
            </c:numRef>
          </c:val>
        </c:ser>
        <c:ser>
          <c:idx val="5"/>
          <c:order val="5"/>
          <c:tx>
            <c:strRef>
              <c:f>TABLE3!$H$6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TABLE3!$H$7:$H$33</c:f>
              <c:numCache>
                <c:formatCode>#0.00\ \ ;\-#0.00\ \ ;#0.00\ \ ;"                        //"</c:formatCode>
                <c:ptCount val="27"/>
                <c:pt idx="0">
                  <c:v>3.7827142859387544</c:v>
                </c:pt>
                <c:pt idx="1">
                  <c:v>2.2182025915271164</c:v>
                </c:pt>
                <c:pt idx="2">
                  <c:v>2.1957572483444623</c:v>
                </c:pt>
                <c:pt idx="3">
                  <c:v>1.9358322630027636</c:v>
                </c:pt>
                <c:pt idx="4">
                  <c:v>1.8540620209697141</c:v>
                </c:pt>
                <c:pt idx="5">
                  <c:v>1.8381961395926023</c:v>
                </c:pt>
                <c:pt idx="6">
                  <c:v>1.7004660375121108</c:v>
                </c:pt>
                <c:pt idx="7">
                  <c:v>1.5135039341541954</c:v>
                </c:pt>
                <c:pt idx="8">
                  <c:v>0.88298107744242305</c:v>
                </c:pt>
                <c:pt idx="9">
                  <c:v>1.3502861241258319</c:v>
                </c:pt>
                <c:pt idx="10">
                  <c:v>0.93741240251101821</c:v>
                </c:pt>
                <c:pt idx="11">
                  <c:v>1.3048086635683001</c:v>
                </c:pt>
                <c:pt idx="12">
                  <c:v>1.3174662131579236</c:v>
                </c:pt>
                <c:pt idx="13">
                  <c:v>1.408280903180154</c:v>
                </c:pt>
                <c:pt idx="14">
                  <c:v>1.3414751666667857</c:v>
                </c:pt>
                <c:pt idx="15">
                  <c:v>1.1918034892676246</c:v>
                </c:pt>
                <c:pt idx="16">
                  <c:v>1.1619701150582336</c:v>
                </c:pt>
                <c:pt idx="17">
                  <c:v>1.1548777056963593</c:v>
                </c:pt>
                <c:pt idx="18">
                  <c:v>0.99464940460923601</c:v>
                </c:pt>
                <c:pt idx="19">
                  <c:v>1.0881089984469026</c:v>
                </c:pt>
                <c:pt idx="20">
                  <c:v>0.96230039004469914</c:v>
                </c:pt>
                <c:pt idx="21">
                  <c:v>0.87447116766579647</c:v>
                </c:pt>
                <c:pt idx="22">
                  <c:v>1.0175125608007529</c:v>
                </c:pt>
                <c:pt idx="23">
                  <c:v>0.98238054478495329</c:v>
                </c:pt>
                <c:pt idx="24">
                  <c:v>0.91318817472818758</c:v>
                </c:pt>
                <c:pt idx="25">
                  <c:v>0.96998272576496203</c:v>
                </c:pt>
                <c:pt idx="26">
                  <c:v>0.38928417812771615</c:v>
                </c:pt>
              </c:numCache>
            </c:numRef>
          </c:val>
        </c:ser>
        <c:ser>
          <c:idx val="6"/>
          <c:order val="6"/>
          <c:tx>
            <c:strRef>
              <c:f>TABLE3!$I$6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TABLE3!$I$7:$I$33</c:f>
              <c:numCache>
                <c:formatCode>#0.00\ \ ;\-#0.00\ \ ;#0.00\ \ ;"                        //"</c:formatCode>
                <c:ptCount val="27"/>
                <c:pt idx="0">
                  <c:v>3.5868737465795264</c:v>
                </c:pt>
                <c:pt idx="1">
                  <c:v>2.3803847557957014</c:v>
                </c:pt>
                <c:pt idx="2">
                  <c:v>2.0917289969175883</c:v>
                </c:pt>
                <c:pt idx="3">
                  <c:v>2.067708620975313</c:v>
                </c:pt>
                <c:pt idx="4">
                  <c:v>2.2316787370318751</c:v>
                </c:pt>
                <c:pt idx="5">
                  <c:v>1.7951237871078041</c:v>
                </c:pt>
                <c:pt idx="6">
                  <c:v>1.6733305201562341</c:v>
                </c:pt>
                <c:pt idx="7">
                  <c:v>1.4651916224622032</c:v>
                </c:pt>
                <c:pt idx="8">
                  <c:v>1.1445804543314455</c:v>
                </c:pt>
                <c:pt idx="9">
                  <c:v>1.4501357476295618</c:v>
                </c:pt>
                <c:pt idx="10">
                  <c:v>1.0408660206393461</c:v>
                </c:pt>
                <c:pt idx="11">
                  <c:v>1.3247643169235626</c:v>
                </c:pt>
                <c:pt idx="12">
                  <c:v>1.2925097600164863</c:v>
                </c:pt>
                <c:pt idx="13">
                  <c:v>1.3723013404097379</c:v>
                </c:pt>
                <c:pt idx="14">
                  <c:v>1.1553584658000571</c:v>
                </c:pt>
                <c:pt idx="15">
                  <c:v>1.1863758302515781</c:v>
                </c:pt>
                <c:pt idx="16">
                  <c:v>1.1363304205561178</c:v>
                </c:pt>
                <c:pt idx="17">
                  <c:v>1.1620894273117715</c:v>
                </c:pt>
                <c:pt idx="18">
                  <c:v>1.1393064794639636</c:v>
                </c:pt>
                <c:pt idx="19">
                  <c:v>1.0170048178697055</c:v>
                </c:pt>
                <c:pt idx="20">
                  <c:v>1.0568097047635632</c:v>
                </c:pt>
                <c:pt idx="21">
                  <c:v>0.93714283171728396</c:v>
                </c:pt>
                <c:pt idx="22">
                  <c:v>0.9785590846139357</c:v>
                </c:pt>
                <c:pt idx="23">
                  <c:v>0.93722513280535535</c:v>
                </c:pt>
                <c:pt idx="24">
                  <c:v>0.92488924240882731</c:v>
                </c:pt>
                <c:pt idx="25">
                  <c:v>0.91316391219601034</c:v>
                </c:pt>
                <c:pt idx="26">
                  <c:v>0.4315250779295961</c:v>
                </c:pt>
              </c:numCache>
            </c:numRef>
          </c:val>
        </c:ser>
        <c:ser>
          <c:idx val="7"/>
          <c:order val="7"/>
          <c:tx>
            <c:strRef>
              <c:f>TABLE3!$J$6</c:f>
              <c:strCache>
                <c:ptCount val="1"/>
                <c:pt idx="0">
                  <c:v>2016 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TABLE3!$B$7:$B$33</c:f>
              <c:strCache>
                <c:ptCount val="27"/>
                <c:pt idx="0">
                  <c:v>USA</c:v>
                </c:pt>
                <c:pt idx="1">
                  <c:v>Řecko</c:v>
                </c:pt>
                <c:pt idx="2">
                  <c:v>Velká Británie</c:v>
                </c:pt>
                <c:pt idx="3">
                  <c:v>Estonsko</c:v>
                </c:pt>
                <c:pt idx="4">
                  <c:v>Polsko</c:v>
                </c:pt>
                <c:pt idx="5">
                  <c:v>Francie</c:v>
                </c:pt>
                <c:pt idx="6">
                  <c:v>Turecko</c:v>
                </c:pt>
                <c:pt idx="7">
                  <c:v>Norsko</c:v>
                </c:pt>
                <c:pt idx="8">
                  <c:v>Litva</c:v>
                </c:pt>
                <c:pt idx="9">
                  <c:v>Rumunsko</c:v>
                </c:pt>
                <c:pt idx="10">
                  <c:v>Lotyšsko</c:v>
                </c:pt>
                <c:pt idx="11">
                  <c:v>Portugalsko</c:v>
                </c:pt>
                <c:pt idx="12">
                  <c:v>Bulharsko</c:v>
                </c:pt>
                <c:pt idx="13">
                  <c:v>Chorvatsko</c:v>
                </c:pt>
                <c:pt idx="14">
                  <c:v>Albánie</c:v>
                </c:pt>
                <c:pt idx="15">
                  <c:v>Německo</c:v>
                </c:pt>
                <c:pt idx="16">
                  <c:v>Dánsko</c:v>
                </c:pt>
                <c:pt idx="17">
                  <c:v>Nizozemsko</c:v>
                </c:pt>
                <c:pt idx="18">
                  <c:v>Slovensko</c:v>
                </c:pt>
                <c:pt idx="19">
                  <c:v>Itálie</c:v>
                </c:pt>
                <c:pt idx="20">
                  <c:v>ČR</c:v>
                </c:pt>
                <c:pt idx="21">
                  <c:v>Maďarsko</c:v>
                </c:pt>
                <c:pt idx="22">
                  <c:v>Kanada</c:v>
                </c:pt>
                <c:pt idx="23">
                  <c:v>Slovinsko</c:v>
                </c:pt>
                <c:pt idx="24">
                  <c:v>Španělsko</c:v>
                </c:pt>
                <c:pt idx="25">
                  <c:v>Belgie</c:v>
                </c:pt>
                <c:pt idx="26">
                  <c:v>Lucembursko</c:v>
                </c:pt>
              </c:strCache>
            </c:strRef>
          </c:cat>
          <c:val>
            <c:numRef>
              <c:f>TABLE3!$J$7:$J$33</c:f>
              <c:numCache>
                <c:formatCode>#0.00\ \ ;\-#0.00\ \ ;#0.00\ \ ;"                        //"</c:formatCode>
                <c:ptCount val="27"/>
                <c:pt idx="0">
                  <c:v>3.6108336398034377</c:v>
                </c:pt>
                <c:pt idx="1">
                  <c:v>2.3843033510087093</c:v>
                </c:pt>
                <c:pt idx="2">
                  <c:v>2.2098734166469591</c:v>
                </c:pt>
                <c:pt idx="3">
                  <c:v>2.1642909467788627</c:v>
                </c:pt>
                <c:pt idx="4">
                  <c:v>1.997615741265365</c:v>
                </c:pt>
                <c:pt idx="5">
                  <c:v>1.7828521877678347</c:v>
                </c:pt>
                <c:pt idx="6">
                  <c:v>1.5587599817113216</c:v>
                </c:pt>
                <c:pt idx="7">
                  <c:v>1.535229116572832</c:v>
                </c:pt>
                <c:pt idx="8">
                  <c:v>1.4931601311766631</c:v>
                </c:pt>
                <c:pt idx="9">
                  <c:v>1.4816985986785638</c:v>
                </c:pt>
                <c:pt idx="10">
                  <c:v>1.4541655579997872</c:v>
                </c:pt>
                <c:pt idx="11">
                  <c:v>1.3838896113037236</c:v>
                </c:pt>
                <c:pt idx="12">
                  <c:v>1.346438191898345</c:v>
                </c:pt>
                <c:pt idx="13">
                  <c:v>1.2299749479817139</c:v>
                </c:pt>
                <c:pt idx="14">
                  <c:v>1.2079755757240798</c:v>
                </c:pt>
                <c:pt idx="15">
                  <c:v>1.1915532313404553</c:v>
                </c:pt>
                <c:pt idx="16">
                  <c:v>1.1733201728546658</c:v>
                </c:pt>
                <c:pt idx="17">
                  <c:v>1.1686667634296548</c:v>
                </c:pt>
                <c:pt idx="18">
                  <c:v>1.1590218504120497</c:v>
                </c:pt>
                <c:pt idx="19">
                  <c:v>1.1137163093161238</c:v>
                </c:pt>
                <c:pt idx="20">
                  <c:v>1.0354421663802889</c:v>
                </c:pt>
                <c:pt idx="21">
                  <c:v>1.0083420037948547</c:v>
                </c:pt>
                <c:pt idx="22">
                  <c:v>0.99443028198169925</c:v>
                </c:pt>
                <c:pt idx="23">
                  <c:v>0.93662182278435135</c:v>
                </c:pt>
                <c:pt idx="24">
                  <c:v>0.90503920656821024</c:v>
                </c:pt>
                <c:pt idx="25">
                  <c:v>0.85419505735286616</c:v>
                </c:pt>
                <c:pt idx="26">
                  <c:v>0.44004809371663339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8848"/>
        <c:axId val="50080384"/>
      </c:barChart>
      <c:catAx>
        <c:axId val="5007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50080384"/>
        <c:crosses val="autoZero"/>
        <c:auto val="1"/>
        <c:lblAlgn val="ctr"/>
        <c:lblOffset val="100"/>
        <c:noMultiLvlLbl val="0"/>
      </c:catAx>
      <c:valAx>
        <c:axId val="50080384"/>
        <c:scaling>
          <c:orientation val="minMax"/>
        </c:scaling>
        <c:delete val="0"/>
        <c:axPos val="l"/>
        <c:majorGridlines/>
        <c:numFmt formatCode="#0.00\ \ ;\-#0.00\ \ ;#0.00\ \ ;&quot;                        //&quot;" sourceLinked="1"/>
        <c:majorTickMark val="out"/>
        <c:minorTickMark val="none"/>
        <c:tickLblPos val="nextTo"/>
        <c:crossAx val="5007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CC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441546817378715E-2"/>
          <c:y val="0.11284197329611961"/>
          <c:w val="0.88799206560250221"/>
          <c:h val="0.79371372298356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TABLE5!$C$6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TABLE5!$C$7:$C$35</c:f>
            </c:numRef>
          </c:val>
        </c:ser>
        <c:ser>
          <c:idx val="1"/>
          <c:order val="1"/>
          <c:tx>
            <c:strRef>
              <c:f>TABLE5!$D$6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TABLE5!$D$7:$D$35</c:f>
            </c:numRef>
          </c:val>
        </c:ser>
        <c:ser>
          <c:idx val="2"/>
          <c:order val="2"/>
          <c:tx>
            <c:strRef>
              <c:f>TABLE5!$E$6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TABLE5!$E$7:$E$35</c:f>
            </c:numRef>
          </c:val>
        </c:ser>
        <c:ser>
          <c:idx val="3"/>
          <c:order val="3"/>
          <c:tx>
            <c:strRef>
              <c:f>TABLE5!$F$6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TABLE5!$F$7:$F$35</c:f>
            </c:numRef>
          </c:val>
        </c:ser>
        <c:ser>
          <c:idx val="4"/>
          <c:order val="4"/>
          <c:tx>
            <c:strRef>
              <c:f>TABLE5!$G$6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TABLE5!$G$7:$G$35</c:f>
            </c:numRef>
          </c:val>
        </c:ser>
        <c:ser>
          <c:idx val="5"/>
          <c:order val="5"/>
          <c:tx>
            <c:strRef>
              <c:f>TABLE5!$H$6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TABLE5!$H$7:$H$35</c:f>
            </c:numRef>
          </c:val>
        </c:ser>
        <c:ser>
          <c:idx val="6"/>
          <c:order val="6"/>
          <c:tx>
            <c:strRef>
              <c:f>TABLE5!$I$6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TABLE5!$I$7:$I$35</c:f>
            </c:numRef>
          </c:val>
        </c:ser>
        <c:ser>
          <c:idx val="7"/>
          <c:order val="7"/>
          <c:tx>
            <c:strRef>
              <c:f>TABLE5!$J$6</c:f>
              <c:strCache>
                <c:ptCount val="1"/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TABLE5!$B$7:$B$35</c:f>
              <c:strCache>
                <c:ptCount val="27"/>
                <c:pt idx="0">
                  <c:v>USA</c:v>
                </c:pt>
                <c:pt idx="1">
                  <c:v>Norsko</c:v>
                </c:pt>
                <c:pt idx="2">
                  <c:v>UK</c:v>
                </c:pt>
                <c:pt idx="3">
                  <c:v>Francie</c:v>
                </c:pt>
                <c:pt idx="4">
                  <c:v>Dánsko</c:v>
                </c:pt>
                <c:pt idx="5">
                  <c:v>Nizozemsko</c:v>
                </c:pt>
                <c:pt idx="6">
                  <c:v>SRN</c:v>
                </c:pt>
                <c:pt idx="7">
                  <c:v>Řecko</c:v>
                </c:pt>
                <c:pt idx="8">
                  <c:v>Kanada</c:v>
                </c:pt>
                <c:pt idx="9">
                  <c:v>Lucembursko</c:v>
                </c:pt>
                <c:pt idx="10">
                  <c:v>Estonsko</c:v>
                </c:pt>
                <c:pt idx="11">
                  <c:v>Belgie</c:v>
                </c:pt>
                <c:pt idx="12">
                  <c:v>Itálie</c:v>
                </c:pt>
                <c:pt idx="13">
                  <c:v>Portugalsko</c:v>
                </c:pt>
                <c:pt idx="14">
                  <c:v>Polsko</c:v>
                </c:pt>
                <c:pt idx="15">
                  <c:v>Španělsko</c:v>
                </c:pt>
                <c:pt idx="16">
                  <c:v>Litva</c:v>
                </c:pt>
                <c:pt idx="17">
                  <c:v>Slovinsko</c:v>
                </c:pt>
                <c:pt idx="18">
                  <c:v>ČR</c:v>
                </c:pt>
                <c:pt idx="19">
                  <c:v>Slovensko</c:v>
                </c:pt>
                <c:pt idx="20">
                  <c:v>Lotyšsko</c:v>
                </c:pt>
                <c:pt idx="21">
                  <c:v>Turecko</c:v>
                </c:pt>
                <c:pt idx="22">
                  <c:v>Chorvatsko</c:v>
                </c:pt>
                <c:pt idx="23">
                  <c:v>Maďarsko</c:v>
                </c:pt>
                <c:pt idx="24">
                  <c:v>Rumunsko</c:v>
                </c:pt>
                <c:pt idx="25">
                  <c:v>Bulharsko</c:v>
                </c:pt>
                <c:pt idx="26">
                  <c:v>Albánie</c:v>
                </c:pt>
              </c:strCache>
            </c:strRef>
          </c:cat>
          <c:val>
            <c:numRef>
              <c:f>TABLE5!$J$7:$J$35</c:f>
              <c:numCache>
                <c:formatCode>#,##0</c:formatCode>
                <c:ptCount val="27"/>
                <c:pt idx="0">
                  <c:v>1876.1124943514474</c:v>
                </c:pt>
                <c:pt idx="1">
                  <c:v>1398.4085797731482</c:v>
                </c:pt>
                <c:pt idx="2">
                  <c:v>912.85198179493614</c:v>
                </c:pt>
                <c:pt idx="3">
                  <c:v>746.68454579127365</c:v>
                </c:pt>
                <c:pt idx="4">
                  <c:v>686.2025056078154</c:v>
                </c:pt>
                <c:pt idx="5">
                  <c:v>601.95199695846009</c:v>
                </c:pt>
                <c:pt idx="6">
                  <c:v>542.42875095540103</c:v>
                </c:pt>
                <c:pt idx="7">
                  <c:v>536.9913478980078</c:v>
                </c:pt>
                <c:pt idx="8">
                  <c:v>504.44610697195071</c:v>
                </c:pt>
                <c:pt idx="9">
                  <c:v>475.00486558967458</c:v>
                </c:pt>
                <c:pt idx="10">
                  <c:v>392.38152916596943</c:v>
                </c:pt>
                <c:pt idx="11">
                  <c:v>388.35070013377015</c:v>
                </c:pt>
                <c:pt idx="12">
                  <c:v>379.52567590991299</c:v>
                </c:pt>
                <c:pt idx="13">
                  <c:v>308.93923150776862</c:v>
                </c:pt>
                <c:pt idx="14">
                  <c:v>296.55505130941145</c:v>
                </c:pt>
                <c:pt idx="15">
                  <c:v>284.99054166692662</c:v>
                </c:pt>
                <c:pt idx="16">
                  <c:v>237.4422305289099</c:v>
                </c:pt>
                <c:pt idx="17">
                  <c:v>226.92402287806922</c:v>
                </c:pt>
                <c:pt idx="18">
                  <c:v>221.77620939692213</c:v>
                </c:pt>
                <c:pt idx="19">
                  <c:v>221.12464281835418</c:v>
                </c:pt>
                <c:pt idx="20">
                  <c:v>214.2315793581067</c:v>
                </c:pt>
                <c:pt idx="21">
                  <c:v>185.35447857840668</c:v>
                </c:pt>
                <c:pt idx="22">
                  <c:v>173.61113658256454</c:v>
                </c:pt>
                <c:pt idx="23">
                  <c:v>147.57874969717494</c:v>
                </c:pt>
                <c:pt idx="24">
                  <c:v>146.99334342331755</c:v>
                </c:pt>
                <c:pt idx="25">
                  <c:v>103.32993864039832</c:v>
                </c:pt>
                <c:pt idx="26">
                  <c:v>56.608965815402335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40672"/>
        <c:axId val="50142208"/>
      </c:barChart>
      <c:catAx>
        <c:axId val="5014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50142208"/>
        <c:crosses val="autoZero"/>
        <c:auto val="1"/>
        <c:lblAlgn val="ctr"/>
        <c:lblOffset val="100"/>
        <c:noMultiLvlLbl val="0"/>
      </c:catAx>
      <c:valAx>
        <c:axId val="501422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014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2">
    <c:autoUpdate val="0"/>
  </c:externalData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0.06933</cdr:x>
      <cdr:y>0.45013</cdr:y>
    </cdr:from>
    <cdr:to>
      <cdr:x>0.95102</cdr:x>
      <cdr:y>0.45013</cdr:y>
    </cdr:to>
    <cdr:cxnSp macro="">
      <cdr:nvCxnSpPr>
        <cdr:cNvPr id="3" name="Přímá spojnice 2"/>
        <cdr:cNvCxnSpPr/>
      </cdr:nvCxnSpPr>
      <cdr:spPr>
        <a:xfrm xmlns:a="http://schemas.openxmlformats.org/drawingml/2006/main">
          <a:off x="611560" y="2376265"/>
          <a:ext cx="7776864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0.32726</cdr:x>
      <cdr:y>0</cdr:y>
    </cdr:from>
    <cdr:to>
      <cdr:x>1</cdr:x>
      <cdr:y>0.14668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27965" y="0"/>
          <a:ext cx="6224555" cy="100592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</cdr:pic>
  </cdr:relSizeAnchor>
  <cdr:relSizeAnchor xmlns:cdr="http://schemas.openxmlformats.org/drawingml/2006/chartDrawing">
    <cdr:from>
      <cdr:x>0.66151</cdr:x>
      <cdr:y>0.752</cdr:y>
    </cdr:from>
    <cdr:to>
      <cdr:x>0.70043</cdr:x>
      <cdr:y>0.96199</cdr:y>
    </cdr:to>
    <cdr:sp macro="" textlink="">
      <cdr:nvSpPr>
        <cdr:cNvPr id="3" name="Ovál 2"/>
        <cdr:cNvSpPr/>
      </cdr:nvSpPr>
      <cdr:spPr>
        <a:xfrm xmlns:a="http://schemas.openxmlformats.org/drawingml/2006/main">
          <a:off x="6120680" y="5157192"/>
          <a:ext cx="360040" cy="14401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DDBE-0245-4A4B-81F0-486D8A2E33DC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FFB10-B867-4D73-A661-82D3F322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4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93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Znalost anglického jazyka dle úrovně STANAG 6001 se začala sledovat od roku 2004.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PRO SLUŽEBNÍ POTŘEBU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1FCDE-519D-49AC-ADDF-4D22F073FFA4}" type="slidenum">
              <a:rPr lang="cs-CZ" smtClean="0"/>
              <a:pPr>
                <a:defRPr/>
              </a:pPr>
              <a:t>103</a:t>
            </a:fld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PRO SLUŽEBNÍ POTŘEBU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27C4F9D-47A9-41D1-B9B4-48AEF691C5B3}" type="slidenum">
              <a:rPr lang="cs-CZ" altLang="cs-CZ">
                <a:latin typeface="Times New Roman" pitchFamily="18" charset="0"/>
              </a:rPr>
              <a:pPr eaLnBrk="1" hangingPunct="1"/>
              <a:t>113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9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9EFB81-3C49-48B5-9DE9-E1C79A531A87}" type="slidenum">
              <a:rPr lang="cs-CZ" altLang="cs-CZ">
                <a:latin typeface="Times New Roman" pitchFamily="18" charset="0"/>
              </a:rPr>
              <a:pPr eaLnBrk="1" hangingPunct="1"/>
              <a:t>20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D0EDB0-C6EC-4178-9217-69F581F1C9FA}" type="slidenum">
              <a:rPr lang="cs-CZ" altLang="cs-CZ">
                <a:latin typeface="Times New Roman" pitchFamily="18" charset="0"/>
              </a:rPr>
              <a:pPr eaLnBrk="1" hangingPunct="1"/>
              <a:t>32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7ACBFA-DC5D-4B2A-943F-F646BF8F56BC}" type="slidenum">
              <a:rPr lang="cs-CZ" altLang="cs-CZ">
                <a:latin typeface="Times New Roman" pitchFamily="18" charset="0"/>
              </a:rPr>
              <a:pPr eaLnBrk="1" hangingPunct="1"/>
              <a:t>56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779A050-FE1F-4CAF-9280-DE86966BC211}" type="slidenum">
              <a:rPr lang="cs-CZ" altLang="cs-CZ">
                <a:latin typeface="Times New Roman" pitchFamily="18" charset="0"/>
              </a:rPr>
              <a:pPr eaLnBrk="1" hangingPunct="1"/>
              <a:t>57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7ACBFA-DC5D-4B2A-943F-F646BF8F56BC}" type="slidenum">
              <a:rPr lang="cs-CZ" altLang="cs-CZ">
                <a:latin typeface="Times New Roman" pitchFamily="18" charset="0"/>
              </a:rPr>
              <a:pPr eaLnBrk="1" hangingPunct="1"/>
              <a:t>60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>
                <a:latin typeface="Arial" charset="0"/>
              </a:rPr>
              <a:t>Při výpočtu naplněnosti byly do skutečných počtů započítány dispozice a MFZ.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F801F-DD50-464D-8681-EEE64D114272}" type="slidenum">
              <a:rPr lang="cs-CZ" altLang="cs-CZ" smtClean="0"/>
              <a:pPr eaLnBrk="1" hangingPunct="1"/>
              <a:t>87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6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2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87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0061"/>
            <a:ext cx="7886700" cy="3432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2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0671"/>
            <a:ext cx="3886200" cy="36062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0671"/>
            <a:ext cx="3886200" cy="36062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8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179512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48611"/>
            <a:ext cx="3868340" cy="779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6059"/>
            <a:ext cx="3868340" cy="27736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4861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6059"/>
            <a:ext cx="3887391" cy="27736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13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555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95555"/>
            <a:ext cx="4629150" cy="476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7706"/>
            <a:ext cx="2949178" cy="30912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39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214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21434"/>
            <a:ext cx="4629150" cy="473961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86332"/>
            <a:ext cx="2949178" cy="3082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15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356A-C66A-4E37-A30A-6FF3B262DC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62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DE6F-3374-4BE6-AB08-CE4B06D15A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0369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934B-CFD5-4366-B9D0-A5CC945F8E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1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43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2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43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07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75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A413-6CE8-4CEF-9099-17E34B744687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D38A-1ED2-4DB2-8272-657F5BCCDD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77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1199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png"/><Relationship Id="rId4" Type="http://schemas.openxmlformats.org/officeDocument/2006/relationships/oleObject" Target="../embeddings/Microsoft_Excel_97-2003_Worksheet12.xls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10015.indexcopernicus.com/index.php?p=1" TargetMode="Externa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rochazkaj\Documents\Osobni\Zivotopis%20a%20publikacni%20cinnost\ACR%202014_ang.pdf" TargetMode="External"/><Relationship Id="rId2" Type="http://schemas.openxmlformats.org/officeDocument/2006/relationships/hyperlink" Target="file:///C:\Users\prochazkaj\Documents\Osobni\Zivotopis%20a%20publikacni%20cinnost\ACR%202014_%20cze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_Worksheet1.xls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Microsoft_Excel_97-2003_Worksheet2.xls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oleObject" Target="../embeddings/Microsoft_Excel_97-2003_Worksheet3.xls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Microsoft_Excel_97-2003_Worksheet5.xls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oleObject" Target="../embeddings/Microsoft_Excel_97-2003_Worksheet6.xls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97-2003_Worksheet7.xls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97-2003_Worksheet8.xls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" y="0"/>
            <a:ext cx="9144001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345" y="154665"/>
            <a:ext cx="7886700" cy="1325563"/>
          </a:xfrm>
        </p:spPr>
        <p:txBody>
          <a:bodyPr/>
          <a:lstStyle/>
          <a:p>
            <a:r>
              <a:rPr lang="cs-CZ" dirty="0" smtClean="0"/>
              <a:t>Mobilizace v Africe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Volitelná poznámka uživatele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0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075239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altLang="cs-CZ" sz="2800" dirty="0" smtClean="0"/>
              <a:t>OBJASNIT VÝVOJ OBRANNÉ POLITIKY ČR OD ROKU 1989: 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KONTEXT – VNĚJŠÍ ASPEKTY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CÍLE OBRANNÉ POLITIKY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INSTITUCIONÁLNÍ ADAPTACE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SCHOPNOSTI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PERSONÁL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MATERIÁL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FINANCOVÁNÍ</a:t>
            </a:r>
          </a:p>
          <a:p>
            <a:pPr marL="609600" indent="-609600" algn="just">
              <a:buFontTx/>
              <a:buAutoNum type="arabicPeriod"/>
            </a:pPr>
            <a:endParaRPr lang="cs-CZ" altLang="cs-CZ" sz="2800" dirty="0"/>
          </a:p>
          <a:p>
            <a:pPr marL="609600" indent="-609600" algn="just">
              <a:buFontTx/>
              <a:buAutoNum type="arabicPeriod"/>
            </a:pPr>
            <a:endParaRPr lang="cs-CZ" altLang="cs-CZ" sz="2800" dirty="0"/>
          </a:p>
          <a:p>
            <a:pPr algn="just"/>
            <a:endParaRPr lang="cs-CZ" altLang="cs-CZ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>
                <a:solidFill>
                  <a:prstClr val="black"/>
                </a:solidFill>
              </a:rPr>
              <a:t>CÍLE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246444"/>
              </p:ext>
            </p:extLst>
          </p:nvPr>
        </p:nvGraphicFramePr>
        <p:xfrm>
          <a:off x="-108520" y="0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34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716703"/>
              </p:ext>
            </p:extLst>
          </p:nvPr>
        </p:nvGraphicFramePr>
        <p:xfrm>
          <a:off x="-50800" y="476672"/>
          <a:ext cx="9245600" cy="58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r:id="rId3" imgW="9242337" imgH="5883150" progId="Excel.Chart.8">
                  <p:embed/>
                </p:oleObj>
              </mc:Choice>
              <mc:Fallback>
                <p:oleObj r:id="rId3" imgW="9242337" imgH="5883150" progId="Excel.Chart.8">
                  <p:embed/>
                  <p:pic>
                    <p:nvPicPr>
                      <p:cNvPr id="0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476672"/>
                        <a:ext cx="9245600" cy="58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3347864" y="1167853"/>
            <a:ext cx="5616624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altLang="cs-CZ" sz="2400" b="1" dirty="0" smtClean="0"/>
              <a:t>Podíl personálu (vojenský + civilní) 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na aktivní populaci</a:t>
            </a:r>
          </a:p>
        </p:txBody>
      </p:sp>
      <p:sp>
        <p:nvSpPr>
          <p:cNvPr id="7" name="Ovál 6"/>
          <p:cNvSpPr/>
          <p:nvPr/>
        </p:nvSpPr>
        <p:spPr>
          <a:xfrm>
            <a:off x="7452320" y="4365104"/>
            <a:ext cx="36004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5099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1399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r:id="rId3" imgW="8888738" imgH="5645385" progId="Excel.Sheet.8">
                  <p:embed/>
                </p:oleObj>
              </mc:Choice>
              <mc:Fallback>
                <p:oleObj r:id="rId3" imgW="8888738" imgH="5645385" progId="Excel.Sheet.8">
                  <p:embed/>
                  <p:pic>
                    <p:nvPicPr>
                      <p:cNvPr id="0" name="Graf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4427984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400" b="1" dirty="0"/>
              <a:t>Podíl výdajů na hlavní druhy </a:t>
            </a:r>
            <a:r>
              <a:rPr lang="cs-CZ" altLang="cs-CZ" sz="2400" b="1" dirty="0" smtClean="0"/>
              <a:t>techniky na </a:t>
            </a:r>
            <a:r>
              <a:rPr lang="cs-CZ" altLang="cs-CZ" sz="2400" b="1" dirty="0"/>
              <a:t>celkových výdajích (2016)</a:t>
            </a:r>
            <a:endParaRPr lang="cs-CZ" sz="24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2924944"/>
            <a:ext cx="799288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740352" y="4653136"/>
            <a:ext cx="36004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F7B68-DBCC-4E4A-AC4A-DBEB3A01DBFB}" type="slidenum">
              <a:rPr lang="cs-CZ"/>
              <a:pPr>
                <a:defRPr/>
              </a:pPr>
              <a:t>103</a:t>
            </a:fld>
            <a:endParaRPr lang="cs-CZ" dirty="0"/>
          </a:p>
        </p:txBody>
      </p:sp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>
          <a:xfrm>
            <a:off x="3883025" y="1340768"/>
            <a:ext cx="5260975" cy="7778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2400" b="1" dirty="0" smtClean="0"/>
              <a:t>Podíl výdajů na personál na celkových výdajích (2016)</a:t>
            </a:r>
          </a:p>
        </p:txBody>
      </p:sp>
      <p:sp>
        <p:nvSpPr>
          <p:cNvPr id="7" name="Ovál 6"/>
          <p:cNvSpPr/>
          <p:nvPr/>
        </p:nvSpPr>
        <p:spPr>
          <a:xfrm>
            <a:off x="3563938" y="2492375"/>
            <a:ext cx="319087" cy="39020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223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978230"/>
              </p:ext>
            </p:extLst>
          </p:nvPr>
        </p:nvGraphicFramePr>
        <p:xfrm>
          <a:off x="107504" y="798042"/>
          <a:ext cx="9036496" cy="559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r:id="rId4" imgW="9352075" imgH="5883150" progId="Excel.Chart.8">
                  <p:embed/>
                </p:oleObj>
              </mc:Choice>
              <mc:Fallback>
                <p:oleObj r:id="rId4" imgW="9352075" imgH="58831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798042"/>
                        <a:ext cx="9036496" cy="5596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9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Příspěvky a čerpání ČR do/z NATO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7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Příspěvky ČR do NATO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5013325"/>
            <a:ext cx="20859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2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70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Výdaje rezortu MO směrem k EU</a:t>
            </a:r>
          </a:p>
        </p:txBody>
      </p:sp>
      <p:graphicFrame>
        <p:nvGraphicFramePr>
          <p:cNvPr id="41229" name="Group 2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435491"/>
              </p:ext>
            </p:extLst>
          </p:nvPr>
        </p:nvGraphicFramePr>
        <p:xfrm>
          <a:off x="1" y="908720"/>
          <a:ext cx="9143998" cy="5949281"/>
        </p:xfrm>
        <a:graphic>
          <a:graphicData uri="http://schemas.openxmlformats.org/drawingml/2006/table">
            <a:tbl>
              <a:tblPr/>
              <a:tblGrid>
                <a:gridCol w="4600222"/>
                <a:gridCol w="1180042"/>
                <a:gridCol w="672041"/>
                <a:gridCol w="673805"/>
                <a:gridCol w="672042"/>
                <a:gridCol w="673805"/>
                <a:gridCol w="672041"/>
              </a:tblGrid>
              <a:tr h="13083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Účel platby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Gestor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0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Zvláštní výbor ATHENA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SOPS MO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SATCEN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SOPS MO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0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EDA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NÚřV MO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604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SESAR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(Single </a:t>
                      </a: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European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Sky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ATM </a:t>
                      </a: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Research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SRPS MO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PŘÍSPĚVKY ČR CELKEM :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VÝKONNOSTÍ PARAMETRY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graphicFrame>
        <p:nvGraphicFramePr>
          <p:cNvPr id="6" name="Zástupný symbol pro tabulku 5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06894475"/>
              </p:ext>
            </p:extLst>
          </p:nvPr>
        </p:nvGraphicFramePr>
        <p:xfrm>
          <a:off x="72008" y="1772816"/>
          <a:ext cx="9036496" cy="4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List" r:id="rId3" imgW="3600332" imgH="1952640" progId="Excel.Sheet.12">
                  <p:embed/>
                </p:oleObj>
              </mc:Choice>
              <mc:Fallback>
                <p:oleObj name="List" r:id="rId3" imgW="3600332" imgH="1952640" progId="Excel.Shee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" y="1772816"/>
                        <a:ext cx="9036496" cy="45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7606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E0730-53B9-4C9C-924B-2E70C3E47BA3}" type="slidenum">
              <a:rPr lang="cs-CZ"/>
              <a:pPr>
                <a:defRPr/>
              </a:pPr>
              <a:t>108</a:t>
            </a:fld>
            <a:endParaRPr lang="cs-CZ" dirty="0"/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-107950" y="1628775"/>
            <a:ext cx="9144000" cy="47974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Hodnotí plnění cílů výstavby schopností (personál, výdaje na obranu a modernizaci).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ČR promítla změnu bezpečnostního prostředí do svých strategických dokumentů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dirty="0" smtClean="0">
                <a:latin typeface="Arial" charset="0"/>
              </a:rPr>
              <a:t>Z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astaven pokles výdajů na obranu a nastartován jejich růst.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Oceněny příspěvky do operací a misí NATO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Podfinancování obrany má negativní dopad na AČR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Brigáda pro celé spektrum operací, ale pouze pro čl.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5.</a:t>
            </a:r>
            <a:endParaRPr lang="cs-CZ" altLang="cs-CZ" sz="24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dirty="0" smtClean="0">
                <a:latin typeface="Arial" charset="0"/>
              </a:rPr>
              <a:t>C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hybí munice, náhradní díly a další materiál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Nedostatečný výcvik a cvičení.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HODNOCENNÍ OBRANY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349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57A8E-EAD8-4743-993A-BA58141D7175}" type="slidenum">
              <a:rPr lang="cs-CZ"/>
              <a:pPr>
                <a:defRPr/>
              </a:pPr>
              <a:t>109</a:t>
            </a:fld>
            <a:endParaRPr lang="cs-CZ" dirty="0"/>
          </a:p>
        </p:txBody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-252413" y="1700213"/>
            <a:ext cx="9375776" cy="4699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dirty="0" smtClean="0">
                <a:latin typeface="Arial" charset="0"/>
              </a:rPr>
              <a:t>Velmi </a:t>
            </a:r>
            <a:r>
              <a:rPr lang="cs-CZ" altLang="cs-CZ" dirty="0">
                <a:latin typeface="Arial" charset="0"/>
              </a:rPr>
              <a:t>nízké stavy </a:t>
            </a:r>
            <a:r>
              <a:rPr lang="cs-CZ" altLang="cs-CZ" dirty="0" smtClean="0">
                <a:latin typeface="Arial" charset="0"/>
              </a:rPr>
              <a:t>personálu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útvarů bojové podpory a bojového zabezpečení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ČR bude schopna poskytnout pro operace menší příspěvek, než jaký by bylo přiměřené očekávat, toto břemeno budou muset nést ostatní spojenci.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ČR by se měla zaměřit na zvýšení připravenosti a bojové účinnosti svých pozemních sil pro plné spektru operací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Za současného stavu bezpečnostního prostředí může ČR očekávat vyšší požadavky na AČR (rozsahem i mnohem vyšší úrovni připravenosti než doposud).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51520" y="692696"/>
            <a:ext cx="8784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3600" dirty="0" smtClean="0"/>
              <a:t>ALIANČNÍ HODNOCENNÍ OBRANY 2016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636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86700" cy="1325563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1"/>
            <a:ext cx="8640960" cy="418812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DYČKA, Lukáš; PROCHÁZKA, Josef; LANDOVSKÝ, Jakub. Czech Defence </a:t>
            </a:r>
            <a:r>
              <a:rPr lang="cs-CZ" dirty="0" err="1"/>
              <a:t>Policy</a:t>
            </a:r>
            <a:r>
              <a:rPr lang="cs-CZ" dirty="0"/>
              <a:t> Response to Dynamics in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-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Recommendations</a:t>
            </a:r>
            <a:r>
              <a:rPr lang="cs-CZ" dirty="0"/>
              <a:t>. </a:t>
            </a:r>
            <a:r>
              <a:rPr lang="cs-CZ" i="1" dirty="0"/>
              <a:t>Vojenské rozhledy. (Czech </a:t>
            </a:r>
            <a:r>
              <a:rPr lang="cs-CZ" i="1" dirty="0" err="1"/>
              <a:t>Military</a:t>
            </a:r>
            <a:r>
              <a:rPr lang="cs-CZ" i="1" dirty="0"/>
              <a:t> </a:t>
            </a:r>
            <a:r>
              <a:rPr lang="cs-CZ" i="1" dirty="0" err="1"/>
              <a:t>Review</a:t>
            </a:r>
            <a:r>
              <a:rPr lang="cs-CZ" i="1" dirty="0"/>
              <a:t>.)</a:t>
            </a:r>
            <a:r>
              <a:rPr lang="cs-CZ" dirty="0"/>
              <a:t>, 2016, sv. 25 (57), č. Mimořádné číslo, s. 3-17. ISSN 1210-3292.</a:t>
            </a:r>
          </a:p>
          <a:p>
            <a:pPr lvl="0"/>
            <a:r>
              <a:rPr lang="cs-CZ" dirty="0"/>
              <a:t>PROCHÁZKA, Josef. </a:t>
            </a:r>
            <a:r>
              <a:rPr lang="cs-CZ" dirty="0" err="1"/>
              <a:t>Adaptation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Republic Defence </a:t>
            </a:r>
            <a:r>
              <a:rPr lang="cs-CZ" dirty="0" err="1"/>
              <a:t>Policy</a:t>
            </a:r>
            <a:r>
              <a:rPr lang="cs-CZ" dirty="0"/>
              <a:t> - </a:t>
            </a:r>
            <a:r>
              <a:rPr lang="cs-CZ" dirty="0" err="1"/>
              <a:t>Lessons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. </a:t>
            </a:r>
            <a:r>
              <a:rPr lang="cs-CZ" b="1" i="1" dirty="0" err="1"/>
              <a:t>Security</a:t>
            </a:r>
            <a:r>
              <a:rPr lang="cs-CZ" b="1" i="1" dirty="0"/>
              <a:t> and Defence</a:t>
            </a:r>
            <a:r>
              <a:rPr lang="cs-CZ" dirty="0"/>
              <a:t>, 2015, vol. 6, no. 1, p. 15-28. ISSN 2300-8741. Dostupné 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10015.indexcopernicus.com/index.php?p=1</a:t>
            </a:r>
            <a:endParaRPr lang="cs-CZ" dirty="0" smtClean="0"/>
          </a:p>
          <a:p>
            <a:r>
              <a:rPr lang="cs-CZ" dirty="0"/>
              <a:t>PROCHÁZKA, J. </a:t>
            </a:r>
            <a:r>
              <a:rPr lang="cs-CZ" i="1" dirty="0"/>
              <a:t>Dvacet let Armády České republiky. Jak dál? </a:t>
            </a:r>
            <a:r>
              <a:rPr lang="cs-CZ" dirty="0"/>
              <a:t>Vojenské rozhledy 2/2013, roč. 22, s. 48 -58. ISSN </a:t>
            </a:r>
            <a:r>
              <a:rPr lang="cs-CZ" dirty="0" smtClean="0"/>
              <a:t>1210-3292</a:t>
            </a:r>
          </a:p>
          <a:p>
            <a:pPr lvl="0"/>
            <a:r>
              <a:rPr lang="en-US" dirty="0"/>
              <a:t>PROCHÁZKA, J. </a:t>
            </a:r>
            <a:r>
              <a:rPr lang="en-US" i="1" dirty="0"/>
              <a:t>The Defense Policy of Czechoslovakia and Czech Republic since 1989: Stages, Milestones, Challenges, Priorities, and Lessons Learned.</a:t>
            </a:r>
            <a:r>
              <a:rPr lang="en-US" dirty="0"/>
              <a:t> Connections Quarterly Journal – Spring 2009. Partnership for Peace Consortium of Defence Academies and Security Studies Institutes. </a:t>
            </a:r>
            <a:r>
              <a:rPr lang="de-DE" dirty="0"/>
              <a:t>2009, p. 17-33. ISSN 1812-1098. </a:t>
            </a:r>
            <a:r>
              <a:rPr lang="de-DE" dirty="0" err="1"/>
              <a:t>Dostupný</a:t>
            </a:r>
            <a:r>
              <a:rPr lang="de-DE" dirty="0"/>
              <a:t> z http://&lt;pfpconsortium.org/journal-article/defense-policy-czechoslovakia-and-czech-republic-1989&gt; </a:t>
            </a:r>
            <a:r>
              <a:rPr lang="de-DE" dirty="0" err="1"/>
              <a:t>datum</a:t>
            </a:r>
            <a:r>
              <a:rPr lang="de-DE" dirty="0"/>
              <a:t> 25.11.2013.</a:t>
            </a:r>
            <a:endParaRPr lang="cs-CZ" dirty="0"/>
          </a:p>
          <a:p>
            <a:pPr lvl="0"/>
            <a:r>
              <a:rPr lang="fr-FR" dirty="0"/>
              <a:t>PROCHÁZKA, J. </a:t>
            </a:r>
            <a:r>
              <a:rPr lang="fr-FR" i="1" dirty="0"/>
              <a:t>Transformace rezortu MO ČR pokračuje.</a:t>
            </a:r>
            <a:r>
              <a:rPr lang="fr-FR" dirty="0"/>
              <a:t> </a:t>
            </a:r>
            <a:r>
              <a:rPr lang="en-US" dirty="0" err="1"/>
              <a:t>Obrana</a:t>
            </a:r>
            <a:r>
              <a:rPr lang="en-US" dirty="0"/>
              <a:t> a </a:t>
            </a:r>
            <a:r>
              <a:rPr lang="en-US" dirty="0" err="1"/>
              <a:t>strategie</a:t>
            </a:r>
            <a:r>
              <a:rPr lang="en-US" dirty="0"/>
              <a:t> 2/2007, Brno: </a:t>
            </a:r>
            <a:r>
              <a:rPr lang="en-US" dirty="0" err="1"/>
              <a:t>Univerzita</a:t>
            </a:r>
            <a:r>
              <a:rPr lang="en-US" dirty="0"/>
              <a:t> </a:t>
            </a:r>
            <a:r>
              <a:rPr lang="en-US" dirty="0" err="1"/>
              <a:t>obrany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strategických</a:t>
            </a:r>
            <a:r>
              <a:rPr lang="en-US" dirty="0"/>
              <a:t> </a:t>
            </a:r>
            <a:r>
              <a:rPr lang="en-US" dirty="0" err="1"/>
              <a:t>studií</a:t>
            </a:r>
            <a:r>
              <a:rPr lang="en-US" dirty="0"/>
              <a:t>, 2007, s. 139-145. ISSN 1214-6463 (print), ISSN 1802-7199 (on-line)</a:t>
            </a:r>
            <a:endParaRPr lang="cs-CZ" dirty="0"/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1B2CD-751D-4A2C-B3C0-7E1FD193521D}" type="slidenum">
              <a:rPr lang="cs-CZ"/>
              <a:pPr>
                <a:defRPr/>
              </a:pPr>
              <a:t>110</a:t>
            </a:fld>
            <a:endParaRPr lang="cs-CZ" dirty="0"/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9144000" cy="4221336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marL="457200" lvl="1" indent="0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Pro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ČR navrženo 50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cílů (minulý cyklus 45);</a:t>
            </a:r>
            <a:endParaRPr lang="cs-CZ" altLang="cs-CZ" sz="2400" dirty="0">
              <a:solidFill>
                <a:schemeClr val="tx1"/>
              </a:solidFill>
              <a:latin typeface="Arial" charset="0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Změny: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přechod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na </a:t>
            </a:r>
            <a:r>
              <a:rPr lang="cs-CZ" altLang="cs-CZ" sz="2400" dirty="0">
                <a:solidFill>
                  <a:srgbClr val="FF0000"/>
                </a:solidFill>
                <a:latin typeface="Arial" charset="0"/>
              </a:rPr>
              <a:t>těžkou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 mechanizovanou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brigádu;</a:t>
            </a:r>
            <a:endParaRPr lang="cs-CZ" altLang="cs-CZ" sz="24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doplnění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prvků divizní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úrovně (PVO, ISTAR, PSYOPS,…);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zvýšení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pohotovosti některých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prvků;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navýšení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počtu letových hodin u operačních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pilotů;</a:t>
            </a:r>
            <a:endParaRPr lang="cs-CZ" altLang="cs-CZ" sz="24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vyčlenění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pasivního sledovací systému VĚRA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a poskytnutí </a:t>
            </a:r>
            <a:r>
              <a:rPr lang="cs-CZ" altLang="cs-CZ" sz="2400" dirty="0">
                <a:solidFill>
                  <a:schemeClr val="tx1"/>
                </a:solidFill>
                <a:latin typeface="Arial" charset="0"/>
              </a:rPr>
              <a:t>mobilního radaru </a:t>
            </a: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MADR;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a řada dalších…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7293"/>
            <a:ext cx="7886700" cy="1325563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>
                <a:solidFill>
                  <a:schemeClr val="tx1"/>
                </a:solidFill>
                <a:latin typeface="Arial" charset="0"/>
              </a:rPr>
              <a:t>CÍLE VÝSTAVBY SCHOPNOSTÍ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2017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7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52" name="Group 1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20210342"/>
              </p:ext>
            </p:extLst>
          </p:nvPr>
        </p:nvGraphicFramePr>
        <p:xfrm>
          <a:off x="107950" y="0"/>
          <a:ext cx="9036050" cy="6057555"/>
        </p:xfrm>
        <a:graphic>
          <a:graphicData uri="http://schemas.openxmlformats.org/drawingml/2006/table">
            <a:tbl>
              <a:tblPr/>
              <a:tblGrid>
                <a:gridCol w="811213"/>
                <a:gridCol w="4832350"/>
                <a:gridCol w="782637"/>
                <a:gridCol w="847725"/>
                <a:gridCol w="890588"/>
                <a:gridCol w="871537"/>
              </a:tblGrid>
              <a:tr h="9807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Kate-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gorie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Měřítko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ČR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[%] (2011)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Pořadí ČR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(2011)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27*)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ČR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[%] (2013)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Pořadí ČR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 27*)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800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Investice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obranných výdajů na HDP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kapitálových výdajů na celkových obranných výdajích včetně souvisejících výdajů na vědu a výzkum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row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implementace národních cílů výstavby sil – kvantitativní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implementace národních cílů výstavby sil – kvalitativní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89,61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nasaditelných sil – pozemní síly (cíl 50 %)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nasaditelných sil – vzdušné síly (cíl 40 %)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udržitelných sil – pozemní síly (cíl 10 %)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udržitelných sil – vzdušné síly (cíl 8 %)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18-27**)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3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30" name="Group 886"/>
          <p:cNvGraphicFramePr>
            <a:graphicFrameLocks noGrp="1"/>
          </p:cNvGraphicFramePr>
          <p:nvPr>
            <p:ph/>
          </p:nvPr>
        </p:nvGraphicFramePr>
        <p:xfrm>
          <a:off x="0" y="274638"/>
          <a:ext cx="9144000" cy="6467477"/>
        </p:xfrm>
        <a:graphic>
          <a:graphicData uri="http://schemas.openxmlformats.org/drawingml/2006/table">
            <a:tbl>
              <a:tblPr/>
              <a:tblGrid>
                <a:gridCol w="819150"/>
                <a:gridCol w="4894263"/>
                <a:gridCol w="788987"/>
                <a:gridCol w="858838"/>
                <a:gridCol w="901700"/>
                <a:gridCol w="881062"/>
              </a:tblGrid>
              <a:tr h="1139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Kate-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gorie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Měřítko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ČR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[%] (2011)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Pořadí ČR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(2011)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27*)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ČR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[%] (2013)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Pořadí ČR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 27*)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44525"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Ě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nasazených pozemních sil v operacích NATO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nasazených pozemních sil v non-NATO operacích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nasazených pozemních sil celkem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nasazených letounů z celkového počtu nasaditelných letounů v operacích NATO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nasazených letounů v non-NATO operacích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14-27***)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nasazených letounů z celkového počtu nasaditelných letounů celkem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M9 – podíl naplnění přidělených pozic ve Velitelské struktuře NATO (NCS)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n.a.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M10 – podíl naplnění přidělených pozic ve velitelstvích NATO Force Structure, která doplňují NCS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n.a.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M11 – podíl naplnění dobrovolného příspěvku k Immediate Response Force v rámci Sil rychlé reakce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8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8072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000" dirty="0" smtClean="0">
                <a:latin typeface="Arial Unicode MS" pitchFamily="34" charset="-128"/>
              </a:rPr>
              <a:t>ZÁVĚR</a:t>
            </a:r>
            <a:endParaRPr lang="en-US" altLang="cs-CZ" sz="4000" dirty="0" smtClean="0">
              <a:latin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353425" cy="4681538"/>
          </a:xfrm>
        </p:spPr>
        <p:txBody>
          <a:bodyPr/>
          <a:lstStyle/>
          <a:p>
            <a:pPr eaLnBrk="1" hangingPunct="1"/>
            <a:endParaRPr lang="cs-CZ" altLang="cs-CZ" smtClean="0">
              <a:latin typeface="Arial Unicode MS" pitchFamily="34" charset="-128"/>
            </a:endParaRPr>
          </a:p>
          <a:p>
            <a:pPr eaLnBrk="1" hangingPunct="1"/>
            <a:endParaRPr lang="cs-CZ" altLang="cs-CZ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9552" y="2132856"/>
            <a:ext cx="81200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Vývoj obranné politiky lze charakterizovat jako </a:t>
            </a:r>
            <a:r>
              <a:rPr lang="cs-CZ" altLang="cs-CZ" sz="2400" dirty="0" smtClean="0"/>
              <a:t>nevyzrálý, naivní, spontánní</a:t>
            </a:r>
            <a:r>
              <a:rPr lang="cs-CZ" altLang="cs-CZ" sz="2400" dirty="0"/>
              <a:t>, nepromyšlený, </a:t>
            </a:r>
            <a:r>
              <a:rPr lang="cs-CZ" altLang="cs-CZ" sz="2400" dirty="0" smtClean="0"/>
              <a:t>netrpělivý, krátkozraký, partikulární nicméně se </a:t>
            </a:r>
            <a:r>
              <a:rPr lang="cs-CZ" altLang="cs-CZ" sz="2400" dirty="0"/>
              <a:t>záchvěvy </a:t>
            </a:r>
            <a:r>
              <a:rPr lang="cs-CZ" altLang="cs-CZ" sz="2400" dirty="0" smtClean="0"/>
              <a:t>racionality, politické </a:t>
            </a:r>
            <a:r>
              <a:rPr lang="cs-CZ" altLang="cs-CZ" sz="2400" dirty="0"/>
              <a:t>odpovědnosti a vůle</a:t>
            </a:r>
            <a:r>
              <a:rPr lang="cs-CZ" altLang="cs-CZ" sz="2400" dirty="0" smtClean="0"/>
              <a:t>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FF0000"/>
                </a:solidFill>
              </a:rPr>
              <a:t>Obranná politika ČR má pouze omezené možnosti reagovat na nové a staronové výzvy.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Nezbytností je mnohonárodní přístup k zajišťování obrany a bezpečnosti státu. </a:t>
            </a:r>
            <a:r>
              <a:rPr lang="cs-CZ" altLang="cs-CZ" sz="2400" dirty="0" err="1" smtClean="0"/>
              <a:t>Renacionalizace</a:t>
            </a:r>
            <a:r>
              <a:rPr lang="cs-CZ" altLang="cs-CZ" sz="2400" dirty="0" smtClean="0"/>
              <a:t> není cesta!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Adaptace všech nástrojů obranné politiky je nezbytná a vyžaduje systematičnost, dlouhodobost a cílové orientovaní a vůli ji zdrojově dotovat!!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490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996952"/>
            <a:ext cx="7886700" cy="318001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b="1" dirty="0"/>
              <a:t>DOTAZY, NEJASNOSTI, PŘIPOMÍNKY</a:t>
            </a:r>
          </a:p>
          <a:p>
            <a:pPr algn="ctr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9"/>
            <a:ext cx="8119814" cy="411611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PROCHÁZKA, J., STOJAR, R., JANOŠEC, J., TŮMA, M., PERNICA, B., MAREK, J. </a:t>
            </a:r>
            <a:r>
              <a:rPr lang="cs-CZ" dirty="0">
                <a:hlinkClick r:id="rId2" action="ppaction://hlinkfile"/>
              </a:rPr>
              <a:t>Armáda České republiky symbol demokracie a státní suverenity.</a:t>
            </a:r>
            <a:r>
              <a:rPr lang="cs-CZ" dirty="0"/>
              <a:t> (</a:t>
            </a:r>
            <a:r>
              <a:rPr lang="cs-CZ" dirty="0">
                <a:hlinkClick r:id="rId3" action="ppaction://hlinkfile"/>
              </a:rPr>
              <a:t>Anglická verze</a:t>
            </a:r>
            <a:r>
              <a:rPr lang="cs-CZ" dirty="0"/>
              <a:t>) Praha: Vojenský historický ústav Ministerstva obrany, Praha, 2014, 239 s. ISBN 9788072786435.</a:t>
            </a:r>
          </a:p>
          <a:p>
            <a:r>
              <a:rPr lang="cs-CZ" dirty="0"/>
              <a:t> </a:t>
            </a:r>
            <a:r>
              <a:rPr lang="cs-CZ" dirty="0" smtClean="0"/>
              <a:t>JANOŠEC</a:t>
            </a:r>
            <a:r>
              <a:rPr lang="cs-CZ" dirty="0"/>
              <a:t>, J., PROCHÁZKA, J., TŮMA, M. Obranná politika Československé a České republiky (1989-2009). MO ČR-PIC MO, 2009. ISBN 978-80-7278.</a:t>
            </a:r>
          </a:p>
          <a:p>
            <a:pPr lvl="0"/>
            <a:r>
              <a:rPr lang="cs-CZ" dirty="0"/>
              <a:t>TŮMA, M., PROCHÁZKA, J., JANOŠEC, J. Překonávání důsledků studené války v některých oblastech obranné politiky Československé a České republiky. Brno: Univerzita obrany, Ústav strategických studií, 2007, s. 120. ISBN: 978-80-7231-256-6.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12968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altLang="cs-CZ" sz="7400" b="1" dirty="0"/>
              <a:t>DEMOKRATIZACE</a:t>
            </a:r>
            <a:r>
              <a:rPr lang="cs-CZ" altLang="cs-CZ" sz="7400" i="1" dirty="0"/>
              <a:t> – ROZUMNÁ </a:t>
            </a:r>
            <a:r>
              <a:rPr lang="cs-CZ" altLang="cs-CZ" sz="7400" i="1" dirty="0" smtClean="0"/>
              <a:t>DOSTATEČNOST 1989 - 1993</a:t>
            </a:r>
            <a:endParaRPr lang="cs-CZ" altLang="cs-CZ" sz="7400" i="1" dirty="0"/>
          </a:p>
          <a:p>
            <a:pPr algn="l"/>
            <a:endParaRPr lang="cs-CZ" altLang="cs-CZ" sz="7400" i="1" dirty="0"/>
          </a:p>
          <a:p>
            <a:pPr algn="l"/>
            <a:r>
              <a:rPr lang="cs-CZ" altLang="cs-CZ" sz="7400" b="1" dirty="0"/>
              <a:t>INTEGRACE</a:t>
            </a:r>
            <a:r>
              <a:rPr lang="cs-CZ" altLang="cs-CZ" sz="7400" i="1" dirty="0"/>
              <a:t> – VSTUP DO </a:t>
            </a:r>
            <a:r>
              <a:rPr lang="cs-CZ" altLang="cs-CZ" sz="7400" i="1" dirty="0" smtClean="0"/>
              <a:t>NATO (1994 – 1999)</a:t>
            </a:r>
            <a:endParaRPr lang="cs-CZ" altLang="cs-CZ" sz="7400" i="1" dirty="0"/>
          </a:p>
          <a:p>
            <a:pPr algn="l"/>
            <a:endParaRPr lang="cs-CZ" altLang="cs-CZ" sz="7400" i="1" dirty="0"/>
          </a:p>
          <a:p>
            <a:pPr algn="l"/>
            <a:r>
              <a:rPr lang="cs-CZ" altLang="cs-CZ" sz="7400" b="1" dirty="0" smtClean="0"/>
              <a:t>REFORMY</a:t>
            </a:r>
            <a:r>
              <a:rPr lang="cs-CZ" altLang="cs-CZ" sz="7400" i="1" dirty="0" smtClean="0"/>
              <a:t> </a:t>
            </a:r>
            <a:r>
              <a:rPr lang="cs-CZ" altLang="cs-CZ" sz="7400" i="1" dirty="0"/>
              <a:t>– </a:t>
            </a:r>
            <a:r>
              <a:rPr lang="cs-CZ" altLang="cs-CZ" sz="7400" i="1" dirty="0" smtClean="0"/>
              <a:t>PROFESIONALIZACE  2000 - 2006</a:t>
            </a:r>
            <a:endParaRPr lang="cs-CZ" altLang="cs-CZ" sz="7400" i="1" dirty="0"/>
          </a:p>
          <a:p>
            <a:pPr algn="l"/>
            <a:endParaRPr lang="cs-CZ" altLang="cs-CZ" sz="7400" i="1" dirty="0"/>
          </a:p>
          <a:p>
            <a:pPr algn="l"/>
            <a:r>
              <a:rPr lang="cs-CZ" altLang="cs-CZ" sz="7400" b="1" dirty="0"/>
              <a:t>TRANSFORMACE</a:t>
            </a:r>
            <a:r>
              <a:rPr lang="cs-CZ" altLang="cs-CZ" sz="7400" i="1" dirty="0"/>
              <a:t> – EXPEDIČNÍ SÍLY A KRIZOVÉ </a:t>
            </a:r>
            <a:r>
              <a:rPr lang="cs-CZ" altLang="cs-CZ" sz="7400" i="1" dirty="0" smtClean="0"/>
              <a:t>ŘÍZENÍ 2007 - 2013</a:t>
            </a:r>
            <a:endParaRPr lang="cs-CZ" altLang="cs-CZ" sz="7400" i="1" dirty="0"/>
          </a:p>
          <a:p>
            <a:pPr algn="l"/>
            <a:endParaRPr lang="cs-CZ" altLang="cs-CZ" sz="7400" i="1" dirty="0"/>
          </a:p>
          <a:p>
            <a:pPr algn="l"/>
            <a:r>
              <a:rPr lang="cs-CZ" altLang="cs-CZ" sz="7400" b="1" dirty="0"/>
              <a:t>POSILOVÁNÍ PŘIPRAVENOSTI </a:t>
            </a:r>
            <a:r>
              <a:rPr lang="cs-CZ" altLang="cs-CZ" sz="7400" i="1" dirty="0"/>
              <a:t>– POSILOVÁNÍ OBRANYSCHOPNOSTI </a:t>
            </a:r>
            <a:r>
              <a:rPr lang="cs-CZ" altLang="cs-CZ" sz="7400" i="1" dirty="0" smtClean="0"/>
              <a:t>    </a:t>
            </a:r>
          </a:p>
          <a:p>
            <a:pPr algn="l"/>
            <a:r>
              <a:rPr lang="cs-CZ" altLang="cs-CZ" sz="7400" i="1" dirty="0"/>
              <a:t> </a:t>
            </a:r>
            <a:r>
              <a:rPr lang="cs-CZ" altLang="cs-CZ" sz="7400" i="1" dirty="0" smtClean="0"/>
              <a:t>                                                       ZEMĚ – RESILIENCE, DETERENCE (2014 </a:t>
            </a:r>
          </a:p>
          <a:p>
            <a:pPr algn="l"/>
            <a:r>
              <a:rPr lang="cs-CZ" altLang="cs-CZ" sz="7400" i="1" dirty="0"/>
              <a:t> </a:t>
            </a:r>
            <a:r>
              <a:rPr lang="cs-CZ" altLang="cs-CZ" sz="7400" i="1" dirty="0" smtClean="0"/>
              <a:t>                                                       – současnost)</a:t>
            </a:r>
            <a:endParaRPr lang="cs-CZ" altLang="cs-CZ" sz="7400" i="1" dirty="0"/>
          </a:p>
          <a:p>
            <a:pPr algn="l"/>
            <a:r>
              <a:rPr lang="cs-CZ" altLang="cs-CZ" sz="7400" dirty="0"/>
              <a:t>		</a:t>
            </a:r>
          </a:p>
          <a:p>
            <a:endParaRPr lang="cs-CZ" altLang="cs-CZ" sz="1200" dirty="0"/>
          </a:p>
          <a:p>
            <a:pPr algn="just"/>
            <a:endParaRPr lang="cs-CZ" altLang="cs-CZ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83671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altLang="cs-CZ" sz="3200" dirty="0"/>
              <a:t>VÝVOJ OBRANNÉ POLITIKY </a:t>
            </a:r>
            <a:r>
              <a:rPr lang="cs-CZ" altLang="cs-CZ" sz="3200" dirty="0" smtClean="0"/>
              <a:t>ČR PO ROCE 1989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r>
              <a:rPr lang="cs-CZ" dirty="0" smtClean="0"/>
              <a:t>VNĚJŠÍ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9"/>
            <a:ext cx="8640960" cy="4116114"/>
          </a:xfrm>
        </p:spPr>
        <p:txBody>
          <a:bodyPr/>
          <a:lstStyle/>
          <a:p>
            <a:r>
              <a:rPr lang="cs-CZ" dirty="0" smtClean="0"/>
              <a:t>POLITIKA, GEOPOLITIKA</a:t>
            </a:r>
          </a:p>
          <a:p>
            <a:r>
              <a:rPr lang="cs-CZ" dirty="0" smtClean="0"/>
              <a:t>MEZINÁRODNÍ INSTITUCE </a:t>
            </a:r>
          </a:p>
          <a:p>
            <a:r>
              <a:rPr lang="cs-CZ" dirty="0" smtClean="0"/>
              <a:t>BEZPEČNOSTNÍ PROSTŘEDÍ</a:t>
            </a:r>
          </a:p>
          <a:p>
            <a:r>
              <a:rPr lang="cs-CZ" dirty="0" smtClean="0"/>
              <a:t>OPERAČNÍ PROSTŘEDÍ</a:t>
            </a:r>
          </a:p>
          <a:p>
            <a:r>
              <a:rPr lang="cs-CZ" dirty="0" smtClean="0"/>
              <a:t>TECHNOLOGIE</a:t>
            </a:r>
          </a:p>
          <a:p>
            <a:r>
              <a:rPr lang="cs-CZ" dirty="0" smtClean="0"/>
              <a:t>EKONOMIKA</a:t>
            </a:r>
          </a:p>
          <a:p>
            <a:r>
              <a:rPr lang="cs-CZ" dirty="0" smtClean="0"/>
              <a:t>DEMOGRAFIE</a:t>
            </a:r>
          </a:p>
          <a:p>
            <a:r>
              <a:rPr lang="cs-CZ" dirty="0" smtClean="0"/>
              <a:t>ENVIRONMENTÁLNÍ OTÁZKY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0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r>
              <a:rPr lang="cs-CZ" dirty="0" smtClean="0"/>
              <a:t>VNITŘNÍ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9"/>
            <a:ext cx="8640960" cy="4116114"/>
          </a:xfrm>
        </p:spPr>
        <p:txBody>
          <a:bodyPr>
            <a:normAutofit/>
          </a:bodyPr>
          <a:lstStyle/>
          <a:p>
            <a:r>
              <a:rPr lang="cs-CZ" dirty="0" smtClean="0"/>
              <a:t>DOKTRINY</a:t>
            </a:r>
            <a:endParaRPr lang="cs-CZ" dirty="0" smtClean="0"/>
          </a:p>
          <a:p>
            <a:r>
              <a:rPr lang="cs-CZ" dirty="0" smtClean="0"/>
              <a:t>ORGANIZACE</a:t>
            </a:r>
          </a:p>
          <a:p>
            <a:r>
              <a:rPr lang="cs-CZ" dirty="0" smtClean="0"/>
              <a:t>VÝCVIK</a:t>
            </a:r>
          </a:p>
          <a:p>
            <a:r>
              <a:rPr lang="cs-CZ" dirty="0" smtClean="0"/>
              <a:t>MATERIÁL</a:t>
            </a:r>
          </a:p>
          <a:p>
            <a:r>
              <a:rPr lang="cs-CZ" dirty="0" smtClean="0"/>
              <a:t>LEADERSHIP</a:t>
            </a:r>
          </a:p>
          <a:p>
            <a:r>
              <a:rPr lang="cs-CZ" dirty="0" smtClean="0"/>
              <a:t>PERSONÁL</a:t>
            </a:r>
          </a:p>
          <a:p>
            <a:r>
              <a:rPr lang="cs-CZ" dirty="0" smtClean="0"/>
              <a:t>INFRASTRUKTURA</a:t>
            </a:r>
          </a:p>
          <a:p>
            <a:r>
              <a:rPr lang="cs-CZ" dirty="0" smtClean="0"/>
              <a:t>INTEROPERABILITA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724976"/>
              </p:ext>
            </p:extLst>
          </p:nvPr>
        </p:nvGraphicFramePr>
        <p:xfrm>
          <a:off x="4024268" y="1844824"/>
          <a:ext cx="5112318" cy="515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3" imgW="4584700" imgH="3438525" progId="PowerPoint.Slide.8">
                  <p:embed/>
                </p:oleObj>
              </mc:Choice>
              <mc:Fallback>
                <p:oleObj r:id="rId3" imgW="4584700" imgH="3438525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268" y="1844824"/>
                        <a:ext cx="5112318" cy="5157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36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740" y="2823517"/>
            <a:ext cx="7886700" cy="1325563"/>
          </a:xfrm>
        </p:spPr>
        <p:txBody>
          <a:bodyPr/>
          <a:lstStyle/>
          <a:p>
            <a:pPr algn="ctr"/>
            <a:r>
              <a:rPr lang="cs-CZ" dirty="0" smtClean="0"/>
              <a:t>DEMOKRATIZACE</a:t>
            </a:r>
            <a:br>
              <a:rPr lang="cs-CZ" dirty="0" smtClean="0"/>
            </a:br>
            <a:r>
              <a:rPr lang="cs-CZ" dirty="0" smtClean="0"/>
              <a:t>1989- 1993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242882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67544" y="764704"/>
            <a:ext cx="8064896" cy="1462087"/>
          </a:xfrm>
        </p:spPr>
        <p:txBody>
          <a:bodyPr/>
          <a:lstStyle/>
          <a:p>
            <a:r>
              <a:rPr lang="cs-CZ" altLang="cs-CZ" dirty="0">
                <a:latin typeface="Arial Unicode MS" pitchFamily="34" charset="-128"/>
              </a:rPr>
              <a:t>DEMOKRATIZACE 1989-1993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964488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KONTEXT:</a:t>
            </a:r>
          </a:p>
          <a:p>
            <a:r>
              <a:rPr lang="cs-CZ" dirty="0" smtClean="0"/>
              <a:t>Ekonomické vyčerpání východního bloku</a:t>
            </a:r>
          </a:p>
          <a:p>
            <a:r>
              <a:rPr lang="cs-CZ" dirty="0" smtClean="0"/>
              <a:t>Rozpad </a:t>
            </a:r>
            <a:r>
              <a:rPr lang="cs-CZ" dirty="0"/>
              <a:t>Sovětského svazu 26. prosince 1991</a:t>
            </a:r>
            <a:endParaRPr lang="cs-CZ" dirty="0" smtClean="0"/>
          </a:p>
          <a:p>
            <a:r>
              <a:rPr lang="cs-CZ" dirty="0" smtClean="0"/>
              <a:t>Ukončení blokové konfrontace – rozpad VS </a:t>
            </a:r>
          </a:p>
          <a:p>
            <a:r>
              <a:rPr lang="cs-CZ" dirty="0" smtClean="0"/>
              <a:t>Snížení pravděpodobnosti globálního konfliktu s použitím ZHN</a:t>
            </a:r>
          </a:p>
          <a:p>
            <a:r>
              <a:rPr lang="cs-CZ" dirty="0" smtClean="0"/>
              <a:t>Víra v mezinárodní nástroje (OSN – Rezoluce OSN Pouštní bouře)</a:t>
            </a:r>
          </a:p>
          <a:p>
            <a:r>
              <a:rPr lang="cs-CZ" dirty="0" smtClean="0"/>
              <a:t>Multilateralismus? </a:t>
            </a:r>
          </a:p>
          <a:p>
            <a:r>
              <a:rPr lang="cs-CZ" dirty="0" smtClean="0"/>
              <a:t>Konec dějin? Vznik </a:t>
            </a:r>
            <a:r>
              <a:rPr lang="cs-CZ" dirty="0"/>
              <a:t>nových zdrojů </a:t>
            </a:r>
            <a:r>
              <a:rPr lang="cs-CZ" dirty="0" smtClean="0"/>
              <a:t>nestability (postsovětský prostor, Jugoslávie, Irák)</a:t>
            </a:r>
          </a:p>
          <a:p>
            <a:r>
              <a:rPr lang="cs-CZ" dirty="0" smtClean="0"/>
              <a:t>Masová armáda nástroj totalitního režimu (82 </a:t>
            </a:r>
            <a:r>
              <a:rPr lang="cs-CZ" dirty="0"/>
              <a:t>% </a:t>
            </a:r>
            <a:r>
              <a:rPr lang="cs-CZ" dirty="0" smtClean="0"/>
              <a:t>VZP komunisté), vysoká pohotovost (první operační sled), nízká reputace ve </a:t>
            </a:r>
            <a:r>
              <a:rPr lang="cs-CZ" dirty="0"/>
              <a:t>společnosti </a:t>
            </a:r>
            <a:endParaRPr lang="cs-CZ" dirty="0" smtClean="0"/>
          </a:p>
          <a:p>
            <a:r>
              <a:rPr lang="cs-CZ" dirty="0" smtClean="0"/>
              <a:t>Dominující vnitropolitické přeměny (volby, ústava, nový systém řízení státu a institucí, ekonomické otázky) 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2016</a:t>
            </a:r>
            <a:endParaRPr lang="cs-CZ" alt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86091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67544" y="764704"/>
            <a:ext cx="8064896" cy="1462087"/>
          </a:xfrm>
        </p:spPr>
        <p:txBody>
          <a:bodyPr/>
          <a:lstStyle/>
          <a:p>
            <a:r>
              <a:rPr lang="cs-CZ" altLang="cs-CZ" dirty="0">
                <a:latin typeface="Arial Unicode MS" pitchFamily="34" charset="-128"/>
              </a:rPr>
              <a:t>DEMOKRATIZACE 1989-1993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064896" cy="3715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Politické cíle: </a:t>
            </a:r>
          </a:p>
          <a:p>
            <a:r>
              <a:rPr lang="cs-CZ" dirty="0"/>
              <a:t>c</a:t>
            </a:r>
            <a:r>
              <a:rPr lang="cs-CZ" dirty="0" smtClean="0"/>
              <a:t>elospolečenská transformace</a:t>
            </a:r>
          </a:p>
          <a:p>
            <a:r>
              <a:rPr lang="cs-CZ" dirty="0" smtClean="0"/>
              <a:t>vyloučit </a:t>
            </a:r>
            <a:r>
              <a:rPr lang="cs-CZ" dirty="0"/>
              <a:t>možnost zneužití armády proti demokratizačnímu </a:t>
            </a:r>
            <a:r>
              <a:rPr lang="cs-CZ" dirty="0" smtClean="0"/>
              <a:t>procesu</a:t>
            </a:r>
          </a:p>
          <a:p>
            <a:r>
              <a:rPr lang="cs-CZ" dirty="0" smtClean="0"/>
              <a:t>podřídit </a:t>
            </a:r>
            <a:r>
              <a:rPr lang="cs-CZ" dirty="0"/>
              <a:t>armádu </a:t>
            </a:r>
            <a:r>
              <a:rPr lang="cs-CZ" dirty="0" smtClean="0"/>
              <a:t>civilnímu </a:t>
            </a:r>
            <a:r>
              <a:rPr lang="cs-CZ" dirty="0"/>
              <a:t>řízení a demokratické kontrole v souladu se západními </a:t>
            </a:r>
            <a:r>
              <a:rPr lang="cs-CZ" dirty="0" smtClean="0"/>
              <a:t>modely</a:t>
            </a:r>
          </a:p>
          <a:p>
            <a:r>
              <a:rPr lang="cs-CZ" dirty="0" smtClean="0"/>
              <a:t>odsun sovětských vojsk z území státu</a:t>
            </a:r>
          </a:p>
          <a:p>
            <a:r>
              <a:rPr lang="cs-CZ" dirty="0" smtClean="0"/>
              <a:t>demilitarizace státu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2016</a:t>
            </a:r>
            <a:endParaRPr lang="cs-CZ" alt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19386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97001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ARMÁDA 1989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75252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Mírová armáda: útvary </a:t>
            </a:r>
            <a:r>
              <a:rPr lang="cs-CZ" dirty="0"/>
              <a:t>přímo podřízené FMNO, velitelství </a:t>
            </a:r>
            <a:r>
              <a:rPr lang="cs-CZ" dirty="0" smtClean="0"/>
              <a:t>západního a východního vojenského okruhu </a:t>
            </a:r>
            <a:r>
              <a:rPr lang="cs-CZ" dirty="0"/>
              <a:t>se svými svazky, útvary a zařízeními, 1. a 4. armáda, 10. letecká armáda, </a:t>
            </a:r>
            <a:r>
              <a:rPr lang="cs-CZ" dirty="0" smtClean="0"/>
              <a:t>velitelství </a:t>
            </a:r>
            <a:r>
              <a:rPr lang="cs-CZ" dirty="0"/>
              <a:t>protivzdušné obrany státu, </a:t>
            </a:r>
            <a:r>
              <a:rPr lang="cs-CZ" dirty="0" smtClean="0"/>
              <a:t>štáb </a:t>
            </a:r>
            <a:r>
              <a:rPr lang="cs-CZ" dirty="0"/>
              <a:t>civilní obrany, speciální svazky a útvary, vojenské školy a další zařízení. </a:t>
            </a:r>
          </a:p>
          <a:p>
            <a:r>
              <a:rPr lang="cs-CZ" dirty="0"/>
              <a:t>Hlavní </a:t>
            </a:r>
            <a:r>
              <a:rPr lang="cs-CZ" dirty="0" smtClean="0"/>
              <a:t>bojová síla: 15 </a:t>
            </a:r>
            <a:r>
              <a:rPr lang="cs-CZ" dirty="0"/>
              <a:t>vševojskových divizí, 2 letecké divize, 2 divize protivzdušné obrany, 1 dělostřelecká divize, raketové a protiletadlové raketové svazky a útvary</a:t>
            </a:r>
            <a:r>
              <a:rPr lang="cs-CZ" dirty="0" smtClean="0"/>
              <a:t>.</a:t>
            </a:r>
          </a:p>
          <a:p>
            <a:r>
              <a:rPr lang="cs-CZ" dirty="0" smtClean="0"/>
              <a:t>Armáda </a:t>
            </a:r>
            <a:r>
              <a:rPr lang="cs-CZ" dirty="0"/>
              <a:t>k 31. prosinci 1989 provozovala 16 stálých letišť.  </a:t>
            </a:r>
          </a:p>
          <a:p>
            <a:r>
              <a:rPr lang="cs-CZ" dirty="0" smtClean="0"/>
              <a:t>Hlavní bojová technika: 4 </a:t>
            </a:r>
            <a:r>
              <a:rPr lang="cs-CZ" dirty="0"/>
              <a:t>500 tanků, 4 900 bojových obrněných vozidel, 3 400 dělostřeleckých systémů ráže 100 mm a výše a 687 letounů. </a:t>
            </a:r>
            <a:r>
              <a:rPr lang="cs-CZ" i="1" dirty="0"/>
              <a:t> </a:t>
            </a:r>
            <a:endParaRPr lang="cs-CZ" dirty="0"/>
          </a:p>
          <a:p>
            <a:r>
              <a:rPr lang="cs-CZ" dirty="0" smtClean="0"/>
              <a:t>Počet </a:t>
            </a:r>
            <a:r>
              <a:rPr lang="cs-CZ" dirty="0"/>
              <a:t>vojáků v činné </a:t>
            </a:r>
            <a:r>
              <a:rPr lang="cs-CZ" dirty="0" smtClean="0"/>
              <a:t>službě: 210 </a:t>
            </a:r>
            <a:r>
              <a:rPr lang="cs-CZ" dirty="0"/>
              <a:t>000 </a:t>
            </a:r>
            <a:r>
              <a:rPr lang="cs-CZ" dirty="0" smtClean="0"/>
              <a:t>osob (61 </a:t>
            </a:r>
            <a:r>
              <a:rPr lang="cs-CZ" dirty="0"/>
              <a:t>405 </a:t>
            </a:r>
            <a:r>
              <a:rPr lang="cs-CZ" dirty="0" smtClean="0"/>
              <a:t>VZP z toho -  41 </a:t>
            </a:r>
            <a:r>
              <a:rPr lang="cs-CZ" dirty="0"/>
              <a:t>715 generálů a důstojníků a 19 690 praporčíků) a 148 595 vojáků v základní službě.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armádě pracovalo okolo 80 000 občanských zaměstnanců.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15391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PROCESY - Projekt Monika\bezpec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692696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latin typeface="Arial Unicode MS" pitchFamily="34" charset="-128"/>
              </a:rPr>
              <a:t>DEMOKRATIZACE 1989-1993</a:t>
            </a:r>
            <a:endParaRPr lang="en-US" altLang="cs-CZ" sz="4000" dirty="0" smtClean="0">
              <a:latin typeface="Arial Unicode MS" pitchFamily="34" charset="-128"/>
            </a:endParaRP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060848"/>
            <a:ext cx="8640960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cs-CZ" altLang="cs-CZ" sz="2800" dirty="0" smtClean="0">
                <a:latin typeface="Arial Unicode MS" pitchFamily="34" charset="-128"/>
              </a:rPr>
              <a:t>DEPOLITIZACE ARMÁDY </a:t>
            </a:r>
            <a:r>
              <a:rPr lang="cs-CZ" altLang="cs-CZ" dirty="0">
                <a:latin typeface="Arial Unicode MS" pitchFamily="34" charset="-128"/>
              </a:rPr>
              <a:t>(HPS12.89, </a:t>
            </a:r>
            <a:r>
              <a:rPr lang="cs-CZ" altLang="cs-CZ" dirty="0" smtClean="0">
                <a:latin typeface="Arial Unicode MS" pitchFamily="34" charset="-128"/>
              </a:rPr>
              <a:t>KSČ 3.90) </a:t>
            </a:r>
            <a:endParaRPr lang="cs-CZ" altLang="cs-CZ" sz="2800" dirty="0" smtClean="0">
              <a:latin typeface="Arial Unicode MS" pitchFamily="34" charset="-128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cs-CZ" altLang="cs-CZ" sz="2800" dirty="0" smtClean="0">
                <a:latin typeface="Arial Unicode MS" pitchFamily="34" charset="-128"/>
              </a:rPr>
              <a:t>DEMOKRATICKÉ ZÁSADY CIVILNÍHO ŘÍZENÍ (12.90 </a:t>
            </a:r>
            <a:r>
              <a:rPr lang="cs-CZ" dirty="0" smtClean="0"/>
              <a:t>první civilní ministr obrany – Dobrovský)</a:t>
            </a:r>
            <a:endParaRPr lang="cs-CZ" altLang="cs-CZ" sz="2800" dirty="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cs-CZ" altLang="cs-CZ" sz="2800" dirty="0" smtClean="0">
                <a:latin typeface="Arial Unicode MS" pitchFamily="34" charset="-128"/>
              </a:rPr>
              <a:t>PERSONÁLNÍ ZMĚNY (MO gen. Vacek 3.12.89, prověrky, rehabilitace)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cs-CZ" altLang="cs-CZ" sz="2800" dirty="0" smtClean="0">
                <a:latin typeface="Arial Unicode MS" pitchFamily="34" charset="-128"/>
              </a:rPr>
              <a:t>PŘECHOD OD ÚTOČNÉ K OBRANNÉ STRATEGII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R</a:t>
            </a:r>
            <a:r>
              <a:rPr lang="cs-CZ" altLang="cs-CZ" sz="2800" dirty="0" smtClean="0">
                <a:latin typeface="Arial Unicode MS" pitchFamily="34" charset="-128"/>
              </a:rPr>
              <a:t>EDUKCE MASOVÉ ARMÁDY (S-KOS)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cs-CZ" altLang="cs-CZ" sz="2800" dirty="0" smtClean="0">
                <a:latin typeface="Arial Unicode MS" pitchFamily="34" charset="-128"/>
              </a:rPr>
              <a:t>ROZDĚLENÍ STÁTU A ARMÁDY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cs-CZ" altLang="cs-CZ" sz="2800" dirty="0" smtClean="0">
                <a:latin typeface="Arial Unicode MS" pitchFamily="34" charset="-128"/>
              </a:rPr>
              <a:t>OPERACE (POUŠTNÍ BOUŘE,  BALKÁN)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endParaRPr lang="cs-CZ" altLang="cs-CZ" sz="28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ZRUŠENÍ VARŠAVSKÉ SMLOUVY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86" b="11786"/>
          <a:stretch>
            <a:fillRect/>
          </a:stretch>
        </p:blipFill>
        <p:spPr>
          <a:xfrm>
            <a:off x="457200" y="1340768"/>
            <a:ext cx="8229600" cy="4785395"/>
          </a:xfrm>
        </p:spPr>
      </p:pic>
      <p:sp>
        <p:nvSpPr>
          <p:cNvPr id="3" name="TextovéPole 2"/>
          <p:cNvSpPr txBox="1"/>
          <p:nvPr/>
        </p:nvSpPr>
        <p:spPr>
          <a:xfrm>
            <a:off x="323528" y="6309320"/>
            <a:ext cx="88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Smlouva o přátelství, spolupráci a vzájemné </a:t>
            </a:r>
            <a:r>
              <a:rPr lang="cs-CZ" dirty="0" smtClean="0"/>
              <a:t>pomoci  14. 5.1955 (Varšava) - 1.7.1991 (Praha)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0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ODCHOD SOVĚTSKÝCH VOJSK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30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7"/>
            <a:ext cx="3028950" cy="231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3028950" cy="21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38" y="1124744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728127" cy="21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592" y="2564904"/>
            <a:ext cx="3272904" cy="21314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35069" y="1196752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26.2.1990 – 21.6.1991</a:t>
            </a:r>
            <a:endParaRPr lang="cs-CZ" sz="2400" dirty="0"/>
          </a:p>
        </p:txBody>
      </p:sp>
      <p:pic>
        <p:nvPicPr>
          <p:cNvPr id="12290" name="Picture 2" descr="Pomoc nebo okupace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719289" cy="23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496" y="6381328"/>
            <a:ext cx="887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Operace DUNAJ 21. 8.1968 – obsazení území Československa vojsky Varšavské smlouvy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6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i="1" dirty="0" smtClean="0"/>
              <a:t>Sovětská vojska na území </a:t>
            </a:r>
            <a:r>
              <a:rPr lang="cs-CZ" i="1" dirty="0"/>
              <a:t>ČSFR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Doklad gen. </a:t>
            </a:r>
            <a:r>
              <a:rPr lang="cs-CZ" dirty="0" err="1" smtClean="0"/>
              <a:t>Naďoviče</a:t>
            </a:r>
            <a:r>
              <a:rPr lang="cs-CZ" dirty="0" smtClean="0"/>
              <a:t> (10. 1990) parlamentní komisi: </a:t>
            </a:r>
          </a:p>
          <a:p>
            <a:r>
              <a:rPr lang="cs-CZ" dirty="0" smtClean="0"/>
              <a:t>dislokace v 75 </a:t>
            </a:r>
            <a:r>
              <a:rPr lang="cs-CZ" dirty="0"/>
              <a:t>posádkách (v </a:t>
            </a:r>
            <a:r>
              <a:rPr lang="cs-CZ" dirty="0" smtClean="0"/>
              <a:t>ČR 59, SK 16)</a:t>
            </a:r>
          </a:p>
          <a:p>
            <a:r>
              <a:rPr lang="cs-CZ" dirty="0" smtClean="0"/>
              <a:t>celkem </a:t>
            </a:r>
            <a:r>
              <a:rPr lang="cs-CZ" dirty="0"/>
              <a:t>73 500 sovětských vojáků s rodinnými příslušníky velitelského </a:t>
            </a:r>
            <a:r>
              <a:rPr lang="cs-CZ" dirty="0" smtClean="0"/>
              <a:t>sboru</a:t>
            </a:r>
          </a:p>
          <a:p>
            <a:r>
              <a:rPr lang="cs-CZ" dirty="0" smtClean="0"/>
              <a:t>Vojenská </a:t>
            </a:r>
            <a:r>
              <a:rPr lang="cs-CZ" dirty="0"/>
              <a:t>technika </a:t>
            </a:r>
            <a:r>
              <a:rPr lang="cs-CZ" dirty="0" smtClean="0"/>
              <a:t>- 30 </a:t>
            </a:r>
            <a:r>
              <a:rPr lang="cs-CZ" dirty="0"/>
              <a:t>odpalovacích zařízení, 1220 tanků, 2505 </a:t>
            </a:r>
            <a:r>
              <a:rPr lang="cs-CZ" dirty="0" smtClean="0"/>
              <a:t>BVP </a:t>
            </a:r>
            <a:r>
              <a:rPr lang="cs-CZ" dirty="0"/>
              <a:t>a </a:t>
            </a:r>
            <a:r>
              <a:rPr lang="cs-CZ" dirty="0" smtClean="0"/>
              <a:t>OT,</a:t>
            </a:r>
            <a:r>
              <a:rPr lang="cs-CZ" b="1" dirty="0" smtClean="0"/>
              <a:t> </a:t>
            </a:r>
            <a:r>
              <a:rPr lang="cs-CZ" dirty="0"/>
              <a:t>1218 děl a minometů (ráže 100 mm a výše), 76 bojových letounů, 146 bojových vrtulníků, 251 prostředků protivzdušné obrany a 18 500 automobilů</a:t>
            </a:r>
          </a:p>
        </p:txBody>
      </p:sp>
    </p:spTree>
    <p:extLst>
      <p:ext uri="{BB962C8B-B14F-4D97-AF65-F5344CB8AC3E}">
        <p14:creationId xmlns:p14="http://schemas.microsoft.com/office/powerpoint/2010/main" val="1646549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Dohoda </a:t>
            </a:r>
            <a:r>
              <a:rPr lang="cs-CZ" b="1" i="1" dirty="0"/>
              <a:t>mezi vládami ČSSR a SSSR o odchodu sovětských vojsk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Podepsána  26.2. </a:t>
            </a:r>
            <a:r>
              <a:rPr lang="cs-CZ" b="1" dirty="0"/>
              <a:t>1990 v Moskvě </a:t>
            </a:r>
            <a:r>
              <a:rPr lang="cs-CZ" b="1" dirty="0" smtClean="0"/>
              <a:t>(MZV J</a:t>
            </a:r>
            <a:r>
              <a:rPr lang="cs-CZ" b="1" dirty="0"/>
              <a:t>. Dienstbier a E. </a:t>
            </a:r>
            <a:r>
              <a:rPr lang="cs-CZ" b="1" dirty="0" err="1"/>
              <a:t>Ševardnadze</a:t>
            </a:r>
            <a:r>
              <a:rPr lang="cs-CZ" b="1" dirty="0"/>
              <a:t> (za účasti nejvyšších představitelů obou zemí V. Havla a M. Gorbačova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Harmonogram </a:t>
            </a:r>
            <a:r>
              <a:rPr lang="cs-CZ" b="1" dirty="0"/>
              <a:t>stahování rozdělený do tří </a:t>
            </a:r>
            <a:r>
              <a:rPr lang="cs-CZ" b="1" dirty="0" smtClean="0"/>
              <a:t>etap: </a:t>
            </a:r>
          </a:p>
          <a:p>
            <a:pPr marL="400050" lvl="1" indent="0">
              <a:buNone/>
            </a:pPr>
            <a:r>
              <a:rPr lang="cs-CZ" b="1" dirty="0" smtClean="0"/>
              <a:t>První </a:t>
            </a:r>
            <a:r>
              <a:rPr lang="cs-CZ" b="1" dirty="0"/>
              <a:t>etapa </a:t>
            </a:r>
            <a:r>
              <a:rPr lang="cs-CZ" b="1" dirty="0" smtClean="0"/>
              <a:t>do 31.5. 1990</a:t>
            </a:r>
          </a:p>
          <a:p>
            <a:pPr marL="400050" lvl="1" indent="0">
              <a:buNone/>
            </a:pPr>
            <a:r>
              <a:rPr lang="cs-CZ" b="1" dirty="0" smtClean="0"/>
              <a:t>Druhá etapa do 31.12. </a:t>
            </a:r>
            <a:r>
              <a:rPr lang="cs-CZ" b="1" dirty="0"/>
              <a:t>1990 </a:t>
            </a:r>
            <a:endParaRPr lang="cs-CZ" b="1" dirty="0" smtClean="0"/>
          </a:p>
          <a:p>
            <a:pPr marL="400050" lvl="1" indent="0">
              <a:buNone/>
            </a:pPr>
            <a:r>
              <a:rPr lang="cs-CZ" b="1" dirty="0" smtClean="0"/>
              <a:t>Třetí </a:t>
            </a:r>
            <a:r>
              <a:rPr lang="cs-CZ" b="1" dirty="0"/>
              <a:t>etapa do </a:t>
            </a:r>
            <a:r>
              <a:rPr lang="cs-CZ" b="1" dirty="0" smtClean="0"/>
              <a:t>30.6. </a:t>
            </a:r>
            <a:r>
              <a:rPr lang="cs-CZ" b="1" dirty="0"/>
              <a:t>1991.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980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i="1" dirty="0" smtClean="0"/>
              <a:t>Smlouva </a:t>
            </a:r>
            <a:r>
              <a:rPr lang="cs-CZ" i="1" dirty="0"/>
              <a:t>o konvenčních ozbrojených silách v Evropě (</a:t>
            </a:r>
            <a:r>
              <a:rPr lang="cs-CZ" i="1" dirty="0" smtClean="0"/>
              <a:t>S-KOS)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886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ČSFR podepsala 19</a:t>
            </a:r>
            <a:r>
              <a:rPr lang="cs-CZ" dirty="0"/>
              <a:t>. 11. 1990 a ratifikovala dne 19. 7. 1991</a:t>
            </a:r>
            <a:r>
              <a:rPr lang="cs-CZ" dirty="0" smtClean="0"/>
              <a:t>.</a:t>
            </a:r>
          </a:p>
          <a:p>
            <a:r>
              <a:rPr lang="cs-CZ" dirty="0" smtClean="0"/>
              <a:t>Maximální </a:t>
            </a:r>
            <a:r>
              <a:rPr lang="cs-CZ" dirty="0"/>
              <a:t>počty </a:t>
            </a:r>
            <a:r>
              <a:rPr lang="cs-CZ" dirty="0" smtClean="0"/>
              <a:t>techniky</a:t>
            </a:r>
            <a:r>
              <a:rPr lang="cs-CZ" dirty="0"/>
              <a:t>: 1 435 </a:t>
            </a:r>
            <a:r>
              <a:rPr lang="cs-CZ" dirty="0" smtClean="0"/>
              <a:t>(3 315) bojových </a:t>
            </a:r>
            <a:r>
              <a:rPr lang="cs-CZ" dirty="0"/>
              <a:t>tanků,  2 050 </a:t>
            </a:r>
            <a:r>
              <a:rPr lang="cs-CZ" dirty="0" smtClean="0"/>
              <a:t>(4 </a:t>
            </a:r>
            <a:r>
              <a:rPr lang="cs-CZ" dirty="0"/>
              <a:t>593 </a:t>
            </a:r>
            <a:r>
              <a:rPr lang="cs-CZ" dirty="0" smtClean="0"/>
              <a:t>)BVP a OT, </a:t>
            </a:r>
            <a:r>
              <a:rPr lang="cs-CZ" dirty="0"/>
              <a:t>1 150 </a:t>
            </a:r>
            <a:r>
              <a:rPr lang="cs-CZ" dirty="0" smtClean="0"/>
              <a:t>(3 </a:t>
            </a:r>
            <a:r>
              <a:rPr lang="cs-CZ" dirty="0"/>
              <a:t>485 </a:t>
            </a:r>
            <a:r>
              <a:rPr lang="cs-CZ" dirty="0" smtClean="0"/>
              <a:t>) dělostřeleckých </a:t>
            </a:r>
            <a:r>
              <a:rPr lang="cs-CZ" dirty="0"/>
              <a:t>systémů,  345 </a:t>
            </a:r>
            <a:r>
              <a:rPr lang="cs-CZ" dirty="0" smtClean="0"/>
              <a:t>(446) bojových </a:t>
            </a:r>
            <a:r>
              <a:rPr lang="cs-CZ" dirty="0"/>
              <a:t>letounů a </a:t>
            </a:r>
            <a:r>
              <a:rPr lang="cs-CZ" dirty="0" smtClean="0"/>
              <a:t>75(56) </a:t>
            </a:r>
            <a:r>
              <a:rPr lang="cs-CZ" dirty="0"/>
              <a:t>úderných vrtulníků.</a:t>
            </a:r>
          </a:p>
          <a:p>
            <a:r>
              <a:rPr lang="cs-CZ" dirty="0" smtClean="0"/>
              <a:t>Nadpočetná </a:t>
            </a:r>
            <a:r>
              <a:rPr lang="cs-CZ" dirty="0"/>
              <a:t>technika </a:t>
            </a:r>
            <a:r>
              <a:rPr lang="cs-CZ" dirty="0" smtClean="0"/>
              <a:t>k </a:t>
            </a:r>
            <a:r>
              <a:rPr lang="cs-CZ" dirty="0"/>
              <a:t>1. lednu 1992 soustředěna na osmi shromažďovacích místech k </a:t>
            </a:r>
            <a:r>
              <a:rPr lang="cs-CZ" dirty="0" smtClean="0"/>
              <a:t>likvidaci.</a:t>
            </a:r>
          </a:p>
          <a:p>
            <a:r>
              <a:rPr lang="cs-CZ" dirty="0" smtClean="0"/>
              <a:t>Jednalo </a:t>
            </a:r>
            <a:r>
              <a:rPr lang="cs-CZ" dirty="0"/>
              <a:t>se o 1 880 tanků, 2 453 </a:t>
            </a:r>
            <a:r>
              <a:rPr lang="cs-CZ" dirty="0" smtClean="0"/>
              <a:t>BVP a OT, </a:t>
            </a:r>
            <a:r>
              <a:rPr lang="cs-CZ" dirty="0"/>
              <a:t>2 335 dělostřeleckých systémů ráže 100 mm a výše a 101 bojových letounů.  </a:t>
            </a:r>
            <a:endParaRPr lang="cs-CZ" dirty="0" smtClean="0"/>
          </a:p>
          <a:p>
            <a:r>
              <a:rPr lang="cs-CZ" dirty="0" smtClean="0"/>
              <a:t>Limit </a:t>
            </a:r>
            <a:r>
              <a:rPr lang="cs-CZ" dirty="0"/>
              <a:t>pro početní stav </a:t>
            </a:r>
            <a:r>
              <a:rPr lang="cs-CZ" dirty="0" smtClean="0"/>
              <a:t>armády: </a:t>
            </a:r>
            <a:r>
              <a:rPr lang="cs-CZ" dirty="0"/>
              <a:t>140 000 osob</a:t>
            </a:r>
            <a:r>
              <a:rPr lang="cs-CZ" dirty="0" smtClean="0"/>
              <a:t>. </a:t>
            </a:r>
          </a:p>
          <a:p>
            <a:r>
              <a:rPr lang="cs-CZ" dirty="0" smtClean="0"/>
              <a:t>K </a:t>
            </a:r>
            <a:r>
              <a:rPr lang="cs-CZ" dirty="0"/>
              <a:t>1. 3. 1993 </a:t>
            </a:r>
            <a:r>
              <a:rPr lang="cs-CZ" dirty="0" smtClean="0"/>
              <a:t>TMP </a:t>
            </a:r>
            <a:r>
              <a:rPr lang="cs-CZ" dirty="0"/>
              <a:t>vojáků v činné službě 117 838 </a:t>
            </a:r>
            <a:r>
              <a:rPr lang="cs-CZ" dirty="0" smtClean="0"/>
              <a:t>osob. Velení a zabezpečení 6 </a:t>
            </a:r>
            <a:r>
              <a:rPr lang="cs-CZ" dirty="0"/>
              <a:t>910, </a:t>
            </a:r>
            <a:r>
              <a:rPr lang="cs-CZ" dirty="0" err="1" smtClean="0"/>
              <a:t>PoS</a:t>
            </a:r>
            <a:r>
              <a:rPr lang="cs-CZ" dirty="0" smtClean="0"/>
              <a:t> </a:t>
            </a:r>
            <a:r>
              <a:rPr lang="cs-CZ" dirty="0"/>
              <a:t>40 101, </a:t>
            </a:r>
            <a:r>
              <a:rPr lang="cs-CZ" dirty="0" err="1" smtClean="0"/>
              <a:t>VzS</a:t>
            </a:r>
            <a:r>
              <a:rPr lang="cs-CZ" dirty="0" smtClean="0"/>
              <a:t>  </a:t>
            </a:r>
            <a:r>
              <a:rPr lang="cs-CZ" dirty="0"/>
              <a:t>14 060</a:t>
            </a:r>
            <a:r>
              <a:rPr lang="cs-CZ" dirty="0" smtClean="0"/>
              <a:t>, PVO 21 082, útvary centrální podřízenosti 23 </a:t>
            </a:r>
            <a:r>
              <a:rPr lang="cs-CZ" dirty="0"/>
              <a:t>285 osob</a:t>
            </a:r>
            <a:r>
              <a:rPr lang="cs-CZ" dirty="0" smtClean="0"/>
              <a:t>.</a:t>
            </a:r>
          </a:p>
          <a:p>
            <a:r>
              <a:rPr lang="cs-CZ" dirty="0" smtClean="0"/>
              <a:t>12</a:t>
            </a:r>
            <a:r>
              <a:rPr lang="cs-CZ" dirty="0"/>
              <a:t> 400 osob </a:t>
            </a:r>
            <a:r>
              <a:rPr lang="cs-CZ" dirty="0" smtClean="0"/>
              <a:t>zařazeno </a:t>
            </a:r>
            <a:r>
              <a:rPr lang="cs-CZ" dirty="0"/>
              <a:t>do tzv. jiného vojenského personálu (např. vojáci působící v železničním vojsku a v civilní ochraně)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83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ROZPAD STÁTU </a:t>
            </a:r>
            <a:r>
              <a:rPr lang="cs-CZ" sz="2400" dirty="0" smtClean="0"/>
              <a:t>(1.1.1993)</a:t>
            </a:r>
            <a:br>
              <a:rPr lang="cs-CZ" sz="2400" dirty="0" smtClean="0"/>
            </a:br>
            <a:r>
              <a:rPr lang="cs-CZ" sz="2400" dirty="0" smtClean="0"/>
              <a:t>dělení armády podzim 1992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/>
              <a:t>POLITICKÉ ROZHODNUTÍ (hodnota </a:t>
            </a:r>
            <a:r>
              <a:rPr lang="cs-CZ" dirty="0"/>
              <a:t>armádního majetku </a:t>
            </a:r>
            <a:r>
              <a:rPr lang="cs-CZ" dirty="0" smtClean="0"/>
              <a:t>418 </a:t>
            </a:r>
            <a:r>
              <a:rPr lang="cs-CZ" dirty="0"/>
              <a:t>miliard korun)</a:t>
            </a:r>
            <a:endParaRPr lang="cs-CZ" dirty="0" smtClean="0"/>
          </a:p>
          <a:p>
            <a:r>
              <a:rPr lang="cs-CZ" dirty="0" smtClean="0"/>
              <a:t>BEZ NÁSILNÉHO KONFLIKTU</a:t>
            </a:r>
          </a:p>
          <a:p>
            <a:r>
              <a:rPr lang="cs-CZ" dirty="0" smtClean="0"/>
              <a:t>BEZ REFERENDA</a:t>
            </a:r>
          </a:p>
          <a:p>
            <a:r>
              <a:rPr lang="cs-CZ" dirty="0" smtClean="0"/>
              <a:t>ARMÁDA ROZDĚLENA 2:1</a:t>
            </a:r>
          </a:p>
          <a:p>
            <a:r>
              <a:rPr lang="cs-CZ" dirty="0" smtClean="0"/>
              <a:t>MOŽNOST VOLBY OBČANSTVÍ</a:t>
            </a:r>
          </a:p>
          <a:p>
            <a:r>
              <a:rPr lang="cs-CZ" dirty="0" smtClean="0"/>
              <a:t>MOŽNOST VOLBY VOJENSKÉ SLUŽBY </a:t>
            </a:r>
            <a:r>
              <a:rPr lang="cs-CZ" dirty="0"/>
              <a:t>(ne národnostní </a:t>
            </a:r>
            <a:r>
              <a:rPr lang="cs-CZ" dirty="0" smtClean="0"/>
              <a:t>princip, </a:t>
            </a:r>
            <a:r>
              <a:rPr lang="cs-CZ" dirty="0"/>
              <a:t>8 600 </a:t>
            </a:r>
            <a:r>
              <a:rPr lang="cs-CZ" dirty="0" smtClean="0"/>
              <a:t>VZP </a:t>
            </a:r>
            <a:r>
              <a:rPr lang="cs-CZ" dirty="0"/>
              <a:t>slovenské </a:t>
            </a:r>
            <a:r>
              <a:rPr lang="cs-CZ" dirty="0" smtClean="0"/>
              <a:t>národnosti v ČR, </a:t>
            </a:r>
            <a:r>
              <a:rPr lang="cs-CZ" dirty="0"/>
              <a:t>na </a:t>
            </a:r>
            <a:r>
              <a:rPr lang="cs-CZ" dirty="0" smtClean="0"/>
              <a:t>SK 2</a:t>
            </a:r>
            <a:r>
              <a:rPr lang="cs-CZ" dirty="0"/>
              <a:t> 580 </a:t>
            </a:r>
            <a:r>
              <a:rPr lang="cs-CZ" dirty="0" smtClean="0"/>
              <a:t>českých VZP)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6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ZAMĚŘENÍ OBRANNÉ POLITIKY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611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Neutralita versus mezinárodní záruky (diskurz)</a:t>
            </a:r>
          </a:p>
          <a:p>
            <a:r>
              <a:rPr lang="cs-CZ" dirty="0" smtClean="0"/>
              <a:t>Rozumná obranná dostatečnost (</a:t>
            </a:r>
            <a:r>
              <a:rPr lang="cs-CZ" i="1" dirty="0" smtClean="0"/>
              <a:t>Vojenská doktrína </a:t>
            </a:r>
            <a:r>
              <a:rPr lang="cs-CZ" i="1" dirty="0"/>
              <a:t>ČSFR </a:t>
            </a:r>
            <a:r>
              <a:rPr lang="cs-CZ" i="1" dirty="0" smtClean="0"/>
              <a:t>1991)</a:t>
            </a:r>
            <a:endParaRPr lang="cs-CZ" dirty="0" smtClean="0"/>
          </a:p>
          <a:p>
            <a:r>
              <a:rPr lang="cs-CZ" dirty="0" smtClean="0"/>
              <a:t>Samostatná teritoriální obrana země proti neznámému protivníkovi, a to ze všech směrů</a:t>
            </a:r>
          </a:p>
          <a:p>
            <a:r>
              <a:rPr lang="cs-CZ" dirty="0" smtClean="0"/>
              <a:t>Zákon </a:t>
            </a:r>
            <a:r>
              <a:rPr lang="cs-CZ" dirty="0"/>
              <a:t>o civilní službě č. 73/1990 Sb., ze dne 14. března </a:t>
            </a:r>
            <a:r>
              <a:rPr lang="cs-CZ" dirty="0" smtClean="0"/>
              <a:t>1990 – umožnil nenastoupit výkon základní služby, příliš </a:t>
            </a:r>
            <a:r>
              <a:rPr lang="cs-CZ" dirty="0"/>
              <a:t>volně </a:t>
            </a:r>
            <a:r>
              <a:rPr lang="cs-CZ" dirty="0" smtClean="0"/>
              <a:t>formulovaný</a:t>
            </a:r>
          </a:p>
          <a:p>
            <a:r>
              <a:rPr lang="cs-CZ" dirty="0" smtClean="0"/>
              <a:t>Konverze zbrojní výroby, postupný zánik velké části obranného průmyslu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2625044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1325563"/>
          </a:xfrm>
        </p:spPr>
        <p:txBody>
          <a:bodyPr>
            <a:normAutofit/>
          </a:bodyPr>
          <a:lstStyle/>
          <a:p>
            <a:r>
              <a:rPr lang="cs-CZ" sz="3600" i="1" dirty="0"/>
              <a:t>Koncepce výstavby </a:t>
            </a:r>
            <a:r>
              <a:rPr lang="cs-CZ" sz="3600" i="1" dirty="0" smtClean="0"/>
              <a:t>armády </a:t>
            </a:r>
            <a:r>
              <a:rPr lang="cs-CZ" sz="3600" i="1" dirty="0"/>
              <a:t>do </a:t>
            </a:r>
            <a:r>
              <a:rPr lang="cs-CZ" sz="3600" i="1" dirty="0" smtClean="0"/>
              <a:t>roku 1993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20888"/>
            <a:ext cx="7886700" cy="358041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Schválena </a:t>
            </a:r>
            <a:r>
              <a:rPr lang="cs-CZ" dirty="0"/>
              <a:t>vládou v listopadu </a:t>
            </a:r>
            <a:r>
              <a:rPr lang="cs-CZ" dirty="0" smtClean="0"/>
              <a:t>1990</a:t>
            </a:r>
          </a:p>
          <a:p>
            <a:r>
              <a:rPr lang="cs-CZ" dirty="0" smtClean="0"/>
              <a:t>3xR (Redukce, Reorganizace a Redislokace)</a:t>
            </a:r>
          </a:p>
          <a:p>
            <a:r>
              <a:rPr lang="cs-CZ" dirty="0" smtClean="0"/>
              <a:t>Velitelství střed (1992), zrušeny armády, reorganizace divizí</a:t>
            </a:r>
          </a:p>
          <a:p>
            <a:r>
              <a:rPr lang="cs-CZ" dirty="0" smtClean="0"/>
              <a:t>Omezení cvičení (praporní úroveň) </a:t>
            </a:r>
          </a:p>
          <a:p>
            <a:r>
              <a:rPr lang="cs-CZ" dirty="0" smtClean="0"/>
              <a:t>Zkrácení základní služby z 24 na 18 měsíců</a:t>
            </a:r>
          </a:p>
          <a:p>
            <a:r>
              <a:rPr lang="cs-CZ" dirty="0" smtClean="0"/>
              <a:t>Omezení počtu letišť z 16 na 12 (životní a ekologické aspekty)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1966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442606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DÍLČÍ ZÁVĚR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424847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Armáda nebyla zneužita a postupně se stala stabilizujícím faktorem </a:t>
            </a:r>
            <a:r>
              <a:rPr lang="cs-CZ" dirty="0"/>
              <a:t>celospolečenských </a:t>
            </a:r>
            <a:r>
              <a:rPr lang="cs-CZ" dirty="0" smtClean="0"/>
              <a:t>přeměn</a:t>
            </a:r>
          </a:p>
          <a:p>
            <a:r>
              <a:rPr lang="cs-CZ" dirty="0" smtClean="0"/>
              <a:t>I přes demokratizaci byla zachována jednotná velitelská pravomoc a akceschopnost</a:t>
            </a:r>
          </a:p>
          <a:p>
            <a:r>
              <a:rPr lang="cs-CZ" dirty="0" smtClean="0"/>
              <a:t>Depolitizace, odsun sov. vojsk, redukce dle S-KOS, rozdělení armády</a:t>
            </a:r>
          </a:p>
          <a:p>
            <a:r>
              <a:rPr lang="cs-CZ" dirty="0" smtClean="0"/>
              <a:t>3 X R - Koncepce do roku 1993</a:t>
            </a:r>
          </a:p>
          <a:p>
            <a:r>
              <a:rPr lang="cs-CZ" dirty="0" smtClean="0"/>
              <a:t>Doktrína: teritoriální obrana, neznámý nepřítel, obranný charakter armády – rozumná dostatečnost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162504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740" y="28235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INTEGRACE</a:t>
            </a:r>
            <a:br>
              <a:rPr lang="cs-CZ" dirty="0" smtClean="0"/>
            </a:br>
            <a:r>
              <a:rPr lang="cs-CZ" dirty="0" smtClean="0"/>
              <a:t>1994 - 1999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349351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67544" y="764704"/>
            <a:ext cx="8064896" cy="1462087"/>
          </a:xfrm>
        </p:spPr>
        <p:txBody>
          <a:bodyPr/>
          <a:lstStyle/>
          <a:p>
            <a:r>
              <a:rPr lang="cs-CZ" altLang="cs-CZ" dirty="0" smtClean="0">
                <a:latin typeface="Arial Unicode MS" pitchFamily="34" charset="-128"/>
              </a:rPr>
              <a:t>INTEGRACE1994-1999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064896" cy="3715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KONTEXT: </a:t>
            </a:r>
          </a:p>
          <a:p>
            <a:r>
              <a:rPr lang="cs-CZ" dirty="0" smtClean="0"/>
              <a:t>Definitivně rozhodnuto o zahraničně-politickém směřování země (</a:t>
            </a:r>
            <a:r>
              <a:rPr lang="cs-CZ" dirty="0" err="1" smtClean="0"/>
              <a:t>PfP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Příznivé bezpečnostní prostředí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Přednost mají ekonomické otázky a sociální stabilita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Rostoucí politická </a:t>
            </a:r>
            <a:r>
              <a:rPr lang="cs-CZ" altLang="cs-CZ" dirty="0">
                <a:latin typeface="Arial Unicode MS" pitchFamily="34" charset="-128"/>
              </a:rPr>
              <a:t>podpora </a:t>
            </a:r>
            <a:r>
              <a:rPr lang="cs-CZ" altLang="cs-CZ" dirty="0" smtClean="0">
                <a:latin typeface="Arial Unicode MS" pitchFamily="34" charset="-128"/>
              </a:rPr>
              <a:t>armádě a </a:t>
            </a:r>
            <a:r>
              <a:rPr lang="cs-CZ" altLang="cs-CZ" dirty="0">
                <a:latin typeface="Arial Unicode MS" pitchFamily="34" charset="-128"/>
              </a:rPr>
              <a:t>vůle </a:t>
            </a:r>
            <a:r>
              <a:rPr lang="cs-CZ" altLang="cs-CZ" dirty="0" smtClean="0">
                <a:latin typeface="Arial Unicode MS" pitchFamily="34" charset="-128"/>
              </a:rPr>
              <a:t>ji integrovat do NATO, závazek ke zvyšování výdajů </a:t>
            </a:r>
            <a:endParaRPr lang="cs-CZ" altLang="cs-CZ" dirty="0">
              <a:latin typeface="Arial Unicode MS" pitchFamily="34" charset="-128"/>
            </a:endParaRPr>
          </a:p>
          <a:p>
            <a:r>
              <a:rPr lang="cs-CZ" altLang="cs-CZ" dirty="0" smtClean="0">
                <a:latin typeface="Arial Unicode MS" pitchFamily="34" charset="-128"/>
              </a:rPr>
              <a:t> </a:t>
            </a:r>
            <a:r>
              <a:rPr lang="cs-CZ" dirty="0" smtClean="0"/>
              <a:t>Posilování důvěry v armádu – působení v zahraničních operacích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2016</a:t>
            </a:r>
            <a:endParaRPr lang="cs-CZ" alt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217724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dirty="0" smtClean="0">
                <a:latin typeface="Arial Unicode MS" pitchFamily="34" charset="-128"/>
              </a:rPr>
              <a:t>INTEGRACE 1994-1999</a:t>
            </a:r>
            <a:endParaRPr lang="en-US" altLang="cs-CZ" sz="3600" dirty="0" smtClean="0">
              <a:latin typeface="Arial Unicode MS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808"/>
            <a:ext cx="8461375" cy="5156894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ZÁKONY BRANNÉ LEGISLATIVY 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STRATEGICKÉ A KONCEPČNÍ DOKUMENTY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NÁRŮST VÝDAJŮ NA OBRANU (závazek se vstupem do NATO 2% HDP)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MINIMÁLNÍ VOJENSKÉ POŽADAVKY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MODERNIZACE (PROBLEMATICKÁ)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POVODNĚ 1997 (prestiž armády)</a:t>
            </a:r>
          </a:p>
          <a:p>
            <a:pPr eaLnBrk="1" hangingPunct="1">
              <a:spcAft>
                <a:spcPct val="30000"/>
              </a:spcAft>
            </a:pPr>
            <a:endParaRPr lang="en-US" altLang="cs-CZ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1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3"/>
            <a:ext cx="8712968" cy="1080120"/>
          </a:xfrm>
        </p:spPr>
        <p:txBody>
          <a:bodyPr>
            <a:normAutofit/>
          </a:bodyPr>
          <a:lstStyle/>
          <a:p>
            <a:pPr algn="ctr"/>
            <a:r>
              <a:rPr lang="cs-CZ" sz="3200" i="1" dirty="0" smtClean="0"/>
              <a:t>Koncepce výstavby AČR 1993-1996 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0851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Strategický, operační, operačně-taktický, taktický na strategický, operační  taktický (1994 -1. a 2. armádní sbor – Tábor, Olomouc)</a:t>
            </a:r>
          </a:p>
          <a:p>
            <a:r>
              <a:rPr lang="cs-CZ" dirty="0" smtClean="0"/>
              <a:t>Pozemní vojsko (2 tankové divize </a:t>
            </a:r>
            <a:r>
              <a:rPr lang="cs-CZ" dirty="0"/>
              <a:t>na snížených počtech, 3 </a:t>
            </a:r>
            <a:r>
              <a:rPr lang="cs-CZ" dirty="0" smtClean="0"/>
              <a:t>mechanizované divize z</a:t>
            </a:r>
            <a:r>
              <a:rPr lang="cs-CZ" dirty="0"/>
              <a:t> toho 1 na snížených počtech, 1 </a:t>
            </a:r>
            <a:r>
              <a:rPr lang="cs-CZ" dirty="0" smtClean="0"/>
              <a:t>raketový pluk, </a:t>
            </a:r>
            <a:r>
              <a:rPr lang="cs-CZ" dirty="0"/>
              <a:t>2 </a:t>
            </a:r>
            <a:r>
              <a:rPr lang="cs-CZ" dirty="0" smtClean="0"/>
              <a:t>dělostřelecké brigády, </a:t>
            </a:r>
            <a:r>
              <a:rPr lang="cs-CZ" dirty="0"/>
              <a:t>4 </a:t>
            </a:r>
            <a:r>
              <a:rPr lang="cs-CZ" dirty="0" smtClean="0"/>
              <a:t>ženijní brigády, </a:t>
            </a:r>
            <a:r>
              <a:rPr lang="cs-CZ" dirty="0"/>
              <a:t>2 </a:t>
            </a:r>
            <a:r>
              <a:rPr lang="cs-CZ" dirty="0" smtClean="0"/>
              <a:t>brigády </a:t>
            </a:r>
            <a:r>
              <a:rPr lang="cs-CZ" dirty="0"/>
              <a:t>chemické ochrany, 1 spojovací </a:t>
            </a:r>
            <a:r>
              <a:rPr lang="cs-CZ" dirty="0" smtClean="0"/>
              <a:t>brigáda, </a:t>
            </a:r>
            <a:r>
              <a:rPr lang="cs-CZ" dirty="0"/>
              <a:t>2 </a:t>
            </a:r>
            <a:r>
              <a:rPr lang="cs-CZ" dirty="0" smtClean="0"/>
              <a:t>brigády </a:t>
            </a:r>
            <a:r>
              <a:rPr lang="cs-CZ" dirty="0"/>
              <a:t>technického zabezpečení, 2 </a:t>
            </a:r>
            <a:r>
              <a:rPr lang="cs-CZ" dirty="0" smtClean="0"/>
              <a:t>brigády </a:t>
            </a:r>
            <a:r>
              <a:rPr lang="cs-CZ" dirty="0"/>
              <a:t>materiálního zabezpečení a 2 </a:t>
            </a:r>
            <a:r>
              <a:rPr lang="cs-CZ" dirty="0" smtClean="0"/>
              <a:t>zdravotnické brigády). 1994 – BRN.</a:t>
            </a:r>
            <a:endParaRPr lang="cs-CZ" dirty="0"/>
          </a:p>
          <a:p>
            <a:r>
              <a:rPr lang="cs-CZ" dirty="0" smtClean="0"/>
              <a:t>Letectvo </a:t>
            </a:r>
            <a:r>
              <a:rPr lang="cs-CZ" dirty="0"/>
              <a:t>a </a:t>
            </a:r>
            <a:r>
              <a:rPr lang="cs-CZ" dirty="0" smtClean="0"/>
              <a:t>PVO (sbor </a:t>
            </a:r>
            <a:r>
              <a:rPr lang="cs-CZ" dirty="0"/>
              <a:t>taktického letectva, </a:t>
            </a:r>
            <a:r>
              <a:rPr lang="cs-CZ" dirty="0" smtClean="0"/>
              <a:t>sbor </a:t>
            </a:r>
            <a:r>
              <a:rPr lang="cs-CZ" dirty="0"/>
              <a:t>protivzdušné </a:t>
            </a:r>
            <a:r>
              <a:rPr lang="cs-CZ" dirty="0" smtClean="0"/>
              <a:t>obrany) </a:t>
            </a:r>
          </a:p>
          <a:p>
            <a:r>
              <a:rPr lang="cs-CZ" dirty="0" smtClean="0"/>
              <a:t>Logistika</a:t>
            </a:r>
          </a:p>
          <a:p>
            <a:r>
              <a:rPr lang="cs-CZ" dirty="0" smtClean="0"/>
              <a:t>Zahájen přechod na brigádní systém</a:t>
            </a:r>
          </a:p>
          <a:p>
            <a:r>
              <a:rPr lang="cs-CZ" dirty="0" smtClean="0"/>
              <a:t>Zkrácená </a:t>
            </a:r>
            <a:r>
              <a:rPr lang="cs-CZ" dirty="0"/>
              <a:t>základní služba na 12 měsíců</a:t>
            </a:r>
          </a:p>
          <a:p>
            <a:r>
              <a:rPr lang="cs-CZ" dirty="0" smtClean="0"/>
              <a:t>Realizace Koncepce ukončena 1996 – 65 tis. vojáků</a:t>
            </a:r>
          </a:p>
          <a:p>
            <a:r>
              <a:rPr lang="cs-CZ" dirty="0" smtClean="0"/>
              <a:t>Problém – financování existující struktury armády a jejího provozu </a:t>
            </a:r>
          </a:p>
          <a:p>
            <a:r>
              <a:rPr lang="cs-CZ" dirty="0" smtClean="0"/>
              <a:t>Záchranné </a:t>
            </a:r>
            <a:r>
              <a:rPr lang="cs-CZ" dirty="0"/>
              <a:t>útvary </a:t>
            </a:r>
            <a:r>
              <a:rPr lang="cs-CZ" dirty="0" smtClean="0"/>
              <a:t>CO, </a:t>
            </a:r>
            <a:r>
              <a:rPr lang="cs-CZ" dirty="0"/>
              <a:t>železniční vojsko a jednotky ostrahy objektů zvláštní </a:t>
            </a:r>
            <a:r>
              <a:rPr lang="cs-CZ" dirty="0" smtClean="0"/>
              <a:t>důležitosti (vyjmuty ze struktury 12.93, prokuratura 1.93).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Josef Procházka</a:t>
            </a:r>
            <a:endParaRPr lang="cs-CZ" altLang="cs-CZ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115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6632"/>
            <a:ext cx="8064897" cy="60486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0267" y="6309320"/>
            <a:ext cx="770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Bílá kniha 1995 – armáda a její dislokace odpovídala strategii samostatné obrany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ZÁKONY, STRATEGIE A KONCEPCE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626" y="1916833"/>
            <a:ext cx="8263830" cy="426013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1997 - </a:t>
            </a:r>
            <a:r>
              <a:rPr lang="cs-CZ" b="1" i="1" dirty="0" smtClean="0"/>
              <a:t>Národní obranná strategie</a:t>
            </a:r>
            <a:r>
              <a:rPr lang="cs-CZ" i="1" dirty="0" smtClean="0"/>
              <a:t>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b="1" i="1" dirty="0" smtClean="0"/>
              <a:t>Záměr </a:t>
            </a:r>
            <a:r>
              <a:rPr lang="cs-CZ" b="1" i="1" dirty="0"/>
              <a:t>koncepce výstavby AČR do roku 2000 s výhledem do roku </a:t>
            </a:r>
            <a:r>
              <a:rPr lang="cs-CZ" b="1" i="1" dirty="0" smtClean="0"/>
              <a:t>2005</a:t>
            </a:r>
          </a:p>
          <a:p>
            <a:r>
              <a:rPr lang="cs-CZ" b="1" i="1" dirty="0" smtClean="0"/>
              <a:t>Ú</a:t>
            </a:r>
            <a:r>
              <a:rPr lang="cs-CZ" i="1" dirty="0" smtClean="0"/>
              <a:t>stavní zákon </a:t>
            </a:r>
            <a:r>
              <a:rPr lang="cs-CZ" i="1" dirty="0"/>
              <a:t>č. 110/1998 Sb., o bezpečnosti České republiky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1998 - </a:t>
            </a:r>
            <a:r>
              <a:rPr lang="cs-CZ" i="1" dirty="0"/>
              <a:t>Koncepce výstavby AČR do roku 2000 s výhledem do roku 2005 (nerealizována)</a:t>
            </a:r>
          </a:p>
          <a:p>
            <a:r>
              <a:rPr lang="cs-CZ" dirty="0" smtClean="0"/>
              <a:t>1999 balíček </a:t>
            </a:r>
            <a:r>
              <a:rPr lang="cs-CZ" dirty="0"/>
              <a:t>vojenských zákonů – branné </a:t>
            </a:r>
            <a:r>
              <a:rPr lang="cs-CZ" dirty="0" smtClean="0"/>
              <a:t>legislativy</a:t>
            </a:r>
          </a:p>
          <a:p>
            <a:r>
              <a:rPr lang="cs-CZ" dirty="0" smtClean="0"/>
              <a:t>1999 - </a:t>
            </a:r>
            <a:r>
              <a:rPr lang="cs-CZ" i="1" dirty="0" smtClean="0"/>
              <a:t>Bezpečnostní </a:t>
            </a:r>
            <a:r>
              <a:rPr lang="cs-CZ" i="1" dirty="0"/>
              <a:t>strategie </a:t>
            </a:r>
            <a:r>
              <a:rPr lang="cs-CZ" i="1" dirty="0" smtClean="0"/>
              <a:t>ČR a Vojenská </a:t>
            </a:r>
            <a:r>
              <a:rPr lang="cs-CZ" i="1" dirty="0"/>
              <a:t>strategie </a:t>
            </a:r>
            <a:r>
              <a:rPr lang="cs-CZ" i="1" dirty="0" smtClean="0"/>
              <a:t>ČR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i="1" dirty="0" smtClean="0"/>
              <a:t>1999 - Koncepce </a:t>
            </a:r>
            <a:r>
              <a:rPr lang="cs-CZ" i="1" dirty="0"/>
              <a:t>výstavby rezortu obrany do roku 2004 s výhledem do roku </a:t>
            </a:r>
            <a:r>
              <a:rPr lang="cs-CZ" i="1" dirty="0" smtClean="0"/>
              <a:t>2009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Josef Procházka</a:t>
            </a:r>
            <a:endParaRPr lang="cs-CZ" altLang="cs-CZ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087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97001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PLÁNOVÁNÍ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047806" cy="426013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Opětovně zaveden </a:t>
            </a:r>
            <a:r>
              <a:rPr lang="cs-CZ" b="1" dirty="0" smtClean="0"/>
              <a:t>systém </a:t>
            </a:r>
            <a:r>
              <a:rPr lang="cs-CZ" b="1" dirty="0"/>
              <a:t>obranného </a:t>
            </a:r>
            <a:r>
              <a:rPr lang="cs-CZ" b="1" dirty="0" smtClean="0"/>
              <a:t>plánování</a:t>
            </a:r>
            <a:r>
              <a:rPr lang="cs-CZ" dirty="0" smtClean="0"/>
              <a:t> </a:t>
            </a:r>
            <a:r>
              <a:rPr lang="cs-CZ" dirty="0"/>
              <a:t>řízený </a:t>
            </a:r>
            <a:r>
              <a:rPr lang="cs-CZ" dirty="0" smtClean="0"/>
              <a:t>vládou (alianční standard).</a:t>
            </a:r>
          </a:p>
          <a:p>
            <a:r>
              <a:rPr lang="cs-CZ" b="1" i="1" dirty="0"/>
              <a:t>Ú</a:t>
            </a:r>
            <a:r>
              <a:rPr lang="cs-CZ" i="1" dirty="0"/>
              <a:t>stavní zákon č. 110/1998 Sb., o bezpečnosti České </a:t>
            </a:r>
            <a:r>
              <a:rPr lang="cs-CZ" i="1" dirty="0" smtClean="0"/>
              <a:t>republiky para </a:t>
            </a:r>
            <a:r>
              <a:rPr lang="cs-CZ" dirty="0" smtClean="0"/>
              <a:t>9 </a:t>
            </a:r>
            <a:r>
              <a:rPr lang="cs-CZ" b="1" i="1" dirty="0" smtClean="0"/>
              <a:t>Bezpečnostní </a:t>
            </a:r>
            <a:r>
              <a:rPr lang="cs-CZ" b="1" i="1" dirty="0"/>
              <a:t>rada </a:t>
            </a:r>
            <a:r>
              <a:rPr lang="cs-CZ" b="1" i="1" dirty="0" smtClean="0"/>
              <a:t>státu</a:t>
            </a:r>
            <a:r>
              <a:rPr lang="cs-CZ" dirty="0" smtClean="0"/>
              <a:t> </a:t>
            </a:r>
            <a:r>
              <a:rPr lang="cs-CZ" dirty="0"/>
              <a:t>(po pětileté přestávce utvořen vrcholový orgán výkonu státní správy pro koordinaci aktivit v oblasti bezpečnosti a obrany.</a:t>
            </a:r>
          </a:p>
          <a:p>
            <a:r>
              <a:rPr lang="cs-CZ" dirty="0" smtClean="0"/>
              <a:t>Plnění </a:t>
            </a:r>
            <a:r>
              <a:rPr lang="cs-CZ" dirty="0"/>
              <a:t>úkolů a opatření obranného plánování </a:t>
            </a:r>
            <a:r>
              <a:rPr lang="cs-CZ" dirty="0" smtClean="0"/>
              <a:t>v odpovědnosti MO ČR.</a:t>
            </a:r>
          </a:p>
          <a:p>
            <a:r>
              <a:rPr lang="cs-CZ" dirty="0" smtClean="0"/>
              <a:t>Koordinace opatření </a:t>
            </a:r>
            <a:r>
              <a:rPr lang="cs-CZ" dirty="0"/>
              <a:t>k zajištění obrany </a:t>
            </a:r>
            <a:r>
              <a:rPr lang="cs-CZ" dirty="0" smtClean="0"/>
              <a:t>- V</a:t>
            </a:r>
            <a:r>
              <a:rPr lang="cs-CZ" i="1" dirty="0" smtClean="0"/>
              <a:t>ýbor </a:t>
            </a:r>
            <a:r>
              <a:rPr lang="cs-CZ" i="1" dirty="0"/>
              <a:t>pro obranné plánování</a:t>
            </a:r>
            <a:r>
              <a:rPr lang="cs-CZ" dirty="0"/>
              <a:t>, jako stálý pracovní </a:t>
            </a:r>
            <a:r>
              <a:rPr lang="cs-CZ" dirty="0" smtClean="0"/>
              <a:t>orgán BRS. </a:t>
            </a:r>
          </a:p>
          <a:p>
            <a:r>
              <a:rPr lang="cs-CZ" dirty="0" smtClean="0"/>
              <a:t>Snaha o zavedení systému plánování, programování a rozpočtování (PPBS).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24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výstavby rezortu obrany z r. 1999 </a:t>
            </a:r>
            <a:r>
              <a:rPr lang="cs-CZ" dirty="0" smtClean="0"/>
              <a:t>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Závazky kolektivní obrany čl. 3 a čl.5</a:t>
            </a:r>
          </a:p>
          <a:p>
            <a:r>
              <a:rPr lang="cs-CZ" dirty="0"/>
              <a:t>Schopnost </a:t>
            </a:r>
            <a:r>
              <a:rPr lang="cs-CZ" dirty="0" smtClean="0"/>
              <a:t>interoperabilního působení v</a:t>
            </a:r>
            <a:r>
              <a:rPr lang="cs-CZ" dirty="0"/>
              <a:t> sestavě </a:t>
            </a:r>
            <a:r>
              <a:rPr lang="cs-CZ" dirty="0" smtClean="0"/>
              <a:t>Aliance</a:t>
            </a:r>
          </a:p>
          <a:p>
            <a:r>
              <a:rPr lang="cs-CZ" dirty="0" smtClean="0"/>
              <a:t>MMR, NSIP</a:t>
            </a:r>
          </a:p>
          <a:p>
            <a:r>
              <a:rPr lang="cs-CZ" dirty="0" smtClean="0"/>
              <a:t>Omezení: SVŘ, KIS, průzkum, zastaralé </a:t>
            </a:r>
            <a:r>
              <a:rPr lang="cs-CZ" dirty="0"/>
              <a:t>a </a:t>
            </a:r>
            <a:r>
              <a:rPr lang="cs-CZ" dirty="0" smtClean="0"/>
              <a:t>nedostatečné technické vybavení, moderní řízení, nevyhovující hodnostní </a:t>
            </a:r>
            <a:r>
              <a:rPr lang="cs-CZ" dirty="0"/>
              <a:t>a vzdělanostní </a:t>
            </a:r>
            <a:r>
              <a:rPr lang="cs-CZ" dirty="0" smtClean="0"/>
              <a:t>struktura VZP, …  </a:t>
            </a:r>
            <a:endParaRPr lang="cs-CZ" dirty="0"/>
          </a:p>
          <a:p>
            <a:r>
              <a:rPr lang="cs-CZ" dirty="0" smtClean="0"/>
              <a:t> Početní </a:t>
            </a:r>
            <a:r>
              <a:rPr lang="cs-CZ" dirty="0"/>
              <a:t>stav rezortu </a:t>
            </a:r>
            <a:r>
              <a:rPr lang="cs-CZ" dirty="0" smtClean="0"/>
              <a:t>obrany neměl </a:t>
            </a:r>
            <a:r>
              <a:rPr lang="cs-CZ" dirty="0"/>
              <a:t>překročit v roce 2002 mírový limit 62 000 osob 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Josef Procházka</a:t>
            </a:r>
            <a:endParaRPr lang="cs-CZ" altLang="cs-CZ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535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výstavby rezortu obrany z r. 1999 </a:t>
            </a:r>
            <a:r>
              <a:rPr lang="cs-CZ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Pozemní síly - velitelství </a:t>
            </a:r>
            <a:r>
              <a:rPr lang="cs-CZ" dirty="0"/>
              <a:t>pozemních </a:t>
            </a:r>
            <a:r>
              <a:rPr lang="cs-CZ" dirty="0" smtClean="0"/>
              <a:t>sil, vševojsková mechanizovaná divize (1999 - 2004), BRN, výcvikové </a:t>
            </a:r>
            <a:r>
              <a:rPr lang="cs-CZ" dirty="0"/>
              <a:t>a mobilizační základny druhů vojsk. </a:t>
            </a:r>
          </a:p>
          <a:p>
            <a:r>
              <a:rPr lang="cs-CZ" dirty="0" smtClean="0"/>
              <a:t>Vzdušné síly - </a:t>
            </a:r>
            <a:r>
              <a:rPr lang="cs-CZ" dirty="0"/>
              <a:t>Velitelství vzdušných </a:t>
            </a:r>
            <a:r>
              <a:rPr lang="cs-CZ" dirty="0" smtClean="0"/>
              <a:t>sil, podřízené orgány (SVŘ, průzkum, letectva), čtyři letecké základny </a:t>
            </a:r>
            <a:r>
              <a:rPr lang="cs-CZ" dirty="0"/>
              <a:t>a protiletadlového raketového </a:t>
            </a:r>
            <a:r>
              <a:rPr lang="cs-CZ" dirty="0" smtClean="0"/>
              <a:t>vojska v jednom svazku</a:t>
            </a:r>
            <a:r>
              <a:rPr lang="cs-CZ" dirty="0"/>
              <a:t>. </a:t>
            </a:r>
          </a:p>
          <a:p>
            <a:r>
              <a:rPr lang="cs-CZ" dirty="0" smtClean="0"/>
              <a:t>Síly </a:t>
            </a:r>
            <a:r>
              <a:rPr lang="cs-CZ" dirty="0"/>
              <a:t>územní </a:t>
            </a:r>
            <a:r>
              <a:rPr lang="cs-CZ" dirty="0" smtClean="0"/>
              <a:t>obrany k</a:t>
            </a:r>
            <a:r>
              <a:rPr lang="cs-CZ" dirty="0"/>
              <a:t> obraně teritoria </a:t>
            </a:r>
            <a:r>
              <a:rPr lang="cs-CZ" dirty="0" smtClean="0"/>
              <a:t>a </a:t>
            </a:r>
            <a:r>
              <a:rPr lang="cs-CZ" dirty="0"/>
              <a:t>k ochraně </a:t>
            </a:r>
            <a:r>
              <a:rPr lang="cs-CZ" dirty="0" smtClean="0"/>
              <a:t>ODOS. V </a:t>
            </a:r>
            <a:r>
              <a:rPr lang="cs-CZ" dirty="0"/>
              <a:t>míru </a:t>
            </a:r>
            <a:r>
              <a:rPr lang="cs-CZ" dirty="0" smtClean="0"/>
              <a:t> - velitelství </a:t>
            </a:r>
            <a:r>
              <a:rPr lang="cs-CZ" dirty="0"/>
              <a:t>sil územní obrany, </a:t>
            </a:r>
            <a:r>
              <a:rPr lang="cs-CZ" dirty="0" smtClean="0"/>
              <a:t>teritoriální </a:t>
            </a:r>
            <a:r>
              <a:rPr lang="cs-CZ" dirty="0"/>
              <a:t>velitelství územní obrany, mobilizační základny a vojenské záchranné útvary. </a:t>
            </a:r>
          </a:p>
          <a:p>
            <a:r>
              <a:rPr lang="cs-CZ" dirty="0" smtClean="0"/>
              <a:t>Podpůrné složky – logistika, vojenské zpravodajství, VP, vojenské zdravotnictví </a:t>
            </a:r>
            <a:r>
              <a:rPr lang="cs-CZ" dirty="0"/>
              <a:t>a přímo podřízenými útvary a zařízeními </a:t>
            </a:r>
            <a:r>
              <a:rPr lang="cs-CZ" dirty="0" smtClean="0"/>
              <a:t>GŠ.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704461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51309"/>
            <a:ext cx="7886700" cy="1325563"/>
          </a:xfrm>
        </p:spPr>
        <p:txBody>
          <a:bodyPr/>
          <a:lstStyle/>
          <a:p>
            <a:r>
              <a:rPr lang="cs-CZ" dirty="0"/>
              <a:t>Koncepce výstavby rezortu obrany z r. 1999 </a:t>
            </a:r>
            <a:r>
              <a:rPr lang="cs-CZ" dirty="0" smtClean="0"/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032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Pohotovost dle </a:t>
            </a:r>
            <a:r>
              <a:rPr lang="cs-CZ" dirty="0"/>
              <a:t>operačního </a:t>
            </a:r>
            <a:r>
              <a:rPr lang="cs-CZ" dirty="0" smtClean="0"/>
              <a:t>předurčení</a:t>
            </a:r>
          </a:p>
          <a:p>
            <a:r>
              <a:rPr lang="cs-CZ" dirty="0" smtClean="0"/>
              <a:t>Síly </a:t>
            </a:r>
            <a:r>
              <a:rPr lang="cs-CZ" dirty="0"/>
              <a:t>okamžité reakce </a:t>
            </a:r>
            <a:r>
              <a:rPr lang="cs-CZ" dirty="0" smtClean="0"/>
              <a:t>připravenost do </a:t>
            </a:r>
            <a:r>
              <a:rPr lang="cs-CZ" dirty="0"/>
              <a:t>10 </a:t>
            </a:r>
            <a:r>
              <a:rPr lang="cs-CZ" dirty="0" smtClean="0"/>
              <a:t>dnů</a:t>
            </a:r>
          </a:p>
          <a:p>
            <a:r>
              <a:rPr lang="cs-CZ" dirty="0" smtClean="0"/>
              <a:t>Síly </a:t>
            </a:r>
            <a:r>
              <a:rPr lang="cs-CZ" dirty="0"/>
              <a:t>rychlé reakce </a:t>
            </a:r>
            <a:r>
              <a:rPr lang="cs-CZ" dirty="0" smtClean="0"/>
              <a:t>připravenost </a:t>
            </a:r>
            <a:r>
              <a:rPr lang="cs-CZ" dirty="0"/>
              <a:t>do 20 </a:t>
            </a:r>
            <a:r>
              <a:rPr lang="cs-CZ" dirty="0" smtClean="0"/>
              <a:t>dnů</a:t>
            </a:r>
          </a:p>
          <a:p>
            <a:r>
              <a:rPr lang="cs-CZ" dirty="0" smtClean="0"/>
              <a:t>Hlavní </a:t>
            </a:r>
            <a:r>
              <a:rPr lang="cs-CZ" dirty="0"/>
              <a:t>obranné síly </a:t>
            </a:r>
            <a:r>
              <a:rPr lang="cs-CZ" dirty="0" smtClean="0"/>
              <a:t>- mírové </a:t>
            </a:r>
            <a:r>
              <a:rPr lang="cs-CZ" dirty="0"/>
              <a:t>a válečně vytvářené svazky a </a:t>
            </a:r>
            <a:r>
              <a:rPr lang="cs-CZ" dirty="0" smtClean="0"/>
              <a:t>útvary</a:t>
            </a:r>
          </a:p>
          <a:p>
            <a:pPr marL="0" indent="0">
              <a:buNone/>
            </a:pPr>
            <a:r>
              <a:rPr lang="cs-CZ" dirty="0" smtClean="0"/>
              <a:t>Dle kategorií </a:t>
            </a:r>
            <a:r>
              <a:rPr lang="cs-CZ" dirty="0"/>
              <a:t>NATO </a:t>
            </a:r>
            <a:r>
              <a:rPr lang="cs-CZ" dirty="0" smtClean="0"/>
              <a:t>přidělené </a:t>
            </a:r>
            <a:r>
              <a:rPr lang="cs-CZ" i="1" dirty="0"/>
              <a:t>pod velení</a:t>
            </a:r>
            <a:r>
              <a:rPr lang="cs-CZ" dirty="0"/>
              <a:t>, </a:t>
            </a:r>
            <a:r>
              <a:rPr lang="cs-CZ" i="1" dirty="0"/>
              <a:t>vyčleněné</a:t>
            </a:r>
            <a:r>
              <a:rPr lang="cs-CZ" dirty="0"/>
              <a:t>, </a:t>
            </a:r>
            <a:r>
              <a:rPr lang="cs-CZ" i="1" dirty="0"/>
              <a:t>předurčené</a:t>
            </a:r>
            <a:r>
              <a:rPr lang="cs-CZ" dirty="0"/>
              <a:t> pro NATO a síly </a:t>
            </a:r>
            <a:r>
              <a:rPr lang="cs-CZ" i="1" dirty="0"/>
              <a:t>pod národním velením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Mírové </a:t>
            </a:r>
            <a:r>
              <a:rPr lang="cs-CZ" dirty="0"/>
              <a:t>svazky a útvary </a:t>
            </a:r>
            <a:r>
              <a:rPr lang="cs-CZ" dirty="0" smtClean="0"/>
              <a:t>připraveny </a:t>
            </a:r>
            <a:r>
              <a:rPr lang="cs-CZ" dirty="0"/>
              <a:t>k posílení a nahrazení sil okamžité a rychlé </a:t>
            </a:r>
            <a:r>
              <a:rPr lang="cs-CZ" dirty="0" smtClean="0"/>
              <a:t>reakce.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269131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02.11.2016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234888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>
                <a:solidFill>
                  <a:prstClr val="black"/>
                </a:solidFill>
              </a:rPr>
              <a:t>OBRANNÁ POLITIKA ČR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609973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Koncepce </a:t>
            </a:r>
            <a:r>
              <a:rPr lang="cs-CZ" sz="2400" dirty="0"/>
              <a:t>výstavby rezortu obrany z r. 1999 </a:t>
            </a:r>
            <a:r>
              <a:rPr lang="cs-CZ" sz="2400" dirty="0" smtClean="0"/>
              <a:t>- realizace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1556792"/>
            <a:ext cx="9145016" cy="511256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b="1" dirty="0" smtClean="0"/>
              <a:t>2000</a:t>
            </a:r>
            <a:r>
              <a:rPr lang="cs-CZ" dirty="0" smtClean="0"/>
              <a:t> </a:t>
            </a:r>
            <a:r>
              <a:rPr lang="cs-CZ" dirty="0"/>
              <a:t>začlenit mechanizované brigády pod velitelství </a:t>
            </a:r>
            <a:r>
              <a:rPr lang="cs-CZ" dirty="0" smtClean="0"/>
              <a:t>mech. divize</a:t>
            </a:r>
          </a:p>
          <a:p>
            <a:pPr marL="457200" lvl="1" indent="0">
              <a:buNone/>
            </a:pPr>
            <a:r>
              <a:rPr lang="cs-CZ" b="1" dirty="0" smtClean="0"/>
              <a:t>2001</a:t>
            </a:r>
            <a:r>
              <a:rPr lang="cs-CZ" dirty="0" smtClean="0"/>
              <a:t> celoarmádní datová síť (strategická </a:t>
            </a:r>
            <a:r>
              <a:rPr lang="cs-CZ" dirty="0"/>
              <a:t>a operační </a:t>
            </a:r>
            <a:r>
              <a:rPr lang="cs-CZ" dirty="0" smtClean="0"/>
              <a:t>úrovni</a:t>
            </a:r>
          </a:p>
          <a:p>
            <a:pPr marL="457200" lvl="1" indent="0">
              <a:buNone/>
            </a:pPr>
            <a:r>
              <a:rPr lang="cs-CZ" b="1" dirty="0" smtClean="0"/>
              <a:t>2002</a:t>
            </a:r>
            <a:r>
              <a:rPr lang="cs-CZ" dirty="0" smtClean="0"/>
              <a:t> vybudovat </a:t>
            </a:r>
            <a:r>
              <a:rPr lang="cs-CZ" i="1" dirty="0" smtClean="0"/>
              <a:t>SVŘ pro </a:t>
            </a:r>
            <a:r>
              <a:rPr lang="cs-CZ" i="1" dirty="0"/>
              <a:t>síly okamžité reakce</a:t>
            </a:r>
            <a:r>
              <a:rPr lang="cs-CZ" dirty="0"/>
              <a:t>, integrovat systém </a:t>
            </a:r>
            <a:r>
              <a:rPr lang="cs-CZ" dirty="0" smtClean="0"/>
              <a:t>PVO </a:t>
            </a:r>
            <a:r>
              <a:rPr lang="cs-CZ" dirty="0"/>
              <a:t>a </a:t>
            </a:r>
            <a:r>
              <a:rPr lang="cs-CZ" dirty="0" smtClean="0"/>
              <a:t>systém ŘLP do systémů NATO, předat základnu vrtulníkového </a:t>
            </a:r>
            <a:r>
              <a:rPr lang="cs-CZ" dirty="0"/>
              <a:t>letectva do podřízenosti pozemních </a:t>
            </a:r>
            <a:r>
              <a:rPr lang="cs-CZ" dirty="0" smtClean="0"/>
              <a:t>sil</a:t>
            </a:r>
          </a:p>
          <a:p>
            <a:pPr marL="457200" lvl="1" indent="0">
              <a:buNone/>
            </a:pPr>
            <a:r>
              <a:rPr lang="cs-CZ" b="1" dirty="0" smtClean="0"/>
              <a:t>2004</a:t>
            </a:r>
            <a:r>
              <a:rPr lang="cs-CZ" dirty="0" smtClean="0"/>
              <a:t> podzvukové taktické </a:t>
            </a:r>
            <a:r>
              <a:rPr lang="cs-CZ" dirty="0"/>
              <a:t>letouny L-159, </a:t>
            </a:r>
            <a:r>
              <a:rPr lang="cs-CZ" dirty="0" smtClean="0"/>
              <a:t>zavedení nadzvukových </a:t>
            </a:r>
            <a:r>
              <a:rPr lang="cs-CZ" dirty="0"/>
              <a:t>taktických </a:t>
            </a:r>
            <a:r>
              <a:rPr lang="cs-CZ" dirty="0" smtClean="0"/>
              <a:t>letounů, dokončení celoarmádní </a:t>
            </a:r>
            <a:r>
              <a:rPr lang="cs-CZ" dirty="0"/>
              <a:t>datové </a:t>
            </a:r>
            <a:r>
              <a:rPr lang="cs-CZ" dirty="0" smtClean="0"/>
              <a:t>sítě</a:t>
            </a:r>
          </a:p>
          <a:p>
            <a:pPr marL="457200" lvl="1" indent="0">
              <a:buNone/>
            </a:pPr>
            <a:r>
              <a:rPr lang="cs-CZ" b="1" dirty="0" smtClean="0"/>
              <a:t>2006</a:t>
            </a:r>
            <a:r>
              <a:rPr lang="cs-CZ" dirty="0" smtClean="0"/>
              <a:t> výstavba </a:t>
            </a:r>
            <a:r>
              <a:rPr lang="cs-CZ" dirty="0"/>
              <a:t>sil podřízených nebo vyčleněných pro </a:t>
            </a:r>
            <a:r>
              <a:rPr lang="cs-CZ" dirty="0" smtClean="0"/>
              <a:t>NATO, </a:t>
            </a:r>
            <a:r>
              <a:rPr lang="cs-CZ" i="1" dirty="0" smtClean="0"/>
              <a:t>SVŘ pro </a:t>
            </a:r>
            <a:r>
              <a:rPr lang="cs-CZ" i="1" dirty="0"/>
              <a:t>síly rychlé reakce</a:t>
            </a:r>
            <a:r>
              <a:rPr lang="cs-CZ" dirty="0"/>
              <a:t>. </a:t>
            </a:r>
            <a:r>
              <a:rPr lang="cs-CZ" dirty="0" smtClean="0"/>
              <a:t>Integrace </a:t>
            </a:r>
            <a:r>
              <a:rPr lang="cs-CZ" dirty="0"/>
              <a:t>komunikační infrastruktury, </a:t>
            </a:r>
            <a:r>
              <a:rPr lang="cs-CZ" dirty="0" smtClean="0"/>
              <a:t>modernizace systému </a:t>
            </a:r>
            <a:r>
              <a:rPr lang="cs-CZ" dirty="0"/>
              <a:t>řízení palby, </a:t>
            </a:r>
            <a:r>
              <a:rPr lang="cs-CZ" dirty="0" smtClean="0"/>
              <a:t>posílení dopravního letectva, restrukturalizace zásob</a:t>
            </a:r>
          </a:p>
          <a:p>
            <a:pPr marL="457200" lvl="1" indent="0">
              <a:buNone/>
            </a:pPr>
            <a:r>
              <a:rPr lang="cs-CZ" b="1" dirty="0" smtClean="0"/>
              <a:t>po </a:t>
            </a:r>
            <a:r>
              <a:rPr lang="cs-CZ" b="1" dirty="0"/>
              <a:t>roce </a:t>
            </a:r>
            <a:r>
              <a:rPr lang="cs-CZ" b="1" dirty="0" smtClean="0"/>
              <a:t>2006 </a:t>
            </a:r>
            <a:r>
              <a:rPr lang="cs-CZ" dirty="0" smtClean="0"/>
              <a:t>vícekanálový </a:t>
            </a:r>
            <a:r>
              <a:rPr lang="cs-CZ" dirty="0"/>
              <a:t>protiletadlový a protiraketový </a:t>
            </a:r>
            <a:r>
              <a:rPr lang="cs-CZ" dirty="0" smtClean="0"/>
              <a:t>systém, dokončení restrukturalizace zásob;</a:t>
            </a:r>
          </a:p>
          <a:p>
            <a:pPr marL="457200" lvl="1" indent="0">
              <a:buNone/>
            </a:pPr>
            <a:r>
              <a:rPr lang="cs-CZ" b="1" dirty="0" smtClean="0"/>
              <a:t>2009</a:t>
            </a:r>
            <a:r>
              <a:rPr lang="cs-CZ" b="1" dirty="0"/>
              <a:t>, </a:t>
            </a:r>
            <a:r>
              <a:rPr lang="cs-CZ" b="1" dirty="0" smtClean="0"/>
              <a:t>dokončit zavedení </a:t>
            </a:r>
            <a:r>
              <a:rPr lang="cs-CZ" dirty="0" smtClean="0"/>
              <a:t>nadzvukových taktických letounů,</a:t>
            </a:r>
          </a:p>
          <a:p>
            <a:pPr marL="457200" lvl="1" indent="0">
              <a:buNone/>
            </a:pPr>
            <a:r>
              <a:rPr lang="cs-CZ" dirty="0" smtClean="0"/>
              <a:t>Počet </a:t>
            </a:r>
            <a:r>
              <a:rPr lang="cs-CZ" dirty="0"/>
              <a:t>vojáků v základní </a:t>
            </a:r>
            <a:r>
              <a:rPr lang="cs-CZ" dirty="0" smtClean="0"/>
              <a:t>službě </a:t>
            </a:r>
            <a:r>
              <a:rPr lang="cs-CZ" dirty="0"/>
              <a:t>bude </a:t>
            </a:r>
            <a:r>
              <a:rPr lang="cs-CZ" dirty="0" smtClean="0"/>
              <a:t>postupně klesat (v</a:t>
            </a:r>
            <a:r>
              <a:rPr lang="cs-CZ" dirty="0"/>
              <a:t> roce 2009 </a:t>
            </a:r>
            <a:r>
              <a:rPr lang="cs-CZ" dirty="0" smtClean="0"/>
              <a:t>na 20 </a:t>
            </a:r>
            <a:r>
              <a:rPr lang="cs-CZ" dirty="0"/>
              <a:t>000 </a:t>
            </a:r>
            <a:r>
              <a:rPr lang="cs-CZ" dirty="0" smtClean="0"/>
              <a:t>osob, počet VZP 22 </a:t>
            </a:r>
            <a:r>
              <a:rPr lang="cs-CZ" dirty="0"/>
              <a:t>500 osob.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654597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1/14/NATO_expan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0" y="188640"/>
            <a:ext cx="9189020" cy="70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27984" y="1549028"/>
            <a:ext cx="442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12. 3. 1999 - vstup České republiky do NATO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23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/>
          <a:lstStyle/>
          <a:p>
            <a:r>
              <a:rPr lang="cs-CZ" dirty="0" smtClean="0"/>
              <a:t>DÍLČÍ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424847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Operační působení na Balkáně! Kosovo – citlivé!</a:t>
            </a:r>
          </a:p>
          <a:p>
            <a:r>
              <a:rPr lang="cs-CZ" dirty="0" smtClean="0"/>
              <a:t>Prohlubování rozporu mezi konceptem  obrany státu a jeho zdrojovým zabezpečením</a:t>
            </a:r>
          </a:p>
          <a:p>
            <a:r>
              <a:rPr lang="cs-CZ" dirty="0" smtClean="0"/>
              <a:t>Dvojkolejná armáda – síly rychlého nasazení a síly územní obrany</a:t>
            </a:r>
          </a:p>
          <a:p>
            <a:r>
              <a:rPr lang="cs-CZ" dirty="0" smtClean="0"/>
              <a:t>Omezování personálu, infrastruktury a zásob</a:t>
            </a:r>
          </a:p>
          <a:p>
            <a:r>
              <a:rPr lang="cs-CZ" dirty="0" smtClean="0"/>
              <a:t>Poloprofesionální armáda - vojáci na čas</a:t>
            </a:r>
          </a:p>
          <a:p>
            <a:r>
              <a:rPr lang="cs-CZ" dirty="0" smtClean="0"/>
              <a:t>Rozvoj personálu – jazyk, BP, HRM?</a:t>
            </a:r>
          </a:p>
          <a:p>
            <a:r>
              <a:rPr lang="cs-CZ" dirty="0" smtClean="0"/>
              <a:t>Postupné zastarávání VTM – neujasněná, nevyvážená a ekonomické zájmy podporující modernizace</a:t>
            </a:r>
          </a:p>
          <a:p>
            <a:r>
              <a:rPr lang="cs-CZ" dirty="0" smtClean="0"/>
              <a:t>Rostoucí dynamika koncepční činnosti!! Výsledek?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latin typeface="Arial Unicode MS" pitchFamily="34" charset="-128"/>
              </a:rPr>
              <a:t>Josef </a:t>
            </a:r>
            <a:r>
              <a:rPr lang="cs-CZ" altLang="cs-CZ" dirty="0" smtClean="0">
                <a:latin typeface="Arial Unicode MS" pitchFamily="34" charset="-128"/>
              </a:rPr>
              <a:t>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43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740" y="28235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REFORMY</a:t>
            </a:r>
            <a:br>
              <a:rPr lang="cs-CZ" dirty="0" smtClean="0"/>
            </a:br>
            <a:r>
              <a:rPr lang="cs-CZ" dirty="0" smtClean="0"/>
              <a:t>2000- 2006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31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75239" cy="4176464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PŘÍZNIVÉ BEZPEČNOSTNÍ PROSTŘEDÍ – RIZIKO ROZSÁHLÉHO OZBROJENÉHO KONFLIKTU JE MALÉ</a:t>
            </a: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ZÁRUKY KOLEKTIVNÍ OBRANY</a:t>
            </a: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STRATEGICKÁ KONCEPCE NATO – 1999 (GLOBÁLNÍ ROLE)</a:t>
            </a: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KOSOVSKÁ KRIZE – PRAŽSKÝ SUMMIT - NOVÉ POŽADAVKY NA SCHOPNOSTI, DRUHÁ VLNA ROZŠÍŘENÍ </a:t>
            </a: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WAR ON TERROR (09.11.2001)</a:t>
            </a: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STRATEGICKÁ REVIZE OBRANY (2000 – 2001)</a:t>
            </a:r>
            <a:endParaRPr lang="en-US" altLang="cs-CZ" sz="2800" dirty="0" smtClean="0">
              <a:latin typeface="Arial Unicode MS" pitchFamily="34" charset="-128"/>
            </a:endParaRP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KONCEPCE VÝSTAVBY PROFESIONÁLNÍ ARMÁDY A MOBILIZACE OZBROJENÝCH SIL -</a:t>
            </a:r>
            <a:r>
              <a:rPr lang="en-US" altLang="cs-CZ" sz="2800" dirty="0" smtClean="0">
                <a:latin typeface="Arial Unicode MS" pitchFamily="34" charset="-128"/>
              </a:rPr>
              <a:t> </a:t>
            </a:r>
            <a:r>
              <a:rPr lang="cs-CZ" altLang="cs-CZ" sz="2800" dirty="0" smtClean="0">
                <a:latin typeface="Arial Unicode MS" pitchFamily="34" charset="-128"/>
              </a:rPr>
              <a:t>2002, 2003</a:t>
            </a:r>
          </a:p>
          <a:p>
            <a:pPr marL="457200" indent="-457200" algn="just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 Unicode MS" pitchFamily="34" charset="-128"/>
              </a:rPr>
              <a:t>ZAČLENĚNÍ DO EU 2004 (jeden soubor sil)</a:t>
            </a:r>
          </a:p>
          <a:p>
            <a:pPr marL="609600" indent="-609600" algn="just">
              <a:buFontTx/>
              <a:buAutoNum type="arabicPeriod"/>
            </a:pPr>
            <a:endParaRPr lang="cs-CZ" altLang="cs-CZ" sz="2800" dirty="0"/>
          </a:p>
          <a:p>
            <a:pPr marL="609600" indent="-609600" algn="just">
              <a:buFontTx/>
              <a:buAutoNum type="arabicPeriod"/>
            </a:pPr>
            <a:endParaRPr lang="cs-CZ" altLang="cs-CZ" sz="2800" dirty="0"/>
          </a:p>
          <a:p>
            <a:pPr algn="just"/>
            <a:endParaRPr lang="cs-CZ" altLang="cs-CZ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23.10.2015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altLang="cs-CZ" sz="4000" dirty="0" smtClean="0">
                <a:latin typeface="Arial Unicode MS" pitchFamily="34" charset="-128"/>
              </a:rPr>
              <a:t>REFORMY 2000 - 2006</a:t>
            </a:r>
            <a:endParaRPr lang="en-US" altLang="cs-CZ" sz="4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7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pPr algn="ctr"/>
            <a:r>
              <a:rPr lang="cs-CZ" altLang="cs-CZ" dirty="0">
                <a:latin typeface="Arial Unicode MS" pitchFamily="34" charset="-128"/>
              </a:rPr>
              <a:t>CÍLE ETAPY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1"/>
            <a:ext cx="8856984" cy="432048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 smtClean="0">
                <a:latin typeface="Arial Unicode MS" pitchFamily="34" charset="-128"/>
              </a:rPr>
              <a:t>SPRAVEDLIVÉ SDÍLENÍ BŘEMENE KOLEKTIVNÍ OBANY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POLITICKÉ ZADÁNÍ (</a:t>
            </a:r>
            <a:r>
              <a:rPr lang="cs-CZ" dirty="0"/>
              <a:t>Bezpečnostní strategie ČR 2001 a </a:t>
            </a:r>
            <a:r>
              <a:rPr lang="cs-CZ" dirty="0" smtClean="0"/>
              <a:t>2003).</a:t>
            </a:r>
            <a:endParaRPr lang="cs-CZ" dirty="0"/>
          </a:p>
          <a:p>
            <a:r>
              <a:rPr lang="cs-CZ" altLang="cs-CZ" dirty="0" smtClean="0">
                <a:latin typeface="Arial Unicode MS" pitchFamily="34" charset="-128"/>
              </a:rPr>
              <a:t>BALANCOVÁNÍ </a:t>
            </a:r>
            <a:r>
              <a:rPr lang="cs-CZ" altLang="cs-CZ" dirty="0">
                <a:latin typeface="Arial Unicode MS" pitchFamily="34" charset="-128"/>
              </a:rPr>
              <a:t>ZDROJŮ A ÚKOLŮ</a:t>
            </a:r>
          </a:p>
          <a:p>
            <a:r>
              <a:rPr lang="cs-CZ" altLang="cs-CZ" dirty="0">
                <a:latin typeface="Arial Unicode MS" pitchFamily="34" charset="-128"/>
              </a:rPr>
              <a:t>MALÁ, MODERNÍ, MOBILNÍ, </a:t>
            </a:r>
            <a:r>
              <a:rPr lang="cs-CZ" altLang="cs-CZ" dirty="0" smtClean="0">
                <a:latin typeface="Arial Unicode MS" pitchFamily="34" charset="-128"/>
              </a:rPr>
              <a:t>MLADÁ ARMÁDA</a:t>
            </a:r>
            <a:endParaRPr lang="cs-CZ" altLang="cs-CZ" dirty="0">
              <a:latin typeface="Arial Unicode MS" pitchFamily="34" charset="-128"/>
            </a:endParaRPr>
          </a:p>
          <a:p>
            <a:r>
              <a:rPr lang="en-US" altLang="cs-CZ" dirty="0">
                <a:latin typeface="Arial Unicode MS" pitchFamily="34" charset="-128"/>
              </a:rPr>
              <a:t>P</a:t>
            </a:r>
            <a:r>
              <a:rPr lang="cs-CZ" altLang="cs-CZ" dirty="0">
                <a:latin typeface="Arial Unicode MS" pitchFamily="34" charset="-128"/>
              </a:rPr>
              <a:t>ROFESIONÁLNÍ </a:t>
            </a:r>
            <a:r>
              <a:rPr lang="cs-CZ" altLang="cs-CZ" dirty="0" smtClean="0">
                <a:latin typeface="Arial Unicode MS" pitchFamily="34" charset="-128"/>
              </a:rPr>
              <a:t>SÍLY (urychleno 1.1.2005)</a:t>
            </a:r>
            <a:endParaRPr lang="cs-CZ" altLang="cs-CZ" dirty="0">
              <a:latin typeface="Arial Unicode MS" pitchFamily="34" charset="-128"/>
            </a:endParaRPr>
          </a:p>
          <a:p>
            <a:r>
              <a:rPr lang="cs-CZ" altLang="cs-CZ" dirty="0">
                <a:latin typeface="Arial Unicode MS" pitchFamily="34" charset="-128"/>
              </a:rPr>
              <a:t>OPTIMALIZACE </a:t>
            </a:r>
            <a:r>
              <a:rPr lang="cs-CZ" altLang="cs-CZ" dirty="0" smtClean="0">
                <a:latin typeface="Arial Unicode MS" pitchFamily="34" charset="-128"/>
              </a:rPr>
              <a:t>DISLOKACE </a:t>
            </a:r>
            <a:endParaRPr lang="en-US" altLang="cs-CZ" dirty="0">
              <a:latin typeface="Arial Unicode MS" pitchFamily="34" charset="-128"/>
            </a:endParaRPr>
          </a:p>
          <a:p>
            <a:r>
              <a:rPr lang="cs-CZ" altLang="cs-CZ" dirty="0">
                <a:latin typeface="Arial Unicode MS" pitchFamily="34" charset="-128"/>
              </a:rPr>
              <a:t>INTEROPERABILITA</a:t>
            </a:r>
            <a:endParaRPr lang="en-US" altLang="cs-CZ" dirty="0">
              <a:latin typeface="Arial Unicode MS" pitchFamily="34" charset="-128"/>
            </a:endParaRPr>
          </a:p>
          <a:p>
            <a:r>
              <a:rPr lang="cs-CZ" altLang="cs-CZ" dirty="0">
                <a:latin typeface="Arial Unicode MS" pitchFamily="34" charset="-128"/>
              </a:rPr>
              <a:t>NASADITELNOST</a:t>
            </a:r>
          </a:p>
          <a:p>
            <a:r>
              <a:rPr lang="cs-CZ" altLang="cs-CZ" dirty="0">
                <a:latin typeface="Arial Unicode MS" pitchFamily="34" charset="-128"/>
              </a:rPr>
              <a:t>OPTIMALIZACE MOBILIZACE, </a:t>
            </a:r>
            <a:r>
              <a:rPr lang="cs-CZ" altLang="cs-CZ" dirty="0" smtClean="0">
                <a:latin typeface="Arial Unicode MS" pitchFamily="34" charset="-128"/>
              </a:rPr>
              <a:t>ZÁSOB </a:t>
            </a:r>
          </a:p>
          <a:p>
            <a:endParaRPr lang="cs-CZ" altLang="cs-CZ" dirty="0">
              <a:latin typeface="Arial Unicode MS" pitchFamily="34" charset="-128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latin typeface="Arial Unicode MS" pitchFamily="34" charset="-128"/>
              </a:rPr>
              <a:t>Josef </a:t>
            </a:r>
            <a:r>
              <a:rPr lang="cs-CZ" altLang="cs-CZ" dirty="0" smtClean="0">
                <a:latin typeface="Arial Unicode MS" pitchFamily="34" charset="-128"/>
              </a:rPr>
              <a:t>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90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 Lucemburku jednali ministři na pravidelném unijním setkání o migraci a ochraně údaj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012"/>
            <a:ext cx="8604448" cy="57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82999" y="6412686"/>
            <a:ext cx="5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1. 5. 2004 Přistoupila Česká republika k Evropské unii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23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 smtClean="0">
                <a:latin typeface="Arial Unicode MS" pitchFamily="34" charset="-128"/>
              </a:rPr>
              <a:t>REALIZACE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68051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ct val="30000"/>
              </a:spcAft>
              <a:buNone/>
            </a:pPr>
            <a:r>
              <a:rPr lang="cs-CZ" altLang="cs-CZ" dirty="0">
                <a:latin typeface="Arial Unicode MS" pitchFamily="34" charset="-128"/>
              </a:rPr>
              <a:t>I. FÁZE</a:t>
            </a:r>
            <a:r>
              <a:rPr lang="en-US" altLang="cs-CZ" dirty="0">
                <a:latin typeface="Arial Unicode MS" pitchFamily="34" charset="-128"/>
              </a:rPr>
              <a:t> </a:t>
            </a:r>
            <a:r>
              <a:rPr lang="en-US" altLang="cs-CZ" dirty="0" smtClean="0">
                <a:latin typeface="Arial Unicode MS" pitchFamily="34" charset="-128"/>
              </a:rPr>
              <a:t>2003-2006</a:t>
            </a:r>
            <a:r>
              <a:rPr lang="cs-CZ" altLang="cs-CZ" dirty="0" smtClean="0">
                <a:latin typeface="Arial Unicode MS" pitchFamily="34" charset="-128"/>
              </a:rPr>
              <a:t> (IOC)</a:t>
            </a:r>
          </a:p>
          <a:p>
            <a:r>
              <a:rPr lang="cs-CZ" altLang="cs-CZ" dirty="0">
                <a:latin typeface="Arial Unicode MS" pitchFamily="34" charset="-128"/>
              </a:rPr>
              <a:t>Vytvoření plánované velitelské struktury a struktury sil </a:t>
            </a:r>
            <a:r>
              <a:rPr lang="cs-CZ" altLang="cs-CZ" dirty="0" smtClean="0">
                <a:latin typeface="Arial Unicode MS" pitchFamily="34" charset="-128"/>
              </a:rPr>
              <a:t>(2004)</a:t>
            </a:r>
            <a:endParaRPr lang="cs-CZ" altLang="cs-CZ" dirty="0">
              <a:latin typeface="Arial Unicode MS" pitchFamily="34" charset="-128"/>
            </a:endParaRPr>
          </a:p>
          <a:p>
            <a:r>
              <a:rPr lang="cs-CZ" altLang="cs-CZ" dirty="0" smtClean="0">
                <a:latin typeface="Arial Unicode MS" pitchFamily="34" charset="-128"/>
              </a:rPr>
              <a:t>Plná </a:t>
            </a:r>
            <a:r>
              <a:rPr lang="cs-CZ" altLang="cs-CZ" dirty="0">
                <a:latin typeface="Arial Unicode MS" pitchFamily="34" charset="-128"/>
              </a:rPr>
              <a:t>profesionalizace </a:t>
            </a:r>
            <a:r>
              <a:rPr lang="cs-CZ" altLang="cs-CZ" dirty="0" smtClean="0">
                <a:latin typeface="Arial Unicode MS" pitchFamily="34" charset="-128"/>
              </a:rPr>
              <a:t>(2005)</a:t>
            </a:r>
            <a:endParaRPr lang="cs-CZ" altLang="cs-CZ" dirty="0">
              <a:latin typeface="Arial Unicode MS" pitchFamily="34" charset="-128"/>
            </a:endParaRPr>
          </a:p>
          <a:p>
            <a:r>
              <a:rPr lang="cs-CZ" altLang="cs-CZ" dirty="0" smtClean="0">
                <a:latin typeface="Arial Unicode MS" pitchFamily="34" charset="-128"/>
              </a:rPr>
              <a:t>Certifikace brigádního úkolového uskupení </a:t>
            </a:r>
            <a:r>
              <a:rPr lang="cs-CZ" altLang="cs-CZ" dirty="0">
                <a:latin typeface="Arial Unicode MS" pitchFamily="34" charset="-128"/>
              </a:rPr>
              <a:t>2006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Operace</a:t>
            </a:r>
            <a:endParaRPr lang="cs-CZ" altLang="cs-CZ" dirty="0">
              <a:latin typeface="Arial Unicode MS" pitchFamily="34" charset="-128"/>
            </a:endParaRPr>
          </a:p>
          <a:p>
            <a:r>
              <a:rPr lang="cs-CZ" altLang="cs-CZ" dirty="0">
                <a:latin typeface="Arial Unicode MS" pitchFamily="34" charset="-128"/>
              </a:rPr>
              <a:t>Specializace</a:t>
            </a:r>
          </a:p>
          <a:p>
            <a:r>
              <a:rPr lang="cs-CZ" altLang="cs-CZ" dirty="0">
                <a:latin typeface="Arial Unicode MS" pitchFamily="34" charset="-128"/>
              </a:rPr>
              <a:t>Dislokace a </a:t>
            </a:r>
            <a:r>
              <a:rPr lang="cs-CZ" altLang="cs-CZ" dirty="0" smtClean="0">
                <a:latin typeface="Arial Unicode MS" pitchFamily="34" charset="-128"/>
              </a:rPr>
              <a:t>modernizace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Spící projekty (omezení významu mobilizace, záloh a zásob materiálu – řešeny procesy)</a:t>
            </a:r>
            <a:endParaRPr lang="cs-CZ" altLang="cs-CZ" dirty="0">
              <a:latin typeface="Arial Unicode MS" pitchFamily="34" charset="-128"/>
            </a:endParaRPr>
          </a:p>
          <a:p>
            <a:pPr marL="0" indent="0">
              <a:spcAft>
                <a:spcPct val="30000"/>
              </a:spcAft>
              <a:buNone/>
            </a:pPr>
            <a:r>
              <a:rPr lang="cs-CZ" altLang="cs-CZ" dirty="0" smtClean="0">
                <a:latin typeface="Arial Unicode MS" pitchFamily="34" charset="-128"/>
              </a:rPr>
              <a:t>II.FÁZE </a:t>
            </a:r>
            <a:r>
              <a:rPr lang="en-US" altLang="cs-CZ" dirty="0">
                <a:latin typeface="Arial Unicode MS" pitchFamily="34" charset="-128"/>
              </a:rPr>
              <a:t>2006-2010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en-US" altLang="cs-CZ" dirty="0">
                <a:latin typeface="Arial Unicode MS" pitchFamily="34" charset="-128"/>
              </a:rPr>
              <a:t>(2012</a:t>
            </a:r>
            <a:r>
              <a:rPr lang="en-US" altLang="cs-CZ" dirty="0" smtClean="0">
                <a:latin typeface="Arial Unicode MS" pitchFamily="34" charset="-128"/>
              </a:rPr>
              <a:t>)</a:t>
            </a:r>
            <a:r>
              <a:rPr lang="cs-CZ" altLang="cs-CZ" dirty="0" smtClean="0">
                <a:latin typeface="Arial Unicode MS" pitchFamily="34" charset="-128"/>
              </a:rPr>
              <a:t> (FOC)</a:t>
            </a:r>
            <a:endParaRPr lang="en-US" altLang="cs-CZ" dirty="0">
              <a:latin typeface="Arial Unicode MS" pitchFamily="34" charset="-128"/>
            </a:endParaRPr>
          </a:p>
          <a:p>
            <a:pPr>
              <a:spcAft>
                <a:spcPct val="30000"/>
              </a:spcAft>
            </a:pPr>
            <a:endParaRPr lang="en-US" altLang="cs-CZ" dirty="0">
              <a:latin typeface="Arial Unicode MS" pitchFamily="34" charset="-128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t</a:t>
            </a:r>
            <a:r>
              <a:rPr lang="cs-CZ" altLang="cs-CZ" dirty="0" err="1">
                <a:latin typeface="Arial Unicode MS" pitchFamily="34" charset="-128"/>
              </a:rPr>
              <a:t>Josef</a:t>
            </a:r>
            <a:r>
              <a:rPr lang="cs-CZ" altLang="cs-CZ" dirty="0">
                <a:latin typeface="Arial Unicode MS" pitchFamily="34" charset="-128"/>
              </a:rPr>
              <a:t> </a:t>
            </a:r>
            <a:r>
              <a:rPr lang="cs-CZ" altLang="cs-CZ" dirty="0" smtClean="0">
                <a:latin typeface="Arial Unicode MS" pitchFamily="34" charset="-128"/>
              </a:rPr>
              <a:t>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92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787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Graf" r:id="rId3" imgW="8191500" imgH="4943475" progId="MSGraph.Chart.8">
                  <p:embed/>
                </p:oleObj>
              </mc:Choice>
              <mc:Fallback>
                <p:oleObj name="Graf" r:id="rId3" imgW="8191500" imgH="4943475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20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ZÁKLADNÍ POVINNOST STÁTU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Zajištění </a:t>
            </a:r>
            <a:r>
              <a:rPr lang="cs-CZ" dirty="0"/>
              <a:t>svrchovanosti a územní celistvosti České republiky, ochrana jejích demokratických základů a ochrana životů, zdraví a majetkových </a:t>
            </a:r>
            <a:r>
              <a:rPr lang="cs-CZ" dirty="0" smtClean="0"/>
              <a:t>hodnot.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Ústavní zákon 110/1998 </a:t>
            </a:r>
            <a:r>
              <a:rPr lang="cs-CZ" i="1" dirty="0" err="1" smtClean="0"/>
              <a:t>Sb</a:t>
            </a:r>
            <a:r>
              <a:rPr lang="cs-CZ" i="1" dirty="0" smtClean="0"/>
              <a:t>, o bezpečnosti ČR</a:t>
            </a:r>
            <a:endParaRPr lang="cs-CZ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2916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32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/>
          <a:lstStyle/>
          <a:p>
            <a:pPr algn="ctr"/>
            <a:r>
              <a:rPr lang="en-US" altLang="cs-CZ" dirty="0">
                <a:latin typeface="Arial Unicode MS" pitchFamily="34" charset="-128"/>
              </a:rPr>
              <a:t>R</a:t>
            </a:r>
            <a:r>
              <a:rPr lang="cs-CZ" altLang="cs-CZ" dirty="0">
                <a:latin typeface="Arial Unicode MS" pitchFamily="34" charset="-128"/>
              </a:rPr>
              <a:t>EVIZE REFORMY</a:t>
            </a:r>
            <a:r>
              <a:rPr lang="en-US" altLang="cs-CZ" dirty="0">
                <a:latin typeface="Arial Unicode MS" pitchFamily="34" charset="-128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386844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ct val="20000"/>
              </a:spcAft>
            </a:pPr>
            <a:r>
              <a:rPr lang="cs-CZ" altLang="cs-CZ" dirty="0" smtClean="0">
                <a:latin typeface="Arial Unicode MS" pitchFamily="34" charset="-128"/>
              </a:rPr>
              <a:t>NESOULAD ZÁMĚRŮ SE ZDROJI  - </a:t>
            </a:r>
            <a:r>
              <a:rPr lang="en-US" altLang="cs-CZ" dirty="0" smtClean="0">
                <a:latin typeface="Arial Unicode MS" pitchFamily="34" charset="-128"/>
              </a:rPr>
              <a:t>2003</a:t>
            </a:r>
          </a:p>
          <a:p>
            <a:pPr>
              <a:spcAft>
                <a:spcPct val="20000"/>
              </a:spcAft>
            </a:pPr>
            <a:r>
              <a:rPr lang="cs-CZ" altLang="cs-CZ" dirty="0" smtClean="0">
                <a:latin typeface="Arial Unicode MS" pitchFamily="34" charset="-128"/>
              </a:rPr>
              <a:t>REDUKCE STRUKTURY SIL (ZE 3 NA 2 BRIGÁDY)</a:t>
            </a:r>
          </a:p>
          <a:p>
            <a:pPr>
              <a:spcAft>
                <a:spcPct val="20000"/>
              </a:spcAft>
            </a:pPr>
            <a:r>
              <a:rPr lang="cs-CZ" altLang="cs-CZ" dirty="0" smtClean="0">
                <a:latin typeface="Arial Unicode MS" pitchFamily="34" charset="-128"/>
              </a:rPr>
              <a:t>REDUKCE VELITELSKÉ STRUKTURY (Z 5 NA 2)</a:t>
            </a:r>
          </a:p>
          <a:p>
            <a:pPr>
              <a:spcAft>
                <a:spcPct val="20000"/>
              </a:spcAft>
            </a:pPr>
            <a:r>
              <a:rPr lang="cs-CZ" altLang="cs-CZ" dirty="0" smtClean="0">
                <a:latin typeface="Arial Unicode MS" pitchFamily="34" charset="-128"/>
              </a:rPr>
              <a:t>REDUKCE PERSONÁLU  (O 9.000 VOJÁKŮ A 1.200 CIVILISTŮ)</a:t>
            </a:r>
            <a:r>
              <a:rPr lang="en-US" altLang="cs-CZ" dirty="0" smtClean="0">
                <a:latin typeface="Arial Unicode MS" pitchFamily="34" charset="-128"/>
              </a:rPr>
              <a:t>,</a:t>
            </a:r>
            <a:endParaRPr lang="cs-CZ" altLang="cs-CZ" dirty="0" smtClean="0">
              <a:latin typeface="Arial Unicode MS" pitchFamily="34" charset="-128"/>
            </a:endParaRPr>
          </a:p>
          <a:p>
            <a:pPr>
              <a:spcAft>
                <a:spcPct val="20000"/>
              </a:spcAft>
            </a:pPr>
            <a:r>
              <a:rPr lang="cs-CZ" altLang="cs-CZ" dirty="0" smtClean="0">
                <a:latin typeface="Arial Unicode MS" pitchFamily="34" charset="-128"/>
              </a:rPr>
              <a:t>OPTIMALIZACE DISLOKACE</a:t>
            </a:r>
          </a:p>
          <a:p>
            <a:pPr>
              <a:spcAft>
                <a:spcPct val="20000"/>
              </a:spcAft>
            </a:pPr>
            <a:r>
              <a:rPr lang="cs-CZ" altLang="cs-CZ" dirty="0" smtClean="0">
                <a:latin typeface="Arial Unicode MS" pitchFamily="34" charset="-128"/>
              </a:rPr>
              <a:t>SNÍŽENÍ ÚROVNĚ AMBICÍ (BRIGÁDA Z 5.000 NA 3.000 OSOB)</a:t>
            </a:r>
            <a:endParaRPr lang="en-US" altLang="cs-CZ" dirty="0" smtClean="0">
              <a:latin typeface="Arial Unicode MS" pitchFamily="34" charset="-128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3086100" cy="365125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8012605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STRUKTURA  ARMÁDY 2004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Společné </a:t>
            </a:r>
            <a:r>
              <a:rPr lang="cs-CZ" b="1" dirty="0" smtClean="0"/>
              <a:t>síly:</a:t>
            </a:r>
            <a:r>
              <a:rPr lang="cs-CZ" dirty="0" smtClean="0"/>
              <a:t> příprava </a:t>
            </a:r>
            <a:r>
              <a:rPr lang="cs-CZ" dirty="0"/>
              <a:t>vojsk </a:t>
            </a:r>
            <a:r>
              <a:rPr lang="cs-CZ" dirty="0" smtClean="0"/>
              <a:t>tzv</a:t>
            </a:r>
            <a:r>
              <a:rPr lang="cs-CZ" dirty="0"/>
              <a:t>. poskytovatel </a:t>
            </a:r>
            <a:r>
              <a:rPr lang="cs-CZ" dirty="0" smtClean="0"/>
              <a:t>sil, velitelství </a:t>
            </a:r>
            <a:r>
              <a:rPr lang="cs-CZ" dirty="0"/>
              <a:t>a </a:t>
            </a:r>
            <a:r>
              <a:rPr lang="cs-CZ" dirty="0" smtClean="0"/>
              <a:t>pozemní, vzdušné </a:t>
            </a:r>
            <a:r>
              <a:rPr lang="cs-CZ" dirty="0"/>
              <a:t>a </a:t>
            </a:r>
            <a:r>
              <a:rPr lang="cs-CZ" dirty="0" smtClean="0"/>
              <a:t>specializované síly </a:t>
            </a:r>
            <a:endParaRPr lang="cs-CZ" dirty="0"/>
          </a:p>
          <a:p>
            <a:r>
              <a:rPr lang="cs-CZ" b="1" dirty="0"/>
              <a:t>Pozemní </a:t>
            </a:r>
            <a:r>
              <a:rPr lang="cs-CZ" b="1" dirty="0" smtClean="0"/>
              <a:t>síly: </a:t>
            </a:r>
            <a:r>
              <a:rPr lang="cs-CZ" dirty="0" smtClean="0"/>
              <a:t>dvě mech. brigády, dělostřelecká brigáda </a:t>
            </a:r>
            <a:r>
              <a:rPr lang="cs-CZ" dirty="0"/>
              <a:t>se dvěma </a:t>
            </a:r>
            <a:r>
              <a:rPr lang="cs-CZ" dirty="0" smtClean="0"/>
              <a:t>děl. </a:t>
            </a:r>
            <a:r>
              <a:rPr lang="cs-CZ" dirty="0"/>
              <a:t>oddíly, </a:t>
            </a:r>
            <a:r>
              <a:rPr lang="cs-CZ" dirty="0" smtClean="0"/>
              <a:t>průzkumný prapor, </a:t>
            </a:r>
            <a:r>
              <a:rPr lang="cs-CZ" dirty="0"/>
              <a:t>ženijní záchranné brigády s jedním </a:t>
            </a:r>
            <a:r>
              <a:rPr lang="cs-CZ" dirty="0" err="1"/>
              <a:t>nasaditelným</a:t>
            </a:r>
            <a:r>
              <a:rPr lang="cs-CZ" dirty="0"/>
              <a:t> praporem bojové podpory a pěti záchrannými prapory </a:t>
            </a:r>
            <a:r>
              <a:rPr lang="cs-CZ" dirty="0" smtClean="0"/>
              <a:t>pro teritorium, brigáda </a:t>
            </a:r>
            <a:r>
              <a:rPr lang="cs-CZ" dirty="0"/>
              <a:t>logistické podpory s jedním praporem zásobování a jedním praporem oprav a praporem </a:t>
            </a:r>
            <a:r>
              <a:rPr lang="cs-CZ" dirty="0" smtClean="0"/>
              <a:t>zabezpečení.</a:t>
            </a:r>
            <a:endParaRPr lang="cs-CZ" dirty="0"/>
          </a:p>
          <a:p>
            <a:r>
              <a:rPr lang="cs-CZ" b="1" dirty="0"/>
              <a:t>Vzdušné </a:t>
            </a:r>
            <a:r>
              <a:rPr lang="cs-CZ" b="1" dirty="0" smtClean="0"/>
              <a:t>síly</a:t>
            </a:r>
            <a:r>
              <a:rPr lang="cs-CZ" dirty="0" smtClean="0"/>
              <a:t> </a:t>
            </a:r>
            <a:r>
              <a:rPr lang="cs-CZ" dirty="0"/>
              <a:t>základny nadzvukového a podzvukového </a:t>
            </a:r>
            <a:r>
              <a:rPr lang="cs-CZ" dirty="0" smtClean="0"/>
              <a:t>letectva</a:t>
            </a:r>
            <a:r>
              <a:rPr lang="cs-CZ" dirty="0"/>
              <a:t>, </a:t>
            </a:r>
            <a:r>
              <a:rPr lang="cs-CZ" dirty="0" smtClean="0"/>
              <a:t>základna </a:t>
            </a:r>
            <a:r>
              <a:rPr lang="cs-CZ" dirty="0"/>
              <a:t>vrtulníkového letectva, </a:t>
            </a:r>
            <a:r>
              <a:rPr lang="cs-CZ" dirty="0" smtClean="0"/>
              <a:t>základna </a:t>
            </a:r>
            <a:r>
              <a:rPr lang="cs-CZ" dirty="0"/>
              <a:t>dopravního </a:t>
            </a:r>
            <a:r>
              <a:rPr lang="cs-CZ" dirty="0" smtClean="0"/>
              <a:t>letectva, brigáda </a:t>
            </a:r>
            <a:r>
              <a:rPr lang="cs-CZ" dirty="0" err="1" smtClean="0"/>
              <a:t>VŘaPrůzkumu</a:t>
            </a:r>
            <a:r>
              <a:rPr lang="cs-CZ" dirty="0"/>
              <a:t>.</a:t>
            </a:r>
          </a:p>
          <a:p>
            <a:r>
              <a:rPr lang="cs-CZ" b="1" dirty="0"/>
              <a:t>Specializované </a:t>
            </a:r>
            <a:r>
              <a:rPr lang="cs-CZ" b="1" dirty="0" smtClean="0"/>
              <a:t>síly</a:t>
            </a:r>
            <a:r>
              <a:rPr lang="cs-CZ" dirty="0" smtClean="0"/>
              <a:t> - brigáda </a:t>
            </a:r>
            <a:r>
              <a:rPr lang="cs-CZ" dirty="0"/>
              <a:t>chemické a biologické ochrany (národní prapor chemické ochrany, prapor chemické ochrany NATO), </a:t>
            </a:r>
            <a:r>
              <a:rPr lang="cs-CZ" dirty="0" smtClean="0"/>
              <a:t>středisko </a:t>
            </a:r>
            <a:r>
              <a:rPr lang="cs-CZ" dirty="0"/>
              <a:t>odborné přípravy </a:t>
            </a:r>
            <a:r>
              <a:rPr lang="cs-CZ" dirty="0" smtClean="0"/>
              <a:t>OPZHN, jednotka pasivních </a:t>
            </a:r>
            <a:r>
              <a:rPr lang="cs-CZ" dirty="0"/>
              <a:t>sledovacích </a:t>
            </a:r>
            <a:r>
              <a:rPr lang="cs-CZ" dirty="0" smtClean="0"/>
              <a:t>systémů, centrum civilně </a:t>
            </a:r>
            <a:r>
              <a:rPr lang="cs-CZ" dirty="0"/>
              <a:t>vojenské spolupráce a </a:t>
            </a:r>
            <a:r>
              <a:rPr lang="cs-CZ" dirty="0" smtClean="0"/>
              <a:t>centrum psychologických </a:t>
            </a:r>
            <a:r>
              <a:rPr lang="cs-CZ" dirty="0"/>
              <a:t>operací.</a:t>
            </a:r>
          </a:p>
          <a:p>
            <a:r>
              <a:rPr lang="cs-CZ" b="1" dirty="0"/>
              <a:t>Síly podpory a výcviku</a:t>
            </a:r>
            <a:r>
              <a:rPr lang="cs-CZ" dirty="0"/>
              <a:t> </a:t>
            </a:r>
            <a:r>
              <a:rPr lang="cs-CZ" dirty="0" smtClean="0"/>
              <a:t>- teritoriální charakter, převážně stacionární. Poskytování </a:t>
            </a:r>
            <a:r>
              <a:rPr lang="cs-CZ" dirty="0"/>
              <a:t>personální, finanční, logistické, zdravotnické, komunikační </a:t>
            </a:r>
            <a:r>
              <a:rPr lang="cs-CZ" dirty="0" smtClean="0"/>
              <a:t>podpory. Tvořeny </a:t>
            </a:r>
            <a:r>
              <a:rPr lang="cs-CZ" dirty="0"/>
              <a:t>velitelstvím sil podpory a výcviku s ředitelstvími logistické a zdravotnické podpory, ředitelstvím personální podpory a ředitelstvím pro výcvik a </a:t>
            </a:r>
            <a:r>
              <a:rPr lang="cs-CZ" dirty="0" smtClean="0"/>
              <a:t>doktríny, základnou KIS, </a:t>
            </a:r>
            <a:r>
              <a:rPr lang="cs-CZ" dirty="0"/>
              <a:t>střediskem bezpečnosti informací, 14 </a:t>
            </a:r>
            <a:r>
              <a:rPr lang="cs-CZ" dirty="0" smtClean="0"/>
              <a:t>KVV, AVIS, vojenské hudby </a:t>
            </a:r>
            <a:r>
              <a:rPr lang="cs-CZ" dirty="0"/>
              <a:t>a praporem zabezpečení. </a:t>
            </a:r>
          </a:p>
          <a:p>
            <a:r>
              <a:rPr lang="cs-CZ" dirty="0"/>
              <a:t>Jednotky </a:t>
            </a:r>
            <a:r>
              <a:rPr lang="cs-CZ" dirty="0" smtClean="0"/>
              <a:t>společných sil - IOC 2006, FOC </a:t>
            </a:r>
            <a:r>
              <a:rPr lang="cs-CZ" dirty="0"/>
              <a:t>v letech 2010 – 2012. Síly podpory a výcviku </a:t>
            </a:r>
            <a:r>
              <a:rPr lang="cs-CZ" dirty="0" smtClean="0"/>
              <a:t>dokončit </a:t>
            </a:r>
            <a:r>
              <a:rPr lang="cs-CZ" dirty="0"/>
              <a:t>reformu </a:t>
            </a:r>
            <a:r>
              <a:rPr lang="cs-CZ" dirty="0" smtClean="0"/>
              <a:t>v </a:t>
            </a:r>
            <a:r>
              <a:rPr lang="cs-CZ" dirty="0"/>
              <a:t>roce 2008.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206297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/>
          <a:lstStyle/>
          <a:p>
            <a:r>
              <a:rPr lang="cs-CZ" altLang="cs-CZ" dirty="0" smtClean="0">
                <a:latin typeface="Arial Unicode MS" pitchFamily="34" charset="-128"/>
              </a:rPr>
              <a:t>PROBLÉMY I</a:t>
            </a:r>
            <a:r>
              <a:rPr lang="cs-CZ" altLang="cs-CZ" dirty="0">
                <a:latin typeface="Arial Unicode MS" pitchFamily="34" charset="-128"/>
              </a:rPr>
              <a:t>. FÁZE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8841"/>
            <a:ext cx="7886700" cy="418812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 smtClean="0">
                <a:latin typeface="Arial Unicode MS" pitchFamily="34" charset="-128"/>
              </a:rPr>
              <a:t>SCHOPNOSTI NEODPOVÍDAJÍ RYCHLÉ ZMĚNĚ POŽADAVKŮ (AFGANISTAN, IRÁK),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NEEFEKTIVNÍ SYSTÉM VELENÍ A ŘÍZENÍ (považován za příliš robustní)</a:t>
            </a:r>
          </a:p>
          <a:p>
            <a:r>
              <a:rPr lang="cs-CZ" altLang="cs-CZ" dirty="0" err="1" smtClean="0">
                <a:latin typeface="Arial Unicode MS" pitchFamily="34" charset="-128"/>
              </a:rPr>
              <a:t>Colstnův</a:t>
            </a:r>
            <a:r>
              <a:rPr lang="cs-CZ" altLang="cs-CZ" dirty="0" smtClean="0">
                <a:latin typeface="Arial Unicode MS" pitchFamily="34" charset="-128"/>
              </a:rPr>
              <a:t> dopis – doporučení NATO k racionalizaci!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OBRANNÉ PLÁNOVÁNÍ NEKONSOLIDOVANÉ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ZPOŽDĚNÍ MODERNIZACE A LIKVIDACE MATERIÁLU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VZDĚLÁVÁNÍ, ŘÍZENÍ KARIÉR, HODNOCENÍ</a:t>
            </a:r>
          </a:p>
          <a:p>
            <a:r>
              <a:rPr lang="cs-CZ" altLang="cs-CZ" dirty="0" smtClean="0">
                <a:latin typeface="Arial Unicode MS" pitchFamily="34" charset="-128"/>
              </a:rPr>
              <a:t>STRUKTURA PERSONÁLU, HODNOSTÍ (NEEXISTENCE </a:t>
            </a:r>
            <a:r>
              <a:rPr lang="cs-CZ" altLang="cs-CZ" dirty="0">
                <a:latin typeface="Arial Unicode MS" pitchFamily="34" charset="-128"/>
              </a:rPr>
              <a:t>PODDŮSTOJNICKÉHO </a:t>
            </a:r>
            <a:r>
              <a:rPr lang="cs-CZ" altLang="cs-CZ" dirty="0" smtClean="0">
                <a:latin typeface="Arial Unicode MS" pitchFamily="34" charset="-128"/>
              </a:rPr>
              <a:t>SBORU)</a:t>
            </a:r>
            <a:endParaRPr lang="cs-CZ" altLang="cs-CZ" dirty="0">
              <a:latin typeface="Arial Unicode MS" pitchFamily="34" charset="-128"/>
            </a:endParaRPr>
          </a:p>
          <a:p>
            <a:endParaRPr lang="cs-CZ" altLang="cs-CZ" dirty="0" smtClean="0">
              <a:latin typeface="Arial Unicode MS" pitchFamily="34" charset="-128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1362321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/>
          <a:lstStyle/>
          <a:p>
            <a:r>
              <a:rPr lang="cs-CZ" dirty="0" smtClean="0"/>
              <a:t>DÍLČÍ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424847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Rozšiřování operačního působení (Balkán, Afghánistán, Irák, Afrika)</a:t>
            </a:r>
          </a:p>
          <a:p>
            <a:r>
              <a:rPr lang="cs-CZ" dirty="0" smtClean="0"/>
              <a:t>Pozitivní finanční rámec a politická vůle investovat do obrany se postupně vytrácí</a:t>
            </a:r>
          </a:p>
          <a:p>
            <a:r>
              <a:rPr lang="cs-CZ" dirty="0" smtClean="0"/>
              <a:t>Opětovné prohlubování rozporu mezi záměry a možnostmi  - zpomalení realizace! </a:t>
            </a:r>
            <a:r>
              <a:rPr lang="cs-CZ" i="1" dirty="0" smtClean="0"/>
              <a:t>Do more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less</a:t>
            </a:r>
            <a:r>
              <a:rPr lang="cs-CZ" i="1" dirty="0" smtClean="0"/>
              <a:t>!!</a:t>
            </a:r>
          </a:p>
          <a:p>
            <a:r>
              <a:rPr lang="cs-CZ" dirty="0" smtClean="0"/>
              <a:t>Významné reorganizační změny (snaha o dokončení integrace MO, vytvoření </a:t>
            </a:r>
            <a:r>
              <a:rPr lang="cs-CZ" dirty="0" err="1" smtClean="0"/>
              <a:t>force</a:t>
            </a:r>
            <a:r>
              <a:rPr lang="cs-CZ" dirty="0" smtClean="0"/>
              <a:t> provider, oddělení bojové podpory a bojového zabezpečení).  </a:t>
            </a:r>
          </a:p>
          <a:p>
            <a:r>
              <a:rPr lang="cs-CZ" dirty="0" smtClean="0"/>
              <a:t>Urychlená profesionalizace a její negativní dopady (hodnostní struktura a řízení kariér)</a:t>
            </a:r>
          </a:p>
          <a:p>
            <a:r>
              <a:rPr lang="cs-CZ" dirty="0" smtClean="0"/>
              <a:t>Zpomalení modernizace, korupční aféry – akviziční systém (reorganizace úseku vyzbrojování)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3017180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740" y="28235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TRANSFORMACE</a:t>
            </a:r>
            <a:br>
              <a:rPr lang="cs-CZ" dirty="0" smtClean="0"/>
            </a:br>
            <a:r>
              <a:rPr lang="cs-CZ" dirty="0" smtClean="0"/>
              <a:t>2007- 2010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2568835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352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KONTEXT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77988" y="6448251"/>
            <a:ext cx="3086100" cy="365125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77281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EXPEDIČNÍ CHARAKTER SCHOPNOSTÍ – OBRANA ZÁJMŮ!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DLOUHÉ VÁLKY (AFG, IRAK)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EKONOMICKÁ KRIZE (2008 –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ARABSKÉ JARO – NESTABILITA, SÝRIE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ROSTOUCÍ ASERTIVITA RUSKA (2007, 2008,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ROZVOJ VOJENSKÝCH SCHOPNOSTÍ ČÍNY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VOJENSKÝ ZÁSAH NATO LIBIE – NEDOSTATKY VE SCHOPNOSTECH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STRATEGICKÁ KONCEPCE NATO 2009 (</a:t>
            </a:r>
            <a:r>
              <a:rPr lang="cs-CZ" sz="2400" dirty="0"/>
              <a:t>Kolektivní obrana, </a:t>
            </a:r>
            <a:r>
              <a:rPr lang="cs-CZ" sz="2400" dirty="0" smtClean="0"/>
              <a:t>krizové řízení, obranná spolupráce)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LISABONSKÝ SUMMIT 2010 (reformy NATO - úspory)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USA – pivot, kritika evropského pilíře, sekvestr, reset s Ruskem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DEMOGRAFIE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35768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cs-CZ" sz="3600" dirty="0" smtClean="0">
                <a:latin typeface="Arial Unicode MS" pitchFamily="34" charset="-128"/>
              </a:rPr>
              <a:t>T</a:t>
            </a:r>
            <a:r>
              <a:rPr lang="cs-CZ" altLang="cs-CZ" sz="3600" dirty="0" smtClean="0">
                <a:latin typeface="Arial Unicode MS" pitchFamily="34" charset="-128"/>
              </a:rPr>
              <a:t>RANSFORMACE 2007 (PARKANOVÁ)</a:t>
            </a:r>
            <a:endParaRPr lang="en-US" altLang="cs-CZ" sz="3600" dirty="0" smtClean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785225" cy="5329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HORIZONT 2007-2018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OBNOVENÍ ROVNOVÁHY MEZI ZDROJI A ÚKOLY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Unicode MS" pitchFamily="34" charset="-128"/>
              </a:rPr>
              <a:t>           POLITICKO-VOJENSKÉ AMBICE (snaha o jejich udržení, bez omezení, všichni vojáci </a:t>
            </a:r>
            <a:r>
              <a:rPr lang="cs-CZ" altLang="cs-CZ" sz="2800" dirty="0" err="1" smtClean="0">
                <a:latin typeface="Arial Unicode MS" pitchFamily="34" charset="-128"/>
              </a:rPr>
              <a:t>nasaditelní</a:t>
            </a:r>
            <a:r>
              <a:rPr lang="cs-CZ" altLang="cs-CZ" sz="2800" dirty="0" smtClean="0">
                <a:latin typeface="Arial Unicode MS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Unicode MS" pitchFamily="34" charset="-128"/>
              </a:rPr>
              <a:t>           OPERACE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OPTIMALIZACE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Unicode MS" pitchFamily="34" charset="-128"/>
              </a:rPr>
              <a:t>           FUNKCÍ REZORTU MO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Unicode MS" pitchFamily="34" charset="-128"/>
              </a:rPr>
              <a:t>           VELITELSKÉ STRUKTURY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Unicode MS" pitchFamily="34" charset="-128"/>
              </a:rPr>
              <a:t>           STRUKTURY SIL - NASADITELNOST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SCHOPNOSTI – MNOHONÁRODNÍ, NATO A EU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DOKONČENÍ DISLOKACE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UDRŽENÍ POČTŮ </a:t>
            </a:r>
            <a:endParaRPr lang="en-US" altLang="cs-CZ" sz="28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3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 Unicode MS" pitchFamily="34" charset="-128"/>
              </a:rPr>
              <a:t>OPATŘENÍ</a:t>
            </a:r>
            <a:endParaRPr lang="en-US" altLang="cs-CZ" smtClean="0">
              <a:latin typeface="Arial Unicode MS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Audit – optimalizace MO a GŠ, procesy</a:t>
            </a:r>
          </a:p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Ženijní záchranná brigáda (1+6)</a:t>
            </a:r>
          </a:p>
          <a:p>
            <a:pPr eaLnBrk="1" hangingPunct="1"/>
            <a:r>
              <a:rPr lang="cs-CZ" altLang="cs-CZ" dirty="0" err="1" smtClean="0">
                <a:latin typeface="Arial Unicode MS" pitchFamily="34" charset="-128"/>
              </a:rPr>
              <a:t>Nasaditelné</a:t>
            </a:r>
            <a:r>
              <a:rPr lang="cs-CZ" altLang="cs-CZ" dirty="0" smtClean="0">
                <a:latin typeface="Arial Unicode MS" pitchFamily="34" charset="-128"/>
              </a:rPr>
              <a:t> ženijní prapory</a:t>
            </a:r>
          </a:p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Lehké motorizované prapory</a:t>
            </a:r>
          </a:p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Zásobovací prapory</a:t>
            </a:r>
          </a:p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Modernizace  - stagnace od roku 2005, projekty (CASA, Mi-171Š, Pandur, Iveco, Kajman, voják XXI. stol.)</a:t>
            </a:r>
          </a:p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Zastarávání – růst nákladů na provoz, údržbu, opravy a ND </a:t>
            </a:r>
          </a:p>
          <a:p>
            <a:pPr eaLnBrk="1" hangingPunct="1"/>
            <a:r>
              <a:rPr lang="cs-CZ" altLang="cs-CZ" dirty="0" smtClean="0">
                <a:latin typeface="Arial Unicode MS" pitchFamily="34" charset="-128"/>
              </a:rPr>
              <a:t>Oddálení cílů výstavby sil (FOC 2018)</a:t>
            </a:r>
            <a:endParaRPr lang="en-US" altLang="cs-CZ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Operační prostředí – trendy a výzvy </a:t>
            </a:r>
            <a:br>
              <a:rPr lang="cs-CZ" altLang="cs-CZ" dirty="0" smtClean="0"/>
            </a:br>
            <a:r>
              <a:rPr lang="cs-CZ" altLang="cs-CZ" i="1" dirty="0" smtClean="0"/>
              <a:t>Vize MO z roku 2008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1"/>
            <a:ext cx="8229600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Bojiště - nelinearita, rozptýlenost, dynamika, média, aktéři, kultury – komplexní přístup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Terén - komplexnost, urbanizace, klimatické podmínky – působení bez </a:t>
            </a:r>
            <a:r>
              <a:rPr lang="cs-CZ" altLang="cs-CZ" sz="2400" dirty="0" err="1" smtClean="0"/>
              <a:t>bez</a:t>
            </a:r>
            <a:r>
              <a:rPr lang="cs-CZ" altLang="cs-CZ" sz="2400" dirty="0" smtClean="0"/>
              <a:t> omezení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Technologie – informace – přehled o situaci v reálném čase, NEC, přesnost, letalita, ochrana, udržitelnost  - omezování logistické potřeby (</a:t>
            </a:r>
            <a:r>
              <a:rPr lang="cs-CZ" altLang="cs-CZ" sz="2400" dirty="0" err="1" smtClean="0"/>
              <a:t>footprint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Protivník – asymetrický, </a:t>
            </a:r>
            <a:r>
              <a:rPr lang="cs-CZ" altLang="cs-CZ" sz="2400" dirty="0" err="1" smtClean="0"/>
              <a:t>neindetifikovatelný</a:t>
            </a:r>
            <a:r>
              <a:rPr lang="cs-CZ" altLang="cs-CZ" sz="2400" dirty="0" smtClean="0"/>
              <a:t>, odlišná taktika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Vlastní síly – mnohonárodní úkolová uskupení, logistika, interoperabilita, kombinace politických, ekonomických a vojenských nástrojů</a:t>
            </a:r>
          </a:p>
        </p:txBody>
      </p:sp>
    </p:spTree>
    <p:extLst>
      <p:ext uri="{BB962C8B-B14F-4D97-AF65-F5344CB8AC3E}">
        <p14:creationId xmlns:p14="http://schemas.microsoft.com/office/powerpoint/2010/main" val="2252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Zásady výstavby armády</a:t>
            </a:r>
            <a:br>
              <a:rPr lang="cs-CZ" altLang="cs-CZ" dirty="0" smtClean="0"/>
            </a:br>
            <a:r>
              <a:rPr lang="cs-CZ" altLang="cs-CZ" dirty="0" smtClean="0"/>
              <a:t>(Vojenská strategie 2008)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16888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Jeden soubor sil a účelnost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Vyváženost, univerzálnost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Společné působení, modularita, interoperabilita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Nasaditelnost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Modularita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Moderní velení a 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Koordinace s vnějšími aktéry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Mezinárodní spolupráce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Spolupráce s průmyslem </a:t>
            </a:r>
          </a:p>
        </p:txBody>
      </p:sp>
    </p:spTree>
    <p:extLst>
      <p:ext uri="{BB962C8B-B14F-4D97-AF65-F5344CB8AC3E}">
        <p14:creationId xmlns:p14="http://schemas.microsoft.com/office/powerpoint/2010/main" val="16877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VÝZVY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58041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Éra globalizované </a:t>
            </a:r>
            <a:r>
              <a:rPr lang="cs-CZ" dirty="0"/>
              <a:t>rizikové </a:t>
            </a:r>
            <a:r>
              <a:rPr lang="cs-CZ" dirty="0" smtClean="0"/>
              <a:t>nazývané rovněž </a:t>
            </a:r>
            <a:r>
              <a:rPr lang="cs-CZ" i="1" dirty="0" smtClean="0"/>
              <a:t>postindustriální</a:t>
            </a:r>
            <a:r>
              <a:rPr lang="cs-CZ" dirty="0" smtClean="0"/>
              <a:t> společnosti</a:t>
            </a:r>
            <a:r>
              <a:rPr lang="cs-CZ" dirty="0"/>
              <a:t>, v níž se objevují nové hrozby, ale nemizí ani tradiční vojenské </a:t>
            </a:r>
            <a:r>
              <a:rPr lang="cs-CZ" dirty="0" smtClean="0"/>
              <a:t>konflikty.</a:t>
            </a:r>
          </a:p>
          <a:p>
            <a:r>
              <a:rPr lang="cs-CZ" dirty="0" smtClean="0"/>
              <a:t>Globalizace – nerovnoměrnost neurčitost stírání hranic  - </a:t>
            </a:r>
            <a:r>
              <a:rPr lang="cs-CZ" dirty="0"/>
              <a:t>90 % celkového bohatství planety </a:t>
            </a:r>
            <a:r>
              <a:rPr lang="cs-CZ" dirty="0" smtClean="0"/>
              <a:t>v</a:t>
            </a:r>
            <a:r>
              <a:rPr lang="cs-CZ" dirty="0"/>
              <a:t> rukou jednoho procenta obyvatel</a:t>
            </a:r>
            <a:r>
              <a:rPr lang="cs-CZ" dirty="0" smtClean="0"/>
              <a:t>.</a:t>
            </a:r>
          </a:p>
          <a:p>
            <a:r>
              <a:rPr lang="cs-CZ" dirty="0" smtClean="0"/>
              <a:t>Uplatňování </a:t>
            </a:r>
            <a:r>
              <a:rPr lang="cs-CZ" dirty="0"/>
              <a:t>násilí v širokém měřítku již není monopolem </a:t>
            </a:r>
            <a:r>
              <a:rPr lang="cs-CZ" dirty="0" smtClean="0"/>
              <a:t>státu (proliferace ZHN, </a:t>
            </a:r>
            <a:r>
              <a:rPr lang="cs-CZ" dirty="0" err="1" smtClean="0"/>
              <a:t>cyber</a:t>
            </a:r>
            <a:r>
              <a:rPr lang="cs-CZ" dirty="0" smtClean="0"/>
              <a:t>, terorismus)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3453142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latin typeface="Arial Unicode MS" pitchFamily="34" charset="-128"/>
              </a:rPr>
              <a:t>BÍLÁ KNIHA 2011 (VONDRA) </a:t>
            </a:r>
            <a:endParaRPr lang="en-US" altLang="cs-CZ" sz="3600" dirty="0" smtClean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785225" cy="53293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POSÍLENÍ VÝZNAMU PLÁNOVÁNÍ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ODŘEZÁVÁNÍ SÁDLA (ÚSPORY) – velitelství společných sil, reorganizace MO a GŠ,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ODDĚLENÍ KONCEPČNÍ A VÝKONNÉ FUNKCE (agenturní systém)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Reorganizace VZ (</a:t>
            </a:r>
            <a:r>
              <a:rPr lang="cs-CZ" altLang="cs-CZ" sz="2800" dirty="0" err="1" smtClean="0">
                <a:latin typeface="Arial Unicode MS" pitchFamily="34" charset="-128"/>
              </a:rPr>
              <a:t>Spec</a:t>
            </a:r>
            <a:r>
              <a:rPr lang="cs-CZ" altLang="cs-CZ" sz="2800" dirty="0" smtClean="0">
                <a:latin typeface="Arial Unicode MS" pitchFamily="34" charset="-128"/>
              </a:rPr>
              <a:t>. síly do struktury AČR)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POTLAČENÍ KORUPCE (kontrolní mechanismy, zpomalení procesu akvizice)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ZRUŠENÍ OBCHODOVÁNÍ PŘES PROSTŘEDNÍKY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AGENTURA NATO (NSPA)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ŘÍZENÍ KARIÉR  - HODNOST, FUNKCE,PLAT – všechny hodnostní sbory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OMEZENÍ REKRUTACE, NENAPLNĚNOST (Transformace 2010  - 36 800, realita 2011 – cca 30 000 osob) 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PRIORITIZACE SCHOPNOSTÍ – operační rizika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latin typeface="Arial Unicode MS" pitchFamily="34" charset="-128"/>
              </a:rPr>
              <a:t>VÝDAJE : 50 – 30 – 20 realita (2011) 52 – 27 - 21</a:t>
            </a:r>
            <a:endParaRPr lang="cs-CZ" altLang="cs-CZ" sz="2800" dirty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cs-CZ" sz="28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 rot="-1231483">
            <a:off x="107950" y="2492375"/>
            <a:ext cx="914400" cy="914400"/>
          </a:xfrm>
          <a:prstGeom prst="lightningBol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 rot="6543009">
            <a:off x="2124075" y="2420938"/>
            <a:ext cx="914400" cy="914400"/>
          </a:xfrm>
          <a:prstGeom prst="lightningBol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627313" y="188913"/>
          <a:ext cx="3887787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Clip" r:id="rId3" imgW="2257501" imgH="1362143" progId="MS_ClipArt_Gallery.5">
                  <p:embed/>
                </p:oleObj>
              </mc:Choice>
              <mc:Fallback>
                <p:oleObj name="Clip" r:id="rId3" imgW="2257501" imgH="136214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8913"/>
                        <a:ext cx="3887787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132138" y="981075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ČESKÁ REPUBLIKA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07950" y="44450"/>
            <a:ext cx="357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2400" b="1">
                <a:latin typeface="Arial" charset="0"/>
              </a:rPr>
              <a:t>Bezpečnostní prostředí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07950" y="765175"/>
            <a:ext cx="2447925" cy="122396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00FF"/>
                </a:solidFill>
                <a:latin typeface="Arial" charset="0"/>
              </a:rPr>
              <a:t>Příznivé</a:t>
            </a:r>
          </a:p>
          <a:p>
            <a:pPr eaLnBrk="1" hangingPunct="1"/>
            <a:r>
              <a:rPr lang="cs-CZ" altLang="cs-CZ" dirty="0">
                <a:solidFill>
                  <a:srgbClr val="0000FF"/>
                </a:solidFill>
                <a:latin typeface="Arial" charset="0"/>
              </a:rPr>
              <a:t> - NATO, EU 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altLang="cs-CZ" dirty="0" smtClean="0">
                <a:solidFill>
                  <a:srgbClr val="0000FF"/>
                </a:solidFill>
                <a:latin typeface="Arial" charset="0"/>
              </a:rPr>
              <a:t>vztah se </a:t>
            </a:r>
            <a:r>
              <a:rPr lang="cs-CZ" altLang="cs-CZ" dirty="0">
                <a:solidFill>
                  <a:srgbClr val="0000FF"/>
                </a:solidFill>
                <a:latin typeface="Arial" charset="0"/>
              </a:rPr>
              <a:t>sousedy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6516688" y="765175"/>
            <a:ext cx="2519362" cy="18002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>
                <a:latin typeface="Arial" charset="0"/>
              </a:rPr>
              <a:t>Rozsáhlé </a:t>
            </a:r>
          </a:p>
          <a:p>
            <a:pPr algn="ctr" eaLnBrk="1" hangingPunct="1"/>
            <a:r>
              <a:rPr lang="cs-CZ" altLang="cs-CZ">
                <a:latin typeface="Arial" charset="0"/>
              </a:rPr>
              <a:t>vojenské napadení </a:t>
            </a:r>
          </a:p>
          <a:p>
            <a:pPr algn="ctr" eaLnBrk="1" hangingPunct="1"/>
            <a:r>
              <a:rPr lang="cs-CZ" altLang="cs-CZ">
                <a:latin typeface="Arial" charset="0"/>
              </a:rPr>
              <a:t>území ČR, NATO </a:t>
            </a:r>
          </a:p>
          <a:p>
            <a:pPr algn="ctr" eaLnBrk="1" hangingPunct="1"/>
            <a:r>
              <a:rPr lang="cs-CZ" altLang="cs-CZ">
                <a:latin typeface="Arial" charset="0"/>
              </a:rPr>
              <a:t>a EU je vysoce </a:t>
            </a:r>
          </a:p>
          <a:p>
            <a:pPr algn="ctr" eaLnBrk="1" hangingPunct="1"/>
            <a:r>
              <a:rPr lang="cs-CZ" altLang="cs-CZ">
                <a:latin typeface="Arial" charset="0"/>
              </a:rPr>
              <a:t>nepravděpodobná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516688" y="2781300"/>
            <a:ext cx="2519362" cy="13684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endParaRPr lang="cs-CZ" altLang="cs-CZ" sz="1400" b="1">
              <a:latin typeface="Arial" charset="0"/>
            </a:endParaRP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Hrozba bude identifikována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 s dostatečným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předstihem a řešitelná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v rámci NATO, EU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endParaRPr lang="cs-CZ" altLang="cs-CZ" sz="1400">
              <a:latin typeface="Arial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-5400000">
            <a:off x="7631906" y="2601119"/>
            <a:ext cx="287338" cy="215900"/>
          </a:xfrm>
          <a:prstGeom prst="notched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419475" y="4292600"/>
            <a:ext cx="5616575" cy="10810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Nekonvenční či nevojenské hrozby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– terorismus, přerušení toku strategických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surovin, smrtící epidemie a přírodní a průmyslové katastrofy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endParaRPr lang="cs-CZ" altLang="cs-CZ" sz="1400" b="1">
              <a:latin typeface="Arial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348038" y="2997200"/>
            <a:ext cx="3022600" cy="79216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Regionální konflikty,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 ZHN a proliferace nosičů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latin typeface="Arial" charset="0"/>
              </a:rPr>
              <a:t>balistických raket</a:t>
            </a:r>
            <a:endParaRPr lang="cs-CZ" altLang="cs-CZ" sz="1400">
              <a:latin typeface="Arial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6973696">
            <a:off x="3708400" y="3644900"/>
            <a:ext cx="914400" cy="914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881563" y="3860800"/>
            <a:ext cx="163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600" b="1">
                <a:solidFill>
                  <a:srgbClr val="000000"/>
                </a:solidFill>
                <a:latin typeface="Arial" charset="0"/>
              </a:rPr>
              <a:t>Další ohrožení 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6543009">
            <a:off x="3995738" y="2276475"/>
            <a:ext cx="914400" cy="914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859338" y="2492375"/>
            <a:ext cx="174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600" b="1">
                <a:solidFill>
                  <a:srgbClr val="000000"/>
                </a:solidFill>
                <a:latin typeface="Arial" charset="0"/>
              </a:rPr>
              <a:t>Větší aktuálnost</a:t>
            </a:r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107950" y="3429000"/>
            <a:ext cx="3095625" cy="72072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400" b="1">
                <a:latin typeface="Arial" charset="0"/>
              </a:rPr>
              <a:t>Rozšíření geografického rozsahu</a:t>
            </a:r>
          </a:p>
          <a:p>
            <a:pPr algn="ctr" eaLnBrk="1" hangingPunct="1"/>
            <a:r>
              <a:rPr lang="cs-CZ" altLang="cs-CZ" sz="1400" b="1">
                <a:latin typeface="Arial" charset="0"/>
              </a:rPr>
              <a:t>působení zahraniční, bezpečnostní</a:t>
            </a:r>
          </a:p>
          <a:p>
            <a:pPr algn="ctr" eaLnBrk="1" hangingPunct="1"/>
            <a:r>
              <a:rPr lang="cs-CZ" altLang="cs-CZ" sz="1400" b="1">
                <a:latin typeface="Arial" charset="0"/>
              </a:rPr>
              <a:t>a obranné politiky ČR.</a:t>
            </a: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107950" y="4292600"/>
            <a:ext cx="3095625" cy="165735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b="1">
              <a:latin typeface="Arial" charset="0"/>
            </a:endParaRPr>
          </a:p>
          <a:p>
            <a:pPr algn="ctr" eaLnBrk="1" hangingPunct="1"/>
            <a:r>
              <a:rPr lang="cs-CZ" altLang="cs-CZ" sz="1400" b="1">
                <a:latin typeface="Arial" charset="0"/>
              </a:rPr>
              <a:t>Aktivní řešení krizí </a:t>
            </a:r>
          </a:p>
          <a:p>
            <a:pPr algn="ctr" eaLnBrk="1" hangingPunct="1"/>
            <a:r>
              <a:rPr lang="cs-CZ" altLang="cs-CZ" sz="1400" b="1">
                <a:latin typeface="Arial" charset="0"/>
              </a:rPr>
              <a:t>ve světě přispívá </a:t>
            </a:r>
          </a:p>
          <a:p>
            <a:pPr algn="ctr" eaLnBrk="1" hangingPunct="1"/>
            <a:r>
              <a:rPr lang="cs-CZ" altLang="cs-CZ" sz="1400" b="1">
                <a:latin typeface="Arial" charset="0"/>
              </a:rPr>
              <a:t>k udržování mezinárodní </a:t>
            </a:r>
          </a:p>
          <a:p>
            <a:pPr algn="ctr" eaLnBrk="1" hangingPunct="1"/>
            <a:r>
              <a:rPr lang="cs-CZ" altLang="cs-CZ" sz="1400" b="1">
                <a:latin typeface="Arial" charset="0"/>
              </a:rPr>
              <a:t>bezpečnosti a stability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2060575"/>
            <a:ext cx="3167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endParaRPr lang="cs-CZ" altLang="cs-CZ" sz="1400" b="1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Ochrana bezpečnostních 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zájmů ČR a spojenců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vyžaduje </a:t>
            </a: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3348038" y="5445125"/>
            <a:ext cx="5688012" cy="7921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Obrana zájmů ČR proto bude vyžadovat rychlou a pružnou reakci 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a aktivní zapojování se do mezinárodních vojenských operací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179388" y="6308725"/>
            <a:ext cx="8856662" cy="5048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OS ČR musí být schopny rychlého nasazení do těchto mnohonárodních operací ve značné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vzdálenosti od hranic ČR a v klimaticky i kulturně nezvyklém prostředí. </a:t>
            </a: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 rot="2700000">
            <a:off x="3132138" y="5445125"/>
            <a:ext cx="287337" cy="144463"/>
          </a:xfrm>
          <a:prstGeom prst="notchedRight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 rot="9599284">
            <a:off x="2555875" y="1557338"/>
            <a:ext cx="503238" cy="215900"/>
          </a:xfrm>
          <a:prstGeom prst="chevron">
            <a:avLst>
              <a:gd name="adj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 rot="868172">
            <a:off x="6011863" y="1412875"/>
            <a:ext cx="503237" cy="215900"/>
          </a:xfrm>
          <a:prstGeom prst="chevron">
            <a:avLst>
              <a:gd name="adj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9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4"/>
          <p:cNvSpPr>
            <a:spLocks noChangeArrowheads="1"/>
          </p:cNvSpPr>
          <p:nvPr/>
        </p:nvSpPr>
        <p:spPr bwMode="auto">
          <a:xfrm>
            <a:off x="468313" y="2133600"/>
            <a:ext cx="1079500" cy="431958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Operace </a:t>
            </a:r>
          </a:p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při ohrožení svrchova-nosti ČR</a:t>
            </a:r>
          </a:p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a kolektiv-ní obrana podle</a:t>
            </a:r>
          </a:p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čl. 5 WS</a:t>
            </a:r>
          </a:p>
          <a:p>
            <a:pPr algn="ctr"/>
            <a:endParaRPr lang="cs-CZ" altLang="cs-CZ" sz="14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cs-CZ" altLang="cs-CZ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Rectangle 35"/>
          <p:cNvSpPr>
            <a:spLocks noChangeArrowheads="1"/>
          </p:cNvSpPr>
          <p:nvPr/>
        </p:nvSpPr>
        <p:spPr bwMode="auto">
          <a:xfrm>
            <a:off x="1692275" y="2565400"/>
            <a:ext cx="1028700" cy="3887788"/>
          </a:xfrm>
          <a:prstGeom prst="rect">
            <a:avLst/>
          </a:prstGeom>
          <a:solidFill>
            <a:srgbClr val="FFCC99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Operace kolektivní obrany podle </a:t>
            </a:r>
          </a:p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čl. 5 WS, kdy nebude bezpros-tředně ohrožena ČR</a:t>
            </a:r>
          </a:p>
        </p:txBody>
      </p:sp>
      <p:sp>
        <p:nvSpPr>
          <p:cNvPr id="28677" name="Rectangle 36"/>
          <p:cNvSpPr>
            <a:spLocks noChangeArrowheads="1"/>
          </p:cNvSpPr>
          <p:nvPr/>
        </p:nvSpPr>
        <p:spPr bwMode="auto">
          <a:xfrm>
            <a:off x="2843213" y="3070225"/>
            <a:ext cx="1079500" cy="3382963"/>
          </a:xfrm>
          <a:prstGeom prst="rect">
            <a:avLst/>
          </a:prstGeom>
          <a:solidFill>
            <a:srgbClr val="66FF33">
              <a:alpha val="50195"/>
            </a:srgbClr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Operace CRO mimo </a:t>
            </a:r>
          </a:p>
          <a:p>
            <a:pPr algn="ctr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čl. 5 WS</a:t>
            </a:r>
          </a:p>
          <a:p>
            <a:pPr algn="ctr"/>
            <a:r>
              <a:rPr lang="cs-CZ" altLang="cs-CZ" sz="1200" i="1">
                <a:latin typeface="Arial" charset="0"/>
              </a:rPr>
              <a:t>(operace k udržení a posilování mezinárodní bezpečnosti a stability)</a:t>
            </a:r>
          </a:p>
          <a:p>
            <a:pPr algn="ctr"/>
            <a:endParaRPr lang="cs-CZ" altLang="cs-CZ" sz="9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8" name="Rectangle 37"/>
          <p:cNvSpPr>
            <a:spLocks noChangeArrowheads="1"/>
          </p:cNvSpPr>
          <p:nvPr/>
        </p:nvSpPr>
        <p:spPr bwMode="auto">
          <a:xfrm>
            <a:off x="1835150" y="2133600"/>
            <a:ext cx="4176713" cy="360363"/>
          </a:xfrm>
          <a:prstGeom prst="rect">
            <a:avLst/>
          </a:prstGeom>
          <a:solidFill>
            <a:srgbClr val="FF7C80">
              <a:alpha val="50195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cs-CZ" sz="1400" b="1">
                <a:latin typeface="Arial" charset="0"/>
              </a:rPr>
              <a:t>plná účast včetně všeobecné  mobilizace</a:t>
            </a:r>
          </a:p>
        </p:txBody>
      </p:sp>
      <p:sp>
        <p:nvSpPr>
          <p:cNvPr id="28679" name="Rectangle 38"/>
          <p:cNvSpPr>
            <a:spLocks noChangeArrowheads="1"/>
          </p:cNvSpPr>
          <p:nvPr/>
        </p:nvSpPr>
        <p:spPr bwMode="auto">
          <a:xfrm>
            <a:off x="4211638" y="3070225"/>
            <a:ext cx="4752975" cy="5715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1400">
                <a:latin typeface="Arial" charset="0"/>
              </a:rPr>
              <a:t>brigáda </a:t>
            </a:r>
            <a:r>
              <a:rPr lang="cs-CZ" altLang="cs-CZ" sz="1400" b="1">
                <a:latin typeface="Arial" charset="0"/>
              </a:rPr>
              <a:t>bez rotace</a:t>
            </a:r>
            <a:endParaRPr lang="cs-CZ" altLang="cs-CZ" sz="1400">
              <a:latin typeface="Arial" charset="0"/>
            </a:endParaRPr>
          </a:p>
          <a:p>
            <a:endParaRPr lang="cs-CZ" altLang="cs-CZ" sz="1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8680" name="Line 39"/>
          <p:cNvSpPr>
            <a:spLocks noChangeShapeType="1"/>
          </p:cNvSpPr>
          <p:nvPr/>
        </p:nvSpPr>
        <p:spPr bwMode="auto">
          <a:xfrm>
            <a:off x="1619250" y="2278063"/>
            <a:ext cx="217488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1" name="Line 40"/>
          <p:cNvSpPr>
            <a:spLocks noChangeShapeType="1"/>
          </p:cNvSpPr>
          <p:nvPr/>
        </p:nvSpPr>
        <p:spPr bwMode="auto">
          <a:xfrm>
            <a:off x="3995738" y="3286125"/>
            <a:ext cx="209550" cy="0"/>
          </a:xfrm>
          <a:prstGeom prst="line">
            <a:avLst/>
          </a:prstGeom>
          <a:noFill/>
          <a:ln w="38100" cmpd="dbl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2" name="Rectangle 41"/>
          <p:cNvSpPr>
            <a:spLocks noChangeArrowheads="1"/>
          </p:cNvSpPr>
          <p:nvPr/>
        </p:nvSpPr>
        <p:spPr bwMode="auto">
          <a:xfrm>
            <a:off x="4211638" y="3717925"/>
            <a:ext cx="1657350" cy="935038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1400">
                <a:latin typeface="Arial" charset="0"/>
              </a:rPr>
              <a:t>prapor </a:t>
            </a:r>
            <a:r>
              <a:rPr lang="cs-CZ" altLang="cs-CZ" sz="1400" b="1">
                <a:latin typeface="Arial" charset="0"/>
              </a:rPr>
              <a:t>s rotací po šesti měsících</a:t>
            </a:r>
          </a:p>
        </p:txBody>
      </p:sp>
      <p:sp>
        <p:nvSpPr>
          <p:cNvPr id="28683" name="Rectangle 42"/>
          <p:cNvSpPr>
            <a:spLocks noChangeArrowheads="1"/>
          </p:cNvSpPr>
          <p:nvPr/>
        </p:nvSpPr>
        <p:spPr bwMode="auto">
          <a:xfrm>
            <a:off x="4211638" y="4725988"/>
            <a:ext cx="4752975" cy="720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1400" dirty="0">
                <a:latin typeface="Arial" charset="0"/>
              </a:rPr>
              <a:t>rota s </a:t>
            </a:r>
            <a:r>
              <a:rPr lang="cs-CZ" altLang="cs-CZ" sz="1400" b="1" dirty="0">
                <a:latin typeface="Arial" charset="0"/>
              </a:rPr>
              <a:t>rotací po šesti měsících </a:t>
            </a:r>
            <a:r>
              <a:rPr lang="cs-CZ" altLang="cs-CZ" sz="1400" dirty="0">
                <a:latin typeface="Arial" charset="0"/>
              </a:rPr>
              <a:t>nebo ekvivalentní uskupení letectva po dobu tří měsíců </a:t>
            </a:r>
            <a:r>
              <a:rPr lang="cs-CZ" altLang="cs-CZ" sz="1400" b="1" dirty="0">
                <a:latin typeface="Arial" charset="0"/>
              </a:rPr>
              <a:t>bez rotace</a:t>
            </a:r>
          </a:p>
        </p:txBody>
      </p:sp>
      <p:sp>
        <p:nvSpPr>
          <p:cNvPr id="28684" name="Line 43"/>
          <p:cNvSpPr>
            <a:spLocks noChangeShapeType="1"/>
          </p:cNvSpPr>
          <p:nvPr/>
        </p:nvSpPr>
        <p:spPr bwMode="auto">
          <a:xfrm>
            <a:off x="3995738" y="4078288"/>
            <a:ext cx="215900" cy="0"/>
          </a:xfrm>
          <a:prstGeom prst="line">
            <a:avLst/>
          </a:prstGeom>
          <a:noFill/>
          <a:ln w="38100" cmpd="dbl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44"/>
          <p:cNvSpPr>
            <a:spLocks noChangeShapeType="1"/>
          </p:cNvSpPr>
          <p:nvPr/>
        </p:nvSpPr>
        <p:spPr bwMode="auto">
          <a:xfrm>
            <a:off x="179388" y="6524625"/>
            <a:ext cx="822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Rectangle 45"/>
          <p:cNvSpPr>
            <a:spLocks noChangeArrowheads="1"/>
          </p:cNvSpPr>
          <p:nvPr/>
        </p:nvSpPr>
        <p:spPr bwMode="auto">
          <a:xfrm>
            <a:off x="2987675" y="2565400"/>
            <a:ext cx="5976938" cy="433388"/>
          </a:xfrm>
          <a:prstGeom prst="rect">
            <a:avLst/>
          </a:prstGeom>
          <a:solidFill>
            <a:srgbClr val="FFCC99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1400">
                <a:latin typeface="Arial" charset="0"/>
              </a:rPr>
              <a:t>brigádní úkolové uskupení na bázi</a:t>
            </a:r>
            <a:r>
              <a:rPr lang="cs-CZ" altLang="cs-CZ" sz="1400" b="1">
                <a:latin typeface="Arial" charset="0"/>
              </a:rPr>
              <a:t> </a:t>
            </a:r>
            <a:r>
              <a:rPr lang="cs-CZ" altLang="cs-CZ" sz="1400">
                <a:latin typeface="Arial" charset="0"/>
              </a:rPr>
              <a:t>brigády středního typu</a:t>
            </a:r>
            <a:r>
              <a:rPr lang="cs-CZ" altLang="cs-CZ">
                <a:latin typeface="Arial" charset="0"/>
              </a:rPr>
              <a:t> </a:t>
            </a:r>
            <a:r>
              <a:rPr lang="cs-CZ" altLang="cs-CZ" sz="1400" b="1">
                <a:latin typeface="Arial" charset="0"/>
              </a:rPr>
              <a:t>bez rotace</a:t>
            </a:r>
            <a:endParaRPr lang="cs-CZ" altLang="cs-CZ" sz="1400">
              <a:latin typeface="Arial" charset="0"/>
            </a:endParaRPr>
          </a:p>
        </p:txBody>
      </p:sp>
      <p:sp>
        <p:nvSpPr>
          <p:cNvPr id="28687" name="Line 46"/>
          <p:cNvSpPr>
            <a:spLocks noChangeShapeType="1"/>
          </p:cNvSpPr>
          <p:nvPr/>
        </p:nvSpPr>
        <p:spPr bwMode="auto">
          <a:xfrm flipV="1">
            <a:off x="2771775" y="2781300"/>
            <a:ext cx="2159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47"/>
          <p:cNvSpPr>
            <a:spLocks noChangeShapeType="1"/>
          </p:cNvSpPr>
          <p:nvPr/>
        </p:nvSpPr>
        <p:spPr bwMode="auto">
          <a:xfrm flipV="1">
            <a:off x="323850" y="2206625"/>
            <a:ext cx="0" cy="4391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Text Box 48"/>
          <p:cNvSpPr txBox="1">
            <a:spLocks noChangeArrowheads="1"/>
          </p:cNvSpPr>
          <p:nvPr/>
        </p:nvSpPr>
        <p:spPr bwMode="auto">
          <a:xfrm>
            <a:off x="2195513" y="6491288"/>
            <a:ext cx="316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400" b="1">
                <a:latin typeface="Arial" charset="0"/>
              </a:rPr>
              <a:t>Pravděpodobnost</a:t>
            </a:r>
            <a:r>
              <a:rPr lang="cs-CZ" altLang="cs-CZ" b="1">
                <a:latin typeface="Arial" charset="0"/>
              </a:rPr>
              <a:t> </a:t>
            </a:r>
            <a:r>
              <a:rPr lang="cs-CZ" altLang="cs-CZ" sz="1400" b="1">
                <a:latin typeface="Arial" charset="0"/>
              </a:rPr>
              <a:t>operace</a:t>
            </a:r>
          </a:p>
        </p:txBody>
      </p:sp>
      <p:sp>
        <p:nvSpPr>
          <p:cNvPr id="28690" name="Text Box 49"/>
          <p:cNvSpPr txBox="1">
            <a:spLocks noChangeArrowheads="1"/>
          </p:cNvSpPr>
          <p:nvPr/>
        </p:nvSpPr>
        <p:spPr bwMode="auto">
          <a:xfrm rot="-5400000">
            <a:off x="-557213" y="4017963"/>
            <a:ext cx="157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400" b="1">
                <a:latin typeface="Arial" charset="0"/>
              </a:rPr>
              <a:t>Stupeň ohrožení</a:t>
            </a:r>
          </a:p>
        </p:txBody>
      </p:sp>
      <p:sp>
        <p:nvSpPr>
          <p:cNvPr id="111666" name="Text Box 50"/>
          <p:cNvSpPr txBox="1">
            <a:spLocks noChangeArrowheads="1"/>
          </p:cNvSpPr>
          <p:nvPr/>
        </p:nvSpPr>
        <p:spPr bwMode="auto">
          <a:xfrm>
            <a:off x="2124075" y="52388"/>
            <a:ext cx="444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Politicko – vojenské ambice</a:t>
            </a:r>
          </a:p>
        </p:txBody>
      </p:sp>
      <p:sp>
        <p:nvSpPr>
          <p:cNvPr id="28692" name="AutoShape 51"/>
          <p:cNvSpPr>
            <a:spLocks noChangeArrowheads="1"/>
          </p:cNvSpPr>
          <p:nvPr/>
        </p:nvSpPr>
        <p:spPr bwMode="auto">
          <a:xfrm>
            <a:off x="250825" y="476250"/>
            <a:ext cx="8642350" cy="8651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400" b="1" i="1">
                <a:solidFill>
                  <a:srgbClr val="000000"/>
                </a:solidFill>
                <a:latin typeface="Arial" charset="0"/>
              </a:rPr>
              <a:t>Obrana území ČR je realizována v rámci NATO.</a:t>
            </a:r>
          </a:p>
          <a:p>
            <a:pPr eaLnBrk="1" hangingPunct="1"/>
            <a:r>
              <a:rPr lang="cs-CZ" altLang="cs-CZ" sz="1400" b="1" i="1">
                <a:solidFill>
                  <a:srgbClr val="000000"/>
                </a:solidFill>
                <a:latin typeface="Arial" charset="0"/>
              </a:rPr>
              <a:t>Zapojení ČR do mezinárodních projektů obrany proti nosičům ZHN, zejména</a:t>
            </a:r>
          </a:p>
          <a:p>
            <a:pPr eaLnBrk="1" hangingPunct="1"/>
            <a:r>
              <a:rPr lang="cs-CZ" altLang="cs-CZ" sz="1400" b="1" i="1">
                <a:solidFill>
                  <a:srgbClr val="000000"/>
                </a:solidFill>
                <a:latin typeface="Arial" charset="0"/>
              </a:rPr>
              <a:t>proti balistickým raketám.</a:t>
            </a:r>
            <a:r>
              <a:rPr lang="cs-CZ" altLang="cs-CZ" sz="1400">
                <a:solidFill>
                  <a:srgbClr val="000000"/>
                </a:solidFill>
                <a:latin typeface="Arial" charset="0"/>
              </a:rPr>
              <a:t> </a:t>
            </a:r>
            <a:endParaRPr lang="cs-CZ" alt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93" name="AutoShape 52"/>
          <p:cNvSpPr>
            <a:spLocks noChangeArrowheads="1"/>
          </p:cNvSpPr>
          <p:nvPr/>
        </p:nvSpPr>
        <p:spPr bwMode="auto">
          <a:xfrm>
            <a:off x="250825" y="1412875"/>
            <a:ext cx="345598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Účast v integrovaném </a:t>
            </a:r>
          </a:p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systému protivzdušné obrany NATO </a:t>
            </a:r>
          </a:p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(NATINADS )</a:t>
            </a:r>
          </a:p>
        </p:txBody>
      </p:sp>
      <p:sp>
        <p:nvSpPr>
          <p:cNvPr id="28694" name="AutoShape 53"/>
          <p:cNvSpPr>
            <a:spLocks noChangeArrowheads="1"/>
          </p:cNvSpPr>
          <p:nvPr/>
        </p:nvSpPr>
        <p:spPr bwMode="auto">
          <a:xfrm>
            <a:off x="3851275" y="1412875"/>
            <a:ext cx="2376488" cy="647700"/>
          </a:xfrm>
          <a:prstGeom prst="flowChartAlternateProcess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Přijetí aliančních sil na </a:t>
            </a:r>
          </a:p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vlastním území (HNS )</a:t>
            </a:r>
          </a:p>
        </p:txBody>
      </p:sp>
      <p:sp>
        <p:nvSpPr>
          <p:cNvPr id="28695" name="AutoShape 54"/>
          <p:cNvSpPr>
            <a:spLocks noChangeArrowheads="1"/>
          </p:cNvSpPr>
          <p:nvPr/>
        </p:nvSpPr>
        <p:spPr bwMode="auto">
          <a:xfrm>
            <a:off x="6372225" y="1412875"/>
            <a:ext cx="2592388" cy="647700"/>
          </a:xfrm>
          <a:prstGeom prst="flowChartAlternateProcess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Plnění asistenčních, </a:t>
            </a:r>
          </a:p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záchranných </a:t>
            </a:r>
          </a:p>
          <a:p>
            <a:pPr algn="ctr" eaLnBrk="1" hangingPunct="1"/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a humanitárních  úkolů</a:t>
            </a:r>
          </a:p>
        </p:txBody>
      </p:sp>
      <p:sp>
        <p:nvSpPr>
          <p:cNvPr id="28696" name="Rectangle 55"/>
          <p:cNvSpPr>
            <a:spLocks noChangeArrowheads="1"/>
          </p:cNvSpPr>
          <p:nvPr/>
        </p:nvSpPr>
        <p:spPr bwMode="auto">
          <a:xfrm>
            <a:off x="5940425" y="3717925"/>
            <a:ext cx="3024188" cy="935038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1400">
                <a:latin typeface="Arial" charset="0"/>
              </a:rPr>
              <a:t>v rámci nasazení praporního úkolového uskupení-velitelství pro mnohonárodní brigádní úkolové uskupení-</a:t>
            </a:r>
            <a:r>
              <a:rPr lang="cs-CZ" altLang="cs-CZ" sz="1400" b="1">
                <a:latin typeface="Arial" charset="0"/>
              </a:rPr>
              <a:t>jeden</a:t>
            </a:r>
            <a:r>
              <a:rPr lang="cs-CZ" altLang="cs-CZ" sz="1400">
                <a:latin typeface="Arial" charset="0"/>
              </a:rPr>
              <a:t> </a:t>
            </a:r>
            <a:r>
              <a:rPr lang="cs-CZ" altLang="cs-CZ" sz="1400" b="1">
                <a:latin typeface="Arial" charset="0"/>
              </a:rPr>
              <a:t>rok</a:t>
            </a:r>
          </a:p>
        </p:txBody>
      </p:sp>
      <p:sp>
        <p:nvSpPr>
          <p:cNvPr id="28697" name="Line 56"/>
          <p:cNvSpPr>
            <a:spLocks noChangeShapeType="1"/>
          </p:cNvSpPr>
          <p:nvPr/>
        </p:nvSpPr>
        <p:spPr bwMode="auto">
          <a:xfrm>
            <a:off x="3995738" y="4941888"/>
            <a:ext cx="215900" cy="0"/>
          </a:xfrm>
          <a:prstGeom prst="line">
            <a:avLst/>
          </a:prstGeom>
          <a:noFill/>
          <a:ln w="38100" cmpd="dbl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8" name="Rectangle 57"/>
          <p:cNvSpPr>
            <a:spLocks noChangeArrowheads="1"/>
          </p:cNvSpPr>
          <p:nvPr/>
        </p:nvSpPr>
        <p:spPr bwMode="auto">
          <a:xfrm>
            <a:off x="4211638" y="5516563"/>
            <a:ext cx="4752975" cy="9366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1400">
                <a:latin typeface="Arial" charset="0"/>
              </a:rPr>
              <a:t>uskupeními do výše praporu určenými do pohotovosti v rámci sil rychlé reakce NATO (NRF) nebo EU (BG) v </a:t>
            </a:r>
            <a:r>
              <a:rPr lang="cs-CZ" altLang="cs-CZ" sz="1400" b="1">
                <a:latin typeface="Arial" charset="0"/>
              </a:rPr>
              <a:t>době kdy nebude nasazeno brigádní úkolové uskupení </a:t>
            </a:r>
          </a:p>
        </p:txBody>
      </p:sp>
      <p:sp>
        <p:nvSpPr>
          <p:cNvPr id="28699" name="Line 58"/>
          <p:cNvSpPr>
            <a:spLocks noChangeShapeType="1"/>
          </p:cNvSpPr>
          <p:nvPr/>
        </p:nvSpPr>
        <p:spPr bwMode="auto">
          <a:xfrm>
            <a:off x="3995738" y="5878513"/>
            <a:ext cx="215900" cy="0"/>
          </a:xfrm>
          <a:prstGeom prst="line">
            <a:avLst/>
          </a:prstGeom>
          <a:noFill/>
          <a:ln w="38100" cmpd="dbl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8700" name="Group 59"/>
          <p:cNvGrpSpPr>
            <a:grpSpLocks/>
          </p:cNvGrpSpPr>
          <p:nvPr/>
        </p:nvGrpSpPr>
        <p:grpSpPr bwMode="auto">
          <a:xfrm>
            <a:off x="611188" y="4149725"/>
            <a:ext cx="719137" cy="719138"/>
            <a:chOff x="192" y="1968"/>
            <a:chExt cx="912" cy="912"/>
          </a:xfrm>
        </p:grpSpPr>
        <p:sp>
          <p:nvSpPr>
            <p:cNvPr id="28754" name="Oval 60" descr="CZECHOS1"/>
            <p:cNvSpPr>
              <a:spLocks noChangeArrowheads="1"/>
            </p:cNvSpPr>
            <p:nvPr/>
          </p:nvSpPr>
          <p:spPr bwMode="auto">
            <a:xfrm>
              <a:off x="192" y="1992"/>
              <a:ext cx="886" cy="865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254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28755" name="Group 61"/>
            <p:cNvGrpSpPr>
              <a:grpSpLocks/>
            </p:cNvGrpSpPr>
            <p:nvPr/>
          </p:nvGrpSpPr>
          <p:grpSpPr bwMode="auto">
            <a:xfrm>
              <a:off x="192" y="1968"/>
              <a:ext cx="912" cy="912"/>
              <a:chOff x="1488" y="816"/>
              <a:chExt cx="2592" cy="2688"/>
            </a:xfrm>
          </p:grpSpPr>
          <p:grpSp>
            <p:nvGrpSpPr>
              <p:cNvPr id="28756" name="Group 62"/>
              <p:cNvGrpSpPr>
                <a:grpSpLocks/>
              </p:cNvGrpSpPr>
              <p:nvPr/>
            </p:nvGrpSpPr>
            <p:grpSpPr bwMode="auto">
              <a:xfrm>
                <a:off x="2607" y="816"/>
                <a:ext cx="354" cy="1344"/>
                <a:chOff x="2607" y="816"/>
                <a:chExt cx="354" cy="1344"/>
              </a:xfrm>
            </p:grpSpPr>
            <p:grpSp>
              <p:nvGrpSpPr>
                <p:cNvPr id="28778" name="Group 63"/>
                <p:cNvGrpSpPr>
                  <a:grpSpLocks/>
                </p:cNvGrpSpPr>
                <p:nvPr/>
              </p:nvGrpSpPr>
              <p:grpSpPr bwMode="auto">
                <a:xfrm>
                  <a:off x="2784" y="816"/>
                  <a:ext cx="177" cy="1344"/>
                  <a:chOff x="2784" y="816"/>
                  <a:chExt cx="177" cy="1344"/>
                </a:xfrm>
              </p:grpSpPr>
              <p:sp>
                <p:nvSpPr>
                  <p:cNvPr id="28782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16"/>
                    <a:ext cx="177" cy="1028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83" name="AutoShape 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14" y="1914"/>
                    <a:ext cx="316" cy="176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79" name="Group 66"/>
                <p:cNvGrpSpPr>
                  <a:grpSpLocks/>
                </p:cNvGrpSpPr>
                <p:nvPr/>
              </p:nvGrpSpPr>
              <p:grpSpPr bwMode="auto">
                <a:xfrm>
                  <a:off x="2607" y="816"/>
                  <a:ext cx="177" cy="1344"/>
                  <a:chOff x="2607" y="816"/>
                  <a:chExt cx="177" cy="1344"/>
                </a:xfrm>
              </p:grpSpPr>
              <p:sp>
                <p:nvSpPr>
                  <p:cNvPr id="28780" name="AutoShape 6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181" y="1242"/>
                    <a:ext cx="1028" cy="17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81" name="AutoShape 6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07" y="1844"/>
                    <a:ext cx="177" cy="31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  <p:grpSp>
            <p:nvGrpSpPr>
              <p:cNvPr id="28757" name="Group 69"/>
              <p:cNvGrpSpPr>
                <a:grpSpLocks/>
              </p:cNvGrpSpPr>
              <p:nvPr/>
            </p:nvGrpSpPr>
            <p:grpSpPr bwMode="auto">
              <a:xfrm>
                <a:off x="1488" y="1977"/>
                <a:ext cx="1296" cy="366"/>
                <a:chOff x="1488" y="1977"/>
                <a:chExt cx="1296" cy="366"/>
              </a:xfrm>
            </p:grpSpPr>
            <p:grpSp>
              <p:nvGrpSpPr>
                <p:cNvPr id="28772" name="Group 70"/>
                <p:cNvGrpSpPr>
                  <a:grpSpLocks/>
                </p:cNvGrpSpPr>
                <p:nvPr/>
              </p:nvGrpSpPr>
              <p:grpSpPr bwMode="auto">
                <a:xfrm>
                  <a:off x="1488" y="1977"/>
                  <a:ext cx="1296" cy="183"/>
                  <a:chOff x="1488" y="1977"/>
                  <a:chExt cx="1296" cy="183"/>
                </a:xfrm>
              </p:grpSpPr>
              <p:sp>
                <p:nvSpPr>
                  <p:cNvPr id="28776" name="AutoShape 7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893" y="1572"/>
                    <a:ext cx="182" cy="992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77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2480" y="1977"/>
                    <a:ext cx="304" cy="183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73" name="Group 73"/>
                <p:cNvGrpSpPr>
                  <a:grpSpLocks/>
                </p:cNvGrpSpPr>
                <p:nvPr/>
              </p:nvGrpSpPr>
              <p:grpSpPr bwMode="auto">
                <a:xfrm>
                  <a:off x="1488" y="2160"/>
                  <a:ext cx="1296" cy="183"/>
                  <a:chOff x="1488" y="2160"/>
                  <a:chExt cx="1296" cy="183"/>
                </a:xfrm>
              </p:grpSpPr>
              <p:sp>
                <p:nvSpPr>
                  <p:cNvPr id="28774" name="AutoShape 7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488" y="2160"/>
                    <a:ext cx="992" cy="183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75" name="AutoShape 7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41" y="2099"/>
                    <a:ext cx="182" cy="304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  <p:grpSp>
            <p:nvGrpSpPr>
              <p:cNvPr id="28758" name="Group 76"/>
              <p:cNvGrpSpPr>
                <a:grpSpLocks/>
              </p:cNvGrpSpPr>
              <p:nvPr/>
            </p:nvGrpSpPr>
            <p:grpSpPr bwMode="auto">
              <a:xfrm>
                <a:off x="2784" y="1977"/>
                <a:ext cx="1296" cy="366"/>
                <a:chOff x="2784" y="1977"/>
                <a:chExt cx="1296" cy="366"/>
              </a:xfrm>
            </p:grpSpPr>
            <p:grpSp>
              <p:nvGrpSpPr>
                <p:cNvPr id="28766" name="Group 77"/>
                <p:cNvGrpSpPr>
                  <a:grpSpLocks/>
                </p:cNvGrpSpPr>
                <p:nvPr/>
              </p:nvGrpSpPr>
              <p:grpSpPr bwMode="auto">
                <a:xfrm>
                  <a:off x="2784" y="2160"/>
                  <a:ext cx="1296" cy="183"/>
                  <a:chOff x="2784" y="2160"/>
                  <a:chExt cx="1296" cy="183"/>
                </a:xfrm>
              </p:grpSpPr>
              <p:sp>
                <p:nvSpPr>
                  <p:cNvPr id="28770" name="AutoShape 7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493" y="1755"/>
                    <a:ext cx="182" cy="992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71" name="AutoShape 7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784" y="2160"/>
                    <a:ext cx="304" cy="183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67" name="Group 80"/>
                <p:cNvGrpSpPr>
                  <a:grpSpLocks/>
                </p:cNvGrpSpPr>
                <p:nvPr/>
              </p:nvGrpSpPr>
              <p:grpSpPr bwMode="auto">
                <a:xfrm>
                  <a:off x="2784" y="1977"/>
                  <a:ext cx="1296" cy="183"/>
                  <a:chOff x="2784" y="1977"/>
                  <a:chExt cx="1296" cy="183"/>
                </a:xfrm>
              </p:grpSpPr>
              <p:sp>
                <p:nvSpPr>
                  <p:cNvPr id="28768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1977"/>
                    <a:ext cx="992" cy="183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69" name="AutoShape 8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45" y="1916"/>
                    <a:ext cx="182" cy="304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  <p:grpSp>
            <p:nvGrpSpPr>
              <p:cNvPr id="28759" name="Group 83"/>
              <p:cNvGrpSpPr>
                <a:grpSpLocks/>
              </p:cNvGrpSpPr>
              <p:nvPr/>
            </p:nvGrpSpPr>
            <p:grpSpPr bwMode="auto">
              <a:xfrm>
                <a:off x="2607" y="2160"/>
                <a:ext cx="354" cy="1344"/>
                <a:chOff x="2607" y="2160"/>
                <a:chExt cx="354" cy="1344"/>
              </a:xfrm>
            </p:grpSpPr>
            <p:grpSp>
              <p:nvGrpSpPr>
                <p:cNvPr id="28760" name="Group 84"/>
                <p:cNvGrpSpPr>
                  <a:grpSpLocks/>
                </p:cNvGrpSpPr>
                <p:nvPr/>
              </p:nvGrpSpPr>
              <p:grpSpPr bwMode="auto">
                <a:xfrm>
                  <a:off x="2607" y="2160"/>
                  <a:ext cx="177" cy="1344"/>
                  <a:chOff x="2607" y="2160"/>
                  <a:chExt cx="177" cy="1344"/>
                </a:xfrm>
              </p:grpSpPr>
              <p:sp>
                <p:nvSpPr>
                  <p:cNvPr id="28764" name="AutoShape 8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07" y="2476"/>
                    <a:ext cx="177" cy="1028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65" name="AutoShape 8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537" y="2230"/>
                    <a:ext cx="316" cy="176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61" name="Group 87"/>
                <p:cNvGrpSpPr>
                  <a:grpSpLocks/>
                </p:cNvGrpSpPr>
                <p:nvPr/>
              </p:nvGrpSpPr>
              <p:grpSpPr bwMode="auto">
                <a:xfrm>
                  <a:off x="2784" y="2160"/>
                  <a:ext cx="177" cy="1344"/>
                  <a:chOff x="2784" y="2160"/>
                  <a:chExt cx="177" cy="1344"/>
                </a:xfrm>
              </p:grpSpPr>
              <p:sp>
                <p:nvSpPr>
                  <p:cNvPr id="28762" name="AutoShape 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358" y="2902"/>
                    <a:ext cx="1028" cy="17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63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160"/>
                    <a:ext cx="177" cy="31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</p:grpSp>
      </p:grpSp>
      <p:grpSp>
        <p:nvGrpSpPr>
          <p:cNvPr id="28701" name="Group 90"/>
          <p:cNvGrpSpPr>
            <a:grpSpLocks/>
          </p:cNvGrpSpPr>
          <p:nvPr/>
        </p:nvGrpSpPr>
        <p:grpSpPr bwMode="auto">
          <a:xfrm>
            <a:off x="1835150" y="5157788"/>
            <a:ext cx="719138" cy="719137"/>
            <a:chOff x="192" y="1968"/>
            <a:chExt cx="912" cy="912"/>
          </a:xfrm>
        </p:grpSpPr>
        <p:sp>
          <p:nvSpPr>
            <p:cNvPr id="28724" name="Oval 91" descr="CZECHOS1"/>
            <p:cNvSpPr>
              <a:spLocks noChangeArrowheads="1"/>
            </p:cNvSpPr>
            <p:nvPr/>
          </p:nvSpPr>
          <p:spPr bwMode="auto">
            <a:xfrm>
              <a:off x="192" y="1992"/>
              <a:ext cx="886" cy="865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254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28725" name="Group 92"/>
            <p:cNvGrpSpPr>
              <a:grpSpLocks/>
            </p:cNvGrpSpPr>
            <p:nvPr/>
          </p:nvGrpSpPr>
          <p:grpSpPr bwMode="auto">
            <a:xfrm>
              <a:off x="192" y="1968"/>
              <a:ext cx="912" cy="912"/>
              <a:chOff x="1488" y="816"/>
              <a:chExt cx="2592" cy="2688"/>
            </a:xfrm>
          </p:grpSpPr>
          <p:grpSp>
            <p:nvGrpSpPr>
              <p:cNvPr id="28726" name="Group 93"/>
              <p:cNvGrpSpPr>
                <a:grpSpLocks/>
              </p:cNvGrpSpPr>
              <p:nvPr/>
            </p:nvGrpSpPr>
            <p:grpSpPr bwMode="auto">
              <a:xfrm>
                <a:off x="2607" y="816"/>
                <a:ext cx="354" cy="1344"/>
                <a:chOff x="2607" y="816"/>
                <a:chExt cx="354" cy="1344"/>
              </a:xfrm>
            </p:grpSpPr>
            <p:grpSp>
              <p:nvGrpSpPr>
                <p:cNvPr id="28748" name="Group 94"/>
                <p:cNvGrpSpPr>
                  <a:grpSpLocks/>
                </p:cNvGrpSpPr>
                <p:nvPr/>
              </p:nvGrpSpPr>
              <p:grpSpPr bwMode="auto">
                <a:xfrm>
                  <a:off x="2784" y="816"/>
                  <a:ext cx="177" cy="1344"/>
                  <a:chOff x="2784" y="816"/>
                  <a:chExt cx="177" cy="1344"/>
                </a:xfrm>
              </p:grpSpPr>
              <p:sp>
                <p:nvSpPr>
                  <p:cNvPr id="28752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16"/>
                    <a:ext cx="177" cy="1028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53" name="AutoShape 9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14" y="1914"/>
                    <a:ext cx="316" cy="176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49" name="Group 97"/>
                <p:cNvGrpSpPr>
                  <a:grpSpLocks/>
                </p:cNvGrpSpPr>
                <p:nvPr/>
              </p:nvGrpSpPr>
              <p:grpSpPr bwMode="auto">
                <a:xfrm>
                  <a:off x="2607" y="816"/>
                  <a:ext cx="177" cy="1344"/>
                  <a:chOff x="2607" y="816"/>
                  <a:chExt cx="177" cy="1344"/>
                </a:xfrm>
              </p:grpSpPr>
              <p:sp>
                <p:nvSpPr>
                  <p:cNvPr id="28750" name="AutoShape 9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181" y="1242"/>
                    <a:ext cx="1028" cy="17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51" name="AutoShape 9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07" y="1844"/>
                    <a:ext cx="177" cy="31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  <p:grpSp>
            <p:nvGrpSpPr>
              <p:cNvPr id="28727" name="Group 100"/>
              <p:cNvGrpSpPr>
                <a:grpSpLocks/>
              </p:cNvGrpSpPr>
              <p:nvPr/>
            </p:nvGrpSpPr>
            <p:grpSpPr bwMode="auto">
              <a:xfrm>
                <a:off x="1488" y="1977"/>
                <a:ext cx="1296" cy="366"/>
                <a:chOff x="1488" y="1977"/>
                <a:chExt cx="1296" cy="366"/>
              </a:xfrm>
            </p:grpSpPr>
            <p:grpSp>
              <p:nvGrpSpPr>
                <p:cNvPr id="28742" name="Group 101"/>
                <p:cNvGrpSpPr>
                  <a:grpSpLocks/>
                </p:cNvGrpSpPr>
                <p:nvPr/>
              </p:nvGrpSpPr>
              <p:grpSpPr bwMode="auto">
                <a:xfrm>
                  <a:off x="1488" y="1977"/>
                  <a:ext cx="1296" cy="183"/>
                  <a:chOff x="1488" y="1977"/>
                  <a:chExt cx="1296" cy="183"/>
                </a:xfrm>
              </p:grpSpPr>
              <p:sp>
                <p:nvSpPr>
                  <p:cNvPr id="28746" name="AutoShape 10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893" y="1572"/>
                    <a:ext cx="182" cy="992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47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2480" y="1977"/>
                    <a:ext cx="304" cy="183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43" name="Group 104"/>
                <p:cNvGrpSpPr>
                  <a:grpSpLocks/>
                </p:cNvGrpSpPr>
                <p:nvPr/>
              </p:nvGrpSpPr>
              <p:grpSpPr bwMode="auto">
                <a:xfrm>
                  <a:off x="1488" y="2160"/>
                  <a:ext cx="1296" cy="183"/>
                  <a:chOff x="1488" y="2160"/>
                  <a:chExt cx="1296" cy="183"/>
                </a:xfrm>
              </p:grpSpPr>
              <p:sp>
                <p:nvSpPr>
                  <p:cNvPr id="28744" name="AutoShape 10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488" y="2160"/>
                    <a:ext cx="992" cy="183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45" name="AutoShape 10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41" y="2099"/>
                    <a:ext cx="182" cy="304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  <p:grpSp>
            <p:nvGrpSpPr>
              <p:cNvPr id="28728" name="Group 107"/>
              <p:cNvGrpSpPr>
                <a:grpSpLocks/>
              </p:cNvGrpSpPr>
              <p:nvPr/>
            </p:nvGrpSpPr>
            <p:grpSpPr bwMode="auto">
              <a:xfrm>
                <a:off x="2784" y="1977"/>
                <a:ext cx="1296" cy="366"/>
                <a:chOff x="2784" y="1977"/>
                <a:chExt cx="1296" cy="366"/>
              </a:xfrm>
            </p:grpSpPr>
            <p:grpSp>
              <p:nvGrpSpPr>
                <p:cNvPr id="28736" name="Group 108"/>
                <p:cNvGrpSpPr>
                  <a:grpSpLocks/>
                </p:cNvGrpSpPr>
                <p:nvPr/>
              </p:nvGrpSpPr>
              <p:grpSpPr bwMode="auto">
                <a:xfrm>
                  <a:off x="2784" y="2160"/>
                  <a:ext cx="1296" cy="183"/>
                  <a:chOff x="2784" y="2160"/>
                  <a:chExt cx="1296" cy="183"/>
                </a:xfrm>
              </p:grpSpPr>
              <p:sp>
                <p:nvSpPr>
                  <p:cNvPr id="28740" name="AutoShape 10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493" y="1755"/>
                    <a:ext cx="182" cy="992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41" name="AutoShape 11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784" y="2160"/>
                    <a:ext cx="304" cy="183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37" name="Group 111"/>
                <p:cNvGrpSpPr>
                  <a:grpSpLocks/>
                </p:cNvGrpSpPr>
                <p:nvPr/>
              </p:nvGrpSpPr>
              <p:grpSpPr bwMode="auto">
                <a:xfrm>
                  <a:off x="2784" y="1977"/>
                  <a:ext cx="1296" cy="183"/>
                  <a:chOff x="2784" y="1977"/>
                  <a:chExt cx="1296" cy="183"/>
                </a:xfrm>
              </p:grpSpPr>
              <p:sp>
                <p:nvSpPr>
                  <p:cNvPr id="28738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1977"/>
                    <a:ext cx="992" cy="183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39" name="AutoShape 1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45" y="1916"/>
                    <a:ext cx="182" cy="304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  <p:grpSp>
            <p:nvGrpSpPr>
              <p:cNvPr id="28729" name="Group 114"/>
              <p:cNvGrpSpPr>
                <a:grpSpLocks/>
              </p:cNvGrpSpPr>
              <p:nvPr/>
            </p:nvGrpSpPr>
            <p:grpSpPr bwMode="auto">
              <a:xfrm>
                <a:off x="2607" y="2160"/>
                <a:ext cx="354" cy="1344"/>
                <a:chOff x="2607" y="2160"/>
                <a:chExt cx="354" cy="1344"/>
              </a:xfrm>
            </p:grpSpPr>
            <p:grpSp>
              <p:nvGrpSpPr>
                <p:cNvPr id="28730" name="Group 115"/>
                <p:cNvGrpSpPr>
                  <a:grpSpLocks/>
                </p:cNvGrpSpPr>
                <p:nvPr/>
              </p:nvGrpSpPr>
              <p:grpSpPr bwMode="auto">
                <a:xfrm>
                  <a:off x="2607" y="2160"/>
                  <a:ext cx="177" cy="1344"/>
                  <a:chOff x="2607" y="2160"/>
                  <a:chExt cx="177" cy="1344"/>
                </a:xfrm>
              </p:grpSpPr>
              <p:sp>
                <p:nvSpPr>
                  <p:cNvPr id="28734" name="AutoShape 11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07" y="2476"/>
                    <a:ext cx="177" cy="1028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35" name="AutoShape 11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537" y="2230"/>
                    <a:ext cx="316" cy="176"/>
                  </a:xfrm>
                  <a:prstGeom prst="rtTriangle">
                    <a:avLst/>
                  </a:prstGeom>
                  <a:solidFill>
                    <a:srgbClr val="0099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pSp>
              <p:nvGrpSpPr>
                <p:cNvPr id="28731" name="Group 118"/>
                <p:cNvGrpSpPr>
                  <a:grpSpLocks/>
                </p:cNvGrpSpPr>
                <p:nvPr/>
              </p:nvGrpSpPr>
              <p:grpSpPr bwMode="auto">
                <a:xfrm>
                  <a:off x="2784" y="2160"/>
                  <a:ext cx="177" cy="1344"/>
                  <a:chOff x="2784" y="2160"/>
                  <a:chExt cx="177" cy="1344"/>
                </a:xfrm>
              </p:grpSpPr>
              <p:sp>
                <p:nvSpPr>
                  <p:cNvPr id="28732" name="AutoShape 1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358" y="2902"/>
                    <a:ext cx="1028" cy="17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28733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160"/>
                    <a:ext cx="177" cy="316"/>
                  </a:xfrm>
                  <a:prstGeom prst="rtTriangle">
                    <a:avLst/>
                  </a:prstGeom>
                  <a:solidFill>
                    <a:srgbClr val="99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sy="50000" kx="-2453608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</p:grpSp>
        </p:grpSp>
      </p:grpSp>
      <p:grpSp>
        <p:nvGrpSpPr>
          <p:cNvPr id="28702" name="Group 121"/>
          <p:cNvGrpSpPr>
            <a:grpSpLocks/>
          </p:cNvGrpSpPr>
          <p:nvPr/>
        </p:nvGrpSpPr>
        <p:grpSpPr bwMode="auto">
          <a:xfrm>
            <a:off x="3348038" y="1341438"/>
            <a:ext cx="865187" cy="576262"/>
            <a:chOff x="3216" y="720"/>
            <a:chExt cx="2544" cy="1920"/>
          </a:xfrm>
        </p:grpSpPr>
        <p:sp>
          <p:nvSpPr>
            <p:cNvPr id="28708" name="Freeform 122"/>
            <p:cNvSpPr>
              <a:spLocks/>
            </p:cNvSpPr>
            <p:nvPr/>
          </p:nvSpPr>
          <p:spPr bwMode="auto">
            <a:xfrm>
              <a:off x="3839" y="1011"/>
              <a:ext cx="1298" cy="1332"/>
            </a:xfrm>
            <a:custGeom>
              <a:avLst/>
              <a:gdLst>
                <a:gd name="T0" fmla="*/ 744 w 1033"/>
                <a:gd name="T1" fmla="*/ 33 h 1023"/>
                <a:gd name="T2" fmla="*/ 859 w 1033"/>
                <a:gd name="T3" fmla="*/ 65 h 1023"/>
                <a:gd name="T4" fmla="*/ 945 w 1033"/>
                <a:gd name="T5" fmla="*/ 104 h 1023"/>
                <a:gd name="T6" fmla="*/ 1053 w 1033"/>
                <a:gd name="T7" fmla="*/ 161 h 1023"/>
                <a:gd name="T8" fmla="*/ 1108 w 1033"/>
                <a:gd name="T9" fmla="*/ 237 h 1023"/>
                <a:gd name="T10" fmla="*/ 1177 w 1033"/>
                <a:gd name="T11" fmla="*/ 333 h 1023"/>
                <a:gd name="T12" fmla="*/ 1235 w 1033"/>
                <a:gd name="T13" fmla="*/ 414 h 1023"/>
                <a:gd name="T14" fmla="*/ 1255 w 1033"/>
                <a:gd name="T15" fmla="*/ 505 h 1023"/>
                <a:gd name="T16" fmla="*/ 1284 w 1033"/>
                <a:gd name="T17" fmla="*/ 631 h 1023"/>
                <a:gd name="T18" fmla="*/ 1277 w 1033"/>
                <a:gd name="T19" fmla="*/ 767 h 1023"/>
                <a:gd name="T20" fmla="*/ 1246 w 1033"/>
                <a:gd name="T21" fmla="*/ 855 h 1023"/>
                <a:gd name="T22" fmla="*/ 1199 w 1033"/>
                <a:gd name="T23" fmla="*/ 973 h 1023"/>
                <a:gd name="T24" fmla="*/ 1127 w 1033"/>
                <a:gd name="T25" fmla="*/ 1073 h 1023"/>
                <a:gd name="T26" fmla="*/ 1053 w 1033"/>
                <a:gd name="T27" fmla="*/ 1169 h 1023"/>
                <a:gd name="T28" fmla="*/ 946 w 1033"/>
                <a:gd name="T29" fmla="*/ 1228 h 1023"/>
                <a:gd name="T30" fmla="*/ 833 w 1033"/>
                <a:gd name="T31" fmla="*/ 1280 h 1023"/>
                <a:gd name="T32" fmla="*/ 746 w 1033"/>
                <a:gd name="T33" fmla="*/ 1315 h 1023"/>
                <a:gd name="T34" fmla="*/ 584 w 1033"/>
                <a:gd name="T35" fmla="*/ 1318 h 1023"/>
                <a:gd name="T36" fmla="*/ 494 w 1033"/>
                <a:gd name="T37" fmla="*/ 1288 h 1023"/>
                <a:gd name="T38" fmla="*/ 379 w 1033"/>
                <a:gd name="T39" fmla="*/ 1242 h 1023"/>
                <a:gd name="T40" fmla="*/ 254 w 1033"/>
                <a:gd name="T41" fmla="*/ 1159 h 1023"/>
                <a:gd name="T42" fmla="*/ 180 w 1033"/>
                <a:gd name="T43" fmla="*/ 1105 h 1023"/>
                <a:gd name="T44" fmla="*/ 131 w 1033"/>
                <a:gd name="T45" fmla="*/ 1023 h 1023"/>
                <a:gd name="T46" fmla="*/ 49 w 1033"/>
                <a:gd name="T47" fmla="*/ 895 h 1023"/>
                <a:gd name="T48" fmla="*/ 19 w 1033"/>
                <a:gd name="T49" fmla="*/ 767 h 1023"/>
                <a:gd name="T50" fmla="*/ 13 w 1033"/>
                <a:gd name="T51" fmla="*/ 600 h 1023"/>
                <a:gd name="T52" fmla="*/ 43 w 1033"/>
                <a:gd name="T53" fmla="*/ 508 h 1023"/>
                <a:gd name="T54" fmla="*/ 88 w 1033"/>
                <a:gd name="T55" fmla="*/ 388 h 1023"/>
                <a:gd name="T56" fmla="*/ 148 w 1033"/>
                <a:gd name="T57" fmla="*/ 283 h 1023"/>
                <a:gd name="T58" fmla="*/ 231 w 1033"/>
                <a:gd name="T59" fmla="*/ 195 h 1023"/>
                <a:gd name="T60" fmla="*/ 327 w 1033"/>
                <a:gd name="T61" fmla="*/ 118 h 1023"/>
                <a:gd name="T62" fmla="*/ 432 w 1033"/>
                <a:gd name="T63" fmla="*/ 66 h 1023"/>
                <a:gd name="T64" fmla="*/ 555 w 1033"/>
                <a:gd name="T65" fmla="*/ 33 h 1023"/>
                <a:gd name="T66" fmla="*/ 614 w 1033"/>
                <a:gd name="T67" fmla="*/ 0 h 1023"/>
                <a:gd name="T68" fmla="*/ 488 w 1033"/>
                <a:gd name="T69" fmla="*/ 20 h 1023"/>
                <a:gd name="T70" fmla="*/ 339 w 1033"/>
                <a:gd name="T71" fmla="*/ 79 h 1023"/>
                <a:gd name="T72" fmla="*/ 222 w 1033"/>
                <a:gd name="T73" fmla="*/ 185 h 1023"/>
                <a:gd name="T74" fmla="*/ 128 w 1033"/>
                <a:gd name="T75" fmla="*/ 267 h 1023"/>
                <a:gd name="T76" fmla="*/ 64 w 1033"/>
                <a:gd name="T77" fmla="*/ 378 h 1023"/>
                <a:gd name="T78" fmla="*/ 18 w 1033"/>
                <a:gd name="T79" fmla="*/ 503 h 1023"/>
                <a:gd name="T80" fmla="*/ 0 w 1033"/>
                <a:gd name="T81" fmla="*/ 631 h 1023"/>
                <a:gd name="T82" fmla="*/ 15 w 1033"/>
                <a:gd name="T83" fmla="*/ 799 h 1023"/>
                <a:gd name="T84" fmla="*/ 64 w 1033"/>
                <a:gd name="T85" fmla="*/ 954 h 1023"/>
                <a:gd name="T86" fmla="*/ 146 w 1033"/>
                <a:gd name="T87" fmla="*/ 1091 h 1023"/>
                <a:gd name="T88" fmla="*/ 236 w 1033"/>
                <a:gd name="T89" fmla="*/ 1180 h 1023"/>
                <a:gd name="T90" fmla="*/ 369 w 1033"/>
                <a:gd name="T91" fmla="*/ 1266 h 1023"/>
                <a:gd name="T92" fmla="*/ 521 w 1033"/>
                <a:gd name="T93" fmla="*/ 1319 h 1023"/>
                <a:gd name="T94" fmla="*/ 684 w 1033"/>
                <a:gd name="T95" fmla="*/ 1332 h 1023"/>
                <a:gd name="T96" fmla="*/ 812 w 1033"/>
                <a:gd name="T97" fmla="*/ 1314 h 1023"/>
                <a:gd name="T98" fmla="*/ 951 w 1033"/>
                <a:gd name="T99" fmla="*/ 1240 h 1023"/>
                <a:gd name="T100" fmla="*/ 1083 w 1033"/>
                <a:gd name="T101" fmla="*/ 1159 h 1023"/>
                <a:gd name="T102" fmla="*/ 1170 w 1033"/>
                <a:gd name="T103" fmla="*/ 1068 h 1023"/>
                <a:gd name="T104" fmla="*/ 1219 w 1033"/>
                <a:gd name="T105" fmla="*/ 987 h 1023"/>
                <a:gd name="T106" fmla="*/ 1280 w 1033"/>
                <a:gd name="T107" fmla="*/ 832 h 1023"/>
                <a:gd name="T108" fmla="*/ 1279 w 1033"/>
                <a:gd name="T109" fmla="*/ 730 h 1023"/>
                <a:gd name="T110" fmla="*/ 1279 w 1033"/>
                <a:gd name="T111" fmla="*/ 600 h 1023"/>
                <a:gd name="T112" fmla="*/ 1270 w 1033"/>
                <a:gd name="T113" fmla="*/ 467 h 1023"/>
                <a:gd name="T114" fmla="*/ 1219 w 1033"/>
                <a:gd name="T115" fmla="*/ 346 h 1023"/>
                <a:gd name="T116" fmla="*/ 1146 w 1033"/>
                <a:gd name="T117" fmla="*/ 240 h 1023"/>
                <a:gd name="T118" fmla="*/ 1083 w 1033"/>
                <a:gd name="T119" fmla="*/ 176 h 1023"/>
                <a:gd name="T120" fmla="*/ 956 w 1033"/>
                <a:gd name="T121" fmla="*/ 79 h 1023"/>
                <a:gd name="T122" fmla="*/ 843 w 1033"/>
                <a:gd name="T123" fmla="*/ 27 h 1023"/>
                <a:gd name="T124" fmla="*/ 716 w 1033"/>
                <a:gd name="T125" fmla="*/ 1 h 10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33" h="1023">
                  <a:moveTo>
                    <a:pt x="515" y="0"/>
                  </a:moveTo>
                  <a:lnTo>
                    <a:pt x="515" y="20"/>
                  </a:lnTo>
                  <a:lnTo>
                    <a:pt x="544" y="20"/>
                  </a:lnTo>
                  <a:lnTo>
                    <a:pt x="568" y="20"/>
                  </a:lnTo>
                  <a:lnTo>
                    <a:pt x="568" y="10"/>
                  </a:lnTo>
                  <a:lnTo>
                    <a:pt x="567" y="20"/>
                  </a:lnTo>
                  <a:lnTo>
                    <a:pt x="593" y="25"/>
                  </a:lnTo>
                  <a:lnTo>
                    <a:pt x="594" y="15"/>
                  </a:lnTo>
                  <a:lnTo>
                    <a:pt x="592" y="25"/>
                  </a:lnTo>
                  <a:lnTo>
                    <a:pt x="614" y="32"/>
                  </a:lnTo>
                  <a:lnTo>
                    <a:pt x="617" y="32"/>
                  </a:lnTo>
                  <a:lnTo>
                    <a:pt x="643" y="34"/>
                  </a:lnTo>
                  <a:lnTo>
                    <a:pt x="643" y="24"/>
                  </a:lnTo>
                  <a:lnTo>
                    <a:pt x="641" y="34"/>
                  </a:lnTo>
                  <a:lnTo>
                    <a:pt x="665" y="41"/>
                  </a:lnTo>
                  <a:lnTo>
                    <a:pt x="667" y="31"/>
                  </a:lnTo>
                  <a:lnTo>
                    <a:pt x="662" y="40"/>
                  </a:lnTo>
                  <a:lnTo>
                    <a:pt x="684" y="50"/>
                  </a:lnTo>
                  <a:lnTo>
                    <a:pt x="685" y="51"/>
                  </a:lnTo>
                  <a:lnTo>
                    <a:pt x="711" y="60"/>
                  </a:lnTo>
                  <a:lnTo>
                    <a:pt x="715" y="50"/>
                  </a:lnTo>
                  <a:lnTo>
                    <a:pt x="710" y="59"/>
                  </a:lnTo>
                  <a:lnTo>
                    <a:pt x="731" y="70"/>
                  </a:lnTo>
                  <a:lnTo>
                    <a:pt x="732" y="72"/>
                  </a:lnTo>
                  <a:lnTo>
                    <a:pt x="753" y="81"/>
                  </a:lnTo>
                  <a:lnTo>
                    <a:pt x="757" y="70"/>
                  </a:lnTo>
                  <a:lnTo>
                    <a:pt x="752" y="80"/>
                  </a:lnTo>
                  <a:lnTo>
                    <a:pt x="774" y="91"/>
                  </a:lnTo>
                  <a:lnTo>
                    <a:pt x="779" y="82"/>
                  </a:lnTo>
                  <a:lnTo>
                    <a:pt x="774" y="91"/>
                  </a:lnTo>
                  <a:lnTo>
                    <a:pt x="796" y="103"/>
                  </a:lnTo>
                  <a:lnTo>
                    <a:pt x="800" y="94"/>
                  </a:lnTo>
                  <a:lnTo>
                    <a:pt x="795" y="102"/>
                  </a:lnTo>
                  <a:lnTo>
                    <a:pt x="815" y="118"/>
                  </a:lnTo>
                  <a:lnTo>
                    <a:pt x="832" y="132"/>
                  </a:lnTo>
                  <a:lnTo>
                    <a:pt x="838" y="124"/>
                  </a:lnTo>
                  <a:lnTo>
                    <a:pt x="831" y="131"/>
                  </a:lnTo>
                  <a:lnTo>
                    <a:pt x="847" y="149"/>
                  </a:lnTo>
                  <a:lnTo>
                    <a:pt x="848" y="150"/>
                  </a:lnTo>
                  <a:lnTo>
                    <a:pt x="867" y="165"/>
                  </a:lnTo>
                  <a:lnTo>
                    <a:pt x="873" y="157"/>
                  </a:lnTo>
                  <a:lnTo>
                    <a:pt x="866" y="164"/>
                  </a:lnTo>
                  <a:lnTo>
                    <a:pt x="883" y="182"/>
                  </a:lnTo>
                  <a:lnTo>
                    <a:pt x="890" y="175"/>
                  </a:lnTo>
                  <a:lnTo>
                    <a:pt x="882" y="182"/>
                  </a:lnTo>
                  <a:lnTo>
                    <a:pt x="896" y="198"/>
                  </a:lnTo>
                  <a:lnTo>
                    <a:pt x="897" y="199"/>
                  </a:lnTo>
                  <a:lnTo>
                    <a:pt x="916" y="218"/>
                  </a:lnTo>
                  <a:lnTo>
                    <a:pt x="923" y="210"/>
                  </a:lnTo>
                  <a:lnTo>
                    <a:pt x="915" y="216"/>
                  </a:lnTo>
                  <a:lnTo>
                    <a:pt x="929" y="237"/>
                  </a:lnTo>
                  <a:lnTo>
                    <a:pt x="937" y="231"/>
                  </a:lnTo>
                  <a:lnTo>
                    <a:pt x="928" y="236"/>
                  </a:lnTo>
                  <a:lnTo>
                    <a:pt x="937" y="256"/>
                  </a:lnTo>
                  <a:lnTo>
                    <a:pt x="938" y="258"/>
                  </a:lnTo>
                  <a:lnTo>
                    <a:pt x="953" y="278"/>
                  </a:lnTo>
                  <a:lnTo>
                    <a:pt x="961" y="271"/>
                  </a:lnTo>
                  <a:lnTo>
                    <a:pt x="952" y="275"/>
                  </a:lnTo>
                  <a:lnTo>
                    <a:pt x="963" y="298"/>
                  </a:lnTo>
                  <a:lnTo>
                    <a:pt x="972" y="294"/>
                  </a:lnTo>
                  <a:lnTo>
                    <a:pt x="963" y="298"/>
                  </a:lnTo>
                  <a:lnTo>
                    <a:pt x="973" y="322"/>
                  </a:lnTo>
                  <a:lnTo>
                    <a:pt x="983" y="318"/>
                  </a:lnTo>
                  <a:lnTo>
                    <a:pt x="973" y="321"/>
                  </a:lnTo>
                  <a:lnTo>
                    <a:pt x="980" y="341"/>
                  </a:lnTo>
                  <a:lnTo>
                    <a:pt x="980" y="343"/>
                  </a:lnTo>
                  <a:lnTo>
                    <a:pt x="992" y="365"/>
                  </a:lnTo>
                  <a:lnTo>
                    <a:pt x="1001" y="361"/>
                  </a:lnTo>
                  <a:lnTo>
                    <a:pt x="992" y="364"/>
                  </a:lnTo>
                  <a:lnTo>
                    <a:pt x="1000" y="390"/>
                  </a:lnTo>
                  <a:lnTo>
                    <a:pt x="1009" y="387"/>
                  </a:lnTo>
                  <a:lnTo>
                    <a:pt x="999" y="388"/>
                  </a:lnTo>
                  <a:lnTo>
                    <a:pt x="1001" y="413"/>
                  </a:lnTo>
                  <a:lnTo>
                    <a:pt x="1002" y="414"/>
                  </a:lnTo>
                  <a:lnTo>
                    <a:pt x="1006" y="436"/>
                  </a:lnTo>
                  <a:lnTo>
                    <a:pt x="1016" y="434"/>
                  </a:lnTo>
                  <a:lnTo>
                    <a:pt x="1005" y="435"/>
                  </a:lnTo>
                  <a:lnTo>
                    <a:pt x="1008" y="462"/>
                  </a:lnTo>
                  <a:lnTo>
                    <a:pt x="1009" y="463"/>
                  </a:lnTo>
                  <a:lnTo>
                    <a:pt x="1013" y="487"/>
                  </a:lnTo>
                  <a:lnTo>
                    <a:pt x="1022" y="485"/>
                  </a:lnTo>
                  <a:lnTo>
                    <a:pt x="1012" y="485"/>
                  </a:lnTo>
                  <a:lnTo>
                    <a:pt x="1012" y="512"/>
                  </a:lnTo>
                  <a:lnTo>
                    <a:pt x="1012" y="538"/>
                  </a:lnTo>
                  <a:lnTo>
                    <a:pt x="1022" y="538"/>
                  </a:lnTo>
                  <a:lnTo>
                    <a:pt x="1013" y="536"/>
                  </a:lnTo>
                  <a:lnTo>
                    <a:pt x="1009" y="559"/>
                  </a:lnTo>
                  <a:lnTo>
                    <a:pt x="1008" y="560"/>
                  </a:lnTo>
                  <a:lnTo>
                    <a:pt x="1005" y="587"/>
                  </a:lnTo>
                  <a:lnTo>
                    <a:pt x="1016" y="589"/>
                  </a:lnTo>
                  <a:lnTo>
                    <a:pt x="1006" y="587"/>
                  </a:lnTo>
                  <a:lnTo>
                    <a:pt x="1002" y="611"/>
                  </a:lnTo>
                  <a:lnTo>
                    <a:pt x="1001" y="611"/>
                  </a:lnTo>
                  <a:lnTo>
                    <a:pt x="999" y="634"/>
                  </a:lnTo>
                  <a:lnTo>
                    <a:pt x="1009" y="635"/>
                  </a:lnTo>
                  <a:lnTo>
                    <a:pt x="1000" y="633"/>
                  </a:lnTo>
                  <a:lnTo>
                    <a:pt x="992" y="659"/>
                  </a:lnTo>
                  <a:lnTo>
                    <a:pt x="1001" y="661"/>
                  </a:lnTo>
                  <a:lnTo>
                    <a:pt x="992" y="657"/>
                  </a:lnTo>
                  <a:lnTo>
                    <a:pt x="980" y="682"/>
                  </a:lnTo>
                  <a:lnTo>
                    <a:pt x="980" y="683"/>
                  </a:lnTo>
                  <a:lnTo>
                    <a:pt x="973" y="702"/>
                  </a:lnTo>
                  <a:lnTo>
                    <a:pt x="983" y="706"/>
                  </a:lnTo>
                  <a:lnTo>
                    <a:pt x="973" y="701"/>
                  </a:lnTo>
                  <a:lnTo>
                    <a:pt x="963" y="724"/>
                  </a:lnTo>
                  <a:lnTo>
                    <a:pt x="952" y="749"/>
                  </a:lnTo>
                  <a:lnTo>
                    <a:pt x="961" y="754"/>
                  </a:lnTo>
                  <a:lnTo>
                    <a:pt x="954" y="747"/>
                  </a:lnTo>
                  <a:lnTo>
                    <a:pt x="939" y="764"/>
                  </a:lnTo>
                  <a:lnTo>
                    <a:pt x="937" y="767"/>
                  </a:lnTo>
                  <a:lnTo>
                    <a:pt x="928" y="788"/>
                  </a:lnTo>
                  <a:lnTo>
                    <a:pt x="937" y="791"/>
                  </a:lnTo>
                  <a:lnTo>
                    <a:pt x="929" y="786"/>
                  </a:lnTo>
                  <a:lnTo>
                    <a:pt x="915" y="806"/>
                  </a:lnTo>
                  <a:lnTo>
                    <a:pt x="923" y="812"/>
                  </a:lnTo>
                  <a:lnTo>
                    <a:pt x="916" y="805"/>
                  </a:lnTo>
                  <a:lnTo>
                    <a:pt x="897" y="824"/>
                  </a:lnTo>
                  <a:lnTo>
                    <a:pt x="896" y="825"/>
                  </a:lnTo>
                  <a:lnTo>
                    <a:pt x="882" y="844"/>
                  </a:lnTo>
                  <a:lnTo>
                    <a:pt x="890" y="849"/>
                  </a:lnTo>
                  <a:lnTo>
                    <a:pt x="883" y="843"/>
                  </a:lnTo>
                  <a:lnTo>
                    <a:pt x="866" y="859"/>
                  </a:lnTo>
                  <a:lnTo>
                    <a:pt x="847" y="876"/>
                  </a:lnTo>
                  <a:lnTo>
                    <a:pt x="831" y="892"/>
                  </a:lnTo>
                  <a:lnTo>
                    <a:pt x="838" y="898"/>
                  </a:lnTo>
                  <a:lnTo>
                    <a:pt x="832" y="890"/>
                  </a:lnTo>
                  <a:lnTo>
                    <a:pt x="815" y="904"/>
                  </a:lnTo>
                  <a:lnTo>
                    <a:pt x="795" y="921"/>
                  </a:lnTo>
                  <a:lnTo>
                    <a:pt x="800" y="929"/>
                  </a:lnTo>
                  <a:lnTo>
                    <a:pt x="796" y="921"/>
                  </a:lnTo>
                  <a:lnTo>
                    <a:pt x="774" y="935"/>
                  </a:lnTo>
                  <a:lnTo>
                    <a:pt x="779" y="943"/>
                  </a:lnTo>
                  <a:lnTo>
                    <a:pt x="775" y="934"/>
                  </a:lnTo>
                  <a:lnTo>
                    <a:pt x="753" y="943"/>
                  </a:lnTo>
                  <a:lnTo>
                    <a:pt x="752" y="943"/>
                  </a:lnTo>
                  <a:lnTo>
                    <a:pt x="731" y="954"/>
                  </a:lnTo>
                  <a:lnTo>
                    <a:pt x="735" y="963"/>
                  </a:lnTo>
                  <a:lnTo>
                    <a:pt x="732" y="954"/>
                  </a:lnTo>
                  <a:lnTo>
                    <a:pt x="711" y="963"/>
                  </a:lnTo>
                  <a:lnTo>
                    <a:pt x="685" y="975"/>
                  </a:lnTo>
                  <a:lnTo>
                    <a:pt x="689" y="984"/>
                  </a:lnTo>
                  <a:lnTo>
                    <a:pt x="685" y="975"/>
                  </a:lnTo>
                  <a:lnTo>
                    <a:pt x="663" y="983"/>
                  </a:lnTo>
                  <a:lnTo>
                    <a:pt x="667" y="992"/>
                  </a:lnTo>
                  <a:lnTo>
                    <a:pt x="665" y="983"/>
                  </a:lnTo>
                  <a:lnTo>
                    <a:pt x="641" y="989"/>
                  </a:lnTo>
                  <a:lnTo>
                    <a:pt x="643" y="999"/>
                  </a:lnTo>
                  <a:lnTo>
                    <a:pt x="642" y="989"/>
                  </a:lnTo>
                  <a:lnTo>
                    <a:pt x="616" y="994"/>
                  </a:lnTo>
                  <a:lnTo>
                    <a:pt x="614" y="994"/>
                  </a:lnTo>
                  <a:lnTo>
                    <a:pt x="592" y="1001"/>
                  </a:lnTo>
                  <a:lnTo>
                    <a:pt x="594" y="1010"/>
                  </a:lnTo>
                  <a:lnTo>
                    <a:pt x="594" y="1000"/>
                  </a:lnTo>
                  <a:lnTo>
                    <a:pt x="568" y="1002"/>
                  </a:lnTo>
                  <a:lnTo>
                    <a:pt x="568" y="1012"/>
                  </a:lnTo>
                  <a:lnTo>
                    <a:pt x="568" y="1002"/>
                  </a:lnTo>
                  <a:lnTo>
                    <a:pt x="544" y="1002"/>
                  </a:lnTo>
                  <a:lnTo>
                    <a:pt x="515" y="1002"/>
                  </a:lnTo>
                  <a:lnTo>
                    <a:pt x="489" y="1002"/>
                  </a:lnTo>
                  <a:lnTo>
                    <a:pt x="465" y="1002"/>
                  </a:lnTo>
                  <a:lnTo>
                    <a:pt x="465" y="1012"/>
                  </a:lnTo>
                  <a:lnTo>
                    <a:pt x="466" y="1002"/>
                  </a:lnTo>
                  <a:lnTo>
                    <a:pt x="440" y="1000"/>
                  </a:lnTo>
                  <a:lnTo>
                    <a:pt x="439" y="1010"/>
                  </a:lnTo>
                  <a:lnTo>
                    <a:pt x="442" y="1001"/>
                  </a:lnTo>
                  <a:lnTo>
                    <a:pt x="420" y="994"/>
                  </a:lnTo>
                  <a:lnTo>
                    <a:pt x="418" y="994"/>
                  </a:lnTo>
                  <a:lnTo>
                    <a:pt x="392" y="989"/>
                  </a:lnTo>
                  <a:lnTo>
                    <a:pt x="390" y="999"/>
                  </a:lnTo>
                  <a:lnTo>
                    <a:pt x="393" y="989"/>
                  </a:lnTo>
                  <a:lnTo>
                    <a:pt x="369" y="983"/>
                  </a:lnTo>
                  <a:lnTo>
                    <a:pt x="343" y="975"/>
                  </a:lnTo>
                  <a:lnTo>
                    <a:pt x="340" y="984"/>
                  </a:lnTo>
                  <a:lnTo>
                    <a:pt x="344" y="975"/>
                  </a:lnTo>
                  <a:lnTo>
                    <a:pt x="323" y="963"/>
                  </a:lnTo>
                  <a:lnTo>
                    <a:pt x="302" y="954"/>
                  </a:lnTo>
                  <a:lnTo>
                    <a:pt x="298" y="963"/>
                  </a:lnTo>
                  <a:lnTo>
                    <a:pt x="302" y="954"/>
                  </a:lnTo>
                  <a:lnTo>
                    <a:pt x="278" y="943"/>
                  </a:lnTo>
                  <a:lnTo>
                    <a:pt x="259" y="934"/>
                  </a:lnTo>
                  <a:lnTo>
                    <a:pt x="254" y="943"/>
                  </a:lnTo>
                  <a:lnTo>
                    <a:pt x="260" y="935"/>
                  </a:lnTo>
                  <a:lnTo>
                    <a:pt x="238" y="921"/>
                  </a:lnTo>
                  <a:lnTo>
                    <a:pt x="233" y="929"/>
                  </a:lnTo>
                  <a:lnTo>
                    <a:pt x="239" y="921"/>
                  </a:lnTo>
                  <a:lnTo>
                    <a:pt x="219" y="904"/>
                  </a:lnTo>
                  <a:lnTo>
                    <a:pt x="202" y="890"/>
                  </a:lnTo>
                  <a:lnTo>
                    <a:pt x="195" y="898"/>
                  </a:lnTo>
                  <a:lnTo>
                    <a:pt x="202" y="892"/>
                  </a:lnTo>
                  <a:lnTo>
                    <a:pt x="184" y="876"/>
                  </a:lnTo>
                  <a:lnTo>
                    <a:pt x="177" y="882"/>
                  </a:lnTo>
                  <a:lnTo>
                    <a:pt x="185" y="876"/>
                  </a:lnTo>
                  <a:lnTo>
                    <a:pt x="168" y="859"/>
                  </a:lnTo>
                  <a:lnTo>
                    <a:pt x="167" y="859"/>
                  </a:lnTo>
                  <a:lnTo>
                    <a:pt x="149" y="843"/>
                  </a:lnTo>
                  <a:lnTo>
                    <a:pt x="143" y="849"/>
                  </a:lnTo>
                  <a:lnTo>
                    <a:pt x="151" y="843"/>
                  </a:lnTo>
                  <a:lnTo>
                    <a:pt x="132" y="824"/>
                  </a:lnTo>
                  <a:lnTo>
                    <a:pt x="124" y="831"/>
                  </a:lnTo>
                  <a:lnTo>
                    <a:pt x="132" y="825"/>
                  </a:lnTo>
                  <a:lnTo>
                    <a:pt x="118" y="806"/>
                  </a:lnTo>
                  <a:lnTo>
                    <a:pt x="110" y="812"/>
                  </a:lnTo>
                  <a:lnTo>
                    <a:pt x="119" y="806"/>
                  </a:lnTo>
                  <a:lnTo>
                    <a:pt x="105" y="786"/>
                  </a:lnTo>
                  <a:lnTo>
                    <a:pt x="104" y="786"/>
                  </a:lnTo>
                  <a:lnTo>
                    <a:pt x="89" y="765"/>
                  </a:lnTo>
                  <a:lnTo>
                    <a:pt x="81" y="771"/>
                  </a:lnTo>
                  <a:lnTo>
                    <a:pt x="90" y="766"/>
                  </a:lnTo>
                  <a:lnTo>
                    <a:pt x="81" y="749"/>
                  </a:lnTo>
                  <a:lnTo>
                    <a:pt x="70" y="724"/>
                  </a:lnTo>
                  <a:lnTo>
                    <a:pt x="59" y="701"/>
                  </a:lnTo>
                  <a:lnTo>
                    <a:pt x="48" y="682"/>
                  </a:lnTo>
                  <a:lnTo>
                    <a:pt x="39" y="687"/>
                  </a:lnTo>
                  <a:lnTo>
                    <a:pt x="49" y="684"/>
                  </a:lnTo>
                  <a:lnTo>
                    <a:pt x="42" y="659"/>
                  </a:lnTo>
                  <a:lnTo>
                    <a:pt x="34" y="633"/>
                  </a:lnTo>
                  <a:lnTo>
                    <a:pt x="24" y="635"/>
                  </a:lnTo>
                  <a:lnTo>
                    <a:pt x="34" y="634"/>
                  </a:lnTo>
                  <a:lnTo>
                    <a:pt x="32" y="611"/>
                  </a:lnTo>
                  <a:lnTo>
                    <a:pt x="32" y="610"/>
                  </a:lnTo>
                  <a:lnTo>
                    <a:pt x="25" y="586"/>
                  </a:lnTo>
                  <a:lnTo>
                    <a:pt x="15" y="589"/>
                  </a:lnTo>
                  <a:lnTo>
                    <a:pt x="25" y="587"/>
                  </a:lnTo>
                  <a:lnTo>
                    <a:pt x="21" y="560"/>
                  </a:lnTo>
                  <a:lnTo>
                    <a:pt x="10" y="561"/>
                  </a:lnTo>
                  <a:lnTo>
                    <a:pt x="21" y="561"/>
                  </a:lnTo>
                  <a:lnTo>
                    <a:pt x="21" y="538"/>
                  </a:lnTo>
                  <a:lnTo>
                    <a:pt x="21" y="512"/>
                  </a:lnTo>
                  <a:lnTo>
                    <a:pt x="21" y="485"/>
                  </a:lnTo>
                  <a:lnTo>
                    <a:pt x="21" y="461"/>
                  </a:lnTo>
                  <a:lnTo>
                    <a:pt x="10" y="461"/>
                  </a:lnTo>
                  <a:lnTo>
                    <a:pt x="21" y="463"/>
                  </a:lnTo>
                  <a:lnTo>
                    <a:pt x="25" y="436"/>
                  </a:lnTo>
                  <a:lnTo>
                    <a:pt x="15" y="434"/>
                  </a:lnTo>
                  <a:lnTo>
                    <a:pt x="25" y="437"/>
                  </a:lnTo>
                  <a:lnTo>
                    <a:pt x="32" y="415"/>
                  </a:lnTo>
                  <a:lnTo>
                    <a:pt x="32" y="413"/>
                  </a:lnTo>
                  <a:lnTo>
                    <a:pt x="34" y="388"/>
                  </a:lnTo>
                  <a:lnTo>
                    <a:pt x="24" y="387"/>
                  </a:lnTo>
                  <a:lnTo>
                    <a:pt x="34" y="390"/>
                  </a:lnTo>
                  <a:lnTo>
                    <a:pt x="42" y="364"/>
                  </a:lnTo>
                  <a:lnTo>
                    <a:pt x="49" y="341"/>
                  </a:lnTo>
                  <a:lnTo>
                    <a:pt x="39" y="338"/>
                  </a:lnTo>
                  <a:lnTo>
                    <a:pt x="48" y="344"/>
                  </a:lnTo>
                  <a:lnTo>
                    <a:pt x="59" y="323"/>
                  </a:lnTo>
                  <a:lnTo>
                    <a:pt x="59" y="322"/>
                  </a:lnTo>
                  <a:lnTo>
                    <a:pt x="70" y="298"/>
                  </a:lnTo>
                  <a:lnTo>
                    <a:pt x="61" y="294"/>
                  </a:lnTo>
                  <a:lnTo>
                    <a:pt x="70" y="298"/>
                  </a:lnTo>
                  <a:lnTo>
                    <a:pt x="81" y="275"/>
                  </a:lnTo>
                  <a:lnTo>
                    <a:pt x="90" y="256"/>
                  </a:lnTo>
                  <a:lnTo>
                    <a:pt x="81" y="251"/>
                  </a:lnTo>
                  <a:lnTo>
                    <a:pt x="89" y="257"/>
                  </a:lnTo>
                  <a:lnTo>
                    <a:pt x="104" y="237"/>
                  </a:lnTo>
                  <a:lnTo>
                    <a:pt x="105" y="237"/>
                  </a:lnTo>
                  <a:lnTo>
                    <a:pt x="119" y="216"/>
                  </a:lnTo>
                  <a:lnTo>
                    <a:pt x="110" y="210"/>
                  </a:lnTo>
                  <a:lnTo>
                    <a:pt x="118" y="217"/>
                  </a:lnTo>
                  <a:lnTo>
                    <a:pt x="132" y="198"/>
                  </a:lnTo>
                  <a:lnTo>
                    <a:pt x="124" y="191"/>
                  </a:lnTo>
                  <a:lnTo>
                    <a:pt x="131" y="199"/>
                  </a:lnTo>
                  <a:lnTo>
                    <a:pt x="149" y="183"/>
                  </a:lnTo>
                  <a:lnTo>
                    <a:pt x="151" y="182"/>
                  </a:lnTo>
                  <a:lnTo>
                    <a:pt x="168" y="164"/>
                  </a:lnTo>
                  <a:lnTo>
                    <a:pt x="160" y="157"/>
                  </a:lnTo>
                  <a:lnTo>
                    <a:pt x="167" y="165"/>
                  </a:lnTo>
                  <a:lnTo>
                    <a:pt x="184" y="150"/>
                  </a:lnTo>
                  <a:lnTo>
                    <a:pt x="185" y="150"/>
                  </a:lnTo>
                  <a:lnTo>
                    <a:pt x="203" y="132"/>
                  </a:lnTo>
                  <a:lnTo>
                    <a:pt x="195" y="124"/>
                  </a:lnTo>
                  <a:lnTo>
                    <a:pt x="202" y="132"/>
                  </a:lnTo>
                  <a:lnTo>
                    <a:pt x="219" y="118"/>
                  </a:lnTo>
                  <a:lnTo>
                    <a:pt x="239" y="102"/>
                  </a:lnTo>
                  <a:lnTo>
                    <a:pt x="233" y="94"/>
                  </a:lnTo>
                  <a:lnTo>
                    <a:pt x="238" y="103"/>
                  </a:lnTo>
                  <a:lnTo>
                    <a:pt x="260" y="91"/>
                  </a:lnTo>
                  <a:lnTo>
                    <a:pt x="279" y="80"/>
                  </a:lnTo>
                  <a:lnTo>
                    <a:pt x="274" y="70"/>
                  </a:lnTo>
                  <a:lnTo>
                    <a:pt x="277" y="81"/>
                  </a:lnTo>
                  <a:lnTo>
                    <a:pt x="301" y="72"/>
                  </a:lnTo>
                  <a:lnTo>
                    <a:pt x="303" y="70"/>
                  </a:lnTo>
                  <a:lnTo>
                    <a:pt x="324" y="59"/>
                  </a:lnTo>
                  <a:lnTo>
                    <a:pt x="318" y="50"/>
                  </a:lnTo>
                  <a:lnTo>
                    <a:pt x="323" y="60"/>
                  </a:lnTo>
                  <a:lnTo>
                    <a:pt x="344" y="51"/>
                  </a:lnTo>
                  <a:lnTo>
                    <a:pt x="371" y="41"/>
                  </a:lnTo>
                  <a:lnTo>
                    <a:pt x="366" y="31"/>
                  </a:lnTo>
                  <a:lnTo>
                    <a:pt x="369" y="41"/>
                  </a:lnTo>
                  <a:lnTo>
                    <a:pt x="393" y="34"/>
                  </a:lnTo>
                  <a:lnTo>
                    <a:pt x="390" y="24"/>
                  </a:lnTo>
                  <a:lnTo>
                    <a:pt x="391" y="34"/>
                  </a:lnTo>
                  <a:lnTo>
                    <a:pt x="417" y="32"/>
                  </a:lnTo>
                  <a:lnTo>
                    <a:pt x="420" y="32"/>
                  </a:lnTo>
                  <a:lnTo>
                    <a:pt x="442" y="25"/>
                  </a:lnTo>
                  <a:lnTo>
                    <a:pt x="439" y="15"/>
                  </a:lnTo>
                  <a:lnTo>
                    <a:pt x="441" y="25"/>
                  </a:lnTo>
                  <a:lnTo>
                    <a:pt x="467" y="20"/>
                  </a:lnTo>
                  <a:lnTo>
                    <a:pt x="465" y="10"/>
                  </a:lnTo>
                  <a:lnTo>
                    <a:pt x="465" y="20"/>
                  </a:lnTo>
                  <a:lnTo>
                    <a:pt x="489" y="20"/>
                  </a:lnTo>
                  <a:lnTo>
                    <a:pt x="515" y="20"/>
                  </a:lnTo>
                  <a:lnTo>
                    <a:pt x="515" y="0"/>
                  </a:lnTo>
                  <a:lnTo>
                    <a:pt x="489" y="0"/>
                  </a:lnTo>
                  <a:lnTo>
                    <a:pt x="465" y="0"/>
                  </a:lnTo>
                  <a:lnTo>
                    <a:pt x="464" y="1"/>
                  </a:lnTo>
                  <a:lnTo>
                    <a:pt x="438" y="5"/>
                  </a:lnTo>
                  <a:lnTo>
                    <a:pt x="437" y="5"/>
                  </a:lnTo>
                  <a:lnTo>
                    <a:pt x="414" y="12"/>
                  </a:lnTo>
                  <a:lnTo>
                    <a:pt x="416" y="21"/>
                  </a:lnTo>
                  <a:lnTo>
                    <a:pt x="416" y="11"/>
                  </a:lnTo>
                  <a:lnTo>
                    <a:pt x="390" y="13"/>
                  </a:lnTo>
                  <a:lnTo>
                    <a:pt x="388" y="15"/>
                  </a:lnTo>
                  <a:lnTo>
                    <a:pt x="364" y="21"/>
                  </a:lnTo>
                  <a:lnTo>
                    <a:pt x="363" y="21"/>
                  </a:lnTo>
                  <a:lnTo>
                    <a:pt x="336" y="32"/>
                  </a:lnTo>
                  <a:lnTo>
                    <a:pt x="315" y="41"/>
                  </a:lnTo>
                  <a:lnTo>
                    <a:pt x="314" y="41"/>
                  </a:lnTo>
                  <a:lnTo>
                    <a:pt x="293" y="52"/>
                  </a:lnTo>
                  <a:lnTo>
                    <a:pt x="298" y="61"/>
                  </a:lnTo>
                  <a:lnTo>
                    <a:pt x="294" y="52"/>
                  </a:lnTo>
                  <a:lnTo>
                    <a:pt x="270" y="61"/>
                  </a:lnTo>
                  <a:lnTo>
                    <a:pt x="269" y="62"/>
                  </a:lnTo>
                  <a:lnTo>
                    <a:pt x="250" y="7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06" y="102"/>
                  </a:lnTo>
                  <a:lnTo>
                    <a:pt x="189" y="116"/>
                  </a:lnTo>
                  <a:lnTo>
                    <a:pt x="188" y="117"/>
                  </a:lnTo>
                  <a:lnTo>
                    <a:pt x="170" y="135"/>
                  </a:lnTo>
                  <a:lnTo>
                    <a:pt x="177" y="142"/>
                  </a:lnTo>
                  <a:lnTo>
                    <a:pt x="170" y="135"/>
                  </a:lnTo>
                  <a:lnTo>
                    <a:pt x="153" y="150"/>
                  </a:lnTo>
                  <a:lnTo>
                    <a:pt x="136" y="168"/>
                  </a:lnTo>
                  <a:lnTo>
                    <a:pt x="143" y="175"/>
                  </a:lnTo>
                  <a:lnTo>
                    <a:pt x="136" y="168"/>
                  </a:lnTo>
                  <a:lnTo>
                    <a:pt x="118" y="184"/>
                  </a:lnTo>
                  <a:lnTo>
                    <a:pt x="116" y="185"/>
                  </a:lnTo>
                  <a:lnTo>
                    <a:pt x="102" y="205"/>
                  </a:lnTo>
                  <a:lnTo>
                    <a:pt x="88" y="225"/>
                  </a:lnTo>
                  <a:lnTo>
                    <a:pt x="96" y="231"/>
                  </a:lnTo>
                  <a:lnTo>
                    <a:pt x="88" y="225"/>
                  </a:lnTo>
                  <a:lnTo>
                    <a:pt x="73" y="246"/>
                  </a:lnTo>
                  <a:lnTo>
                    <a:pt x="72" y="247"/>
                  </a:lnTo>
                  <a:lnTo>
                    <a:pt x="63" y="266"/>
                  </a:lnTo>
                  <a:lnTo>
                    <a:pt x="51" y="289"/>
                  </a:lnTo>
                  <a:lnTo>
                    <a:pt x="51" y="290"/>
                  </a:lnTo>
                  <a:lnTo>
                    <a:pt x="41" y="314"/>
                  </a:lnTo>
                  <a:lnTo>
                    <a:pt x="50" y="318"/>
                  </a:lnTo>
                  <a:lnTo>
                    <a:pt x="42" y="313"/>
                  </a:lnTo>
                  <a:lnTo>
                    <a:pt x="31" y="333"/>
                  </a:lnTo>
                  <a:lnTo>
                    <a:pt x="30" y="336"/>
                  </a:lnTo>
                  <a:lnTo>
                    <a:pt x="23" y="359"/>
                  </a:lnTo>
                  <a:lnTo>
                    <a:pt x="15" y="385"/>
                  </a:lnTo>
                  <a:lnTo>
                    <a:pt x="14" y="387"/>
                  </a:lnTo>
                  <a:lnTo>
                    <a:pt x="14" y="386"/>
                  </a:lnTo>
                  <a:lnTo>
                    <a:pt x="12" y="411"/>
                  </a:lnTo>
                  <a:lnTo>
                    <a:pt x="22" y="412"/>
                  </a:lnTo>
                  <a:lnTo>
                    <a:pt x="13" y="409"/>
                  </a:lnTo>
                  <a:lnTo>
                    <a:pt x="6" y="430"/>
                  </a:lnTo>
                  <a:lnTo>
                    <a:pt x="5" y="434"/>
                  </a:lnTo>
                  <a:lnTo>
                    <a:pt x="6" y="433"/>
                  </a:lnTo>
                  <a:lnTo>
                    <a:pt x="1" y="460"/>
                  </a:lnTo>
                  <a:lnTo>
                    <a:pt x="0" y="461"/>
                  </a:lnTo>
                  <a:lnTo>
                    <a:pt x="0" y="485"/>
                  </a:lnTo>
                  <a:lnTo>
                    <a:pt x="0" y="512"/>
                  </a:lnTo>
                  <a:lnTo>
                    <a:pt x="0" y="538"/>
                  </a:lnTo>
                  <a:lnTo>
                    <a:pt x="0" y="561"/>
                  </a:lnTo>
                  <a:lnTo>
                    <a:pt x="1" y="564"/>
                  </a:lnTo>
                  <a:lnTo>
                    <a:pt x="6" y="591"/>
                  </a:lnTo>
                  <a:lnTo>
                    <a:pt x="6" y="592"/>
                  </a:lnTo>
                  <a:lnTo>
                    <a:pt x="13" y="616"/>
                  </a:lnTo>
                  <a:lnTo>
                    <a:pt x="22" y="613"/>
                  </a:lnTo>
                  <a:lnTo>
                    <a:pt x="12" y="614"/>
                  </a:lnTo>
                  <a:lnTo>
                    <a:pt x="14" y="636"/>
                  </a:lnTo>
                  <a:lnTo>
                    <a:pt x="15" y="639"/>
                  </a:lnTo>
                  <a:lnTo>
                    <a:pt x="23" y="665"/>
                  </a:lnTo>
                  <a:lnTo>
                    <a:pt x="30" y="690"/>
                  </a:lnTo>
                  <a:lnTo>
                    <a:pt x="31" y="692"/>
                  </a:lnTo>
                  <a:lnTo>
                    <a:pt x="42" y="712"/>
                  </a:lnTo>
                  <a:lnTo>
                    <a:pt x="50" y="706"/>
                  </a:lnTo>
                  <a:lnTo>
                    <a:pt x="41" y="710"/>
                  </a:lnTo>
                  <a:lnTo>
                    <a:pt x="51" y="733"/>
                  </a:lnTo>
                  <a:lnTo>
                    <a:pt x="63" y="758"/>
                  </a:lnTo>
                  <a:lnTo>
                    <a:pt x="72" y="775"/>
                  </a:lnTo>
                  <a:lnTo>
                    <a:pt x="73" y="777"/>
                  </a:lnTo>
                  <a:lnTo>
                    <a:pt x="88" y="797"/>
                  </a:lnTo>
                  <a:lnTo>
                    <a:pt x="96" y="791"/>
                  </a:lnTo>
                  <a:lnTo>
                    <a:pt x="88" y="797"/>
                  </a:lnTo>
                  <a:lnTo>
                    <a:pt x="102" y="818"/>
                  </a:lnTo>
                  <a:lnTo>
                    <a:pt x="102" y="819"/>
                  </a:lnTo>
                  <a:lnTo>
                    <a:pt x="116" y="838"/>
                  </a:lnTo>
                  <a:lnTo>
                    <a:pt x="118" y="839"/>
                  </a:lnTo>
                  <a:lnTo>
                    <a:pt x="136" y="857"/>
                  </a:lnTo>
                  <a:lnTo>
                    <a:pt x="153" y="873"/>
                  </a:lnTo>
                  <a:lnTo>
                    <a:pt x="160" y="865"/>
                  </a:lnTo>
                  <a:lnTo>
                    <a:pt x="153" y="873"/>
                  </a:lnTo>
                  <a:lnTo>
                    <a:pt x="170" y="890"/>
                  </a:lnTo>
                  <a:lnTo>
                    <a:pt x="188" y="906"/>
                  </a:lnTo>
                  <a:lnTo>
                    <a:pt x="189" y="906"/>
                  </a:lnTo>
                  <a:lnTo>
                    <a:pt x="206" y="920"/>
                  </a:lnTo>
                  <a:lnTo>
                    <a:pt x="227" y="937"/>
                  </a:lnTo>
                  <a:lnTo>
                    <a:pt x="228" y="938"/>
                  </a:lnTo>
                  <a:lnTo>
                    <a:pt x="250" y="952"/>
                  </a:lnTo>
                  <a:lnTo>
                    <a:pt x="269" y="961"/>
                  </a:lnTo>
                  <a:lnTo>
                    <a:pt x="293" y="972"/>
                  </a:lnTo>
                  <a:lnTo>
                    <a:pt x="294" y="972"/>
                  </a:lnTo>
                  <a:lnTo>
                    <a:pt x="315" y="982"/>
                  </a:lnTo>
                  <a:lnTo>
                    <a:pt x="318" y="972"/>
                  </a:lnTo>
                  <a:lnTo>
                    <a:pt x="314" y="982"/>
                  </a:lnTo>
                  <a:lnTo>
                    <a:pt x="335" y="993"/>
                  </a:lnTo>
                  <a:lnTo>
                    <a:pt x="338" y="994"/>
                  </a:lnTo>
                  <a:lnTo>
                    <a:pt x="364" y="1002"/>
                  </a:lnTo>
                  <a:lnTo>
                    <a:pt x="388" y="1009"/>
                  </a:lnTo>
                  <a:lnTo>
                    <a:pt x="389" y="1009"/>
                  </a:lnTo>
                  <a:lnTo>
                    <a:pt x="415" y="1013"/>
                  </a:lnTo>
                  <a:lnTo>
                    <a:pt x="416" y="1003"/>
                  </a:lnTo>
                  <a:lnTo>
                    <a:pt x="414" y="1013"/>
                  </a:lnTo>
                  <a:lnTo>
                    <a:pt x="437" y="1020"/>
                  </a:lnTo>
                  <a:lnTo>
                    <a:pt x="439" y="1020"/>
                  </a:lnTo>
                  <a:lnTo>
                    <a:pt x="465" y="1023"/>
                  </a:lnTo>
                  <a:lnTo>
                    <a:pt x="489" y="1023"/>
                  </a:lnTo>
                  <a:lnTo>
                    <a:pt x="515" y="1023"/>
                  </a:lnTo>
                  <a:lnTo>
                    <a:pt x="544" y="1023"/>
                  </a:lnTo>
                  <a:lnTo>
                    <a:pt x="568" y="1023"/>
                  </a:lnTo>
                  <a:lnTo>
                    <a:pt x="569" y="1023"/>
                  </a:lnTo>
                  <a:lnTo>
                    <a:pt x="595" y="1020"/>
                  </a:lnTo>
                  <a:lnTo>
                    <a:pt x="597" y="1020"/>
                  </a:lnTo>
                  <a:lnTo>
                    <a:pt x="620" y="1013"/>
                  </a:lnTo>
                  <a:lnTo>
                    <a:pt x="617" y="1003"/>
                  </a:lnTo>
                  <a:lnTo>
                    <a:pt x="619" y="1013"/>
                  </a:lnTo>
                  <a:lnTo>
                    <a:pt x="645" y="1009"/>
                  </a:lnTo>
                  <a:lnTo>
                    <a:pt x="646" y="1009"/>
                  </a:lnTo>
                  <a:lnTo>
                    <a:pt x="670" y="1002"/>
                  </a:lnTo>
                  <a:lnTo>
                    <a:pt x="692" y="994"/>
                  </a:lnTo>
                  <a:lnTo>
                    <a:pt x="693" y="993"/>
                  </a:lnTo>
                  <a:lnTo>
                    <a:pt x="719" y="982"/>
                  </a:lnTo>
                  <a:lnTo>
                    <a:pt x="740" y="972"/>
                  </a:lnTo>
                  <a:lnTo>
                    <a:pt x="761" y="961"/>
                  </a:lnTo>
                  <a:lnTo>
                    <a:pt x="757" y="952"/>
                  </a:lnTo>
                  <a:lnTo>
                    <a:pt x="761" y="962"/>
                  </a:lnTo>
                  <a:lnTo>
                    <a:pt x="783" y="953"/>
                  </a:lnTo>
                  <a:lnTo>
                    <a:pt x="784" y="952"/>
                  </a:lnTo>
                  <a:lnTo>
                    <a:pt x="806" y="938"/>
                  </a:lnTo>
                  <a:lnTo>
                    <a:pt x="807" y="937"/>
                  </a:lnTo>
                  <a:lnTo>
                    <a:pt x="828" y="920"/>
                  </a:lnTo>
                  <a:lnTo>
                    <a:pt x="845" y="906"/>
                  </a:lnTo>
                  <a:lnTo>
                    <a:pt x="846" y="906"/>
                  </a:lnTo>
                  <a:lnTo>
                    <a:pt x="862" y="890"/>
                  </a:lnTo>
                  <a:lnTo>
                    <a:pt x="854" y="882"/>
                  </a:lnTo>
                  <a:lnTo>
                    <a:pt x="861" y="890"/>
                  </a:lnTo>
                  <a:lnTo>
                    <a:pt x="880" y="873"/>
                  </a:lnTo>
                  <a:lnTo>
                    <a:pt x="897" y="857"/>
                  </a:lnTo>
                  <a:lnTo>
                    <a:pt x="898" y="856"/>
                  </a:lnTo>
                  <a:lnTo>
                    <a:pt x="912" y="838"/>
                  </a:lnTo>
                  <a:lnTo>
                    <a:pt x="904" y="831"/>
                  </a:lnTo>
                  <a:lnTo>
                    <a:pt x="912" y="839"/>
                  </a:lnTo>
                  <a:lnTo>
                    <a:pt x="931" y="820"/>
                  </a:lnTo>
                  <a:lnTo>
                    <a:pt x="930" y="819"/>
                  </a:lnTo>
                  <a:lnTo>
                    <a:pt x="932" y="818"/>
                  </a:lnTo>
                  <a:lnTo>
                    <a:pt x="946" y="797"/>
                  </a:lnTo>
                  <a:lnTo>
                    <a:pt x="946" y="796"/>
                  </a:lnTo>
                  <a:lnTo>
                    <a:pt x="955" y="775"/>
                  </a:lnTo>
                  <a:lnTo>
                    <a:pt x="946" y="771"/>
                  </a:lnTo>
                  <a:lnTo>
                    <a:pt x="954" y="778"/>
                  </a:lnTo>
                  <a:lnTo>
                    <a:pt x="969" y="761"/>
                  </a:lnTo>
                  <a:lnTo>
                    <a:pt x="970" y="758"/>
                  </a:lnTo>
                  <a:lnTo>
                    <a:pt x="981" y="733"/>
                  </a:lnTo>
                  <a:lnTo>
                    <a:pt x="992" y="710"/>
                  </a:lnTo>
                  <a:lnTo>
                    <a:pt x="993" y="709"/>
                  </a:lnTo>
                  <a:lnTo>
                    <a:pt x="1000" y="690"/>
                  </a:lnTo>
                  <a:lnTo>
                    <a:pt x="989" y="687"/>
                  </a:lnTo>
                  <a:lnTo>
                    <a:pt x="999" y="691"/>
                  </a:lnTo>
                  <a:lnTo>
                    <a:pt x="1010" y="666"/>
                  </a:lnTo>
                  <a:lnTo>
                    <a:pt x="1011" y="665"/>
                  </a:lnTo>
                  <a:lnTo>
                    <a:pt x="1019" y="639"/>
                  </a:lnTo>
                  <a:lnTo>
                    <a:pt x="1019" y="635"/>
                  </a:lnTo>
                  <a:lnTo>
                    <a:pt x="1019" y="636"/>
                  </a:lnTo>
                  <a:lnTo>
                    <a:pt x="1021" y="614"/>
                  </a:lnTo>
                  <a:lnTo>
                    <a:pt x="1011" y="613"/>
                  </a:lnTo>
                  <a:lnTo>
                    <a:pt x="1021" y="615"/>
                  </a:lnTo>
                  <a:lnTo>
                    <a:pt x="1026" y="591"/>
                  </a:lnTo>
                  <a:lnTo>
                    <a:pt x="1026" y="590"/>
                  </a:lnTo>
                  <a:lnTo>
                    <a:pt x="1028" y="562"/>
                  </a:lnTo>
                  <a:lnTo>
                    <a:pt x="1018" y="561"/>
                  </a:lnTo>
                  <a:lnTo>
                    <a:pt x="1028" y="564"/>
                  </a:lnTo>
                  <a:lnTo>
                    <a:pt x="1033" y="541"/>
                  </a:lnTo>
                  <a:lnTo>
                    <a:pt x="1033" y="538"/>
                  </a:lnTo>
                  <a:lnTo>
                    <a:pt x="1033" y="512"/>
                  </a:lnTo>
                  <a:lnTo>
                    <a:pt x="1033" y="485"/>
                  </a:lnTo>
                  <a:lnTo>
                    <a:pt x="1033" y="484"/>
                  </a:lnTo>
                  <a:lnTo>
                    <a:pt x="1028" y="460"/>
                  </a:lnTo>
                  <a:lnTo>
                    <a:pt x="1018" y="461"/>
                  </a:lnTo>
                  <a:lnTo>
                    <a:pt x="1028" y="460"/>
                  </a:lnTo>
                  <a:lnTo>
                    <a:pt x="1026" y="433"/>
                  </a:lnTo>
                  <a:lnTo>
                    <a:pt x="1026" y="431"/>
                  </a:lnTo>
                  <a:lnTo>
                    <a:pt x="1021" y="410"/>
                  </a:lnTo>
                  <a:lnTo>
                    <a:pt x="1011" y="412"/>
                  </a:lnTo>
                  <a:lnTo>
                    <a:pt x="1021" y="411"/>
                  </a:lnTo>
                  <a:lnTo>
                    <a:pt x="1019" y="386"/>
                  </a:lnTo>
                  <a:lnTo>
                    <a:pt x="1019" y="385"/>
                  </a:lnTo>
                  <a:lnTo>
                    <a:pt x="1011" y="359"/>
                  </a:lnTo>
                  <a:lnTo>
                    <a:pt x="1010" y="356"/>
                  </a:lnTo>
                  <a:lnTo>
                    <a:pt x="999" y="333"/>
                  </a:lnTo>
                  <a:lnTo>
                    <a:pt x="989" y="338"/>
                  </a:lnTo>
                  <a:lnTo>
                    <a:pt x="1000" y="335"/>
                  </a:lnTo>
                  <a:lnTo>
                    <a:pt x="993" y="314"/>
                  </a:lnTo>
                  <a:lnTo>
                    <a:pt x="992" y="314"/>
                  </a:lnTo>
                  <a:lnTo>
                    <a:pt x="981" y="290"/>
                  </a:lnTo>
                  <a:lnTo>
                    <a:pt x="981" y="289"/>
                  </a:lnTo>
                  <a:lnTo>
                    <a:pt x="970" y="266"/>
                  </a:lnTo>
                  <a:lnTo>
                    <a:pt x="969" y="265"/>
                  </a:lnTo>
                  <a:lnTo>
                    <a:pt x="954" y="246"/>
                  </a:lnTo>
                  <a:lnTo>
                    <a:pt x="946" y="251"/>
                  </a:lnTo>
                  <a:lnTo>
                    <a:pt x="955" y="248"/>
                  </a:lnTo>
                  <a:lnTo>
                    <a:pt x="946" y="228"/>
                  </a:lnTo>
                  <a:lnTo>
                    <a:pt x="946" y="225"/>
                  </a:lnTo>
                  <a:lnTo>
                    <a:pt x="932" y="205"/>
                  </a:lnTo>
                  <a:lnTo>
                    <a:pt x="931" y="204"/>
                  </a:lnTo>
                  <a:lnTo>
                    <a:pt x="912" y="184"/>
                  </a:lnTo>
                  <a:lnTo>
                    <a:pt x="904" y="191"/>
                  </a:lnTo>
                  <a:lnTo>
                    <a:pt x="912" y="184"/>
                  </a:lnTo>
                  <a:lnTo>
                    <a:pt x="898" y="168"/>
                  </a:lnTo>
                  <a:lnTo>
                    <a:pt x="881" y="150"/>
                  </a:lnTo>
                  <a:lnTo>
                    <a:pt x="880" y="149"/>
                  </a:lnTo>
                  <a:lnTo>
                    <a:pt x="861" y="134"/>
                  </a:lnTo>
                  <a:lnTo>
                    <a:pt x="854" y="142"/>
                  </a:lnTo>
                  <a:lnTo>
                    <a:pt x="862" y="135"/>
                  </a:lnTo>
                  <a:lnTo>
                    <a:pt x="846" y="117"/>
                  </a:lnTo>
                  <a:lnTo>
                    <a:pt x="845" y="116"/>
                  </a:lnTo>
                  <a:lnTo>
                    <a:pt x="828" y="102"/>
                  </a:lnTo>
                  <a:lnTo>
                    <a:pt x="807" y="86"/>
                  </a:lnTo>
                  <a:lnTo>
                    <a:pt x="806" y="86"/>
                  </a:lnTo>
                  <a:lnTo>
                    <a:pt x="784" y="74"/>
                  </a:lnTo>
                  <a:lnTo>
                    <a:pt x="783" y="73"/>
                  </a:lnTo>
                  <a:lnTo>
                    <a:pt x="761" y="61"/>
                  </a:lnTo>
                  <a:lnTo>
                    <a:pt x="740" y="52"/>
                  </a:lnTo>
                  <a:lnTo>
                    <a:pt x="735" y="61"/>
                  </a:lnTo>
                  <a:lnTo>
                    <a:pt x="741" y="52"/>
                  </a:lnTo>
                  <a:lnTo>
                    <a:pt x="720" y="41"/>
                  </a:lnTo>
                  <a:lnTo>
                    <a:pt x="718" y="41"/>
                  </a:lnTo>
                  <a:lnTo>
                    <a:pt x="692" y="32"/>
                  </a:lnTo>
                  <a:lnTo>
                    <a:pt x="689" y="41"/>
                  </a:lnTo>
                  <a:lnTo>
                    <a:pt x="693" y="32"/>
                  </a:lnTo>
                  <a:lnTo>
                    <a:pt x="671" y="21"/>
                  </a:lnTo>
                  <a:lnTo>
                    <a:pt x="670" y="21"/>
                  </a:lnTo>
                  <a:lnTo>
                    <a:pt x="646" y="15"/>
                  </a:lnTo>
                  <a:lnTo>
                    <a:pt x="644" y="13"/>
                  </a:lnTo>
                  <a:lnTo>
                    <a:pt x="618" y="11"/>
                  </a:lnTo>
                  <a:lnTo>
                    <a:pt x="617" y="21"/>
                  </a:lnTo>
                  <a:lnTo>
                    <a:pt x="620" y="12"/>
                  </a:lnTo>
                  <a:lnTo>
                    <a:pt x="597" y="5"/>
                  </a:lnTo>
                  <a:lnTo>
                    <a:pt x="596" y="5"/>
                  </a:lnTo>
                  <a:lnTo>
                    <a:pt x="570" y="1"/>
                  </a:lnTo>
                  <a:lnTo>
                    <a:pt x="568" y="0"/>
                  </a:lnTo>
                  <a:lnTo>
                    <a:pt x="544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709" name="Group 123"/>
            <p:cNvGrpSpPr>
              <a:grpSpLocks/>
            </p:cNvGrpSpPr>
            <p:nvPr/>
          </p:nvGrpSpPr>
          <p:grpSpPr bwMode="auto">
            <a:xfrm>
              <a:off x="3734" y="913"/>
              <a:ext cx="1508" cy="1534"/>
              <a:chOff x="632" y="1238"/>
              <a:chExt cx="300" cy="295"/>
            </a:xfrm>
          </p:grpSpPr>
          <p:sp>
            <p:nvSpPr>
              <p:cNvPr id="28722" name="Freeform 124"/>
              <p:cNvSpPr>
                <a:spLocks/>
              </p:cNvSpPr>
              <p:nvPr/>
            </p:nvSpPr>
            <p:spPr bwMode="auto">
              <a:xfrm>
                <a:off x="632" y="1238"/>
                <a:ext cx="300" cy="295"/>
              </a:xfrm>
              <a:custGeom>
                <a:avLst/>
                <a:gdLst>
                  <a:gd name="T0" fmla="*/ 0 w 1200"/>
                  <a:gd name="T1" fmla="*/ 147 h 1184"/>
                  <a:gd name="T2" fmla="*/ 118 w 1200"/>
                  <a:gd name="T3" fmla="*/ 116 h 1184"/>
                  <a:gd name="T4" fmla="*/ 150 w 1200"/>
                  <a:gd name="T5" fmla="*/ 0 h 1184"/>
                  <a:gd name="T6" fmla="*/ 182 w 1200"/>
                  <a:gd name="T7" fmla="*/ 116 h 1184"/>
                  <a:gd name="T8" fmla="*/ 300 w 1200"/>
                  <a:gd name="T9" fmla="*/ 147 h 1184"/>
                  <a:gd name="T10" fmla="*/ 182 w 1200"/>
                  <a:gd name="T11" fmla="*/ 177 h 1184"/>
                  <a:gd name="T12" fmla="*/ 150 w 1200"/>
                  <a:gd name="T13" fmla="*/ 295 h 1184"/>
                  <a:gd name="T14" fmla="*/ 118 w 1200"/>
                  <a:gd name="T15" fmla="*/ 177 h 1184"/>
                  <a:gd name="T16" fmla="*/ 0 w 1200"/>
                  <a:gd name="T17" fmla="*/ 147 h 11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0" h="1184">
                    <a:moveTo>
                      <a:pt x="0" y="590"/>
                    </a:moveTo>
                    <a:lnTo>
                      <a:pt x="472" y="465"/>
                    </a:lnTo>
                    <a:lnTo>
                      <a:pt x="600" y="0"/>
                    </a:lnTo>
                    <a:lnTo>
                      <a:pt x="726" y="465"/>
                    </a:lnTo>
                    <a:lnTo>
                      <a:pt x="1200" y="590"/>
                    </a:lnTo>
                    <a:lnTo>
                      <a:pt x="726" y="712"/>
                    </a:lnTo>
                    <a:lnTo>
                      <a:pt x="600" y="1184"/>
                    </a:lnTo>
                    <a:lnTo>
                      <a:pt x="472" y="712"/>
                    </a:lnTo>
                    <a:lnTo>
                      <a:pt x="0" y="59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723" name="Freeform 125"/>
              <p:cNvSpPr>
                <a:spLocks/>
              </p:cNvSpPr>
              <p:nvPr/>
            </p:nvSpPr>
            <p:spPr bwMode="auto">
              <a:xfrm>
                <a:off x="632" y="1238"/>
                <a:ext cx="300" cy="295"/>
              </a:xfrm>
              <a:custGeom>
                <a:avLst/>
                <a:gdLst>
                  <a:gd name="T0" fmla="*/ 0 w 1200"/>
                  <a:gd name="T1" fmla="*/ 147 h 1184"/>
                  <a:gd name="T2" fmla="*/ 118 w 1200"/>
                  <a:gd name="T3" fmla="*/ 116 h 1184"/>
                  <a:gd name="T4" fmla="*/ 150 w 1200"/>
                  <a:gd name="T5" fmla="*/ 0 h 1184"/>
                  <a:gd name="T6" fmla="*/ 182 w 1200"/>
                  <a:gd name="T7" fmla="*/ 116 h 1184"/>
                  <a:gd name="T8" fmla="*/ 300 w 1200"/>
                  <a:gd name="T9" fmla="*/ 147 h 1184"/>
                  <a:gd name="T10" fmla="*/ 182 w 1200"/>
                  <a:gd name="T11" fmla="*/ 177 h 1184"/>
                  <a:gd name="T12" fmla="*/ 150 w 1200"/>
                  <a:gd name="T13" fmla="*/ 295 h 1184"/>
                  <a:gd name="T14" fmla="*/ 118 w 1200"/>
                  <a:gd name="T15" fmla="*/ 177 h 1184"/>
                  <a:gd name="T16" fmla="*/ 0 w 1200"/>
                  <a:gd name="T17" fmla="*/ 147 h 11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0" h="1184">
                    <a:moveTo>
                      <a:pt x="0" y="590"/>
                    </a:moveTo>
                    <a:lnTo>
                      <a:pt x="472" y="465"/>
                    </a:lnTo>
                    <a:lnTo>
                      <a:pt x="600" y="0"/>
                    </a:lnTo>
                    <a:lnTo>
                      <a:pt x="726" y="465"/>
                    </a:lnTo>
                    <a:lnTo>
                      <a:pt x="1200" y="590"/>
                    </a:lnTo>
                    <a:lnTo>
                      <a:pt x="726" y="712"/>
                    </a:lnTo>
                    <a:lnTo>
                      <a:pt x="600" y="1184"/>
                    </a:lnTo>
                    <a:lnTo>
                      <a:pt x="472" y="712"/>
                    </a:lnTo>
                    <a:lnTo>
                      <a:pt x="0" y="590"/>
                    </a:lnTo>
                  </a:path>
                </a:pathLst>
              </a:custGeom>
              <a:noFill/>
              <a:ln w="0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8710" name="Freeform 126"/>
            <p:cNvSpPr>
              <a:spLocks/>
            </p:cNvSpPr>
            <p:nvPr/>
          </p:nvSpPr>
          <p:spPr bwMode="auto">
            <a:xfrm>
              <a:off x="4337" y="918"/>
              <a:ext cx="151" cy="759"/>
            </a:xfrm>
            <a:custGeom>
              <a:avLst/>
              <a:gdLst>
                <a:gd name="T0" fmla="*/ 151 w 121"/>
                <a:gd name="T1" fmla="*/ 0 h 583"/>
                <a:gd name="T2" fmla="*/ 151 w 121"/>
                <a:gd name="T3" fmla="*/ 759 h 583"/>
                <a:gd name="T4" fmla="*/ 0 w 121"/>
                <a:gd name="T5" fmla="*/ 596 h 583"/>
                <a:gd name="T6" fmla="*/ 151 w 121"/>
                <a:gd name="T7" fmla="*/ 0 h 5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583">
                  <a:moveTo>
                    <a:pt x="121" y="0"/>
                  </a:moveTo>
                  <a:lnTo>
                    <a:pt x="121" y="583"/>
                  </a:lnTo>
                  <a:lnTo>
                    <a:pt x="0" y="45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1" name="Freeform 127"/>
            <p:cNvSpPr>
              <a:spLocks/>
            </p:cNvSpPr>
            <p:nvPr/>
          </p:nvSpPr>
          <p:spPr bwMode="auto">
            <a:xfrm>
              <a:off x="4488" y="1677"/>
              <a:ext cx="156" cy="770"/>
            </a:xfrm>
            <a:custGeom>
              <a:avLst/>
              <a:gdLst>
                <a:gd name="T0" fmla="*/ 0 w 125"/>
                <a:gd name="T1" fmla="*/ 770 h 593"/>
                <a:gd name="T2" fmla="*/ 0 w 125"/>
                <a:gd name="T3" fmla="*/ 0 h 593"/>
                <a:gd name="T4" fmla="*/ 156 w 125"/>
                <a:gd name="T5" fmla="*/ 166 h 593"/>
                <a:gd name="T6" fmla="*/ 0 w 125"/>
                <a:gd name="T7" fmla="*/ 770 h 5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593">
                  <a:moveTo>
                    <a:pt x="0" y="593"/>
                  </a:moveTo>
                  <a:lnTo>
                    <a:pt x="0" y="0"/>
                  </a:lnTo>
                  <a:lnTo>
                    <a:pt x="125" y="12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2" name="Line 128"/>
            <p:cNvSpPr>
              <a:spLocks noChangeShapeType="1"/>
            </p:cNvSpPr>
            <p:nvPr/>
          </p:nvSpPr>
          <p:spPr bwMode="auto">
            <a:xfrm>
              <a:off x="4488" y="918"/>
              <a:ext cx="5" cy="1529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3" name="Freeform 129"/>
            <p:cNvSpPr>
              <a:spLocks/>
            </p:cNvSpPr>
            <p:nvPr/>
          </p:nvSpPr>
          <p:spPr bwMode="auto">
            <a:xfrm>
              <a:off x="4488" y="1516"/>
              <a:ext cx="744" cy="161"/>
            </a:xfrm>
            <a:custGeom>
              <a:avLst/>
              <a:gdLst>
                <a:gd name="T0" fmla="*/ 0 w 590"/>
                <a:gd name="T1" fmla="*/ 161 h 124"/>
                <a:gd name="T2" fmla="*/ 744 w 590"/>
                <a:gd name="T3" fmla="*/ 161 h 124"/>
                <a:gd name="T4" fmla="*/ 151 w 590"/>
                <a:gd name="T5" fmla="*/ 0 h 124"/>
                <a:gd name="T6" fmla="*/ 0 w 590"/>
                <a:gd name="T7" fmla="*/ 161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0" h="124">
                  <a:moveTo>
                    <a:pt x="0" y="124"/>
                  </a:moveTo>
                  <a:lnTo>
                    <a:pt x="590" y="124"/>
                  </a:lnTo>
                  <a:lnTo>
                    <a:pt x="12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4" name="Freeform 130"/>
            <p:cNvSpPr>
              <a:spLocks/>
            </p:cNvSpPr>
            <p:nvPr/>
          </p:nvSpPr>
          <p:spPr bwMode="auto">
            <a:xfrm>
              <a:off x="3734" y="1677"/>
              <a:ext cx="754" cy="167"/>
            </a:xfrm>
            <a:custGeom>
              <a:avLst/>
              <a:gdLst>
                <a:gd name="T0" fmla="*/ 754 w 600"/>
                <a:gd name="T1" fmla="*/ 0 h 127"/>
                <a:gd name="T2" fmla="*/ 0 w 600"/>
                <a:gd name="T3" fmla="*/ 0 h 127"/>
                <a:gd name="T4" fmla="*/ 593 w 600"/>
                <a:gd name="T5" fmla="*/ 167 h 127"/>
                <a:gd name="T6" fmla="*/ 754 w 600"/>
                <a:gd name="T7" fmla="*/ 0 h 1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0" h="127">
                  <a:moveTo>
                    <a:pt x="600" y="0"/>
                  </a:moveTo>
                  <a:lnTo>
                    <a:pt x="0" y="0"/>
                  </a:lnTo>
                  <a:lnTo>
                    <a:pt x="472" y="127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5" name="Line 131"/>
            <p:cNvSpPr>
              <a:spLocks noChangeShapeType="1"/>
            </p:cNvSpPr>
            <p:nvPr/>
          </p:nvSpPr>
          <p:spPr bwMode="auto">
            <a:xfrm>
              <a:off x="3749" y="1677"/>
              <a:ext cx="1483" cy="6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6" name="Line 132"/>
            <p:cNvSpPr>
              <a:spLocks noChangeShapeType="1"/>
            </p:cNvSpPr>
            <p:nvPr/>
          </p:nvSpPr>
          <p:spPr bwMode="auto">
            <a:xfrm>
              <a:off x="4327" y="1516"/>
              <a:ext cx="317" cy="32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7" name="Line 133"/>
            <p:cNvSpPr>
              <a:spLocks noChangeShapeType="1"/>
            </p:cNvSpPr>
            <p:nvPr/>
          </p:nvSpPr>
          <p:spPr bwMode="auto">
            <a:xfrm flipV="1">
              <a:off x="4327" y="1516"/>
              <a:ext cx="317" cy="32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8" name="Line 134"/>
            <p:cNvSpPr>
              <a:spLocks noChangeShapeType="1"/>
            </p:cNvSpPr>
            <p:nvPr/>
          </p:nvSpPr>
          <p:spPr bwMode="auto">
            <a:xfrm flipH="1">
              <a:off x="3216" y="1677"/>
              <a:ext cx="488" cy="6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9" name="Line 135"/>
            <p:cNvSpPr>
              <a:spLocks noChangeShapeType="1"/>
            </p:cNvSpPr>
            <p:nvPr/>
          </p:nvSpPr>
          <p:spPr bwMode="auto">
            <a:xfrm flipH="1">
              <a:off x="5277" y="1677"/>
              <a:ext cx="483" cy="6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0" name="Line 136"/>
            <p:cNvSpPr>
              <a:spLocks noChangeShapeType="1"/>
            </p:cNvSpPr>
            <p:nvPr/>
          </p:nvSpPr>
          <p:spPr bwMode="auto">
            <a:xfrm>
              <a:off x="4488" y="720"/>
              <a:ext cx="5" cy="167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1" name="Line 137"/>
            <p:cNvSpPr>
              <a:spLocks noChangeShapeType="1"/>
            </p:cNvSpPr>
            <p:nvPr/>
          </p:nvSpPr>
          <p:spPr bwMode="auto">
            <a:xfrm>
              <a:off x="4488" y="2473"/>
              <a:ext cx="5" cy="167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8703" name="Oval 138" descr="CZECHOS1"/>
          <p:cNvSpPr>
            <a:spLocks noChangeArrowheads="1"/>
          </p:cNvSpPr>
          <p:nvPr/>
        </p:nvSpPr>
        <p:spPr bwMode="auto">
          <a:xfrm>
            <a:off x="6443663" y="1484313"/>
            <a:ext cx="287337" cy="288925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8704" name="Object 139"/>
          <p:cNvGraphicFramePr>
            <a:graphicFrameLocks/>
          </p:cNvGraphicFramePr>
          <p:nvPr/>
        </p:nvGraphicFramePr>
        <p:xfrm>
          <a:off x="3132138" y="5876925"/>
          <a:ext cx="4318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dokument" r:id="rId4" imgW="1625600" imgH="1393825" progId="Word.Document.8">
                  <p:embed/>
                </p:oleObj>
              </mc:Choice>
              <mc:Fallback>
                <p:oleObj name="dokument" r:id="rId4" imgW="1625600" imgH="139382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876925"/>
                        <a:ext cx="4318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5" name="Text Box 140"/>
          <p:cNvSpPr txBox="1">
            <a:spLocks noChangeArrowheads="1"/>
          </p:cNvSpPr>
          <p:nvPr/>
        </p:nvSpPr>
        <p:spPr bwMode="auto">
          <a:xfrm>
            <a:off x="8424863" y="6467475"/>
            <a:ext cx="719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00"/>
                </a:solidFill>
                <a:latin typeface="Arial" charset="0"/>
              </a:rPr>
              <a:t>100%</a:t>
            </a:r>
          </a:p>
        </p:txBody>
      </p:sp>
      <p:pic>
        <p:nvPicPr>
          <p:cNvPr id="28706" name="Picture 1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4318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07" name="Picture 142" descr="0pomoc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300663"/>
            <a:ext cx="431800" cy="257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4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66" grpId="0" autoUpdateAnimBg="0"/>
      <p:bldP spid="111666" grpId="1"/>
      <p:bldP spid="111666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z="4000" smtClean="0"/>
              <a:t>ČR je dále schopna: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017713"/>
            <a:ext cx="7767638" cy="4291012"/>
          </a:xfrm>
          <a:ln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k udržení mezinárodní bezpečnosti a stability</a:t>
            </a:r>
            <a:r>
              <a:rPr lang="cs-CZ" altLang="cs-CZ" sz="2800" smtClean="0">
                <a:solidFill>
                  <a:schemeClr val="tx2"/>
                </a:solidFill>
              </a:rPr>
              <a:t> - </a:t>
            </a:r>
            <a:r>
              <a:rPr lang="cs-CZ" altLang="cs-CZ" sz="2800" smtClean="0"/>
              <a:t>speciální uskupení nebo skupiny odborníků (speciální jednotky a odřady, nebo expertní týmy v oblasti výcviku a poradenství a skupinami vojáků do mezinárodních štábů a pozorovatelských misí.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K podpoře civilním orgánům v krizových situacích nevojenského charakteru</a:t>
            </a:r>
            <a:r>
              <a:rPr lang="cs-CZ" altLang="cs-CZ" sz="2800" smtClean="0"/>
              <a:t> - vyčlenit mimo území ČR na podporu civilních orgánů a organizací síly a prostředky nebo letecké přepravní kapacity dle okamžitých možností.</a:t>
            </a:r>
          </a:p>
        </p:txBody>
      </p:sp>
    </p:spTree>
    <p:extLst>
      <p:ext uri="{BB962C8B-B14F-4D97-AF65-F5344CB8AC3E}">
        <p14:creationId xmlns:p14="http://schemas.microsoft.com/office/powerpoint/2010/main" val="17198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/>
          <a:lstStyle/>
          <a:p>
            <a:r>
              <a:rPr lang="cs-CZ" dirty="0" smtClean="0"/>
              <a:t>DÍLČÍ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4248471"/>
          </a:xfrm>
        </p:spPr>
        <p:txBody>
          <a:bodyPr>
            <a:normAutofit/>
          </a:bodyPr>
          <a:lstStyle/>
          <a:p>
            <a:r>
              <a:rPr lang="cs-CZ" dirty="0" smtClean="0"/>
              <a:t>STRATEGICKÁ VÝCHODISKA ZAJIŠŤOVÁNÍ OBRANY  - stále máme čas na přípravu!!</a:t>
            </a:r>
          </a:p>
          <a:p>
            <a:r>
              <a:rPr lang="cs-CZ" dirty="0" smtClean="0"/>
              <a:t>RADIKÁLNÍ SNÍŽENÍ OBRANNÝCH VÝDAJŮ (globální finanční krize)  - evropský pilíř NATO</a:t>
            </a:r>
          </a:p>
          <a:p>
            <a:r>
              <a:rPr lang="cs-CZ" dirty="0" smtClean="0"/>
              <a:t>ROSTOUCÍ DYNAMIKA BEZPEČNOSTNÍHO PROSTŘEDÍ (nestabilita, provázanost, komplexnost, nepředvídatelnost)</a:t>
            </a:r>
          </a:p>
          <a:p>
            <a:r>
              <a:rPr lang="cs-CZ" dirty="0" smtClean="0"/>
              <a:t>TRANSFORMACE NEDOKONČENA!</a:t>
            </a:r>
          </a:p>
          <a:p>
            <a:r>
              <a:rPr lang="cs-CZ" dirty="0" smtClean="0"/>
              <a:t>BK ZAPOMENUTA!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33550134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740" y="282351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POSILOVÁNÍ PŘIPRAVENOSTI</a:t>
            </a:r>
            <a:br>
              <a:rPr lang="cs-CZ" dirty="0" smtClean="0"/>
            </a:br>
            <a:r>
              <a:rPr lang="cs-CZ" dirty="0" smtClean="0"/>
              <a:t>2014 - SOUČASNOST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>
                <a:latin typeface="Arial Unicode MS" pitchFamily="34" charset="-128"/>
              </a:rPr>
              <a:t>Josef Procházka</a:t>
            </a:r>
          </a:p>
        </p:txBody>
      </p:sp>
    </p:spTree>
    <p:extLst>
      <p:ext uri="{BB962C8B-B14F-4D97-AF65-F5344CB8AC3E}">
        <p14:creationId xmlns:p14="http://schemas.microsoft.com/office/powerpoint/2010/main" val="1481383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1"/>
            <a:ext cx="7886700" cy="72008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PROSTŘEDÍ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5719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Provázanost faktorů </a:t>
            </a:r>
            <a:r>
              <a:rPr lang="cs-CZ" b="1" dirty="0"/>
              <a:t>a aktérů</a:t>
            </a:r>
            <a:r>
              <a:rPr lang="cs-CZ" dirty="0"/>
              <a:t>. </a:t>
            </a:r>
            <a:r>
              <a:rPr lang="cs-CZ" dirty="0" smtClean="0"/>
              <a:t>Zpochybňování a narušování mezinárodního právního řádu. Používání hybridní </a:t>
            </a:r>
            <a:r>
              <a:rPr lang="cs-CZ" dirty="0"/>
              <a:t>kampaně včetně </a:t>
            </a:r>
            <a:r>
              <a:rPr lang="cs-CZ" dirty="0" smtClean="0"/>
              <a:t>dezinformačních </a:t>
            </a:r>
            <a:r>
              <a:rPr lang="cs-CZ" dirty="0"/>
              <a:t>aktivit a kybernetických útoků.</a:t>
            </a:r>
          </a:p>
          <a:p>
            <a:r>
              <a:rPr lang="cs-CZ" b="1" dirty="0" smtClean="0"/>
              <a:t>Nestabilní </a:t>
            </a:r>
            <a:r>
              <a:rPr lang="cs-CZ" b="1" dirty="0"/>
              <a:t>globální bezpečnostní </a:t>
            </a:r>
            <a:r>
              <a:rPr lang="cs-CZ" b="1" dirty="0" smtClean="0"/>
              <a:t>situace </a:t>
            </a:r>
            <a:r>
              <a:rPr lang="cs-CZ" dirty="0" smtClean="0"/>
              <a:t>- konflikty propukají náhle</a:t>
            </a:r>
            <a:r>
              <a:rPr lang="cs-CZ" dirty="0"/>
              <a:t>, bez </a:t>
            </a:r>
            <a:r>
              <a:rPr lang="cs-CZ" dirty="0" smtClean="0"/>
              <a:t>varovací doby, motivovány </a:t>
            </a:r>
            <a:r>
              <a:rPr lang="cs-CZ" dirty="0"/>
              <a:t>nevyřešeným konfliktem v jiné části světa. </a:t>
            </a:r>
            <a:r>
              <a:rPr lang="cs-CZ" dirty="0" smtClean="0"/>
              <a:t>Vliv KIS, médií </a:t>
            </a:r>
            <a:r>
              <a:rPr lang="cs-CZ" dirty="0"/>
              <a:t>a </a:t>
            </a:r>
            <a:r>
              <a:rPr lang="cs-CZ" dirty="0" smtClean="0"/>
              <a:t>sociálních sítí - informační války - přenos </a:t>
            </a:r>
            <a:r>
              <a:rPr lang="cs-CZ" dirty="0"/>
              <a:t>krizových jevů i do vzdálených zemí. </a:t>
            </a:r>
          </a:p>
          <a:p>
            <a:r>
              <a:rPr lang="cs-CZ" b="1" dirty="0" smtClean="0"/>
              <a:t>Masová </a:t>
            </a:r>
            <a:r>
              <a:rPr lang="cs-CZ" b="1" dirty="0"/>
              <a:t>migrace </a:t>
            </a:r>
            <a:r>
              <a:rPr lang="cs-CZ" b="1" dirty="0" smtClean="0"/>
              <a:t>- </a:t>
            </a:r>
            <a:r>
              <a:rPr lang="cs-CZ" dirty="0" smtClean="0"/>
              <a:t> životní perspektivy, degradace životního </a:t>
            </a:r>
            <a:r>
              <a:rPr lang="cs-CZ" dirty="0"/>
              <a:t>prostředí, </a:t>
            </a:r>
            <a:r>
              <a:rPr lang="cs-CZ" dirty="0" smtClean="0"/>
              <a:t>ekonomický úpadek </a:t>
            </a:r>
            <a:r>
              <a:rPr lang="cs-CZ" dirty="0"/>
              <a:t>či </a:t>
            </a:r>
            <a:r>
              <a:rPr lang="cs-CZ" dirty="0" smtClean="0"/>
              <a:t>konflikt.  Dopady přímé (</a:t>
            </a:r>
            <a:r>
              <a:rPr lang="cs-CZ" dirty="0" err="1"/>
              <a:t>ghettoizace</a:t>
            </a:r>
            <a:r>
              <a:rPr lang="cs-CZ" dirty="0"/>
              <a:t>, ekonomické náklady, kriminalita, </a:t>
            </a:r>
            <a:r>
              <a:rPr lang="cs-CZ" dirty="0" smtClean="0"/>
              <a:t>terorismus), sekundární </a:t>
            </a:r>
            <a:r>
              <a:rPr lang="cs-CZ" dirty="0"/>
              <a:t>destabilizační dopady </a:t>
            </a:r>
            <a:r>
              <a:rPr lang="cs-CZ" dirty="0" smtClean="0"/>
              <a:t> - radikalizace </a:t>
            </a:r>
            <a:r>
              <a:rPr lang="cs-CZ" dirty="0"/>
              <a:t>cílových </a:t>
            </a:r>
            <a:r>
              <a:rPr lang="cs-CZ" dirty="0" smtClean="0"/>
              <a:t>společností, extrémní antisystémová politická </a:t>
            </a:r>
            <a:r>
              <a:rPr lang="cs-CZ" dirty="0"/>
              <a:t>hnutí a </a:t>
            </a:r>
            <a:r>
              <a:rPr lang="cs-CZ" dirty="0" smtClean="0"/>
              <a:t>strany. </a:t>
            </a:r>
            <a:endParaRPr lang="cs-CZ" dirty="0"/>
          </a:p>
          <a:p>
            <a:r>
              <a:rPr lang="cs-CZ" b="1" dirty="0" smtClean="0"/>
              <a:t>Slabé </a:t>
            </a:r>
            <a:r>
              <a:rPr lang="cs-CZ" b="1" dirty="0"/>
              <a:t>a </a:t>
            </a:r>
            <a:r>
              <a:rPr lang="cs-CZ" b="1" dirty="0" smtClean="0"/>
              <a:t>nestabilní vládnutí</a:t>
            </a:r>
            <a:r>
              <a:rPr lang="cs-CZ" dirty="0"/>
              <a:t>, </a:t>
            </a:r>
            <a:r>
              <a:rPr lang="cs-CZ" dirty="0" smtClean="0"/>
              <a:t>rozklad států, šíření extremismu, vedení „</a:t>
            </a:r>
            <a:r>
              <a:rPr lang="cs-CZ" dirty="0"/>
              <a:t>hybridních“ kampaní, kombinujících vojenské i nevojenské nástroje a státní i nestátní </a:t>
            </a:r>
            <a:r>
              <a:rPr lang="cs-CZ" dirty="0" smtClean="0"/>
              <a:t>aktéry.</a:t>
            </a:r>
            <a:endParaRPr lang="cs-CZ" dirty="0"/>
          </a:p>
          <a:p>
            <a:r>
              <a:rPr lang="cs-CZ" b="1" dirty="0" smtClean="0"/>
              <a:t>Rozvoj </a:t>
            </a:r>
            <a:r>
              <a:rPr lang="cs-CZ" b="1" dirty="0"/>
              <a:t>vědy a </a:t>
            </a:r>
            <a:r>
              <a:rPr lang="cs-CZ" b="1" dirty="0" smtClean="0"/>
              <a:t>technologií</a:t>
            </a:r>
            <a:r>
              <a:rPr lang="cs-CZ" dirty="0" smtClean="0"/>
              <a:t>, neregulovatelný globální trh </a:t>
            </a:r>
            <a:r>
              <a:rPr lang="cs-CZ" dirty="0"/>
              <a:t>se zbraněmi a prostředky dvojího užití </a:t>
            </a:r>
            <a:r>
              <a:rPr lang="cs-CZ" dirty="0" smtClean="0"/>
              <a:t> - nárůst </a:t>
            </a:r>
            <a:r>
              <a:rPr lang="cs-CZ" dirty="0"/>
              <a:t>vojenských schopností potenciálních protivníků, včetně </a:t>
            </a:r>
            <a:r>
              <a:rPr lang="cs-CZ" dirty="0" smtClean="0"/>
              <a:t>nestátních - mohou získat kvantitativní </a:t>
            </a:r>
            <a:r>
              <a:rPr lang="cs-CZ" dirty="0"/>
              <a:t>či kvalitativní </a:t>
            </a:r>
            <a:r>
              <a:rPr lang="cs-CZ" dirty="0" smtClean="0"/>
              <a:t>převahu v některých oblastech.</a:t>
            </a:r>
            <a:endParaRPr lang="cs-CZ" dirty="0"/>
          </a:p>
          <a:p>
            <a:r>
              <a:rPr lang="cs-CZ" b="1" dirty="0" smtClean="0"/>
              <a:t>Použití síly důležitým </a:t>
            </a:r>
            <a:r>
              <a:rPr lang="cs-CZ" dirty="0"/>
              <a:t>a </a:t>
            </a:r>
            <a:r>
              <a:rPr lang="cs-CZ" dirty="0" smtClean="0"/>
              <a:t>nezastupitelným </a:t>
            </a:r>
            <a:r>
              <a:rPr lang="cs-CZ" dirty="0"/>
              <a:t>nástrojem dosahování stanoveného politického </a:t>
            </a:r>
            <a:r>
              <a:rPr lang="cs-CZ" dirty="0" smtClean="0"/>
              <a:t>cíle - vyžaduje koordinaci </a:t>
            </a:r>
            <a:r>
              <a:rPr lang="cs-CZ" dirty="0"/>
              <a:t>různých nástrojů (diplomatických, ekonomických, civilních, mediálních a </a:t>
            </a:r>
            <a:r>
              <a:rPr lang="cs-CZ" dirty="0" smtClean="0"/>
              <a:t>kybernetických.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jméno,příjmení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61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6694" t="11043" r="15702" b="9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87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KONTEXT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cs-CZ" altLang="cs-CZ" dirty="0" smtClean="0">
                <a:latin typeface="Arial Unicode MS" pitchFamily="34" charset="-128"/>
              </a:rPr>
              <a:t>Josef </a:t>
            </a:r>
            <a:r>
              <a:rPr lang="cs-CZ" altLang="cs-CZ" dirty="0">
                <a:latin typeface="Arial Unicode MS" pitchFamily="34" charset="-128"/>
              </a:rPr>
              <a:t>Procházka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205097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ROSTOUCÍ DYNAMIKA BEZPEČNOSTNÍHO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3 x </a:t>
            </a:r>
            <a:r>
              <a:rPr lang="cs-CZ" sz="2800" dirty="0" err="1" smtClean="0"/>
              <a:t>Rs</a:t>
            </a:r>
            <a:r>
              <a:rPr lang="cs-CZ" sz="2800" dirty="0" smtClean="0"/>
              <a:t> (RUSKO, RADIKALISM, REFUGEES)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SNAHA O UKONČENÍ DLOUHÉ VÁLKY (AFG, IRAK)?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DOPADY EKONOMICKÉ KRIZE NA SCHOPNOSTI 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ISIL, TERORISMUS, NESTABILITA, MIGRACE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OCHLAZENÍ VZTAHŮ S RUSKEM, HYBRIDNÍ VÁLKA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2014  SUMMIT WALES  – REASSURANCE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2016 SUMMIT WARSAW – DETERRENC, 360</a:t>
            </a:r>
            <a:r>
              <a:rPr lang="cs-CZ" sz="2800" baseline="30000" dirty="0" smtClean="0"/>
              <a:t>o </a:t>
            </a:r>
            <a:r>
              <a:rPr lang="cs-CZ" sz="2800" dirty="0" smtClean="0"/>
              <a:t>DEFENCE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NÁVRAT KE KOŘENŮM  - kolektivní obrana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BREXIT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7140804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STRATEGICKÉ PŘEDPOKLADY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9"/>
            <a:ext cx="8191822" cy="411611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BS ČR 2015 – rozsáhlá intervence proti ČR je málo pravděpodobná</a:t>
            </a:r>
          </a:p>
          <a:p>
            <a:r>
              <a:rPr lang="cs-CZ" dirty="0" smtClean="0"/>
              <a:t>Nelze vyloučit vojenský konflikt na periferii NATO</a:t>
            </a:r>
          </a:p>
          <a:p>
            <a:r>
              <a:rPr lang="cs-CZ" dirty="0" smtClean="0"/>
              <a:t>Vznik vojenského konfliktu může být bez varovací doby</a:t>
            </a:r>
          </a:p>
          <a:p>
            <a:r>
              <a:rPr lang="cs-CZ" dirty="0" smtClean="0"/>
              <a:t>Kredibilita kolektivní obrany a její </a:t>
            </a:r>
            <a:r>
              <a:rPr lang="cs-CZ" dirty="0" err="1" smtClean="0"/>
              <a:t>deterenční</a:t>
            </a:r>
            <a:r>
              <a:rPr lang="cs-CZ" dirty="0" smtClean="0"/>
              <a:t> účinek</a:t>
            </a:r>
          </a:p>
          <a:p>
            <a:r>
              <a:rPr lang="cs-CZ" dirty="0" smtClean="0"/>
              <a:t>Solidarita mezi spojenci a vůle dostát přijatým závazkům</a:t>
            </a:r>
          </a:p>
          <a:p>
            <a:r>
              <a:rPr lang="cs-CZ" dirty="0" smtClean="0"/>
              <a:t>Vytváření vyvážených schopností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1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SCHOPNOSTI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Schopností </a:t>
            </a:r>
            <a:r>
              <a:rPr lang="cs-CZ" dirty="0"/>
              <a:t>politických a bezpečnostních elit realizovat bezpečnostní </a:t>
            </a:r>
            <a:r>
              <a:rPr lang="cs-CZ" dirty="0" smtClean="0"/>
              <a:t>a obrannou politiku </a:t>
            </a:r>
            <a:r>
              <a:rPr lang="cs-CZ" dirty="0"/>
              <a:t>a přizpůsobovat bezpečnostní </a:t>
            </a:r>
            <a:r>
              <a:rPr lang="cs-CZ" dirty="0" smtClean="0"/>
              <a:t>a obranný systém </a:t>
            </a:r>
            <a:r>
              <a:rPr lang="cs-CZ" dirty="0"/>
              <a:t>uvedeným </a:t>
            </a:r>
            <a:r>
              <a:rPr lang="cs-CZ" dirty="0" smtClean="0"/>
              <a:t>výzvám</a:t>
            </a:r>
          </a:p>
          <a:p>
            <a:pPr marL="0" indent="0">
              <a:buNone/>
            </a:pPr>
            <a:r>
              <a:rPr lang="cs-CZ" dirty="0"/>
              <a:t>Ztráta politické </a:t>
            </a:r>
            <a:r>
              <a:rPr lang="cs-CZ" dirty="0" smtClean="0"/>
              <a:t>moci a vlivu národních vlád a institucí na řešení problémů globálního světa (ekonomika, prostředí, …) – nestátní aktéři!!! (korporace, nevládní organizace, hnutí)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391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3"/>
            <a:ext cx="7886700" cy="9361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STRATEGICKÉ </a:t>
            </a:r>
            <a:r>
              <a:rPr lang="cs-CZ" sz="4000" dirty="0" smtClean="0"/>
              <a:t>PRIORITY ČR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9"/>
            <a:ext cx="8191822" cy="411611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Aktivní </a:t>
            </a:r>
            <a:r>
              <a:rPr lang="cs-CZ" dirty="0"/>
              <a:t>předcházení </a:t>
            </a:r>
            <a:r>
              <a:rPr lang="cs-CZ" dirty="0" smtClean="0"/>
              <a:t>konfliktům </a:t>
            </a:r>
            <a:r>
              <a:rPr lang="cs-CZ" dirty="0"/>
              <a:t>a preventivní </a:t>
            </a:r>
            <a:r>
              <a:rPr lang="cs-CZ" dirty="0" smtClean="0"/>
              <a:t>diplomacie.</a:t>
            </a:r>
          </a:p>
          <a:p>
            <a:r>
              <a:rPr lang="cs-CZ" dirty="0" smtClean="0"/>
              <a:t>Pokud tyto nástroje selžou</a:t>
            </a:r>
            <a:r>
              <a:rPr lang="cs-CZ" dirty="0"/>
              <a:t>, může ČR – v souladu s ústavním pořádkem, zákony, principy Charty OSN a v rámci spojeneckých závazků a solidarity – použít sílu k ochraně svých životních a </a:t>
            </a:r>
            <a:r>
              <a:rPr lang="cs-CZ" dirty="0" smtClean="0"/>
              <a:t>strategických </a:t>
            </a:r>
            <a:r>
              <a:rPr lang="cs-CZ" dirty="0"/>
              <a:t>zájmů 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Obrana ČR je zajištěna aktivní účastí </a:t>
            </a:r>
            <a:r>
              <a:rPr lang="cs-CZ" dirty="0"/>
              <a:t>v systému kolektivní obrany NATO, </a:t>
            </a:r>
            <a:r>
              <a:rPr lang="cs-CZ" dirty="0" smtClean="0"/>
              <a:t>rozvojem schopností </a:t>
            </a:r>
            <a:r>
              <a:rPr lang="cs-CZ" dirty="0"/>
              <a:t>EU pro zvládání krizí a </a:t>
            </a:r>
            <a:r>
              <a:rPr lang="cs-CZ" dirty="0" smtClean="0"/>
              <a:t>spoluprací </a:t>
            </a:r>
            <a:r>
              <a:rPr lang="cs-CZ" dirty="0"/>
              <a:t>s partnerskými zeměmi. </a:t>
            </a:r>
            <a:endParaRPr lang="cs-CZ" dirty="0" smtClean="0"/>
          </a:p>
          <a:p>
            <a:r>
              <a:rPr lang="cs-CZ" dirty="0" smtClean="0"/>
              <a:t>ČR naplňuje závazky </a:t>
            </a:r>
            <a:r>
              <a:rPr lang="cs-CZ" dirty="0"/>
              <a:t>ke společné </a:t>
            </a:r>
            <a:r>
              <a:rPr lang="cs-CZ" dirty="0" smtClean="0"/>
              <a:t>obraně. </a:t>
            </a:r>
            <a:endParaRPr lang="cs-CZ" dirty="0"/>
          </a:p>
          <a:p>
            <a:r>
              <a:rPr lang="cs-CZ" dirty="0" smtClean="0"/>
              <a:t>V</a:t>
            </a:r>
            <a:r>
              <a:rPr lang="cs-CZ" dirty="0"/>
              <a:t> souladu s čl. 5 Severoatlantické smlouvy a čl. 42.7 Smlouvy o </a:t>
            </a:r>
            <a:r>
              <a:rPr lang="cs-CZ" dirty="0" smtClean="0"/>
              <a:t>EU musí </a:t>
            </a:r>
            <a:r>
              <a:rPr lang="cs-CZ" dirty="0"/>
              <a:t>být </a:t>
            </a:r>
            <a:r>
              <a:rPr lang="cs-CZ" dirty="0" smtClean="0"/>
              <a:t>ČR připravena se podílet na </a:t>
            </a:r>
            <a:r>
              <a:rPr lang="cs-CZ" dirty="0"/>
              <a:t>kolektivní obraně svých spojenců proti vnějšímu ozbrojenému napadení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ČR </a:t>
            </a:r>
            <a:r>
              <a:rPr lang="cs-CZ" dirty="0"/>
              <a:t>se </a:t>
            </a:r>
            <a:r>
              <a:rPr lang="cs-CZ" dirty="0" smtClean="0"/>
              <a:t>dlouhodobě podílí na </a:t>
            </a:r>
            <a:r>
              <a:rPr lang="cs-CZ" dirty="0"/>
              <a:t>činnostech ve prospěch míru a bezpečnosti, a to zejména svou účastí na operacích na podporu a udržení míru a na záchranných a humanitárních akcích, ale též v rámci mezinárodní spolupráce při výstavbě obranných schopností ohrožených partnerských zemí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Zasazení </a:t>
            </a:r>
            <a:r>
              <a:rPr lang="cs-CZ" dirty="0"/>
              <a:t>OS ČR v rámci širšího úsilí a ve spolupráci s ozbrojenými silami dalších států a operacích a misích k prosazení, podpoře či udržení míru či v zájmu </a:t>
            </a:r>
            <a:r>
              <a:rPr lang="cs-CZ" dirty="0" err="1"/>
              <a:t>postkonfliktní</a:t>
            </a:r>
            <a:r>
              <a:rPr lang="cs-CZ" dirty="0"/>
              <a:t> stabilizaci a rekonstrukci představuje kontinuální úkol, na jehož plnění musí být OS ČR, v rozsahu daném politicko-vojenskými ambicemi stanovenými v Obranné strategii, trvale připraveny v rámci stálé mírové struktury.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69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2843"/>
            <a:ext cx="9144000" cy="753989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POUŽÍTÍ OS  - MODELOVÉ SITUACE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96855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cs-CZ" b="1" dirty="0"/>
              <a:t>Vojenské </a:t>
            </a:r>
            <a:r>
              <a:rPr lang="cs-CZ" b="1" dirty="0" smtClean="0"/>
              <a:t>operace -  </a:t>
            </a:r>
            <a:r>
              <a:rPr lang="cs-CZ" dirty="0" smtClean="0"/>
              <a:t>asymetrické situovány </a:t>
            </a:r>
            <a:r>
              <a:rPr lang="cs-CZ" dirty="0"/>
              <a:t>do hybridního prostředí.</a:t>
            </a:r>
            <a:endParaRPr lang="cs-CZ" sz="2400" dirty="0"/>
          </a:p>
          <a:p>
            <a:pPr marL="457200" lvl="1" indent="0">
              <a:buNone/>
            </a:pPr>
            <a:r>
              <a:rPr lang="cs-CZ" sz="2900" b="1" dirty="0"/>
              <a:t>Mírová operace OSN – konflikt nízké intenzity</a:t>
            </a:r>
          </a:p>
          <a:p>
            <a:pPr lvl="0"/>
            <a:r>
              <a:rPr lang="cs-CZ" dirty="0" smtClean="0"/>
              <a:t>Mise </a:t>
            </a:r>
            <a:r>
              <a:rPr lang="cs-CZ" dirty="0"/>
              <a:t>OSN v důsledku </a:t>
            </a:r>
            <a:r>
              <a:rPr lang="cs-CZ" dirty="0" smtClean="0"/>
              <a:t>války </a:t>
            </a:r>
            <a:r>
              <a:rPr lang="cs-CZ" dirty="0"/>
              <a:t>– oddělení bojujících </a:t>
            </a:r>
            <a:r>
              <a:rPr lang="cs-CZ" dirty="0" smtClean="0"/>
              <a:t>stran, </a:t>
            </a:r>
            <a:r>
              <a:rPr lang="cs-CZ" dirty="0"/>
              <a:t>kontrola dodržování zastavení palby, stabilizace bezpečnostní situace </a:t>
            </a:r>
            <a:r>
              <a:rPr lang="cs-CZ" dirty="0" smtClean="0"/>
              <a:t>(teroristické skupiny a </a:t>
            </a:r>
            <a:r>
              <a:rPr lang="cs-CZ" dirty="0"/>
              <a:t>kriminální </a:t>
            </a:r>
            <a:r>
              <a:rPr lang="cs-CZ" dirty="0" smtClean="0"/>
              <a:t>gangy) </a:t>
            </a:r>
            <a:r>
              <a:rPr lang="cs-CZ" dirty="0"/>
              <a:t>a </a:t>
            </a:r>
            <a:r>
              <a:rPr lang="cs-CZ" dirty="0" smtClean="0"/>
              <a:t>post-konfliktní obnova.</a:t>
            </a:r>
            <a:endParaRPr lang="cs-CZ" sz="2400" dirty="0"/>
          </a:p>
          <a:p>
            <a:pPr lvl="0"/>
            <a:r>
              <a:rPr lang="cs-CZ" dirty="0"/>
              <a:t>Úkol AČR: ochrana strategické </a:t>
            </a:r>
            <a:r>
              <a:rPr lang="cs-CZ" dirty="0" smtClean="0"/>
              <a:t>komunikace, </a:t>
            </a:r>
            <a:r>
              <a:rPr lang="cs-CZ" dirty="0"/>
              <a:t>doprovod konvojů, monitoring bezpečnostní situace v přilehlém AOR – RÚU </a:t>
            </a:r>
            <a:r>
              <a:rPr lang="cs-CZ" dirty="0" err="1"/>
              <a:t>PozS</a:t>
            </a:r>
            <a:r>
              <a:rPr lang="cs-CZ" dirty="0"/>
              <a:t> + 2 vrtulníky</a:t>
            </a:r>
            <a:r>
              <a:rPr lang="cs-CZ" dirty="0" smtClean="0"/>
              <a:t>. Trvání </a:t>
            </a:r>
            <a:r>
              <a:rPr lang="cs-CZ" dirty="0"/>
              <a:t>3 roky.</a:t>
            </a:r>
            <a:endParaRPr lang="cs-CZ" sz="2400" dirty="0"/>
          </a:p>
          <a:p>
            <a:pPr marL="457200" lvl="1" indent="0">
              <a:buNone/>
            </a:pPr>
            <a:endParaRPr lang="cs-CZ" sz="2900" b="1" dirty="0" smtClean="0"/>
          </a:p>
          <a:p>
            <a:pPr marL="457200" lvl="1" indent="0">
              <a:buNone/>
            </a:pPr>
            <a:r>
              <a:rPr lang="cs-CZ" sz="2900" b="1" dirty="0" smtClean="0"/>
              <a:t>Vojenská </a:t>
            </a:r>
            <a:r>
              <a:rPr lang="cs-CZ" sz="2900" b="1" dirty="0"/>
              <a:t>operace EU – konflikt nízké intenzity</a:t>
            </a:r>
          </a:p>
          <a:p>
            <a:pPr lvl="0"/>
            <a:r>
              <a:rPr lang="cs-CZ" dirty="0"/>
              <a:t>Operace EU k udržení </a:t>
            </a:r>
            <a:r>
              <a:rPr lang="cs-CZ" dirty="0" smtClean="0"/>
              <a:t>míru - např</a:t>
            </a:r>
            <a:r>
              <a:rPr lang="cs-CZ" dirty="0"/>
              <a:t>. severovýchodní Afrika</a:t>
            </a:r>
            <a:r>
              <a:rPr lang="cs-CZ" dirty="0" smtClean="0"/>
              <a:t>. Nasazení </a:t>
            </a:r>
            <a:r>
              <a:rPr lang="cs-CZ" dirty="0"/>
              <a:t>ÚU </a:t>
            </a:r>
            <a:r>
              <a:rPr lang="cs-CZ" dirty="0" smtClean="0"/>
              <a:t>do </a:t>
            </a:r>
            <a:r>
              <a:rPr lang="cs-CZ" dirty="0"/>
              <a:t>velikosti praporu v rámci EU BG. </a:t>
            </a:r>
            <a:endParaRPr lang="cs-CZ" sz="2400" dirty="0"/>
          </a:p>
          <a:p>
            <a:pPr lvl="0"/>
            <a:r>
              <a:rPr lang="cs-CZ" dirty="0"/>
              <a:t>Úkol AČR - oddělení bojujících stran, stabilizace bezpečnostní situace, řešení humanitární krize v důsledku válečného konfliktu nebo přírodní katastrofy apod</a:t>
            </a:r>
            <a:r>
              <a:rPr lang="cs-CZ" dirty="0" smtClean="0"/>
              <a:t>. Délka </a:t>
            </a:r>
            <a:r>
              <a:rPr lang="cs-CZ" dirty="0"/>
              <a:t>nasazení - 6 měsíců bez rotace.</a:t>
            </a:r>
            <a:endParaRPr lang="cs-CZ" sz="2400" dirty="0"/>
          </a:p>
          <a:p>
            <a:pPr marL="457200" lvl="1" indent="0">
              <a:buNone/>
            </a:pPr>
            <a:r>
              <a:rPr lang="cs-CZ" sz="2900" b="1" dirty="0"/>
              <a:t>Mnohonárodní operace NATO k řešení krizové situace mimo čl. 5 WS</a:t>
            </a:r>
          </a:p>
          <a:p>
            <a:pPr lvl="0"/>
            <a:r>
              <a:rPr lang="cs-CZ" dirty="0"/>
              <a:t>Operace NATO k prosazení míru, stabilizace bezpečnostní situace.</a:t>
            </a:r>
            <a:endParaRPr lang="cs-CZ" sz="2400" dirty="0"/>
          </a:p>
          <a:p>
            <a:pPr lvl="0"/>
            <a:r>
              <a:rPr lang="cs-CZ" dirty="0"/>
              <a:t>Prostor nasazení mimo území NATO </a:t>
            </a:r>
            <a:r>
              <a:rPr lang="cs-CZ" dirty="0" smtClean="0"/>
              <a:t>(2000-3000 </a:t>
            </a:r>
            <a:r>
              <a:rPr lang="cs-CZ" dirty="0"/>
              <a:t>km) – </a:t>
            </a:r>
            <a:r>
              <a:rPr lang="cs-CZ" dirty="0" smtClean="0"/>
              <a:t>střední </a:t>
            </a:r>
            <a:r>
              <a:rPr lang="cs-CZ" dirty="0"/>
              <a:t>Asie</a:t>
            </a:r>
            <a:r>
              <a:rPr lang="cs-CZ" dirty="0" smtClean="0"/>
              <a:t>. Síly </a:t>
            </a:r>
            <a:r>
              <a:rPr lang="cs-CZ" dirty="0"/>
              <a:t>do </a:t>
            </a:r>
            <a:r>
              <a:rPr lang="cs-CZ" dirty="0" smtClean="0"/>
              <a:t>BÚU, uskupení NATO.</a:t>
            </a:r>
            <a:endParaRPr lang="cs-CZ" sz="2400" dirty="0"/>
          </a:p>
          <a:p>
            <a:pPr lvl="0"/>
            <a:r>
              <a:rPr lang="cs-CZ" dirty="0"/>
              <a:t>Úkol AČR – oddělení bojujících stran, vynucení dodržování rezolucí, nastolení míru v prostoru nasazení a stabilizace bezpečnostní situace.</a:t>
            </a:r>
            <a:endParaRPr lang="cs-CZ" sz="2400" dirty="0"/>
          </a:p>
          <a:p>
            <a:pPr lvl="0"/>
            <a:r>
              <a:rPr lang="cs-CZ" dirty="0"/>
              <a:t>Délka nasazení – 1rok až několik let s rotací.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35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2843"/>
            <a:ext cx="9144000" cy="753989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POUŽÍTÍ OS  - MODELOVÉ SITUACE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96855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cs-CZ" b="1" dirty="0"/>
              <a:t>Vojenské </a:t>
            </a:r>
            <a:r>
              <a:rPr lang="cs-CZ" b="1" dirty="0" smtClean="0"/>
              <a:t>operace -  </a:t>
            </a:r>
            <a:r>
              <a:rPr lang="cs-CZ" dirty="0" smtClean="0"/>
              <a:t>asymetrické situovány </a:t>
            </a:r>
            <a:r>
              <a:rPr lang="cs-CZ" dirty="0"/>
              <a:t>do hybridního prostředí.</a:t>
            </a:r>
            <a:endParaRPr lang="cs-CZ" sz="2400" dirty="0"/>
          </a:p>
          <a:p>
            <a:pPr marL="457200" lvl="1" indent="0">
              <a:buNone/>
            </a:pPr>
            <a:r>
              <a:rPr lang="cs-CZ" sz="2900" b="1" dirty="0"/>
              <a:t>Mírová operace OSN – konflikt nízké intenzity</a:t>
            </a:r>
          </a:p>
          <a:p>
            <a:pPr lvl="0"/>
            <a:r>
              <a:rPr lang="cs-CZ" dirty="0" smtClean="0"/>
              <a:t>Mise </a:t>
            </a:r>
            <a:r>
              <a:rPr lang="cs-CZ" dirty="0"/>
              <a:t>OSN v důsledku </a:t>
            </a:r>
            <a:r>
              <a:rPr lang="cs-CZ" dirty="0" smtClean="0"/>
              <a:t>války </a:t>
            </a:r>
            <a:r>
              <a:rPr lang="cs-CZ" dirty="0"/>
              <a:t>– oddělení bojujících </a:t>
            </a:r>
            <a:r>
              <a:rPr lang="cs-CZ" dirty="0" smtClean="0"/>
              <a:t>stran, </a:t>
            </a:r>
            <a:r>
              <a:rPr lang="cs-CZ" dirty="0"/>
              <a:t>kontrola dodržování zastavení palby, stabilizace bezpečnostní situace </a:t>
            </a:r>
            <a:r>
              <a:rPr lang="cs-CZ" dirty="0" smtClean="0"/>
              <a:t>(teroristické skupiny a </a:t>
            </a:r>
            <a:r>
              <a:rPr lang="cs-CZ" dirty="0"/>
              <a:t>kriminální </a:t>
            </a:r>
            <a:r>
              <a:rPr lang="cs-CZ" dirty="0" smtClean="0"/>
              <a:t>gangy) </a:t>
            </a:r>
            <a:r>
              <a:rPr lang="cs-CZ" dirty="0"/>
              <a:t>a </a:t>
            </a:r>
            <a:r>
              <a:rPr lang="cs-CZ" dirty="0" smtClean="0"/>
              <a:t>post-konfliktní obnova.</a:t>
            </a:r>
            <a:endParaRPr lang="cs-CZ" sz="2400" dirty="0"/>
          </a:p>
          <a:p>
            <a:pPr lvl="0"/>
            <a:r>
              <a:rPr lang="cs-CZ" dirty="0"/>
              <a:t>Úkol AČR: ochrana strategické </a:t>
            </a:r>
            <a:r>
              <a:rPr lang="cs-CZ" dirty="0" smtClean="0"/>
              <a:t>komunikace, </a:t>
            </a:r>
            <a:r>
              <a:rPr lang="cs-CZ" dirty="0"/>
              <a:t>doprovod konvojů, monitoring bezpečnostní situace v přilehlém AOR – RÚU </a:t>
            </a:r>
            <a:r>
              <a:rPr lang="cs-CZ" dirty="0" err="1"/>
              <a:t>PozS</a:t>
            </a:r>
            <a:r>
              <a:rPr lang="cs-CZ" dirty="0"/>
              <a:t> + 2 vrtulníky</a:t>
            </a:r>
            <a:r>
              <a:rPr lang="cs-CZ" dirty="0" smtClean="0"/>
              <a:t>. Trvání </a:t>
            </a:r>
            <a:r>
              <a:rPr lang="cs-CZ" dirty="0"/>
              <a:t>3 roky.</a:t>
            </a:r>
            <a:endParaRPr lang="cs-CZ" sz="2400" dirty="0"/>
          </a:p>
          <a:p>
            <a:pPr marL="457200" lvl="1" indent="0">
              <a:buNone/>
            </a:pPr>
            <a:endParaRPr lang="cs-CZ" sz="2900" b="1" dirty="0" smtClean="0"/>
          </a:p>
          <a:p>
            <a:pPr marL="457200" lvl="1" indent="0">
              <a:buNone/>
            </a:pPr>
            <a:r>
              <a:rPr lang="cs-CZ" sz="2900" b="1" dirty="0" smtClean="0"/>
              <a:t>Vojenská </a:t>
            </a:r>
            <a:r>
              <a:rPr lang="cs-CZ" sz="2900" b="1" dirty="0"/>
              <a:t>operace EU – konflikt nízké intenzity</a:t>
            </a:r>
          </a:p>
          <a:p>
            <a:pPr lvl="0"/>
            <a:r>
              <a:rPr lang="cs-CZ" dirty="0"/>
              <a:t>Operace EU k udržení </a:t>
            </a:r>
            <a:r>
              <a:rPr lang="cs-CZ" dirty="0" smtClean="0"/>
              <a:t>míru - např</a:t>
            </a:r>
            <a:r>
              <a:rPr lang="cs-CZ" dirty="0"/>
              <a:t>. severovýchodní Afrika</a:t>
            </a:r>
            <a:r>
              <a:rPr lang="cs-CZ" dirty="0" smtClean="0"/>
              <a:t>. Nasazení </a:t>
            </a:r>
            <a:r>
              <a:rPr lang="cs-CZ" dirty="0"/>
              <a:t>ÚU </a:t>
            </a:r>
            <a:r>
              <a:rPr lang="cs-CZ" dirty="0" smtClean="0"/>
              <a:t>do </a:t>
            </a:r>
            <a:r>
              <a:rPr lang="cs-CZ" dirty="0"/>
              <a:t>velikosti praporu v rámci EU BG. </a:t>
            </a:r>
            <a:endParaRPr lang="cs-CZ" sz="2400" dirty="0"/>
          </a:p>
          <a:p>
            <a:pPr lvl="0"/>
            <a:r>
              <a:rPr lang="cs-CZ" dirty="0"/>
              <a:t>Úkol AČR - oddělení bojujících stran, stabilizace bezpečnostní situace, řešení humanitární krize v důsledku válečného konfliktu nebo přírodní katastrofy apod</a:t>
            </a:r>
            <a:r>
              <a:rPr lang="cs-CZ" dirty="0" smtClean="0"/>
              <a:t>. Délka </a:t>
            </a:r>
            <a:r>
              <a:rPr lang="cs-CZ" dirty="0"/>
              <a:t>nasazení - 6 měsíců bez rotace.</a:t>
            </a:r>
            <a:endParaRPr lang="cs-CZ" sz="2400" dirty="0"/>
          </a:p>
          <a:p>
            <a:pPr marL="457200" lvl="1" indent="0">
              <a:buNone/>
            </a:pPr>
            <a:r>
              <a:rPr lang="cs-CZ" sz="2900" b="1" dirty="0"/>
              <a:t>Mnohonárodní operace NATO k řešení krizové situace mimo čl. 5 WS</a:t>
            </a:r>
          </a:p>
          <a:p>
            <a:pPr lvl="0"/>
            <a:r>
              <a:rPr lang="cs-CZ" dirty="0"/>
              <a:t>Operace NATO k prosazení míru, stabilizace bezpečnostní situace.</a:t>
            </a:r>
            <a:endParaRPr lang="cs-CZ" sz="2400" dirty="0"/>
          </a:p>
          <a:p>
            <a:pPr lvl="0"/>
            <a:r>
              <a:rPr lang="cs-CZ" dirty="0"/>
              <a:t>Prostor nasazení mimo území NATO </a:t>
            </a:r>
            <a:r>
              <a:rPr lang="cs-CZ" dirty="0" smtClean="0"/>
              <a:t>(2000-3000 </a:t>
            </a:r>
            <a:r>
              <a:rPr lang="cs-CZ" dirty="0"/>
              <a:t>km) – </a:t>
            </a:r>
            <a:r>
              <a:rPr lang="cs-CZ" dirty="0" smtClean="0"/>
              <a:t>střední </a:t>
            </a:r>
            <a:r>
              <a:rPr lang="cs-CZ" dirty="0"/>
              <a:t>Asie</a:t>
            </a:r>
            <a:r>
              <a:rPr lang="cs-CZ" dirty="0" smtClean="0"/>
              <a:t>. Síly </a:t>
            </a:r>
            <a:r>
              <a:rPr lang="cs-CZ" dirty="0"/>
              <a:t>do </a:t>
            </a:r>
            <a:r>
              <a:rPr lang="cs-CZ" dirty="0" smtClean="0"/>
              <a:t>BÚU, uskupení NATO.</a:t>
            </a:r>
            <a:endParaRPr lang="cs-CZ" sz="2400" dirty="0"/>
          </a:p>
          <a:p>
            <a:pPr lvl="0"/>
            <a:r>
              <a:rPr lang="cs-CZ" dirty="0"/>
              <a:t>Úkol AČR – oddělení bojujících stran, vynucení dodržování rezolucí, nastolení míru v prostoru nasazení a stabilizace bezpečnostní situace.</a:t>
            </a:r>
            <a:endParaRPr lang="cs-CZ" sz="2400" dirty="0"/>
          </a:p>
          <a:p>
            <a:pPr lvl="0"/>
            <a:r>
              <a:rPr lang="cs-CZ" dirty="0"/>
              <a:t>Délka nasazení – 1rok až několik let s rotací.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95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53989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POUŽÍTÍ OS  - MODELOVÉ SITUACE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968552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cs-CZ" b="1" dirty="0"/>
              <a:t>Zajištění veřejného pořádku ČR</a:t>
            </a:r>
            <a:endParaRPr lang="cs-CZ" sz="2800" b="1" dirty="0"/>
          </a:p>
          <a:p>
            <a:pPr lvl="0"/>
            <a:r>
              <a:rPr lang="cs-CZ" dirty="0"/>
              <a:t>Zajištění veřejného pořádku po rozsáhlých násilnostech, přírodní katastrofě velkého rozsahu nebo humanitární katastrofě způsobené masivní migrační vlnou apod.</a:t>
            </a:r>
            <a:endParaRPr lang="cs-CZ" sz="2400" dirty="0"/>
          </a:p>
          <a:p>
            <a:pPr lvl="0"/>
            <a:r>
              <a:rPr lang="cs-CZ" dirty="0"/>
              <a:t>Vyhlášení některého krizového stavu v souladu se zákonem 240/2000 Sb.</a:t>
            </a:r>
            <a:endParaRPr lang="cs-CZ" sz="2400" dirty="0"/>
          </a:p>
          <a:p>
            <a:pPr lvl="0"/>
            <a:r>
              <a:rPr lang="cs-CZ" dirty="0"/>
              <a:t>Řešení krizové situace v gesci MV ČR:</a:t>
            </a:r>
            <a:endParaRPr lang="cs-CZ" sz="2400" dirty="0"/>
          </a:p>
          <a:p>
            <a:pPr lvl="1"/>
            <a:r>
              <a:rPr lang="cs-CZ" dirty="0"/>
              <a:t>Posílení PČR silami a prostředky AČR k zajištění veřejného pořádku ČR</a:t>
            </a:r>
            <a:endParaRPr lang="cs-CZ" sz="2000" dirty="0"/>
          </a:p>
          <a:p>
            <a:pPr lvl="1"/>
            <a:r>
              <a:rPr lang="cs-CZ" dirty="0"/>
              <a:t>Posílení PČR k ochraně státní hranice</a:t>
            </a:r>
            <a:endParaRPr lang="cs-CZ" sz="2000" dirty="0"/>
          </a:p>
          <a:p>
            <a:pPr lvl="0"/>
            <a:r>
              <a:rPr lang="cs-CZ" dirty="0"/>
              <a:t>Řešení krize v gesci MO:</a:t>
            </a:r>
            <a:endParaRPr lang="cs-CZ" sz="2400" dirty="0"/>
          </a:p>
          <a:p>
            <a:pPr lvl="1"/>
            <a:r>
              <a:rPr lang="cs-CZ" dirty="0"/>
              <a:t>Nasazení AČR ke střežení ODOS (možné doplnění o aktivní zálohy)</a:t>
            </a:r>
            <a:endParaRPr lang="cs-CZ" sz="2000" dirty="0"/>
          </a:p>
          <a:p>
            <a:pPr lvl="1"/>
            <a:r>
              <a:rPr lang="cs-CZ" b="1" dirty="0"/>
              <a:t>Zajištění vnitřní bezpečnosti ČR</a:t>
            </a:r>
            <a:endParaRPr lang="cs-CZ" sz="2800" b="1" dirty="0"/>
          </a:p>
          <a:p>
            <a:pPr marL="457200" lvl="1" indent="0">
              <a:buNone/>
            </a:pPr>
            <a:r>
              <a:rPr lang="cs-CZ" b="1" dirty="0"/>
              <a:t>Hrozba teroristických útoků, zajištění vnitřní bezpečnosti po rozsáhlém teroristickém útoku, kybernetické útoky na kritickou infrastrukturu ČR, sabotáže, zelení mužíci v řádu 500-1000 osob.</a:t>
            </a:r>
          </a:p>
          <a:p>
            <a:pPr lvl="0"/>
            <a:r>
              <a:rPr lang="cs-CZ" dirty="0"/>
              <a:t>Vyhlášení některého krizového stavu v souladu se zákonem 240/2000 Sb.</a:t>
            </a:r>
            <a:endParaRPr lang="cs-CZ" sz="2400" dirty="0"/>
          </a:p>
          <a:p>
            <a:pPr lvl="0"/>
            <a:r>
              <a:rPr lang="cs-CZ" dirty="0"/>
              <a:t>Řešení krizové situace v gesci MV ČR:</a:t>
            </a:r>
            <a:endParaRPr lang="cs-CZ" sz="2400" dirty="0"/>
          </a:p>
          <a:p>
            <a:pPr lvl="1"/>
            <a:r>
              <a:rPr lang="cs-CZ" dirty="0"/>
              <a:t>Posílení PČR k zajištění veřejného pořádku a vnitřní bezpečnosti ČR</a:t>
            </a:r>
            <a:endParaRPr lang="cs-CZ" sz="2000" dirty="0"/>
          </a:p>
          <a:p>
            <a:pPr lvl="1"/>
            <a:r>
              <a:rPr lang="cs-CZ" dirty="0"/>
              <a:t>Posílení PČR k ochraně státní hranice</a:t>
            </a:r>
            <a:endParaRPr lang="cs-CZ" sz="2000" dirty="0"/>
          </a:p>
          <a:p>
            <a:pPr lvl="0"/>
            <a:r>
              <a:rPr lang="cs-CZ" dirty="0"/>
              <a:t>Řešení krize v gesci MO:</a:t>
            </a:r>
            <a:endParaRPr lang="cs-CZ" sz="2400" dirty="0"/>
          </a:p>
          <a:p>
            <a:pPr lvl="1"/>
            <a:r>
              <a:rPr lang="cs-CZ" dirty="0"/>
              <a:t>Nasazení AČR ke střežení ODOS (možné doplnění o aktivní zálohy)</a:t>
            </a:r>
            <a:endParaRPr lang="cs-CZ" sz="2000" dirty="0"/>
          </a:p>
          <a:p>
            <a:pPr lvl="1"/>
            <a:r>
              <a:rPr lang="cs-CZ" dirty="0"/>
              <a:t>Zapojení složek kybernetické obrany </a:t>
            </a:r>
            <a:endParaRPr lang="cs-CZ" sz="2000" dirty="0"/>
          </a:p>
          <a:p>
            <a:r>
              <a:rPr lang="cs-CZ" dirty="0"/>
              <a:t> </a:t>
            </a:r>
            <a:endParaRPr lang="cs-CZ" sz="2400" dirty="0"/>
          </a:p>
          <a:p>
            <a:r>
              <a:rPr lang="cs-CZ" dirty="0"/>
              <a:t> 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9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3"/>
            <a:ext cx="7886700" cy="9361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STRATEGICKÉ </a:t>
            </a:r>
            <a:r>
              <a:rPr lang="cs-CZ" sz="4000" dirty="0" smtClean="0"/>
              <a:t>PRIORITY ČR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89248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Aktivní </a:t>
            </a:r>
            <a:r>
              <a:rPr lang="cs-CZ" dirty="0"/>
              <a:t>předcházení </a:t>
            </a:r>
            <a:r>
              <a:rPr lang="cs-CZ" dirty="0" smtClean="0"/>
              <a:t>konfliktům </a:t>
            </a:r>
            <a:r>
              <a:rPr lang="cs-CZ" dirty="0"/>
              <a:t>a preventivní </a:t>
            </a:r>
            <a:r>
              <a:rPr lang="cs-CZ" dirty="0" smtClean="0"/>
              <a:t>diplomacie.</a:t>
            </a:r>
          </a:p>
          <a:p>
            <a:r>
              <a:rPr lang="cs-CZ" dirty="0" smtClean="0"/>
              <a:t>Pokud tyto nástroje selžou</a:t>
            </a:r>
            <a:r>
              <a:rPr lang="cs-CZ" dirty="0"/>
              <a:t>, může ČR – v souladu s ústavním pořádkem, zákony, principy Charty OSN a v rámci spojeneckých závazků a solidarity – použít sílu k ochraně svých životních a </a:t>
            </a:r>
            <a:r>
              <a:rPr lang="cs-CZ" dirty="0" smtClean="0"/>
              <a:t>strategických </a:t>
            </a:r>
            <a:r>
              <a:rPr lang="cs-CZ" dirty="0"/>
              <a:t>zájmů 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Obrana ČR je zajištěna aktivní účastí </a:t>
            </a:r>
            <a:r>
              <a:rPr lang="cs-CZ" dirty="0"/>
              <a:t>v systému kolektivní obrany NATO, </a:t>
            </a:r>
            <a:r>
              <a:rPr lang="cs-CZ" dirty="0" smtClean="0"/>
              <a:t>rozvojem schopností </a:t>
            </a:r>
            <a:r>
              <a:rPr lang="cs-CZ" dirty="0"/>
              <a:t>EU pro zvládání krizí a </a:t>
            </a:r>
            <a:r>
              <a:rPr lang="cs-CZ" dirty="0" smtClean="0"/>
              <a:t>spoluprací </a:t>
            </a:r>
            <a:r>
              <a:rPr lang="cs-CZ" dirty="0"/>
              <a:t>s partnerskými zeměmi. </a:t>
            </a:r>
            <a:endParaRPr lang="cs-CZ" dirty="0" smtClean="0"/>
          </a:p>
          <a:p>
            <a:r>
              <a:rPr lang="cs-CZ" dirty="0" smtClean="0"/>
              <a:t>ČR naplňuje závazky </a:t>
            </a:r>
            <a:r>
              <a:rPr lang="cs-CZ" dirty="0"/>
              <a:t>ke společné </a:t>
            </a:r>
            <a:r>
              <a:rPr lang="cs-CZ" dirty="0" smtClean="0"/>
              <a:t>obraně. </a:t>
            </a:r>
            <a:endParaRPr lang="cs-CZ" dirty="0"/>
          </a:p>
          <a:p>
            <a:r>
              <a:rPr lang="cs-CZ" dirty="0" smtClean="0"/>
              <a:t>V</a:t>
            </a:r>
            <a:r>
              <a:rPr lang="cs-CZ" dirty="0"/>
              <a:t> souladu s čl. 5 Severoatlantické smlouvy a čl. 42.7 Smlouvy o </a:t>
            </a:r>
            <a:r>
              <a:rPr lang="cs-CZ" dirty="0" smtClean="0"/>
              <a:t>EU musí </a:t>
            </a:r>
            <a:r>
              <a:rPr lang="cs-CZ" dirty="0"/>
              <a:t>být </a:t>
            </a:r>
            <a:r>
              <a:rPr lang="cs-CZ" dirty="0" smtClean="0"/>
              <a:t>ČR připravena se podílet na </a:t>
            </a:r>
            <a:r>
              <a:rPr lang="cs-CZ" dirty="0"/>
              <a:t>kolektivní obraně svých spojenců proti vnějšímu ozbrojenému napadení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ČR </a:t>
            </a:r>
            <a:r>
              <a:rPr lang="cs-CZ" dirty="0"/>
              <a:t>se </a:t>
            </a:r>
            <a:r>
              <a:rPr lang="cs-CZ" dirty="0" smtClean="0"/>
              <a:t>podílí na </a:t>
            </a:r>
            <a:r>
              <a:rPr lang="cs-CZ" dirty="0"/>
              <a:t>činnostech ve prospěch míru a bezpečnosti, a to zejména svou účastí na operacích na </a:t>
            </a:r>
            <a:r>
              <a:rPr lang="cs-CZ" dirty="0" smtClean="0"/>
              <a:t>prosazení, podporu </a:t>
            </a:r>
            <a:r>
              <a:rPr lang="cs-CZ" dirty="0"/>
              <a:t>a udržení míru a na záchranných a humanitárních akcích, ale též v rámci mezinárodní spolupráce při výstavbě obranných schopností ohrožených partnerských </a:t>
            </a:r>
            <a:r>
              <a:rPr lang="cs-CZ" dirty="0" smtClean="0"/>
              <a:t>zemí a </a:t>
            </a:r>
            <a:r>
              <a:rPr lang="cs-CZ" dirty="0" err="1" smtClean="0"/>
              <a:t>postkonfliktní</a:t>
            </a:r>
            <a:r>
              <a:rPr lang="cs-CZ" dirty="0" smtClean="0"/>
              <a:t> </a:t>
            </a:r>
            <a:r>
              <a:rPr lang="cs-CZ" dirty="0"/>
              <a:t>stabilizaci a </a:t>
            </a:r>
            <a:r>
              <a:rPr lang="cs-CZ" dirty="0" smtClean="0"/>
              <a:t>rekonstrukci.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98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3"/>
            <a:ext cx="7886700" cy="9361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STRATEGICKÉ </a:t>
            </a:r>
            <a:r>
              <a:rPr lang="cs-CZ" sz="4000" dirty="0" smtClean="0"/>
              <a:t>PRIORITY ČR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89248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Aktivní </a:t>
            </a:r>
            <a:r>
              <a:rPr lang="cs-CZ" dirty="0"/>
              <a:t>předcházení </a:t>
            </a:r>
            <a:r>
              <a:rPr lang="cs-CZ" dirty="0" smtClean="0"/>
              <a:t>konfliktům </a:t>
            </a:r>
            <a:r>
              <a:rPr lang="cs-CZ" dirty="0"/>
              <a:t>a preventivní </a:t>
            </a:r>
            <a:r>
              <a:rPr lang="cs-CZ" dirty="0" smtClean="0"/>
              <a:t>diplomacie.</a:t>
            </a:r>
          </a:p>
          <a:p>
            <a:r>
              <a:rPr lang="cs-CZ" dirty="0" smtClean="0"/>
              <a:t>Pokud tyto nástroje selžou</a:t>
            </a:r>
            <a:r>
              <a:rPr lang="cs-CZ" dirty="0"/>
              <a:t>, může ČR – v souladu s ústavním pořádkem, zákony, principy Charty OSN a v rámci spojeneckých závazků a solidarity – použít sílu k ochraně svých životních a </a:t>
            </a:r>
            <a:r>
              <a:rPr lang="cs-CZ" dirty="0" smtClean="0"/>
              <a:t>strategických </a:t>
            </a:r>
            <a:r>
              <a:rPr lang="cs-CZ" dirty="0"/>
              <a:t>zájmů 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Obrana ČR je zajištěna aktivní účastí </a:t>
            </a:r>
            <a:r>
              <a:rPr lang="cs-CZ" dirty="0"/>
              <a:t>v systému kolektivní obrany NATO, </a:t>
            </a:r>
            <a:r>
              <a:rPr lang="cs-CZ" dirty="0" smtClean="0"/>
              <a:t>rozvojem schopností </a:t>
            </a:r>
            <a:r>
              <a:rPr lang="cs-CZ" dirty="0"/>
              <a:t>EU pro zvládání krizí a </a:t>
            </a:r>
            <a:r>
              <a:rPr lang="cs-CZ" dirty="0" smtClean="0"/>
              <a:t>spoluprací </a:t>
            </a:r>
            <a:r>
              <a:rPr lang="cs-CZ" dirty="0"/>
              <a:t>s partnerskými zeměmi. </a:t>
            </a:r>
            <a:endParaRPr lang="cs-CZ" dirty="0" smtClean="0"/>
          </a:p>
          <a:p>
            <a:r>
              <a:rPr lang="cs-CZ" dirty="0" smtClean="0"/>
              <a:t>ČR naplňuje závazky </a:t>
            </a:r>
            <a:r>
              <a:rPr lang="cs-CZ" dirty="0"/>
              <a:t>ke společné </a:t>
            </a:r>
            <a:r>
              <a:rPr lang="cs-CZ" dirty="0" smtClean="0"/>
              <a:t>obraně. </a:t>
            </a:r>
            <a:endParaRPr lang="cs-CZ" dirty="0"/>
          </a:p>
          <a:p>
            <a:r>
              <a:rPr lang="cs-CZ" dirty="0" smtClean="0"/>
              <a:t>V</a:t>
            </a:r>
            <a:r>
              <a:rPr lang="cs-CZ" dirty="0"/>
              <a:t> souladu s čl. 5 Severoatlantické smlouvy a čl. 42.7 Smlouvy o </a:t>
            </a:r>
            <a:r>
              <a:rPr lang="cs-CZ" dirty="0" smtClean="0"/>
              <a:t>EU musí </a:t>
            </a:r>
            <a:r>
              <a:rPr lang="cs-CZ" dirty="0"/>
              <a:t>být </a:t>
            </a:r>
            <a:r>
              <a:rPr lang="cs-CZ" dirty="0" smtClean="0"/>
              <a:t>ČR připravena se podílet na </a:t>
            </a:r>
            <a:r>
              <a:rPr lang="cs-CZ" dirty="0"/>
              <a:t>kolektivní obraně svých spojenců proti vnějšímu ozbrojenému napadení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ČR </a:t>
            </a:r>
            <a:r>
              <a:rPr lang="cs-CZ" dirty="0"/>
              <a:t>se </a:t>
            </a:r>
            <a:r>
              <a:rPr lang="cs-CZ" dirty="0" smtClean="0"/>
              <a:t>podílí na </a:t>
            </a:r>
            <a:r>
              <a:rPr lang="cs-CZ" dirty="0"/>
              <a:t>činnostech ve prospěch míru a bezpečnosti, a to zejména svou účastí na operacích na </a:t>
            </a:r>
            <a:r>
              <a:rPr lang="cs-CZ" dirty="0" smtClean="0"/>
              <a:t>prosazení, podporu </a:t>
            </a:r>
            <a:r>
              <a:rPr lang="cs-CZ" dirty="0"/>
              <a:t>a udržení míru a na záchranných a humanitárních akcích, ale též v rámci mezinárodní spolupráce při výstavbě obranných schopností ohrožených partnerských </a:t>
            </a:r>
            <a:r>
              <a:rPr lang="cs-CZ" dirty="0" smtClean="0"/>
              <a:t>zemí a </a:t>
            </a:r>
            <a:r>
              <a:rPr lang="cs-CZ" dirty="0" err="1" smtClean="0"/>
              <a:t>postkonfliktní</a:t>
            </a:r>
            <a:r>
              <a:rPr lang="cs-CZ" dirty="0" smtClean="0"/>
              <a:t> </a:t>
            </a:r>
            <a:r>
              <a:rPr lang="cs-CZ" dirty="0"/>
              <a:t>stabilizaci a </a:t>
            </a:r>
            <a:r>
              <a:rPr lang="cs-CZ" dirty="0" smtClean="0"/>
              <a:t>rekonstrukci.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036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114029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VÝZVY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119814" cy="426013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Omezená úroveň ambicí – odpovídá strategii postavené na omezených zdrojích (OS 2012) brigádní úkolové uskupení jen </a:t>
            </a:r>
            <a:r>
              <a:rPr lang="cs-CZ" smtClean="0"/>
              <a:t>pro čl.5</a:t>
            </a:r>
            <a:endParaRPr lang="cs-CZ" dirty="0" smtClean="0"/>
          </a:p>
          <a:p>
            <a:r>
              <a:rPr lang="cs-CZ" dirty="0" smtClean="0"/>
              <a:t>Generování spravedlivého podílu na kolektivní obraně </a:t>
            </a:r>
          </a:p>
          <a:p>
            <a:r>
              <a:rPr lang="cs-CZ" dirty="0" smtClean="0"/>
              <a:t>KVAČR – obtížně odůvodnitelná struktura a rozsah mírové armády s modernizačními projekty </a:t>
            </a:r>
          </a:p>
          <a:p>
            <a:r>
              <a:rPr lang="cs-CZ" dirty="0" smtClean="0"/>
              <a:t>Chybí realistický plán obrany postaveny na  </a:t>
            </a:r>
            <a:r>
              <a:rPr lang="cs-CZ" dirty="0"/>
              <a:t>strategické koncepci </a:t>
            </a:r>
            <a:r>
              <a:rPr lang="cs-CZ" dirty="0" smtClean="0"/>
              <a:t>obrany státu a použití armády – válečná armáda</a:t>
            </a:r>
          </a:p>
          <a:p>
            <a:r>
              <a:rPr lang="cs-CZ" dirty="0" smtClean="0"/>
              <a:t>Mírová struktura a veškerá opatření jejího udržování a rozvinutí se musí odvíjet od potřeb použití válečné armády! </a:t>
            </a:r>
          </a:p>
          <a:p>
            <a:r>
              <a:rPr lang="cs-CZ" dirty="0" smtClean="0"/>
              <a:t>Politická vůle alokovat zdroje (2% HDP), jejich zdravá struktura (20% modernizace)</a:t>
            </a:r>
          </a:p>
          <a:p>
            <a:r>
              <a:rPr lang="cs-CZ" dirty="0" smtClean="0"/>
              <a:t>Demografie – rezervy pro válečnou armádu</a:t>
            </a:r>
          </a:p>
          <a:p>
            <a:r>
              <a:rPr lang="cs-CZ" dirty="0" smtClean="0"/>
              <a:t>Odolnost společnosti</a:t>
            </a:r>
          </a:p>
          <a:p>
            <a:r>
              <a:rPr lang="cs-CZ" dirty="0" smtClean="0"/>
              <a:t>Oživení procesu vyzbrojování a zajištění bezpečnosti dodávek – ufinancovat nákup i provoz!! Životní cyklus je nezbytný!!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Josef Procházka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31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02.11.2016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Jose PROCHÁZKA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234888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>
                <a:solidFill>
                  <a:prstClr val="black"/>
                </a:solidFill>
              </a:rPr>
              <a:t>ZAHRANIČNÍ OPERACE A MISE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Čeští vojáci na patrole v okolí základny v afghánském Bagrám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0" y="3140968"/>
            <a:ext cx="47161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Čeští vojáci na patrole v okolí základny v afghánském Bagrá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49"/>
            <a:ext cx="4680972" cy="35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32492" y="27849"/>
            <a:ext cx="433913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Účast v zahraničních operacích a misích </a:t>
            </a:r>
          </a:p>
          <a:p>
            <a:r>
              <a:rPr lang="cs-CZ" sz="2000" dirty="0" smtClean="0"/>
              <a:t>NATO, EU, OSN, OBSE (40):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Kuvajt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Bosna a </a:t>
            </a:r>
            <a:r>
              <a:rPr lang="cs-CZ" sz="2000" dirty="0" err="1" smtClean="0"/>
              <a:t>Herzegovina</a:t>
            </a:r>
            <a:r>
              <a:rPr lang="cs-CZ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Kosovo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Makedonie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Albánie-Turecko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Irák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Afganistán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Pákistán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Sinaj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 smtClean="0"/>
              <a:t>Vysláno 20 000 vojáků, nejrůznějších</a:t>
            </a:r>
          </a:p>
          <a:p>
            <a:r>
              <a:rPr lang="cs-CZ" sz="2000" dirty="0" smtClean="0"/>
              <a:t>specializací plnící: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bojové a strážní úkoly,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úkoly spojené s obnovou státu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úkoly vzdušné přepravy,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úkoly chemického, ženijního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a zdravotního  zabezpečení. </a:t>
            </a:r>
          </a:p>
          <a:p>
            <a:r>
              <a:rPr lang="cs-CZ" sz="2000" dirty="0" smtClean="0"/>
              <a:t>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42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04202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 smtClean="0">
                <a:latin typeface="Arial Unicode MS" pitchFamily="34" charset="-128"/>
              </a:rPr>
              <a:t>BUDOUCNOST „AOM“</a:t>
            </a:r>
            <a:r>
              <a:rPr lang="en-US" altLang="cs-CZ" sz="4000" dirty="0" smtClean="0">
                <a:latin typeface="Arial Unicode MS" pitchFamily="34" charset="-128"/>
              </a:rPr>
              <a:t>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4825"/>
            <a:ext cx="7886700" cy="43321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Posilování schopností zemím čelícím bezprostředním bezpečnostním výzvám (terorismus)</a:t>
            </a:r>
          </a:p>
          <a:p>
            <a:r>
              <a:rPr lang="cs-CZ" dirty="0"/>
              <a:t>Větší počet menších a kratších AOM </a:t>
            </a:r>
          </a:p>
          <a:p>
            <a:r>
              <a:rPr lang="cs-CZ" dirty="0" smtClean="0"/>
              <a:t>Výcvik </a:t>
            </a:r>
            <a:r>
              <a:rPr lang="cs-CZ" dirty="0"/>
              <a:t>místních sil je účinnější než nasazení velkého počtu našich vlastních sil v bojových operacích. </a:t>
            </a:r>
            <a:endParaRPr lang="cs-CZ" dirty="0" smtClean="0"/>
          </a:p>
          <a:p>
            <a:r>
              <a:rPr lang="cs-CZ" dirty="0" smtClean="0"/>
              <a:t>Posun </a:t>
            </a:r>
            <a:r>
              <a:rPr lang="cs-CZ" dirty="0"/>
              <a:t>do Afriky a na Blízký východ </a:t>
            </a:r>
            <a:r>
              <a:rPr lang="cs-CZ" dirty="0" smtClean="0"/>
              <a:t>(Jordánsko, Sinaj, Mali, Libye, Tunisko, ..)</a:t>
            </a:r>
          </a:p>
          <a:p>
            <a:r>
              <a:rPr lang="cs-CZ" dirty="0" err="1" smtClean="0"/>
              <a:t>Deterence</a:t>
            </a:r>
            <a:r>
              <a:rPr lang="cs-CZ" dirty="0" smtClean="0"/>
              <a:t> NATO – rotační síly na východním křídle NATO (Litva 2017), síly vysoké pohotovosti </a:t>
            </a:r>
          </a:p>
          <a:p>
            <a:r>
              <a:rPr lang="cs-CZ" dirty="0" smtClean="0"/>
              <a:t>Air </a:t>
            </a:r>
            <a:r>
              <a:rPr lang="cs-CZ" dirty="0" err="1" smtClean="0"/>
              <a:t>Policing</a:t>
            </a: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7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OBRANYSCHOPNOST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0" y="0"/>
            <a:ext cx="9144000" cy="6858000"/>
            <a:chOff x="1175614" y="1329427"/>
            <a:chExt cx="8056820" cy="5112568"/>
          </a:xfrm>
        </p:grpSpPr>
        <p:grpSp>
          <p:nvGrpSpPr>
            <p:cNvPr id="9" name="Skupina 8"/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ál 4"/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POLITICKÝ</a:t>
                </a:r>
              </a:p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POTENCIÁL</a:t>
                </a:r>
              </a:p>
            </p:txBody>
          </p:sp>
          <p:sp>
            <p:nvSpPr>
              <p:cNvPr id="7" name="Ovál 6"/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VOJENSKÝ POTENCIÁL</a:t>
                </a:r>
              </a:p>
            </p:txBody>
          </p:sp>
          <p:sp>
            <p:nvSpPr>
              <p:cNvPr id="8" name="Ovál 7"/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EKONOMICKÝ POTENCIÁL</a:t>
                </a:r>
              </a:p>
            </p:txBody>
          </p:sp>
        </p:grpSp>
        <p:sp>
          <p:nvSpPr>
            <p:cNvPr id="10" name="Ovál 9"/>
            <p:cNvSpPr/>
            <p:nvPr/>
          </p:nvSpPr>
          <p:spPr>
            <a:xfrm>
              <a:off x="6416988" y="2132856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Fyzická dimenze</a:t>
              </a:r>
              <a:endParaRPr lang="cs-CZ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5870949" y="5097495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Koncepční dimenze</a:t>
              </a:r>
              <a:endParaRPr lang="cs-CZ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Morální</a:t>
              </a:r>
            </a:p>
            <a:p>
              <a:pPr algn="ctr"/>
              <a:r>
                <a:rPr lang="cs-CZ" dirty="0" smtClean="0"/>
                <a:t>dimenze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Závěry </a:t>
            </a:r>
            <a:r>
              <a:rPr lang="cs-CZ" dirty="0"/>
              <a:t>průzkumu veřejného mínění mezi vojáky z roku 2009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tomto období </a:t>
            </a:r>
            <a:r>
              <a:rPr lang="cs-CZ" dirty="0"/>
              <a:t>účast v misích početně kulminovala. </a:t>
            </a:r>
            <a:endParaRPr lang="cs-CZ" dirty="0" smtClean="0"/>
          </a:p>
          <a:p>
            <a:r>
              <a:rPr lang="cs-CZ" dirty="0" smtClean="0"/>
              <a:t>Výsledky přesvědčivě </a:t>
            </a:r>
            <a:r>
              <a:rPr lang="cs-CZ" dirty="0"/>
              <a:t>vyvrací rádoby obecný názor kritiků zahraničních misí, že čeští vojáci do misí odjíždějí hlavně kvůli osobnímu výdělku.</a:t>
            </a:r>
          </a:p>
          <a:p>
            <a:endParaRPr lang="cs-CZ" dirty="0" smtClean="0"/>
          </a:p>
          <a:p>
            <a:r>
              <a:rPr lang="cs-CZ" dirty="0" smtClean="0"/>
              <a:t>95,3 </a:t>
            </a:r>
            <a:r>
              <a:rPr lang="cs-CZ" dirty="0"/>
              <a:t>procenta vojáků </a:t>
            </a:r>
            <a:r>
              <a:rPr lang="cs-CZ" dirty="0" smtClean="0"/>
              <a:t> - příležitost </a:t>
            </a:r>
            <a:r>
              <a:rPr lang="cs-CZ" dirty="0"/>
              <a:t>získat nové zkušenosti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85,9 procenta - možnost </a:t>
            </a:r>
            <a:r>
              <a:rPr lang="cs-CZ" dirty="0"/>
              <a:t>přispět k dobrému jménu české </a:t>
            </a:r>
            <a:r>
              <a:rPr lang="cs-CZ" dirty="0" smtClean="0"/>
              <a:t>armády.</a:t>
            </a:r>
          </a:p>
          <a:p>
            <a:r>
              <a:rPr lang="cs-CZ" dirty="0" smtClean="0"/>
              <a:t>84,4 procenta  - pomoc </a:t>
            </a:r>
            <a:r>
              <a:rPr lang="cs-CZ" dirty="0"/>
              <a:t>lidem v místě nasazení. </a:t>
            </a:r>
            <a:endParaRPr lang="cs-CZ" dirty="0" smtClean="0"/>
          </a:p>
          <a:p>
            <a:r>
              <a:rPr lang="cs-CZ" dirty="0"/>
              <a:t>76,6 procenta </a:t>
            </a:r>
            <a:r>
              <a:rPr lang="cs-CZ" dirty="0" smtClean="0"/>
              <a:t> - vydělat </a:t>
            </a:r>
            <a:r>
              <a:rPr lang="cs-CZ" dirty="0"/>
              <a:t>slušné </a:t>
            </a:r>
            <a:r>
              <a:rPr lang="cs-CZ" dirty="0" smtClean="0"/>
              <a:t>peníze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2799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02.11.2016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2348880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>
                <a:solidFill>
                  <a:prstClr val="black"/>
                </a:solidFill>
              </a:rPr>
              <a:t>PERSONÁL</a:t>
            </a:r>
          </a:p>
          <a:p>
            <a:r>
              <a:rPr lang="cs-CZ" sz="3200" dirty="0" smtClean="0">
                <a:solidFill>
                  <a:prstClr val="black"/>
                </a:solidFill>
              </a:rPr>
              <a:t> 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 smtClean="0">
                <a:solidFill>
                  <a:prstClr val="black"/>
                </a:solidFill>
              </a:rPr>
              <a:t>NEJCENNĚJŠÍ HODNOTA ORGANIZACE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640960" cy="41764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/>
              <a:t>STABILIZACE PERSONÁLU – OCENĚNÍ, PODMÍNKY SLUŽBY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 smtClean="0"/>
              <a:t>KONKURENCESCHOPNOSTI </a:t>
            </a:r>
            <a:r>
              <a:rPr lang="cs-CZ" altLang="cs-CZ" dirty="0"/>
              <a:t>NA TRHU – ZÍSKÁNÍ POTŘEBNÉHO </a:t>
            </a:r>
            <a:r>
              <a:rPr lang="cs-CZ" altLang="cs-CZ" dirty="0" smtClean="0"/>
              <a:t>PERSONÁLU A DOPLNĚNÍ STRUKTUR</a:t>
            </a:r>
            <a:endParaRPr lang="cs-CZ" alt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 smtClean="0"/>
              <a:t>ZAVEDENÍ </a:t>
            </a:r>
            <a:r>
              <a:rPr lang="cs-CZ" altLang="cs-CZ" dirty="0"/>
              <a:t>SYSTÉMU ŘÍZENÍ KARIÉR VOJÁKŮ – HODNOCENÍ A VÝBĚR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 smtClean="0"/>
              <a:t>ZKVALITNĚNÍ SYSTÉMU </a:t>
            </a:r>
            <a:r>
              <a:rPr lang="cs-CZ" altLang="cs-CZ" dirty="0"/>
              <a:t>PŘÍPRAVY – PŘIZPŮSOBIT POTŘEBÁM </a:t>
            </a:r>
            <a:r>
              <a:rPr lang="cs-CZ" altLang="cs-CZ" dirty="0" smtClean="0"/>
              <a:t>A ZPŮSOBU POUŽITÍ </a:t>
            </a:r>
            <a:endParaRPr lang="cs-CZ" alt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/>
              <a:t>SOCIÁLNÍ ZAJIŠTĚNÍ VOJÁKŮ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/>
              <a:t>PÉČE O VÁLEČNÉ VETERÁNY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23.10.2015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altLang="cs-CZ" sz="3200" dirty="0"/>
              <a:t>VÝZVY PRO ŘÍZENÍ LIDSKÝCH ZDROJŮ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306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23.10.2015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53438" y="21328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/>
              <a:t>TRENDY V OBLASTI PERSONÁLU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9632" y="2787893"/>
            <a:ext cx="38234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VÝVOJ POČTŮ PERSONÁLU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HODNOSTNÍ STRUKTURA VOJÁKŮ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VĚKOVÁ STRUKTURA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JAZYKOVÉ ZNALOSTI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ŽENY V UNIFORMĚ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23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96119758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6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37338"/>
            <a:ext cx="9180513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28750" y="-1651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26288" y="549275"/>
            <a:ext cx="190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itchFamily="18" charset="0"/>
              </a:rPr>
              <a:t>Agentura personalistiky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imes New Roman" pitchFamily="18" charset="0"/>
              </a:rPr>
              <a:t>Armády České republiky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32263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FF0000"/>
              </a:solidFill>
            </a:endParaRPr>
          </a:p>
        </p:txBody>
      </p:sp>
      <p:pic>
        <p:nvPicPr>
          <p:cNvPr id="2055" name="Picture 7" descr="Obráze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55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107950" y="260350"/>
            <a:ext cx="889317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1200" tIns="32400" rIns="61200" bIns="324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i="1">
              <a:ea typeface="ＭＳ Ｐゴシック" pitchFamily="34" charset="-128"/>
            </a:endParaRPr>
          </a:p>
        </p:txBody>
      </p:sp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1258888" y="2603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200" tIns="32400" rIns="61200" bIns="32400" anchor="ctr"/>
          <a:lstStyle/>
          <a:p>
            <a:endParaRPr lang="cs-CZ"/>
          </a:p>
        </p:txBody>
      </p:sp>
      <p:sp>
        <p:nvSpPr>
          <p:cNvPr id="2058" name="Line 5"/>
          <p:cNvSpPr>
            <a:spLocks noChangeShapeType="1"/>
          </p:cNvSpPr>
          <p:nvPr/>
        </p:nvSpPr>
        <p:spPr bwMode="auto">
          <a:xfrm>
            <a:off x="7164388" y="2603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200" tIns="32400" rIns="61200" bIns="32400" anchor="ctr"/>
          <a:lstStyle/>
          <a:p>
            <a:endParaRPr lang="cs-CZ"/>
          </a:p>
        </p:txBody>
      </p:sp>
      <p:sp>
        <p:nvSpPr>
          <p:cNvPr id="2059" name="Rectangle 36"/>
          <p:cNvSpPr>
            <a:spLocks noChangeArrowheads="1"/>
          </p:cNvSpPr>
          <p:nvPr/>
        </p:nvSpPr>
        <p:spPr bwMode="auto">
          <a:xfrm>
            <a:off x="1547813" y="549275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60" name="Rectangle 37"/>
          <p:cNvSpPr>
            <a:spLocks noChangeArrowheads="1"/>
          </p:cNvSpPr>
          <p:nvPr/>
        </p:nvSpPr>
        <p:spPr bwMode="auto">
          <a:xfrm>
            <a:off x="3059113" y="476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Obdélník 1"/>
          <p:cNvSpPr/>
          <p:nvPr/>
        </p:nvSpPr>
        <p:spPr>
          <a:xfrm>
            <a:off x="1352550" y="452438"/>
            <a:ext cx="57737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Vývoj skutečných počtů osob v rezortu MO 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v letech 1992 – 1. 10. 2015</a:t>
            </a:r>
          </a:p>
        </p:txBody>
      </p:sp>
      <p:graphicFrame>
        <p:nvGraphicFramePr>
          <p:cNvPr id="2062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416745"/>
              </p:ext>
            </p:extLst>
          </p:nvPr>
        </p:nvGraphicFramePr>
        <p:xfrm>
          <a:off x="0" y="63501"/>
          <a:ext cx="9302750" cy="66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r:id="rId4" imgW="9681287" imgH="5255207" progId="Excel.Chart.8">
                  <p:embed/>
                </p:oleObj>
              </mc:Choice>
              <mc:Fallback>
                <p:oleObj r:id="rId4" imgW="9681287" imgH="52552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1"/>
                        <a:ext cx="9302750" cy="66246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6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637338"/>
            <a:ext cx="9180513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28750" y="-1651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graphicFrame>
        <p:nvGraphicFramePr>
          <p:cNvPr id="3083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890222"/>
              </p:ext>
            </p:extLst>
          </p:nvPr>
        </p:nvGraphicFramePr>
        <p:xfrm>
          <a:off x="61912" y="315145"/>
          <a:ext cx="4205288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8" r:id="rId3" imgW="4206605" imgH="2621507" progId="Excel.Chart.8">
                  <p:embed/>
                </p:oleObj>
              </mc:Choice>
              <mc:Fallback>
                <p:oleObj r:id="rId3" imgW="4206605" imgH="26215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" y="315145"/>
                        <a:ext cx="4205288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397681"/>
              </p:ext>
            </p:extLst>
          </p:nvPr>
        </p:nvGraphicFramePr>
        <p:xfrm>
          <a:off x="4572000" y="269521"/>
          <a:ext cx="4543425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r:id="rId5" imgW="4541914" imgH="2694666" progId="Excel.Chart.8">
                  <p:embed/>
                </p:oleObj>
              </mc:Choice>
              <mc:Fallback>
                <p:oleObj r:id="rId5" imgW="4541914" imgH="26946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9521"/>
                        <a:ext cx="4543425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54722"/>
              </p:ext>
            </p:extLst>
          </p:nvPr>
        </p:nvGraphicFramePr>
        <p:xfrm>
          <a:off x="-19050" y="3429000"/>
          <a:ext cx="4624388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" r:id="rId7" imgW="4621169" imgH="2743438" progId="Excel.Chart.8">
                  <p:embed/>
                </p:oleObj>
              </mc:Choice>
              <mc:Fallback>
                <p:oleObj r:id="rId7" imgW="4621169" imgH="27434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3429000"/>
                        <a:ext cx="4624388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032114"/>
              </p:ext>
            </p:extLst>
          </p:nvPr>
        </p:nvGraphicFramePr>
        <p:xfrm>
          <a:off x="4503738" y="3429000"/>
          <a:ext cx="4697412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" r:id="rId9" imgW="4694327" imgH="2792210" progId="Excel.Chart.8">
                  <p:embed/>
                </p:oleObj>
              </mc:Choice>
              <mc:Fallback>
                <p:oleObj r:id="rId9" imgW="4694327" imgH="279221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3429000"/>
                        <a:ext cx="4697412" cy="32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2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1"/>
            <a:ext cx="9180513" cy="686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cs-CZ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37338"/>
            <a:ext cx="9180513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28750" y="-1651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1258888" y="2603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200" tIns="32400" rIns="61200" bIns="32400" anchor="ctr"/>
          <a:lstStyle/>
          <a:p>
            <a:endParaRPr lang="cs-CZ"/>
          </a:p>
        </p:txBody>
      </p:sp>
      <p:sp>
        <p:nvSpPr>
          <p:cNvPr id="4106" name="Line 5"/>
          <p:cNvSpPr>
            <a:spLocks noChangeShapeType="1"/>
          </p:cNvSpPr>
          <p:nvPr/>
        </p:nvSpPr>
        <p:spPr bwMode="auto">
          <a:xfrm>
            <a:off x="7164388" y="2603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1200" tIns="32400" rIns="61200" bIns="32400" anchor="ctr"/>
          <a:lstStyle/>
          <a:p>
            <a:endParaRPr lang="cs-CZ"/>
          </a:p>
        </p:txBody>
      </p:sp>
      <p:graphicFrame>
        <p:nvGraphicFramePr>
          <p:cNvPr id="4108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18562"/>
              </p:ext>
            </p:extLst>
          </p:nvPr>
        </p:nvGraphicFramePr>
        <p:xfrm>
          <a:off x="107504" y="63500"/>
          <a:ext cx="9036496" cy="657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r:id="rId4" imgW="8029128" imgH="4566300" progId="Excel.Chart.8">
                  <p:embed/>
                </p:oleObj>
              </mc:Choice>
              <mc:Fallback>
                <p:oleObj r:id="rId4" imgW="8029128" imgH="45663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3500"/>
                        <a:ext cx="9036496" cy="657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3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flipH="1" flipV="1">
            <a:off x="0" y="231774"/>
            <a:ext cx="9143999" cy="640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cs-CZ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637338"/>
            <a:ext cx="9180513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28750" y="-1651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graphicFrame>
        <p:nvGraphicFramePr>
          <p:cNvPr id="6156" name="Graf 11"/>
          <p:cNvGraphicFramePr>
            <a:graphicFrameLocks/>
          </p:cNvGraphicFramePr>
          <p:nvPr/>
        </p:nvGraphicFramePr>
        <p:xfrm>
          <a:off x="776288" y="1433513"/>
          <a:ext cx="7339012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r:id="rId4" imgW="7340220" imgH="4712616" progId="Excel.Chart.8">
                  <p:embed/>
                </p:oleObj>
              </mc:Choice>
              <mc:Fallback>
                <p:oleObj r:id="rId4" imgW="7340220" imgH="4712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433513"/>
                        <a:ext cx="7339012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6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6322" name="Picture 2" descr="5 PernicaOb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594"/>
            <a:ext cx="9085263" cy="5442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56323" name="Obdélník 5"/>
          <p:cNvSpPr>
            <a:spLocks noChangeArrowheads="1"/>
          </p:cNvSpPr>
          <p:nvPr/>
        </p:nvSpPr>
        <p:spPr bwMode="auto">
          <a:xfrm>
            <a:off x="438591" y="116632"/>
            <a:ext cx="838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sz="2400" dirty="0"/>
              <a:t>Věková struktura AČR v letech 1997, 2001, 2006 a 2008</a:t>
            </a:r>
            <a:endParaRPr lang="cs-CZ" altLang="cs-CZ" sz="2400" dirty="0"/>
          </a:p>
        </p:txBody>
      </p:sp>
      <p:sp>
        <p:nvSpPr>
          <p:cNvPr id="56324" name="Obdélník 6"/>
          <p:cNvSpPr>
            <a:spLocks noChangeArrowheads="1"/>
          </p:cNvSpPr>
          <p:nvPr/>
        </p:nvSpPr>
        <p:spPr bwMode="auto">
          <a:xfrm>
            <a:off x="0" y="60928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Pramen: Pernica, B., Teorie lidského kapitálu a problém automatické optimalizace personálních nákladů v ozbrojených silách. Vojenské rozhledy 2009.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97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6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OBRANYSCHOPNOST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175614" y="1329427"/>
            <a:ext cx="8056820" cy="5112568"/>
            <a:chOff x="1175614" y="1329427"/>
            <a:chExt cx="8056820" cy="5112568"/>
          </a:xfrm>
        </p:grpSpPr>
        <p:grpSp>
          <p:nvGrpSpPr>
            <p:cNvPr id="9" name="Skupina 8"/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ál 4"/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POLITICKÝ</a:t>
                </a:r>
              </a:p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POTENCIÁL</a:t>
                </a:r>
              </a:p>
            </p:txBody>
          </p:sp>
          <p:sp>
            <p:nvSpPr>
              <p:cNvPr id="7" name="Ovál 6"/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VOJENSKÝ POTENCIÁL</a:t>
                </a:r>
              </a:p>
            </p:txBody>
          </p:sp>
          <p:sp>
            <p:nvSpPr>
              <p:cNvPr id="8" name="Ovál 7"/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prstClr val="black"/>
                    </a:solidFill>
                  </a:rPr>
                  <a:t>EKONOMICKÝ POTENCIÁL</a:t>
                </a:r>
              </a:p>
            </p:txBody>
          </p:sp>
        </p:grpSp>
        <p:sp>
          <p:nvSpPr>
            <p:cNvPr id="10" name="Ovál 9"/>
            <p:cNvSpPr/>
            <p:nvPr/>
          </p:nvSpPr>
          <p:spPr>
            <a:xfrm>
              <a:off x="6416988" y="2132856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prstClr val="white"/>
                  </a:solidFill>
                </a:rPr>
                <a:t>Fyzická dimenze</a:t>
              </a:r>
              <a:endParaRPr lang="cs-CZ" dirty="0">
                <a:solidFill>
                  <a:prstClr val="white"/>
                </a:solidFill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5870949" y="5097495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prstClr val="white"/>
                  </a:solidFill>
                </a:rPr>
                <a:t>Koncepční dimenze</a:t>
              </a:r>
              <a:endParaRPr lang="cs-CZ" dirty="0">
                <a:solidFill>
                  <a:prstClr val="white"/>
                </a:solidFill>
              </a:endParaRPr>
            </a:p>
          </p:txBody>
        </p:sp>
        <p:sp>
          <p:nvSpPr>
            <p:cNvPr id="12" name="Ovál 11"/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prstClr val="white"/>
                  </a:solidFill>
                </a:rPr>
                <a:t>Morální</a:t>
              </a:r>
            </a:p>
            <a:p>
              <a:pPr algn="ctr"/>
              <a:r>
                <a:rPr lang="cs-CZ" dirty="0" smtClean="0">
                  <a:solidFill>
                    <a:prstClr val="white"/>
                  </a:solidFill>
                </a:rPr>
                <a:t>dimenze</a:t>
              </a:r>
              <a:endParaRPr lang="cs-CZ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r>
              <a:rPr lang="pl-PL" altLang="cs-CZ" sz="2400" dirty="0" smtClean="0"/>
              <a:t>Věková struktura UK Army v letech 1997, 2002 a 2006</a:t>
            </a:r>
            <a:endParaRPr lang="cs-CZ" altLang="cs-CZ" sz="2400" dirty="0" smtClean="0"/>
          </a:p>
        </p:txBody>
      </p:sp>
      <p:pic>
        <p:nvPicPr>
          <p:cNvPr id="57347" name="Picture 2" descr="5 PernicaOb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52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Obdélník 4"/>
          <p:cNvSpPr>
            <a:spLocks noChangeArrowheads="1"/>
          </p:cNvSpPr>
          <p:nvPr/>
        </p:nvSpPr>
        <p:spPr bwMode="auto">
          <a:xfrm>
            <a:off x="0" y="60928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Pramen: Pernica, B., Teorie lidského kapitálu a problém automatické optimalizace personálních nákladů v ozbrojených silách. Vojenské rozhledy 2009. </a:t>
            </a:r>
          </a:p>
        </p:txBody>
      </p:sp>
    </p:spTree>
    <p:extLst>
      <p:ext uri="{BB962C8B-B14F-4D97-AF65-F5344CB8AC3E}">
        <p14:creationId xmlns:p14="http://schemas.microsoft.com/office/powerpoint/2010/main" val="11219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" y="1"/>
            <a:ext cx="9180512" cy="67532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cs-CZ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637338"/>
            <a:ext cx="9180513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28750" y="-1651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180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707575"/>
              </p:ext>
            </p:extLst>
          </p:nvPr>
        </p:nvGraphicFramePr>
        <p:xfrm>
          <a:off x="1" y="63500"/>
          <a:ext cx="9180511" cy="66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r:id="rId4" imgW="8669263" imgH="5273497" progId="Excel.Chart.8">
                  <p:embed/>
                </p:oleObj>
              </mc:Choice>
              <mc:Fallback>
                <p:oleObj r:id="rId4" imgW="8669263" imgH="52734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63500"/>
                        <a:ext cx="9180511" cy="668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9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637338"/>
            <a:ext cx="9180513" cy="2317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428750" y="-1651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graphicFrame>
        <p:nvGraphicFramePr>
          <p:cNvPr id="5131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002376"/>
              </p:ext>
            </p:extLst>
          </p:nvPr>
        </p:nvGraphicFramePr>
        <p:xfrm>
          <a:off x="0" y="620688"/>
          <a:ext cx="9051925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r:id="rId3" imgW="8779001" imgH="5139373" progId="Excel.Chart.8">
                  <p:embed/>
                </p:oleObj>
              </mc:Choice>
              <mc:Fallback>
                <p:oleObj r:id="rId3" imgW="8779001" imgH="51393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688"/>
                        <a:ext cx="9051925" cy="6237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9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02.11.2016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2564904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>
                <a:solidFill>
                  <a:prstClr val="black"/>
                </a:solidFill>
              </a:rPr>
              <a:t>MATERIÁLNÍ ZDROJE</a:t>
            </a:r>
          </a:p>
          <a:p>
            <a:endParaRPr lang="cs-CZ" sz="3200" dirty="0" smtClean="0">
              <a:solidFill>
                <a:prstClr val="black"/>
              </a:solidFill>
            </a:endParaRPr>
          </a:p>
          <a:p>
            <a:r>
              <a:rPr lang="cs-CZ" sz="3200" dirty="0" smtClean="0">
                <a:solidFill>
                  <a:prstClr val="black"/>
                </a:solidFill>
              </a:rPr>
              <a:t>HLAVNÍ DRUHY TECHNIKY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06547"/>
              </p:ext>
            </p:extLst>
          </p:nvPr>
        </p:nvGraphicFramePr>
        <p:xfrm>
          <a:off x="0" y="3"/>
          <a:ext cx="9143999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698"/>
                <a:gridCol w="1457385"/>
                <a:gridCol w="1656063"/>
                <a:gridCol w="1332332"/>
                <a:gridCol w="1332332"/>
                <a:gridCol w="1823189"/>
              </a:tblGrid>
              <a:tr h="80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Main Battle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Tanks MBT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Armed Combat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 Vehicles ACV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Artillery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Systems AS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Combat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Aircrafts CA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Attack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 Helicopters AH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1991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4593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3485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1993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1995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1451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893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1997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952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1999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754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541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528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298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747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4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94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CFET Ceilings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957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6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02.11.2016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234888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>
                <a:solidFill>
                  <a:prstClr val="black"/>
                </a:solidFill>
              </a:rPr>
              <a:t>FINANCOVÁNÍ OBRANY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640960" cy="417646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/>
              <a:t>STABILIZACE </a:t>
            </a:r>
            <a:r>
              <a:rPr lang="cs-CZ" altLang="cs-CZ" dirty="0" smtClean="0"/>
              <a:t>VÝDAJŮ NA OBRANU – NADSTRANICKÝ PŘÍSTUP K OBRANNÉ POLITICE STÁTU!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 smtClean="0"/>
              <a:t>UDRŽENÍ TEMPA MODERNIZACE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 smtClean="0"/>
              <a:t>DOSÁHNOUT PRŮBĚŽNÉHO ČERPÁNÍ PROSTŘEDKŮ V RÁMCI FISKÁLNÍHO ROKU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 smtClean="0"/>
              <a:t>VYUŽÍT PŘÍJMY A NEVYČERPANÉ PROSTŘEDKY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NAPLNIT KONCEPT 3E (FINACOVAT VÝSTUPY NIKOLI ORGANIZACE)</a:t>
            </a:r>
            <a:endParaRPr lang="cs-CZ" altLang="cs-CZ" b="1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23.10.2015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altLang="cs-CZ" sz="3200" dirty="0"/>
              <a:t>VÝZVY PRO ŘÍZENÍ </a:t>
            </a:r>
            <a:r>
              <a:rPr lang="cs-CZ" altLang="cs-CZ" sz="3200" dirty="0" smtClean="0"/>
              <a:t>FINANČNÍCH ZDROJŮ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107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white"/>
                </a:solidFill>
              </a:rPr>
              <a:t>2.11.201ž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Procházka J.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1233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 smtClean="0"/>
              <a:t>TRENDY V OBLASTI FINANCOVÁNÍ OBRANY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9632" y="3356992"/>
            <a:ext cx="4554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VÝVOJ ROZPOČTU MINISTERSTVA OBRANY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VÝVOJ STRUKTURY ROZPOČTU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FINACOVÁNÍ NATO A EU</a:t>
            </a:r>
          </a:p>
        </p:txBody>
      </p:sp>
    </p:spTree>
    <p:extLst>
      <p:ext uri="{BB962C8B-B14F-4D97-AF65-F5344CB8AC3E}">
        <p14:creationId xmlns:p14="http://schemas.microsoft.com/office/powerpoint/2010/main" val="29279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5735819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0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10851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9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0-CBVSS_CJ.pptx" id="{87420809-3538-4C58-8000-B08AC51CC1CF}" vid="{721228F8-D133-4B6B-94DA-0A225F1F8DA6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Prezentace_Ministerstva_obrany_CR_template_FINAL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1_Prezentace_Ministerstva_obrany_CR_template_FINAL">
    <a:majorFont>
      <a:latin typeface="Arial"/>
      <a:ea typeface=""/>
      <a:cs typeface="Arial"/>
    </a:majorFont>
    <a:minorFont>
      <a:latin typeface="Arabic Typesetting"/>
      <a:ea typeface=""/>
      <a:cs typeface="Arabic Typesetting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Prezentace_Ministerstva_obrany_CR_template_FINAL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1_Prezentace_Ministerstva_obrany_CR_template_FINAL">
    <a:majorFont>
      <a:latin typeface="Arial"/>
      <a:ea typeface=""/>
      <a:cs typeface="Arial"/>
    </a:majorFont>
    <a:minorFont>
      <a:latin typeface="Arabic Typesetting"/>
      <a:ea typeface=""/>
      <a:cs typeface="Arabic Typesetting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4933</Words>
  <Application>Microsoft Office PowerPoint</Application>
  <PresentationFormat>Předvádění na obrazovce (4:3)</PresentationFormat>
  <Paragraphs>1116</Paragraphs>
  <Slides>114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7</vt:i4>
      </vt:variant>
      <vt:variant>
        <vt:lpstr>Nadpisy snímků</vt:lpstr>
      </vt:variant>
      <vt:variant>
        <vt:i4>114</vt:i4>
      </vt:variant>
    </vt:vector>
  </HeadingPairs>
  <TitlesOfParts>
    <vt:vector size="123" baseType="lpstr">
      <vt:lpstr>Motiv systému Office</vt:lpstr>
      <vt:lpstr>Motiv Office</vt:lpstr>
      <vt:lpstr>Graf</vt:lpstr>
      <vt:lpstr>Clip</vt:lpstr>
      <vt:lpstr>dokument</vt:lpstr>
      <vt:lpstr>Graf aplikace Microsoft Excel</vt:lpstr>
      <vt:lpstr>List aplikace Microsoft Excel 97–2003</vt:lpstr>
      <vt:lpstr>List</vt:lpstr>
      <vt:lpstr>Snímek aplikace Microsoft PowerPoint 97–2003</vt:lpstr>
      <vt:lpstr>Mobilizace v Africe</vt:lpstr>
      <vt:lpstr>Prezentace aplikace PowerPoint</vt:lpstr>
      <vt:lpstr>Prezentace aplikace PowerPoint</vt:lpstr>
      <vt:lpstr>Prezentace aplikace PowerPoint</vt:lpstr>
      <vt:lpstr>ZÁKLADNÍ POVINNOST STÁTU</vt:lpstr>
      <vt:lpstr>VÝZVY</vt:lpstr>
      <vt:lpstr>SCHOPNOSTI</vt:lpstr>
      <vt:lpstr>OBRANYSCHOPNOST</vt:lpstr>
      <vt:lpstr>OBRANYSCHOPNOST</vt:lpstr>
      <vt:lpstr>Prezentace aplikace PowerPoint</vt:lpstr>
      <vt:lpstr>LITERATURA</vt:lpstr>
      <vt:lpstr>LITERATURA</vt:lpstr>
      <vt:lpstr>Prezentace aplikace PowerPoint</vt:lpstr>
      <vt:lpstr>VNĚJŠÍ ASPEKTY</vt:lpstr>
      <vt:lpstr>VNITŘNÍ ASPEKTY</vt:lpstr>
      <vt:lpstr>DEMOKRATIZACE 1989- 1993</vt:lpstr>
      <vt:lpstr>DEMOKRATIZACE 1989-1993</vt:lpstr>
      <vt:lpstr>DEMOKRATIZACE 1989-1993</vt:lpstr>
      <vt:lpstr>ARMÁDA 1989</vt:lpstr>
      <vt:lpstr>DEMOKRATIZACE 1989-1993</vt:lpstr>
      <vt:lpstr>ZRUŠENÍ VARŠAVSKÉ SMLOUVY</vt:lpstr>
      <vt:lpstr>ODCHOD SOVĚTSKÝCH VOJSK</vt:lpstr>
      <vt:lpstr>Sovětská vojska na území ČSFR</vt:lpstr>
      <vt:lpstr>Dohoda mezi vládami ČSSR a SSSR o odchodu sovětských vojsk </vt:lpstr>
      <vt:lpstr>Smlouva o konvenčních ozbrojených silách v Evropě (S-KOS)</vt:lpstr>
      <vt:lpstr>ROZPAD STÁTU (1.1.1993) dělení armády podzim 1992</vt:lpstr>
      <vt:lpstr>ZAMĚŘENÍ OBRANNÉ POLITIKY</vt:lpstr>
      <vt:lpstr>Koncepce výstavby armády do roku 1993 </vt:lpstr>
      <vt:lpstr>DÍLČÍ ZÁVĚR</vt:lpstr>
      <vt:lpstr>INTEGRACE 1994 - 1999</vt:lpstr>
      <vt:lpstr>INTEGRACE1994-1999</vt:lpstr>
      <vt:lpstr>INTEGRACE 1994-1999</vt:lpstr>
      <vt:lpstr>Koncepce výstavby AČR 1993-1996 </vt:lpstr>
      <vt:lpstr>Prezentace aplikace PowerPoint</vt:lpstr>
      <vt:lpstr>ZÁKONY, STRATEGIE A KONCEPCE</vt:lpstr>
      <vt:lpstr>PLÁNOVÁNÍ</vt:lpstr>
      <vt:lpstr>Koncepce výstavby rezortu obrany z r. 1999 (1)</vt:lpstr>
      <vt:lpstr>Koncepce výstavby rezortu obrany z r. 1999 (2)</vt:lpstr>
      <vt:lpstr>Koncepce výstavby rezortu obrany z r. 1999 (3)</vt:lpstr>
      <vt:lpstr>Koncepce výstavby rezortu obrany z r. 1999 - realizace</vt:lpstr>
      <vt:lpstr>Prezentace aplikace PowerPoint</vt:lpstr>
      <vt:lpstr>DÍLČÍ ZÁVĚR</vt:lpstr>
      <vt:lpstr>REFORMY 2000- 2006</vt:lpstr>
      <vt:lpstr>Prezentace aplikace PowerPoint</vt:lpstr>
      <vt:lpstr>CÍLE ETAPY</vt:lpstr>
      <vt:lpstr>Prezentace aplikace PowerPoint</vt:lpstr>
      <vt:lpstr>Prezentace aplikace PowerPoint</vt:lpstr>
      <vt:lpstr>REALIZACE</vt:lpstr>
      <vt:lpstr>Prezentace aplikace PowerPoint</vt:lpstr>
      <vt:lpstr>REVIZE REFORMY </vt:lpstr>
      <vt:lpstr>STRUKTURA  ARMÁDY 2004</vt:lpstr>
      <vt:lpstr>PROBLÉMY I. FÁZE </vt:lpstr>
      <vt:lpstr>DÍLČÍ ZÁVĚR</vt:lpstr>
      <vt:lpstr>TRANSFORMACE 2007- 2010</vt:lpstr>
      <vt:lpstr>KONTEXT</vt:lpstr>
      <vt:lpstr>TRANSFORMACE 2007 (PARKANOVÁ)</vt:lpstr>
      <vt:lpstr>OPATŘENÍ</vt:lpstr>
      <vt:lpstr>Operační prostředí – trendy a výzvy  Vize MO z roku 2008 </vt:lpstr>
      <vt:lpstr>Zásady výstavby armády (Vojenská strategie 2008)</vt:lpstr>
      <vt:lpstr>BÍLÁ KNIHA 2011 (VONDRA) </vt:lpstr>
      <vt:lpstr>Prezentace aplikace PowerPoint</vt:lpstr>
      <vt:lpstr>Prezentace aplikace PowerPoint</vt:lpstr>
      <vt:lpstr>ČR je dále schopna:</vt:lpstr>
      <vt:lpstr>DÍLČÍ ZÁVĚR</vt:lpstr>
      <vt:lpstr>POSILOVÁNÍ PŘIPRAVENOSTI 2014 - SOUČASNOST</vt:lpstr>
      <vt:lpstr>PROSTŘEDÍ</vt:lpstr>
      <vt:lpstr>Prezentace aplikace PowerPoint</vt:lpstr>
      <vt:lpstr>KONTEXT</vt:lpstr>
      <vt:lpstr>STRATEGICKÉ PŘEDPOKLADY</vt:lpstr>
      <vt:lpstr>STRATEGICKÉ PRIORITY ČR</vt:lpstr>
      <vt:lpstr>POUŽÍTÍ OS  - MODELOVÉ SITUACE</vt:lpstr>
      <vt:lpstr>POUŽÍTÍ OS  - MODELOVÉ SITUACE</vt:lpstr>
      <vt:lpstr>POUŽÍTÍ OS  - MODELOVÉ SITUACE</vt:lpstr>
      <vt:lpstr>STRATEGICKÉ PRIORITY ČR</vt:lpstr>
      <vt:lpstr>STRATEGICKÉ PRIORITY ČR</vt:lpstr>
      <vt:lpstr>VÝZVY</vt:lpstr>
      <vt:lpstr>Prezentace aplikace PowerPoint</vt:lpstr>
      <vt:lpstr>Prezentace aplikace PowerPoint</vt:lpstr>
      <vt:lpstr>BUDOUCNOST „AOM“ </vt:lpstr>
      <vt:lpstr>PRŮZKUM 2009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 </vt:lpstr>
      <vt:lpstr>Prezentace aplikace PowerPoint</vt:lpstr>
      <vt:lpstr>Věková struktura UK Army v letech 1997, 2002 a 2006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Podíl výdajů na personál na celkových výdajích (2016)</vt:lpstr>
      <vt:lpstr>Příspěvky a čerpání ČR do/z NATO </vt:lpstr>
      <vt:lpstr>Příspěvky ČR do NATO</vt:lpstr>
      <vt:lpstr>Výdaje rezortu MO směrem k EU</vt:lpstr>
      <vt:lpstr>VÝKONNOSTÍ PARAMETRY</vt:lpstr>
      <vt:lpstr>HODNOCENNÍ OBRANY</vt:lpstr>
      <vt:lpstr>Prezentace aplikace PowerPoint</vt:lpstr>
      <vt:lpstr>CÍLE VÝSTAVBY SCHOPNOSTÍ 2017 </vt:lpstr>
      <vt:lpstr>Prezentace aplikace PowerPoint</vt:lpstr>
      <vt:lpstr>Prezentace aplikace PowerPoint</vt:lpstr>
      <vt:lpstr>ZÁVĚR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Procházka Josef</dc:creator>
  <cp:lastModifiedBy>Procházka Josef</cp:lastModifiedBy>
  <cp:revision>274</cp:revision>
  <dcterms:created xsi:type="dcterms:W3CDTF">2014-10-29T11:18:21Z</dcterms:created>
  <dcterms:modified xsi:type="dcterms:W3CDTF">2016-11-30T09:44:09Z</dcterms:modified>
</cp:coreProperties>
</file>