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2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13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95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80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9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6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6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04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26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20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BDC4-AA22-4FC9-ABAE-4BF7619451E3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853EF-C1D6-4624-8047-EBA98030C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Satanismus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Petra Vejvodová</a:t>
            </a:r>
          </a:p>
          <a:p>
            <a:r>
              <a:rPr lang="cs-CZ" dirty="0"/>
              <a:t>6. 12. 2016</a:t>
            </a:r>
          </a:p>
        </p:txBody>
      </p:sp>
    </p:spTree>
    <p:extLst>
      <p:ext uri="{BB962C8B-B14F-4D97-AF65-F5344CB8AC3E}">
        <p14:creationId xmlns:p14="http://schemas.microsoft.com/office/powerpoint/2010/main" val="50852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Satanismus a morální panika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= Některým NNH je věnována větší pozornost, než jaká je jejich skutečná relevantnost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Případ </a:t>
            </a:r>
            <a:r>
              <a:rPr lang="cs-CZ" dirty="0" err="1"/>
              <a:t>heavy</a:t>
            </a:r>
            <a:r>
              <a:rPr lang="cs-CZ" dirty="0"/>
              <a:t> metalové kapely </a:t>
            </a:r>
            <a:r>
              <a:rPr lang="cs-CZ" dirty="0" err="1"/>
              <a:t>Beasts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 z Itálie – napojení na satanismus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Obecně, rozšíření víry v tajnou konspirativní síť satanistických skupin, se zástupci v nejvyšších patrech politiky, ale i např. ve školství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Představa rozsáhlého rituálního zneužívání dětí a obscénních obřadů, kde jsou obětována zvířata, nebo děti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Vliv satanismu výrazně přeceňován (soudní procesy a policejní vyšetřování nepotvrzují zásadní vliv satanismu)</a:t>
            </a:r>
          </a:p>
        </p:txBody>
      </p:sp>
    </p:spTree>
    <p:extLst>
      <p:ext uri="{BB962C8B-B14F-4D97-AF65-F5344CB8AC3E}">
        <p14:creationId xmlns:p14="http://schemas.microsoft.com/office/powerpoint/2010/main" val="90735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jako hrozba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Případy násilí, vražd, sebevražd, zneužívání dětí, týrání zvířat, konzumace a šíření drog, šíření násilí a nenávisti, infiltrace do státních služeb, napojení na pravicový extremismus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Řád devíti andělů (</a:t>
            </a:r>
            <a:r>
              <a:rPr lang="cs-CZ" b="1" dirty="0" err="1"/>
              <a:t>Order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Nine</a:t>
            </a:r>
            <a:r>
              <a:rPr lang="cs-CZ" b="1" dirty="0"/>
              <a:t> </a:t>
            </a:r>
            <a:r>
              <a:rPr lang="cs-CZ" b="1" dirty="0" err="1"/>
              <a:t>Angels</a:t>
            </a:r>
            <a:r>
              <a:rPr lang="cs-CZ" b="1" dirty="0"/>
              <a:t>)</a:t>
            </a:r>
          </a:p>
          <a:p>
            <a:r>
              <a:rPr lang="cs-CZ" dirty="0"/>
              <a:t>údajně vznikl ještě před vznikem křesťanství, obnoven v 60. letech 20. století</a:t>
            </a:r>
          </a:p>
          <a:p>
            <a:r>
              <a:rPr lang="cs-CZ" dirty="0"/>
              <a:t>Přebírání nacistické symboliky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„Adolf Hitler byl seslán, aby se stal naším Bohem a vedl nás k velikosti. Věříme v nerovnost ras a v právo árijců na život podle zákonů lidí. Uznáváme, že historie židovského holokaustu je lež sloužící k udržení naší rasy v řetězech a naší touhou je odhalit pravdu. Věříme ve spravedlnost pro naše utlačované kamarády, usilujeme o konec celosvětové perzekuce národních socialistů.“</a:t>
            </a:r>
          </a:p>
        </p:txBody>
      </p:sp>
    </p:spTree>
    <p:extLst>
      <p:ext uri="{BB962C8B-B14F-4D97-AF65-F5344CB8AC3E}">
        <p14:creationId xmlns:p14="http://schemas.microsoft.com/office/powerpoint/2010/main" val="199944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/>
              <a:t>Satanismus jako hrozba: rituální zneužívání dětí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80. letech 20. století v USA zprávy o hromadném fyzickém, psychickém a sexuálním zneužívání a týrání malých dětí při rituálech satanistických skupin</a:t>
            </a:r>
          </a:p>
          <a:p>
            <a:r>
              <a:rPr lang="cs-CZ" dirty="0"/>
              <a:t>Prudký nárůst oznámení</a:t>
            </a:r>
          </a:p>
          <a:p>
            <a:r>
              <a:rPr lang="cs-CZ" dirty="0"/>
              <a:t>Publikace s příběhy údajných obětí</a:t>
            </a:r>
          </a:p>
          <a:p>
            <a:r>
              <a:rPr lang="cs-CZ" dirty="0"/>
              <a:t>Nárůst společenské paniky i přes neexistenci důkazů</a:t>
            </a:r>
          </a:p>
          <a:p>
            <a:r>
              <a:rPr lang="cs-CZ" dirty="0"/>
              <a:t>V USA přijetí přísné legislativy postihující zneužívání dětí s rituálním podtextem (satanistickým podtextem), speciální týmy policistů</a:t>
            </a:r>
          </a:p>
          <a:p>
            <a:r>
              <a:rPr lang="cs-CZ" dirty="0"/>
              <a:t>UK – tzv. indikační seznam</a:t>
            </a:r>
          </a:p>
          <a:p>
            <a:r>
              <a:rPr lang="cs-CZ" dirty="0"/>
              <a:t>Německo – pokusy o zřízení centra pro vyšetřování rituálních vražd</a:t>
            </a:r>
          </a:p>
        </p:txBody>
      </p:sp>
    </p:spTree>
    <p:extLst>
      <p:ext uri="{BB962C8B-B14F-4D97-AF65-F5344CB8AC3E}">
        <p14:creationId xmlns:p14="http://schemas.microsoft.com/office/powerpoint/2010/main" val="374766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jako hrozba: násilí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Především rituální sebevraždy a vraždy</a:t>
            </a:r>
          </a:p>
          <a:p>
            <a:endParaRPr lang="cs-CZ" dirty="0"/>
          </a:p>
          <a:p>
            <a:r>
              <a:rPr lang="cs-CZ" dirty="0"/>
              <a:t>„biologická energie uvolněná v okamžiku smrti zvířete nebo člověka může být pod vlivem rituálu soustředěna a psychicky vysílána, aby cíleně působila“ (</a:t>
            </a:r>
            <a:r>
              <a:rPr lang="cs-CZ" dirty="0" err="1"/>
              <a:t>Crowley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Násilné rituály jako prostředek pro zvýšení psychologické a emocionální závislosti na skupině a způsob odcizení vnějšímu světu</a:t>
            </a:r>
          </a:p>
          <a:p>
            <a:endParaRPr lang="cs-CZ" dirty="0"/>
          </a:p>
          <a:p>
            <a:r>
              <a:rPr lang="cs-CZ" dirty="0"/>
              <a:t>Případ z polského města Ruda </a:t>
            </a:r>
            <a:r>
              <a:rPr lang="cs-CZ" dirty="0" err="1"/>
              <a:t>Slaska</a:t>
            </a:r>
            <a:r>
              <a:rPr lang="cs-CZ" dirty="0"/>
              <a:t> (1999)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9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Manželé Daniel a Manuela Ruda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Německo 2001</a:t>
            </a:r>
          </a:p>
          <a:p>
            <a:r>
              <a:rPr lang="cs-CZ" dirty="0"/>
              <a:t>Hlásili se k satanismu</a:t>
            </a:r>
          </a:p>
          <a:p>
            <a:r>
              <a:rPr lang="cs-CZ" dirty="0"/>
              <a:t>Brutální vražda společného přítele na základě</a:t>
            </a:r>
          </a:p>
          <a:p>
            <a:pPr marL="0" indent="0">
              <a:buNone/>
            </a:pPr>
            <a:r>
              <a:rPr lang="cs-CZ" dirty="0"/>
              <a:t>údajného pokynu od satana</a:t>
            </a:r>
          </a:p>
          <a:p>
            <a:r>
              <a:rPr lang="cs-CZ" dirty="0"/>
              <a:t>Trest 15 a 13 let</a:t>
            </a:r>
          </a:p>
          <a:p>
            <a:r>
              <a:rPr lang="cs-CZ" dirty="0"/>
              <a:t>Psychiatrické vyhodnocení jako vážná porucha </a:t>
            </a:r>
          </a:p>
          <a:p>
            <a:pPr marL="0" indent="0">
              <a:buNone/>
            </a:pPr>
            <a:r>
              <a:rPr lang="cs-CZ" dirty="0"/>
              <a:t>osobnosti, umístěni do psychiatrického zařízení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14" y="1008185"/>
            <a:ext cx="3685986" cy="53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jako hrozba: žhářské útoky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Žhářské útoky proti křesťanským objektům </a:t>
            </a:r>
          </a:p>
          <a:p>
            <a:r>
              <a:rPr lang="cs-CZ" dirty="0"/>
              <a:t>V Norsku v 90. letech zničeno několik desítek kostelů (cca 45- 60)</a:t>
            </a:r>
          </a:p>
          <a:p>
            <a:r>
              <a:rPr lang="cs-CZ" dirty="0"/>
              <a:t>Případy ze Švédska, UK, Finska</a:t>
            </a:r>
          </a:p>
          <a:p>
            <a:r>
              <a:rPr lang="cs-CZ" dirty="0"/>
              <a:t>Vedeny na základě protikřesťanské ideologie, motivováno snahou vyvolat pocit všeobecného strachu a ohrožení </a:t>
            </a:r>
          </a:p>
        </p:txBody>
      </p:sp>
    </p:spTree>
    <p:extLst>
      <p:ext uri="{BB962C8B-B14F-4D97-AF65-F5344CB8AC3E}">
        <p14:creationId xmlns:p14="http://schemas.microsoft.com/office/powerpoint/2010/main" val="393322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http://www.ceskatelevize.cz/ivysilani/10318730018-polosero/211562222000018-polosero-mezi-bohem-a-dablem</a:t>
            </a:r>
          </a:p>
        </p:txBody>
      </p:sp>
    </p:spTree>
    <p:extLst>
      <p:ext uri="{BB962C8B-B14F-4D97-AF65-F5344CB8AC3E}">
        <p14:creationId xmlns:p14="http://schemas.microsoft.com/office/powerpoint/2010/main" val="60496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a hororová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na vnímání satanismu a satanistů u veřejnosti</a:t>
            </a:r>
          </a:p>
          <a:p>
            <a:r>
              <a:rPr lang="cs-CZ" dirty="0"/>
              <a:t>Satan je v populární hororové literatuře a filmech vykreslován jako bytost a nepřítel boží usilující o nadvládu nad tímto světem </a:t>
            </a:r>
          </a:p>
          <a:p>
            <a:r>
              <a:rPr lang="cs-CZ" dirty="0"/>
              <a:t>Satanisté jsou pojímáni jako uctívači ďábla a spojováni s kriminálními skutky (hlavně rituální násilí)</a:t>
            </a:r>
          </a:p>
          <a:p>
            <a:r>
              <a:rPr lang="cs-CZ" dirty="0"/>
              <a:t>Satan často stojí za násilnými činy (vyžaduje krvavé lidské oběti) a působí posedlost, která je spojována s utrpením a násilím, kterého se posedlý dopouští</a:t>
            </a:r>
          </a:p>
        </p:txBody>
      </p:sp>
    </p:spTree>
    <p:extLst>
      <p:ext uri="{BB962C8B-B14F-4D97-AF65-F5344CB8AC3E}">
        <p14:creationId xmlns:p14="http://schemas.microsoft.com/office/powerpoint/2010/main" val="89731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Postavy ztělesňující zlo přítomny v celé řadě náboženství </a:t>
            </a:r>
          </a:p>
          <a:p>
            <a:r>
              <a:rPr lang="cs-CZ" dirty="0"/>
              <a:t>V některých je Satan významnější (potřeba negativního protikladu)</a:t>
            </a:r>
          </a:p>
          <a:p>
            <a:r>
              <a:rPr lang="cs-CZ" dirty="0"/>
              <a:t>V křesťanství: Satan = odpůrce Boha</a:t>
            </a:r>
          </a:p>
        </p:txBody>
      </p:sp>
    </p:spTree>
    <p:extLst>
      <p:ext uri="{BB962C8B-B14F-4D97-AF65-F5344CB8AC3E}">
        <p14:creationId xmlns:p14="http://schemas.microsoft.com/office/powerpoint/2010/main" val="416609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satanismus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/>
              <a:t>Alesteir</a:t>
            </a:r>
            <a:r>
              <a:rPr lang="cs-CZ" b="1" dirty="0"/>
              <a:t> </a:t>
            </a:r>
            <a:r>
              <a:rPr lang="cs-CZ" b="1" dirty="0" err="1"/>
              <a:t>Crowley</a:t>
            </a:r>
            <a:r>
              <a:rPr lang="cs-CZ" dirty="0"/>
              <a:t> (1875-1947)</a:t>
            </a:r>
          </a:p>
          <a:p>
            <a:endParaRPr lang="cs-CZ" dirty="0"/>
          </a:p>
          <a:p>
            <a:r>
              <a:rPr lang="cs-CZ" dirty="0"/>
              <a:t>„Bestie 666“, nebo „</a:t>
            </a:r>
            <a:r>
              <a:rPr lang="cs-CZ" dirty="0" err="1"/>
              <a:t>Bafometa</a:t>
            </a:r>
            <a:r>
              <a:rPr lang="cs-CZ" dirty="0"/>
              <a:t>“</a:t>
            </a:r>
          </a:p>
          <a:p>
            <a:r>
              <a:rPr lang="cs-CZ" dirty="0"/>
              <a:t>Rozvinul systém magie MAGICK</a:t>
            </a:r>
          </a:p>
          <a:p>
            <a:r>
              <a:rPr lang="cs-CZ" dirty="0"/>
              <a:t>1898 – Řád zlatého úsvitu</a:t>
            </a:r>
          </a:p>
          <a:p>
            <a:r>
              <a:rPr lang="cs-CZ" dirty="0"/>
              <a:t>1912 – řád Východního chrámu</a:t>
            </a:r>
          </a:p>
          <a:p>
            <a:r>
              <a:rPr lang="cs-CZ" dirty="0"/>
              <a:t>1920 – Opatství </a:t>
            </a:r>
            <a:r>
              <a:rPr lang="cs-CZ" dirty="0" err="1"/>
              <a:t>Thelema</a:t>
            </a:r>
            <a:r>
              <a:rPr lang="cs-CZ" dirty="0"/>
              <a:t> na Sicílii</a:t>
            </a:r>
          </a:p>
          <a:p>
            <a:endParaRPr lang="cs-CZ" dirty="0"/>
          </a:p>
          <a:p>
            <a:r>
              <a:rPr lang="cs-CZ" dirty="0"/>
              <a:t>Kniha zákona – základní teze pojetí satanismu („Dělej to, co chceš ty“)</a:t>
            </a:r>
          </a:p>
        </p:txBody>
      </p:sp>
    </p:spTree>
    <p:extLst>
      <p:ext uri="{BB962C8B-B14F-4D97-AF65-F5344CB8AC3E}">
        <p14:creationId xmlns:p14="http://schemas.microsoft.com/office/powerpoint/2010/main" val="121633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Církev Satanova (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Masový rozvoj satanistických společností v 60. letech 20. století</a:t>
            </a:r>
          </a:p>
          <a:p>
            <a:r>
              <a:rPr lang="cs-CZ" dirty="0"/>
              <a:t>Klíčovou roli sehrála První Církev Satanova – nejvlivnější satanistická organizace (pobočky po celém světě, tzv. „sluje“)</a:t>
            </a:r>
          </a:p>
          <a:p>
            <a:r>
              <a:rPr lang="cs-CZ" dirty="0"/>
              <a:t>Založena 30. 4. 1966 v San Francisku</a:t>
            </a:r>
          </a:p>
          <a:p>
            <a:r>
              <a:rPr lang="cs-CZ" dirty="0"/>
              <a:t>Anton </a:t>
            </a:r>
            <a:r>
              <a:rPr lang="cs-CZ" dirty="0" err="1"/>
              <a:t>Szandor</a:t>
            </a:r>
            <a:r>
              <a:rPr lang="cs-CZ" dirty="0"/>
              <a:t> </a:t>
            </a:r>
            <a:r>
              <a:rPr lang="cs-CZ" dirty="0" err="1"/>
              <a:t>Lavey</a:t>
            </a:r>
            <a:r>
              <a:rPr lang="cs-CZ" dirty="0"/>
              <a:t> (1930-1997)</a:t>
            </a:r>
          </a:p>
          <a:p>
            <a:r>
              <a:rPr lang="cs-CZ" dirty="0"/>
              <a:t>Klíčový text </a:t>
            </a:r>
            <a:r>
              <a:rPr lang="cs-CZ" b="1" dirty="0"/>
              <a:t>Satanská bible</a:t>
            </a:r>
          </a:p>
          <a:p>
            <a:endParaRPr lang="cs-CZ" b="1" dirty="0"/>
          </a:p>
          <a:p>
            <a:r>
              <a:rPr lang="cs-CZ" b="1" dirty="0"/>
              <a:t>Satan jako symbol svobody a síly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625" y="3528107"/>
            <a:ext cx="2894175" cy="24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Církev Satanova (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Satanské devatero</a:t>
            </a:r>
          </a:p>
          <a:p>
            <a:pPr marL="514350" indent="-514350">
              <a:buAutoNum type="arabicParenR"/>
            </a:pPr>
            <a:r>
              <a:rPr lang="cs-CZ" dirty="0"/>
              <a:t>Satan znamená ukájení choutek, nikoli odříkání!</a:t>
            </a:r>
          </a:p>
          <a:p>
            <a:pPr marL="514350" indent="-514350">
              <a:buAutoNum type="arabicParenR"/>
            </a:pPr>
            <a:r>
              <a:rPr lang="cs-CZ" dirty="0"/>
              <a:t>Satan znamená živoucí existenci, nikoli vymyšlené spirituální báchorky!</a:t>
            </a:r>
          </a:p>
          <a:p>
            <a:pPr marL="514350" indent="-514350">
              <a:buAutoNum type="arabicParenR"/>
            </a:pPr>
            <a:r>
              <a:rPr lang="cs-CZ" dirty="0"/>
              <a:t>Satan znamená neposkvrněnou moudrost, nikoli pokrytecký sebeklam!</a:t>
            </a:r>
          </a:p>
          <a:p>
            <a:pPr marL="514350" indent="-514350">
              <a:buAutoNum type="arabicParenR"/>
            </a:pPr>
            <a:r>
              <a:rPr lang="cs-CZ" dirty="0"/>
              <a:t>Satan znamená laskavost k těm, kdo zasluhují, nikoli lásku vyplýtvanou na nevděčníky!</a:t>
            </a:r>
          </a:p>
          <a:p>
            <a:pPr marL="514350" indent="-514350">
              <a:buAutoNum type="arabicParenR"/>
            </a:pPr>
            <a:r>
              <a:rPr lang="cs-CZ" dirty="0"/>
              <a:t>Satan znamená pomstu, nikoli nastavení druhé tváře!</a:t>
            </a:r>
          </a:p>
          <a:p>
            <a:pPr marL="514350" indent="-514350">
              <a:buAutoNum type="arabicParenR"/>
            </a:pPr>
            <a:r>
              <a:rPr lang="cs-CZ" dirty="0"/>
              <a:t>Satan znamená odpovědnost vůči odpovědným, nikoli péči o psychické upíry!</a:t>
            </a:r>
          </a:p>
          <a:p>
            <a:pPr marL="514350" indent="-514350">
              <a:buAutoNum type="arabicParenR"/>
            </a:pPr>
            <a:r>
              <a:rPr lang="cs-CZ" dirty="0"/>
              <a:t>Satan znamená člověka jako pouhé zvíře, někdy lepšího, mnohem častěji však horšího než ti, co kráčejí po čtyřech, člověka, jenž se díky „božskému duchovnímu a intelektuálnímu vývoji“ stal nejzkaženějším zvířetem!</a:t>
            </a:r>
          </a:p>
          <a:p>
            <a:pPr marL="514350" indent="-514350">
              <a:buAutoNum type="arabicParenR"/>
            </a:pPr>
            <a:r>
              <a:rPr lang="cs-CZ" dirty="0"/>
              <a:t>Satan znamená všechny takzvané hříchy, jelikož vedou k fyzickému, mentálnímu nebo emočnímu uspokojení!</a:t>
            </a:r>
          </a:p>
          <a:p>
            <a:pPr marL="514350" indent="-514350">
              <a:buAutoNum type="arabicParenR"/>
            </a:pPr>
            <a:r>
              <a:rPr lang="cs-CZ" dirty="0"/>
              <a:t>Satan je nejlepším přítelem, jakého kdy církev měla, jelikož jí po celá léta </a:t>
            </a:r>
            <a:r>
              <a:rPr lang="cs-CZ" dirty="0" err="1"/>
              <a:t>poháhal</a:t>
            </a:r>
            <a:r>
              <a:rPr lang="cs-CZ" dirty="0"/>
              <a:t> udržovat v chodu!</a:t>
            </a:r>
          </a:p>
        </p:txBody>
      </p:sp>
    </p:spTree>
    <p:extLst>
      <p:ext uri="{BB962C8B-B14F-4D97-AF65-F5344CB8AC3E}">
        <p14:creationId xmlns:p14="http://schemas.microsoft.com/office/powerpoint/2010/main" val="426369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Církev Satanova (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Evil</a:t>
            </a:r>
            <a:r>
              <a:rPr lang="cs-CZ" dirty="0"/>
              <a:t> = live</a:t>
            </a:r>
          </a:p>
          <a:p>
            <a:r>
              <a:rPr lang="cs-CZ" dirty="0"/>
              <a:t>Výrazně individualistická a egocentrická nauka, důraz na osobní prospěch a cíle (totální pragmatismus a cynismus)</a:t>
            </a:r>
          </a:p>
          <a:p>
            <a:r>
              <a:rPr lang="cs-CZ" dirty="0"/>
              <a:t>„</a:t>
            </a:r>
            <a:r>
              <a:rPr lang="cs-CZ" i="1" dirty="0"/>
              <a:t>Neklaněj se cizím bohům, buď sám sobě bohem</a:t>
            </a:r>
            <a:r>
              <a:rPr lang="cs-CZ" dirty="0"/>
              <a:t>“</a:t>
            </a:r>
          </a:p>
          <a:p>
            <a:r>
              <a:rPr lang="cs-CZ" dirty="0"/>
              <a:t>Vliv sociálního darwinismu</a:t>
            </a:r>
          </a:p>
          <a:p>
            <a:endParaRPr lang="cs-CZ" dirty="0"/>
          </a:p>
          <a:p>
            <a:r>
              <a:rPr lang="cs-CZ" dirty="0" err="1"/>
              <a:t>Lavey</a:t>
            </a:r>
            <a:r>
              <a:rPr lang="cs-CZ" dirty="0"/>
              <a:t>: satanismus k vyplnění prázdného místa mezi náboženstvím a psychiatrií, má uspokojit touhu po obřadech, kouzlech a fantazii a zároveň dát člověku racionální soustavu článků víry, na nichž založí svůj život </a:t>
            </a:r>
          </a:p>
        </p:txBody>
      </p:sp>
    </p:spTree>
    <p:extLst>
      <p:ext uri="{BB962C8B-B14F-4D97-AF65-F5344CB8AC3E}">
        <p14:creationId xmlns:p14="http://schemas.microsoft.com/office/powerpoint/2010/main" val="180805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Časem řada odštěpeneckých organizací, ale obvykle silně závislé na </a:t>
            </a:r>
            <a:r>
              <a:rPr lang="cs-CZ" dirty="0" err="1"/>
              <a:t>Laveyově</a:t>
            </a:r>
            <a:r>
              <a:rPr lang="cs-CZ" dirty="0"/>
              <a:t> věrouce</a:t>
            </a:r>
          </a:p>
          <a:p>
            <a:r>
              <a:rPr lang="cs-CZ" dirty="0"/>
              <a:t>Např. Církev satanského sbratření, Řád satanského chrámu, </a:t>
            </a:r>
            <a:r>
              <a:rPr lang="cs-CZ" dirty="0" err="1"/>
              <a:t>Séthův</a:t>
            </a:r>
            <a:r>
              <a:rPr lang="cs-CZ" dirty="0"/>
              <a:t> chrám, Církev posledního soudu (Procesí)</a:t>
            </a:r>
          </a:p>
          <a:p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Azazel</a:t>
            </a:r>
            <a:r>
              <a:rPr lang="cs-CZ" dirty="0"/>
              <a:t> (vznik 2004 původně jako internetová skupina), </a:t>
            </a:r>
            <a:r>
              <a:rPr lang="cs-CZ" dirty="0" err="1"/>
              <a:t>The</a:t>
            </a:r>
            <a:r>
              <a:rPr lang="cs-CZ" dirty="0"/>
              <a:t> Satanic Temple (homosexuální svatby, odhalení sochy Satana v Detroitu </a:t>
            </a:r>
            <a:r>
              <a:rPr lang="cs-CZ"/>
              <a:t>v červenci 2015)</a:t>
            </a:r>
          </a:p>
        </p:txBody>
      </p:sp>
    </p:spTree>
    <p:extLst>
      <p:ext uri="{BB962C8B-B14F-4D97-AF65-F5344CB8AC3E}">
        <p14:creationId xmlns:p14="http://schemas.microsoft.com/office/powerpoint/2010/main" val="165251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satanismu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Satanismus jako fenomén na pomezí alternativní religiozity, současně jako jev sociální patologie či psychopatologie</a:t>
            </a:r>
          </a:p>
          <a:p>
            <a:r>
              <a:rPr lang="cs-CZ" dirty="0"/>
              <a:t>Málo společných znaků – neexistuje ani společná víra</a:t>
            </a:r>
          </a:p>
          <a:p>
            <a:r>
              <a:rPr lang="cs-CZ" dirty="0"/>
              <a:t>Spojující: protest a vzdor vyjadřovaný pomocí symbolu satana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Vojtíšek (1998):</a:t>
            </a:r>
          </a:p>
          <a:p>
            <a:pPr marL="514350" indent="-514350">
              <a:buAutoNum type="arabicParenR"/>
            </a:pPr>
            <a:r>
              <a:rPr lang="cs-CZ" dirty="0"/>
              <a:t>Náboženský satanismus</a:t>
            </a:r>
          </a:p>
          <a:p>
            <a:pPr marL="514350" indent="-514350">
              <a:buAutoNum type="arabicParenR"/>
            </a:pPr>
            <a:r>
              <a:rPr lang="cs-CZ" dirty="0"/>
              <a:t>Antimorální satanismus</a:t>
            </a:r>
          </a:p>
          <a:p>
            <a:pPr marL="514350" indent="-514350">
              <a:buAutoNum type="arabicParenR"/>
            </a:pPr>
            <a:r>
              <a:rPr lang="cs-CZ" dirty="0" err="1"/>
              <a:t>Antikulturní</a:t>
            </a:r>
            <a:r>
              <a:rPr lang="cs-CZ" dirty="0"/>
              <a:t> satanismus</a:t>
            </a:r>
          </a:p>
        </p:txBody>
      </p:sp>
    </p:spTree>
    <p:extLst>
      <p:ext uri="{BB962C8B-B14F-4D97-AF65-F5344CB8AC3E}">
        <p14:creationId xmlns:p14="http://schemas.microsoft.com/office/powerpoint/2010/main" val="3433106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1004</Words>
  <Application>Microsoft Office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Satanismus</vt:lpstr>
      <vt:lpstr>Satanismus a hororová kultura</vt:lpstr>
      <vt:lpstr>Satanismus</vt:lpstr>
      <vt:lpstr>Moderní satanismus</vt:lpstr>
      <vt:lpstr>První Církev Satanova (First Church of Satan) </vt:lpstr>
      <vt:lpstr>První Církev Satanova (First Church of Satan) </vt:lpstr>
      <vt:lpstr>První Církev Satanova (First Church of Satan) </vt:lpstr>
      <vt:lpstr>Prezentace aplikace PowerPoint</vt:lpstr>
      <vt:lpstr>Typologie satanismu</vt:lpstr>
      <vt:lpstr>Satanismus a morální panika</vt:lpstr>
      <vt:lpstr>Satanismus jako hrozba </vt:lpstr>
      <vt:lpstr>Satanismus jako hrozba: rituální zneužívání dětí </vt:lpstr>
      <vt:lpstr>Satanismus jako hrozba: násilí</vt:lpstr>
      <vt:lpstr>Manželé Daniel a Manuela Ruda </vt:lpstr>
      <vt:lpstr>Satanismus jako hrozba: žhářské útoky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Satanismus</dc:title>
  <dc:creator>Petra Vejvodová</dc:creator>
  <cp:lastModifiedBy>Petra Vejvodová</cp:lastModifiedBy>
  <cp:revision>18</cp:revision>
  <dcterms:created xsi:type="dcterms:W3CDTF">2016-12-05T16:15:18Z</dcterms:created>
  <dcterms:modified xsi:type="dcterms:W3CDTF">2016-12-05T23:18:34Z</dcterms:modified>
</cp:coreProperties>
</file>