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  <p:sldMasterId id="2147483726" r:id="rId2"/>
    <p:sldMasterId id="2147483831" r:id="rId3"/>
    <p:sldMasterId id="2147483993" r:id="rId4"/>
  </p:sldMasterIdLst>
  <p:sldIdLst>
    <p:sldId id="256" r:id="rId5"/>
    <p:sldId id="257" r:id="rId6"/>
    <p:sldId id="258" r:id="rId7"/>
    <p:sldId id="273" r:id="rId8"/>
    <p:sldId id="275" r:id="rId9"/>
    <p:sldId id="272" r:id="rId10"/>
    <p:sldId id="260" r:id="rId11"/>
    <p:sldId id="278" r:id="rId12"/>
    <p:sldId id="270" r:id="rId13"/>
    <p:sldId id="276" r:id="rId14"/>
    <p:sldId id="277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40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661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079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2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90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495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4100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603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688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1573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870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4013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4558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2932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8072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6423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9070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3014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5877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995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609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1798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6121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0176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7531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0233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65100" ty="-7620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3879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089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65100" ty="-7620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126601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67202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49922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617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46979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0883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170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24762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69263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52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902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82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853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87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03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416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238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526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A57B1CE-DC83-45A5-BACC-72D1920FEF56}" type="datetimeFigureOut">
              <a:rPr lang="cs-CZ" smtClean="0"/>
              <a:t>30. 10. 2016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2663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9760" y="5162326"/>
            <a:ext cx="5829300" cy="1463040"/>
          </a:xfrm>
        </p:spPr>
        <p:txBody>
          <a:bodyPr>
            <a:normAutofit/>
          </a:bodyPr>
          <a:lstStyle/>
          <a:p>
            <a:r>
              <a:rPr lang="cs-CZ" dirty="0"/>
              <a:t>sociologické teorie kriminality 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70830" y="5162326"/>
            <a:ext cx="2400300" cy="1463040"/>
          </a:xfrm>
        </p:spPr>
        <p:txBody>
          <a:bodyPr/>
          <a:lstStyle/>
          <a:p>
            <a:r>
              <a:rPr lang="cs-CZ" dirty="0"/>
              <a:t>DIVIŠOVÁ VENDULA</a:t>
            </a:r>
          </a:p>
          <a:p>
            <a:r>
              <a:rPr lang="cs-CZ" dirty="0"/>
              <a:t>KRIMINÁLNÍ POLITIKA</a:t>
            </a:r>
          </a:p>
          <a:p>
            <a:r>
              <a:rPr lang="cs-CZ" dirty="0"/>
              <a:t>19. 10. 2016</a:t>
            </a:r>
          </a:p>
        </p:txBody>
      </p:sp>
      <p:pic>
        <p:nvPicPr>
          <p:cNvPr id="5" name="Picture 4" descr="http://chicagoplanninghistory.weebly.com/uploads/1/7/8/6/17862937/734877_orig.jpg?136244534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147" y="214162"/>
            <a:ext cx="6622596" cy="4948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6395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Robert </a:t>
            </a:r>
            <a:r>
              <a:rPr lang="cs-CZ" dirty="0" err="1"/>
              <a:t>merton</a:t>
            </a:r>
            <a:r>
              <a:rPr lang="cs-CZ" dirty="0"/>
              <a:t>: </a:t>
            </a:r>
            <a:r>
              <a:rPr lang="cs-CZ" sz="3200" dirty="0">
                <a:solidFill>
                  <a:srgbClr val="0070C0"/>
                </a:solidFill>
              </a:rPr>
              <a:t>teorie napětí</a:t>
            </a:r>
          </a:p>
        </p:txBody>
      </p:sp>
      <p:pic>
        <p:nvPicPr>
          <p:cNvPr id="2050" name="Picture 2" descr="http://thebriefnote.com/wp-content/uploads/2014/01/Robert-Merton-Typology-of-Deviance-1938-The-Brief-Not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105" y="3777917"/>
            <a:ext cx="5801090" cy="2435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890337" y="2379941"/>
            <a:ext cx="7074568" cy="825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" lvl="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58B6C0"/>
              </a:buClr>
              <a:buSzPct val="100000"/>
              <a:buFont typeface="Tw Cen MT" panose="020B0602020104020603" pitchFamily="34" charset="-18"/>
              <a:buChar char="-"/>
            </a:pPr>
            <a:r>
              <a:rPr lang="cs-CZ" sz="2000" dirty="0">
                <a:solidFill>
                  <a:prstClr val="black"/>
                </a:solidFill>
              </a:rPr>
              <a:t> </a:t>
            </a:r>
            <a:r>
              <a:rPr lang="cs-CZ" sz="1900" dirty="0">
                <a:solidFill>
                  <a:prstClr val="black"/>
                </a:solidFill>
              </a:rPr>
              <a:t>pět způsobů adaptace na tento rozpor </a:t>
            </a:r>
          </a:p>
          <a:p>
            <a:pPr marL="91440" lvl="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58B6C0"/>
              </a:buClr>
              <a:buSzPct val="100000"/>
              <a:buFont typeface="Tw Cen MT" panose="020B0602020104020603" pitchFamily="34" charset="-18"/>
              <a:buChar char="-"/>
            </a:pPr>
            <a:r>
              <a:rPr lang="cs-CZ" sz="1900" dirty="0">
                <a:solidFill>
                  <a:prstClr val="black"/>
                </a:solidFill>
              </a:rPr>
              <a:t> vliv na pozdější teorie delikventních subkultur (A. </a:t>
            </a:r>
            <a:r>
              <a:rPr lang="cs-CZ" sz="1900" dirty="0" err="1">
                <a:solidFill>
                  <a:prstClr val="black"/>
                </a:solidFill>
              </a:rPr>
              <a:t>Cohen</a:t>
            </a:r>
            <a:r>
              <a:rPr lang="cs-CZ" sz="1900" dirty="0">
                <a:solidFill>
                  <a:prstClr val="black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10664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kritika teorie napětí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084831"/>
            <a:ext cx="7497599" cy="4400189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nevysvětluje všechny typy kriminality (nemateriální cíle)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nejasné pojetí termínu anomie (</a:t>
            </a:r>
            <a:r>
              <a:rPr lang="cs-CZ" sz="1900" dirty="0" err="1"/>
              <a:t>Durkheim</a:t>
            </a:r>
            <a:r>
              <a:rPr lang="cs-CZ" sz="1900" dirty="0"/>
              <a:t> x jako rovnost příležitostí)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„</a:t>
            </a:r>
            <a:r>
              <a:rPr lang="cs-CZ" sz="1900" dirty="0" err="1"/>
              <a:t>middle-class</a:t>
            </a:r>
            <a:r>
              <a:rPr lang="cs-CZ" sz="1900" dirty="0"/>
              <a:t> </a:t>
            </a:r>
            <a:r>
              <a:rPr lang="cs-CZ" sz="1900" dirty="0" err="1"/>
              <a:t>bias</a:t>
            </a:r>
            <a:r>
              <a:rPr lang="cs-CZ" sz="1900" dirty="0"/>
              <a:t>“ + opomíjí ženy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příliš se opírá o oficiální statistiky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ignoruje možnou kolektivní odezvu na napětí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proč si konkrétní jedinci vyberou určitý způsob adaptace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ignoruje pluralitu kulturních hodnot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opomíjí možný vliv sociální kontroly (jako NP) + další otázky kauzality </a:t>
            </a:r>
            <a:br>
              <a:rPr lang="cs-CZ" sz="1900" dirty="0"/>
            </a:br>
            <a:r>
              <a:rPr lang="cs-CZ" sz="1900" dirty="0"/>
              <a:t> (posloupnost)</a:t>
            </a:r>
          </a:p>
          <a:p>
            <a:pPr>
              <a:buFont typeface="Tw Cen MT" panose="020B0602020104020603" pitchFamily="34" charset="-18"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6183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CHICAGSKÁ ŠKOLA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084832"/>
            <a:ext cx="7461504" cy="4277331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20. a 30. léta - industrializace (i </a:t>
            </a:r>
            <a:r>
              <a:rPr lang="cs-CZ" sz="1900" dirty="0" err="1"/>
              <a:t>deindustrializace</a:t>
            </a:r>
            <a:r>
              <a:rPr lang="cs-CZ" sz="1900" dirty="0"/>
              <a:t>), urbanizace, </a:t>
            </a:r>
            <a:br>
              <a:rPr lang="cs-CZ" sz="1900" dirty="0"/>
            </a:br>
            <a:r>
              <a:rPr lang="cs-CZ" sz="1900" dirty="0"/>
              <a:t> migrace a s tím spojené asociální jevy (nejen zločin - paralelní výskyt!)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Chicago - obrovský nárůst populace (1860 → 1910)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město jako laboratoř (etnografická metoda)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odmítání individualistických přístupů x zločin jako sociální problém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soc. život na některých územích chaotický a patologický (x lidé) - zločin </a:t>
            </a:r>
            <a:br>
              <a:rPr lang="cs-CZ" sz="1900" dirty="0"/>
            </a:br>
            <a:r>
              <a:rPr lang="cs-CZ" sz="1900" dirty="0"/>
              <a:t> jako normální odpověď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ekologický přístup k chápání zločinu - „lidská/sociální ekologie“</a:t>
            </a:r>
            <a:br>
              <a:rPr lang="cs-CZ" sz="1900" dirty="0"/>
            </a:br>
            <a:r>
              <a:rPr lang="cs-CZ" sz="1900" dirty="0"/>
              <a:t> - vztah lidí a prostředí (města) - prostorová distribuce zločinu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sociologický pozitivismus (ale vliv symbolického </a:t>
            </a:r>
            <a:r>
              <a:rPr lang="cs-CZ" sz="1900" dirty="0" err="1"/>
              <a:t>interakcionismu</a:t>
            </a:r>
            <a:r>
              <a:rPr lang="cs-CZ" sz="19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97068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CHICAGSKÁ ŠKOLA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hlavní postavy: 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Frederick </a:t>
            </a:r>
            <a:r>
              <a:rPr lang="cs-CZ" sz="1900" dirty="0" err="1"/>
              <a:t>Trasher</a:t>
            </a:r>
            <a:r>
              <a:rPr lang="cs-CZ" sz="1900" dirty="0"/>
              <a:t> (</a:t>
            </a:r>
            <a:r>
              <a:rPr lang="cs-CZ" sz="1900" dirty="0" err="1"/>
              <a:t>The</a:t>
            </a:r>
            <a:r>
              <a:rPr lang="cs-CZ" sz="1900" dirty="0"/>
              <a:t> Gang: A Study </a:t>
            </a:r>
            <a:r>
              <a:rPr lang="cs-CZ" sz="1900" dirty="0" err="1"/>
              <a:t>of</a:t>
            </a:r>
            <a:r>
              <a:rPr lang="cs-CZ" sz="1900" dirty="0"/>
              <a:t> 1313 </a:t>
            </a:r>
            <a:r>
              <a:rPr lang="cs-CZ" sz="1900" dirty="0" err="1"/>
              <a:t>Gangs</a:t>
            </a:r>
            <a:r>
              <a:rPr lang="cs-CZ" sz="1900" dirty="0"/>
              <a:t> in </a:t>
            </a:r>
            <a:br>
              <a:rPr lang="cs-CZ" sz="1900" dirty="0"/>
            </a:br>
            <a:r>
              <a:rPr lang="cs-CZ" sz="1900" dirty="0"/>
              <a:t> Chicago)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W. F. </a:t>
            </a:r>
            <a:r>
              <a:rPr lang="cs-CZ" sz="1900" dirty="0" err="1"/>
              <a:t>Whyte</a:t>
            </a:r>
            <a:r>
              <a:rPr lang="cs-CZ" sz="1900" dirty="0"/>
              <a:t> (Street </a:t>
            </a:r>
            <a:r>
              <a:rPr lang="cs-CZ" sz="1900" dirty="0" err="1"/>
              <a:t>Corner</a:t>
            </a:r>
            <a:r>
              <a:rPr lang="cs-CZ" sz="1900" dirty="0"/>
              <a:t> Society: </a:t>
            </a:r>
            <a:r>
              <a:rPr lang="cs-CZ" sz="1900" dirty="0" err="1"/>
              <a:t>The</a:t>
            </a:r>
            <a:r>
              <a:rPr lang="cs-CZ" sz="1900" dirty="0"/>
              <a:t> </a:t>
            </a:r>
            <a:r>
              <a:rPr lang="cs-CZ" sz="1900" dirty="0" err="1"/>
              <a:t>Social</a:t>
            </a:r>
            <a:r>
              <a:rPr lang="cs-CZ" sz="1900" dirty="0"/>
              <a:t> </a:t>
            </a:r>
            <a:r>
              <a:rPr lang="cs-CZ" sz="1900" dirty="0" err="1"/>
              <a:t>Structure</a:t>
            </a:r>
            <a:r>
              <a:rPr lang="cs-CZ" sz="1900" dirty="0"/>
              <a:t> </a:t>
            </a:r>
            <a:r>
              <a:rPr lang="cs-CZ" sz="1900" dirty="0" err="1"/>
              <a:t>of</a:t>
            </a:r>
            <a:r>
              <a:rPr lang="cs-CZ" sz="1900" dirty="0"/>
              <a:t> </a:t>
            </a:r>
            <a:r>
              <a:rPr lang="cs-CZ" sz="1900" dirty="0" err="1"/>
              <a:t>an</a:t>
            </a:r>
            <a:r>
              <a:rPr lang="cs-CZ" sz="1900" dirty="0"/>
              <a:t>   </a:t>
            </a:r>
            <a:br>
              <a:rPr lang="cs-CZ" sz="1900" dirty="0"/>
            </a:br>
            <a:r>
              <a:rPr lang="cs-CZ" sz="1900" dirty="0"/>
              <a:t> </a:t>
            </a:r>
            <a:r>
              <a:rPr lang="cs-CZ" sz="1900" dirty="0" err="1"/>
              <a:t>Italian</a:t>
            </a:r>
            <a:r>
              <a:rPr lang="cs-CZ" sz="1900" dirty="0"/>
              <a:t> Slum, 1943);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Robert Park, Ernest </a:t>
            </a:r>
            <a:r>
              <a:rPr lang="cs-CZ" sz="1900" dirty="0" err="1"/>
              <a:t>Burgess</a:t>
            </a:r>
            <a:r>
              <a:rPr lang="cs-CZ" sz="1900" dirty="0"/>
              <a:t>, </a:t>
            </a:r>
            <a:r>
              <a:rPr lang="cs-CZ" sz="1900" dirty="0" err="1"/>
              <a:t>Clifford</a:t>
            </a:r>
            <a:r>
              <a:rPr lang="cs-CZ" sz="1900" dirty="0"/>
              <a:t> Shaw a Henry </a:t>
            </a:r>
            <a:r>
              <a:rPr lang="cs-CZ" sz="1900" dirty="0" err="1"/>
              <a:t>McKay</a:t>
            </a:r>
            <a:r>
              <a:rPr lang="cs-CZ" sz="1900" dirty="0"/>
              <a:t>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jejich výsledky kolektivně tvoří teorii sociální dezorganizace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378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sociální dezorganizace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86000"/>
            <a:ext cx="7595975" cy="4023360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</a:t>
            </a:r>
            <a:r>
              <a:rPr lang="cs-CZ" sz="1900" b="1" cap="small" dirty="0">
                <a:solidFill>
                  <a:srgbClr val="0070C0"/>
                </a:solidFill>
              </a:rPr>
              <a:t>Robert Park </a:t>
            </a:r>
            <a:r>
              <a:rPr lang="cs-CZ" sz="1900" dirty="0"/>
              <a:t>(1925): </a:t>
            </a:r>
            <a:r>
              <a:rPr lang="cs-CZ" sz="1900" i="1" dirty="0" err="1"/>
              <a:t>The</a:t>
            </a:r>
            <a:r>
              <a:rPr lang="cs-CZ" sz="1900" i="1" dirty="0"/>
              <a:t> City: </a:t>
            </a:r>
            <a:r>
              <a:rPr lang="cs-CZ" sz="1900" i="1" dirty="0" err="1"/>
              <a:t>Suggestions</a:t>
            </a:r>
            <a:r>
              <a:rPr lang="cs-CZ" sz="1900" i="1" dirty="0"/>
              <a:t> </a:t>
            </a:r>
            <a:r>
              <a:rPr lang="cs-CZ" sz="1900" i="1" dirty="0" err="1"/>
              <a:t>for</a:t>
            </a:r>
            <a:r>
              <a:rPr lang="cs-CZ" sz="1900" i="1" dirty="0"/>
              <a:t> </a:t>
            </a:r>
            <a:r>
              <a:rPr lang="cs-CZ" sz="1900" i="1" dirty="0" err="1"/>
              <a:t>the</a:t>
            </a:r>
            <a:r>
              <a:rPr lang="cs-CZ" sz="1900" i="1" dirty="0"/>
              <a:t> </a:t>
            </a:r>
            <a:r>
              <a:rPr lang="cs-CZ" sz="1900" i="1" dirty="0" err="1"/>
              <a:t>Investigation</a:t>
            </a:r>
            <a:r>
              <a:rPr lang="cs-CZ" sz="1900" i="1" dirty="0"/>
              <a:t> </a:t>
            </a:r>
            <a:r>
              <a:rPr lang="cs-CZ" sz="1900" i="1" dirty="0" err="1"/>
              <a:t>of</a:t>
            </a:r>
            <a:r>
              <a:rPr lang="cs-CZ" sz="1900" i="1" dirty="0"/>
              <a:t> </a:t>
            </a:r>
            <a:br>
              <a:rPr lang="cs-CZ" sz="1900" i="1" dirty="0"/>
            </a:br>
            <a:r>
              <a:rPr lang="cs-CZ" sz="1900" i="1" dirty="0"/>
              <a:t> </a:t>
            </a:r>
            <a:r>
              <a:rPr lang="cs-CZ" sz="1900" i="1" dirty="0" err="1"/>
              <a:t>Human</a:t>
            </a:r>
            <a:r>
              <a:rPr lang="cs-CZ" sz="1900" i="1" dirty="0"/>
              <a:t> </a:t>
            </a:r>
            <a:r>
              <a:rPr lang="cs-CZ" sz="1900" i="1" dirty="0" err="1"/>
              <a:t>Behavior</a:t>
            </a:r>
            <a:r>
              <a:rPr lang="cs-CZ" sz="1900" i="1" dirty="0"/>
              <a:t> in </a:t>
            </a:r>
            <a:r>
              <a:rPr lang="cs-CZ" sz="1900" i="1" dirty="0" err="1"/>
              <a:t>the</a:t>
            </a:r>
            <a:r>
              <a:rPr lang="cs-CZ" sz="1900" i="1" dirty="0"/>
              <a:t> Urban </a:t>
            </a:r>
            <a:r>
              <a:rPr lang="cs-CZ" sz="1900" i="1" dirty="0" err="1"/>
              <a:t>Environment</a:t>
            </a:r>
            <a:r>
              <a:rPr lang="cs-CZ" sz="1900" i="1" dirty="0"/>
              <a:t>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i="1" dirty="0"/>
              <a:t> </a:t>
            </a:r>
            <a:r>
              <a:rPr lang="cs-CZ" sz="1900" dirty="0"/>
              <a:t>město - nejen fyzická, ale i morální organizace (vzájemný vliv), produkt </a:t>
            </a:r>
            <a:br>
              <a:rPr lang="cs-CZ" sz="1900" dirty="0"/>
            </a:br>
            <a:r>
              <a:rPr lang="cs-CZ" sz="1900" dirty="0"/>
              <a:t> lidské povahy, přirozené prostředí civilizovaného člověka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město jako ekologický systém - vzájemně závislé vztahy (vytvářené při adaptaci), vývoj dle ‚přirozených‘ sociálních procesů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i="1" dirty="0"/>
              <a:t> </a:t>
            </a:r>
            <a:r>
              <a:rPr lang="cs-CZ" sz="1900" dirty="0"/>
              <a:t>lidská ekologie (</a:t>
            </a:r>
            <a:r>
              <a:rPr lang="cs-CZ" sz="1900" i="1" dirty="0" err="1"/>
              <a:t>human</a:t>
            </a:r>
            <a:r>
              <a:rPr lang="cs-CZ" sz="1900" i="1" dirty="0"/>
              <a:t> </a:t>
            </a:r>
            <a:r>
              <a:rPr lang="cs-CZ" sz="1900" i="1" dirty="0" err="1"/>
              <a:t>ecology</a:t>
            </a:r>
            <a:r>
              <a:rPr lang="cs-CZ" sz="1900" dirty="0"/>
              <a:t>) - </a:t>
            </a:r>
            <a:r>
              <a:rPr lang="cs-CZ" sz="1900" dirty="0" err="1"/>
              <a:t>časo</a:t>
            </a:r>
            <a:r>
              <a:rPr lang="cs-CZ" sz="1900" dirty="0"/>
              <a:t>-prostorové vztahy lidí ovlivněné </a:t>
            </a:r>
            <a:br>
              <a:rPr lang="cs-CZ" sz="1900" dirty="0"/>
            </a:br>
            <a:r>
              <a:rPr lang="cs-CZ" sz="1900" dirty="0"/>
              <a:t> silami prostředí (produktem soutěže a výběru)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sousedství - určitá kontinuita </a:t>
            </a:r>
            <a:r>
              <a:rPr lang="cs-CZ" sz="1900" dirty="0" err="1"/>
              <a:t>hist</a:t>
            </a:r>
            <a:r>
              <a:rPr lang="cs-CZ" sz="1900" dirty="0"/>
              <a:t>. procesů; prostředí tvořené zkušenostmi a vzpomínkami předchozích obyvatelů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i="1" dirty="0"/>
              <a:t> </a:t>
            </a:r>
            <a:r>
              <a:rPr lang="cs-CZ" sz="1900" dirty="0"/>
              <a:t>vliv na organizaci města: velikost, koncentrace a rozložení obyvatelstva</a:t>
            </a:r>
          </a:p>
          <a:p>
            <a:pPr>
              <a:buFont typeface="Tw Cen MT" panose="020B0602020104020603" pitchFamily="34" charset="-18"/>
              <a:buChar char="-"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185639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sociální dezorganizace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86000"/>
            <a:ext cx="7595975" cy="4023360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sousedství (</a:t>
            </a:r>
            <a:r>
              <a:rPr lang="cs-CZ" sz="1900" i="1" dirty="0" err="1"/>
              <a:t>neighborhood</a:t>
            </a:r>
            <a:r>
              <a:rPr lang="cs-CZ" sz="1900" dirty="0"/>
              <a:t>) - úpadek jeho vlivu (rozvoj dopravy a </a:t>
            </a:r>
            <a:br>
              <a:rPr lang="cs-CZ" sz="1900" dirty="0"/>
            </a:br>
            <a:r>
              <a:rPr lang="cs-CZ" sz="1900" dirty="0"/>
              <a:t> komunikace, dělba práce)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i="1" dirty="0"/>
              <a:t> </a:t>
            </a:r>
            <a:r>
              <a:rPr lang="cs-CZ" sz="1900" dirty="0"/>
              <a:t>organizace - společné zájmy (x osobní vazby, spolky, kultura...)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úpadek lokálních vazeb a oslabení omezení a zábran primární skupiny vlivem městského prostředí (individualizace) → nárůst neřestí a zločinu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i="1" dirty="0"/>
              <a:t> </a:t>
            </a:r>
            <a:r>
              <a:rPr lang="cs-CZ" sz="1900" dirty="0"/>
              <a:t>kontrola založená na mravech (spontánní) → právo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zároveň rozšíření záběru formální kontroly (politická role kriminalizace; </a:t>
            </a:r>
            <a:br>
              <a:rPr lang="cs-CZ" sz="1900" dirty="0"/>
            </a:br>
            <a:r>
              <a:rPr lang="cs-CZ" sz="1900" dirty="0"/>
              <a:t> role veřejného mínění x mravy)</a:t>
            </a:r>
          </a:p>
        </p:txBody>
      </p:sp>
    </p:spTree>
    <p:extLst>
      <p:ext uri="{BB962C8B-B14F-4D97-AF65-F5344CB8AC3E}">
        <p14:creationId xmlns:p14="http://schemas.microsoft.com/office/powerpoint/2010/main" val="780356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SOCIÁLNÍ DEZORGANIZACE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w Cen MT" panose="020B0602020104020603" pitchFamily="34" charset="-18"/>
              <a:buChar char="-"/>
            </a:pPr>
            <a:r>
              <a:rPr lang="cs-CZ" sz="1900" b="1" cap="small" dirty="0">
                <a:solidFill>
                  <a:srgbClr val="0070C0"/>
                </a:solidFill>
              </a:rPr>
              <a:t> E. </a:t>
            </a:r>
            <a:r>
              <a:rPr lang="cs-CZ" sz="1900" b="1" cap="small" dirty="0" err="1">
                <a:solidFill>
                  <a:srgbClr val="0070C0"/>
                </a:solidFill>
              </a:rPr>
              <a:t>Burgess</a:t>
            </a:r>
            <a:r>
              <a:rPr lang="cs-CZ" sz="1900" b="1" cap="small" dirty="0">
                <a:solidFill>
                  <a:srgbClr val="0070C0"/>
                </a:solidFill>
              </a:rPr>
              <a:t> </a:t>
            </a:r>
            <a:r>
              <a:rPr lang="cs-CZ" sz="1900" dirty="0"/>
              <a:t>(1925)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růst města - s tím spojené změny (sociální problémy)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pro růst příznačná mobilita - tendence demoralizovat osobu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model města - soustředné kruhy - 5 zón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tzv. území v přechodu </a:t>
            </a:r>
            <a:r>
              <a:rPr lang="cs-CZ" sz="1600" dirty="0"/>
              <a:t>(</a:t>
            </a:r>
            <a:r>
              <a:rPr lang="cs-CZ" sz="1600" i="1" dirty="0"/>
              <a:t>area in </a:t>
            </a:r>
            <a:r>
              <a:rPr lang="cs-CZ" sz="1600" i="1" dirty="0" err="1"/>
              <a:t>transition</a:t>
            </a:r>
            <a:r>
              <a:rPr lang="cs-CZ" sz="1600" dirty="0"/>
              <a:t>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</a:t>
            </a:r>
            <a:r>
              <a:rPr lang="cs-CZ" sz="1900" dirty="0" err="1"/>
              <a:t>dizorganizace</a:t>
            </a:r>
            <a:r>
              <a:rPr lang="cs-CZ" sz="1900" dirty="0"/>
              <a:t> jako reorganizace - není tedy patologická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42805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SOCIÁLNÍ DEZORGANIZACE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578" y="1901722"/>
            <a:ext cx="4260821" cy="4543112"/>
          </a:xfrm>
        </p:spPr>
      </p:pic>
    </p:spTree>
    <p:extLst>
      <p:ext uri="{BB962C8B-B14F-4D97-AF65-F5344CB8AC3E}">
        <p14:creationId xmlns:p14="http://schemas.microsoft.com/office/powerpoint/2010/main" val="1498533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SOCIÁLNÍ DEZORGANIZACE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084832"/>
            <a:ext cx="7667566" cy="4303089"/>
          </a:xfrm>
        </p:spPr>
        <p:txBody>
          <a:bodyPr>
            <a:no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</a:t>
            </a:r>
            <a:r>
              <a:rPr lang="cs-CZ" sz="1900" b="1" cap="small" dirty="0">
                <a:solidFill>
                  <a:srgbClr val="0070C0"/>
                </a:solidFill>
              </a:rPr>
              <a:t>Shaw a </a:t>
            </a:r>
            <a:r>
              <a:rPr lang="cs-CZ" sz="1900" b="1" cap="small" dirty="0" err="1">
                <a:solidFill>
                  <a:srgbClr val="0070C0"/>
                </a:solidFill>
              </a:rPr>
              <a:t>McKay</a:t>
            </a:r>
            <a:r>
              <a:rPr lang="cs-CZ" sz="1900" b="1" cap="small" dirty="0">
                <a:solidFill>
                  <a:srgbClr val="0070C0"/>
                </a:solidFill>
              </a:rPr>
              <a:t> </a:t>
            </a:r>
            <a:r>
              <a:rPr lang="cs-CZ" sz="1900" dirty="0"/>
              <a:t>(1942): </a:t>
            </a:r>
            <a:r>
              <a:rPr lang="cs-CZ" sz="1900" i="1" dirty="0" err="1"/>
              <a:t>Juvenile</a:t>
            </a:r>
            <a:r>
              <a:rPr lang="cs-CZ" sz="1900" i="1" dirty="0"/>
              <a:t> </a:t>
            </a:r>
            <a:r>
              <a:rPr lang="cs-CZ" sz="1900" i="1" dirty="0" err="1"/>
              <a:t>Delinquency</a:t>
            </a:r>
            <a:r>
              <a:rPr lang="cs-CZ" sz="1900" i="1" dirty="0"/>
              <a:t> in Urban </a:t>
            </a:r>
            <a:r>
              <a:rPr lang="cs-CZ" sz="1900" i="1" dirty="0" err="1"/>
              <a:t>Areas</a:t>
            </a:r>
            <a:endParaRPr lang="cs-CZ" sz="1900" i="1" dirty="0"/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testují </a:t>
            </a:r>
            <a:r>
              <a:rPr lang="cs-CZ" sz="1900" dirty="0" err="1"/>
              <a:t>Burgessův</a:t>
            </a:r>
            <a:r>
              <a:rPr lang="cs-CZ" sz="1900" dirty="0"/>
              <a:t> model - rozložení kriminality mladistvých ve městě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povaha sousedství </a:t>
            </a:r>
            <a:r>
              <a:rPr lang="cs-CZ" sz="1600" dirty="0"/>
              <a:t>(</a:t>
            </a:r>
            <a:r>
              <a:rPr lang="cs-CZ" sz="1600" i="1" dirty="0" err="1"/>
              <a:t>neighborhood</a:t>
            </a:r>
            <a:r>
              <a:rPr lang="cs-CZ" sz="1600" dirty="0"/>
              <a:t>) </a:t>
            </a:r>
            <a:r>
              <a:rPr lang="cs-CZ" sz="1900" dirty="0"/>
              <a:t>spíše než jednotlivce ovlivňuje zločin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vztah zločinu k zóně v přechodu a ke složení obyvatelstva (míra chudoby, </a:t>
            </a:r>
            <a:br>
              <a:rPr lang="cs-CZ" sz="1900" dirty="0"/>
            </a:br>
            <a:r>
              <a:rPr lang="cs-CZ" sz="1900" dirty="0"/>
              <a:t> mobilita, rasová heterogenita)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absence normativních kontrol ze strany rodiny a komunity </a:t>
            </a:r>
            <a:r>
              <a:rPr lang="cs-CZ" sz="1900" dirty="0">
                <a:latin typeface="Calibri" panose="020F0502020204030204" pitchFamily="34" charset="0"/>
              </a:rPr>
              <a:t>→ </a:t>
            </a:r>
            <a:r>
              <a:rPr lang="cs-CZ" sz="1900" dirty="0"/>
              <a:t>sociální </a:t>
            </a:r>
            <a:br>
              <a:rPr lang="cs-CZ" sz="1900" dirty="0"/>
            </a:br>
            <a:r>
              <a:rPr lang="cs-CZ" sz="1900" dirty="0"/>
              <a:t> dezorganizace </a:t>
            </a:r>
            <a:r>
              <a:rPr lang="cs-CZ" sz="1900" dirty="0">
                <a:latin typeface="Calibri" panose="020F0502020204030204" pitchFamily="34" charset="0"/>
              </a:rPr>
              <a:t>→ </a:t>
            </a:r>
            <a:r>
              <a:rPr lang="cs-CZ" sz="1900" dirty="0"/>
              <a:t>zločin (vliv na teorii sociální kontroly)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„chudší“ oblasti - diverzita norem chování (subkultura sousedství)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možné (ilegálnímu) chování se naučit od dospělých zločinců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koncept </a:t>
            </a:r>
            <a:r>
              <a:rPr lang="cs-CZ" sz="1900" dirty="0" err="1"/>
              <a:t>kuturního</a:t>
            </a:r>
            <a:r>
              <a:rPr lang="cs-CZ" sz="1900" dirty="0"/>
              <a:t> přenosu </a:t>
            </a:r>
            <a:r>
              <a:rPr lang="cs-CZ" sz="1600" dirty="0"/>
              <a:t>(</a:t>
            </a:r>
            <a:r>
              <a:rPr lang="cs-CZ" sz="1600" i="1" dirty="0" err="1"/>
              <a:t>cultural</a:t>
            </a:r>
            <a:r>
              <a:rPr lang="cs-CZ" sz="1600" i="1" dirty="0"/>
              <a:t> </a:t>
            </a:r>
            <a:r>
              <a:rPr lang="cs-CZ" sz="1600" i="1" dirty="0" err="1"/>
              <a:t>transmission</a:t>
            </a:r>
            <a:r>
              <a:rPr lang="cs-CZ" sz="1600" dirty="0"/>
              <a:t>) </a:t>
            </a:r>
            <a:r>
              <a:rPr lang="cs-CZ" sz="1900" dirty="0"/>
              <a:t>(generační)</a:t>
            </a:r>
          </a:p>
        </p:txBody>
      </p:sp>
    </p:spTree>
    <p:extLst>
      <p:ext uri="{BB962C8B-B14F-4D97-AF65-F5344CB8AC3E}">
        <p14:creationId xmlns:p14="http://schemas.microsoft.com/office/powerpoint/2010/main" val="1802942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SOCIÁLNÍ DEZORGANIZACE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084832"/>
            <a:ext cx="7809234" cy="4572000"/>
          </a:xfrm>
        </p:spPr>
        <p:txBody>
          <a:bodyPr>
            <a:no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Chicagská škola a zločin - 2 zásadní hypotézy</a:t>
            </a:r>
            <a:br>
              <a:rPr lang="cs-CZ" sz="1900" dirty="0"/>
            </a:br>
            <a:br>
              <a:rPr lang="cs-CZ" sz="1900" dirty="0"/>
            </a:br>
            <a:r>
              <a:rPr lang="cs-CZ" sz="1900" dirty="0"/>
              <a:t> (1) současný výskyt zločinu a sociálních problémů (chudoba, </a:t>
            </a:r>
            <a:br>
              <a:rPr lang="cs-CZ" sz="1900" dirty="0"/>
            </a:br>
            <a:r>
              <a:rPr lang="cs-CZ" sz="1900" dirty="0"/>
              <a:t>      nezaměstnanost...) </a:t>
            </a:r>
            <a:br>
              <a:rPr lang="cs-CZ" sz="1900" dirty="0"/>
            </a:br>
            <a:r>
              <a:rPr lang="cs-CZ" sz="1900" dirty="0"/>
              <a:t> (2) přetrvávání oblastí s vysokou mírou zločinnosti (nezávisle na </a:t>
            </a:r>
            <a:br>
              <a:rPr lang="cs-CZ" sz="1900" dirty="0"/>
            </a:br>
            <a:r>
              <a:rPr lang="cs-CZ" sz="1900" dirty="0"/>
              <a:t>      konkrétním obyvatelstvu, konkrétní rasové/etnické skupině)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dimenze organizace - </a:t>
            </a:r>
            <a:br>
              <a:rPr lang="cs-CZ" sz="1900" dirty="0"/>
            </a:br>
            <a:r>
              <a:rPr lang="cs-CZ" sz="1900" dirty="0"/>
              <a:t> komunity sociálně organizované (solidarita, soudržnost) x dezorganizované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>
                <a:solidFill>
                  <a:prstClr val="black"/>
                </a:solidFill>
              </a:rPr>
              <a:t> vztah zločin-sociální </a:t>
            </a:r>
            <a:r>
              <a:rPr lang="cs-CZ" sz="1900" dirty="0" err="1">
                <a:solidFill>
                  <a:prstClr val="black"/>
                </a:solidFill>
              </a:rPr>
              <a:t>dez</a:t>
            </a:r>
            <a:r>
              <a:rPr lang="cs-CZ" sz="1900" dirty="0">
                <a:solidFill>
                  <a:prstClr val="black"/>
                </a:solidFill>
              </a:rPr>
              <a:t>/organizace určován neformální soc. kontrolou</a:t>
            </a:r>
            <a:endParaRPr lang="cs-CZ" sz="1900" dirty="0"/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exogenní vlastnosti sousedství → soc. vazby → neformální soc. kontrola →  </a:t>
            </a:r>
            <a:br>
              <a:rPr lang="cs-CZ" sz="1900" dirty="0"/>
            </a:br>
            <a:r>
              <a:rPr lang="cs-CZ" sz="1900" dirty="0"/>
              <a:t> zločin </a:t>
            </a:r>
            <a:r>
              <a:rPr lang="cs-CZ" sz="1600" dirty="0"/>
              <a:t>(</a:t>
            </a:r>
            <a:r>
              <a:rPr lang="cs-CZ" sz="1600" dirty="0" err="1"/>
              <a:t>Sampson</a:t>
            </a:r>
            <a:r>
              <a:rPr lang="cs-CZ" sz="1600" dirty="0"/>
              <a:t> 1987)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</a:t>
            </a:r>
            <a:r>
              <a:rPr lang="cs-CZ" sz="1900" dirty="0" err="1"/>
              <a:t>ekol</a:t>
            </a:r>
            <a:r>
              <a:rPr lang="cs-CZ" sz="1900" dirty="0"/>
              <a:t>. faktory (chudoba, mobilita, heterogenita) - jen nepřímý vliv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710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sociologická vysvětlení zločinu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604052"/>
            <a:ext cx="7290055" cy="4023360"/>
          </a:xfrm>
        </p:spPr>
        <p:txBody>
          <a:bodyPr/>
          <a:lstStyle/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odmítání individualistických vysvětlení x chování, co </a:t>
            </a:r>
            <a:r>
              <a:rPr lang="cs-CZ" sz="1900" u="sng" dirty="0"/>
              <a:t>vybočuje z norem </a:t>
            </a:r>
            <a:br>
              <a:rPr lang="cs-CZ" sz="1900" dirty="0"/>
            </a:br>
            <a:r>
              <a:rPr lang="cs-CZ" sz="1900" dirty="0"/>
              <a:t> přijatých na základě </a:t>
            </a:r>
            <a:r>
              <a:rPr lang="cs-CZ" sz="1900" u="sng" dirty="0"/>
              <a:t>konsensu společnosti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ale i sociologický </a:t>
            </a:r>
            <a:r>
              <a:rPr lang="cs-CZ" sz="1900" i="1" dirty="0">
                <a:solidFill>
                  <a:srgbClr val="0070C0"/>
                </a:solidFill>
              </a:rPr>
              <a:t>pozitivismus</a:t>
            </a:r>
            <a:r>
              <a:rPr lang="cs-CZ" sz="1900" dirty="0"/>
              <a:t>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role sociálního kontextu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možné pochopení zločinu jen ke vztahu k </a:t>
            </a:r>
            <a:r>
              <a:rPr lang="cs-CZ" sz="1900" i="1" dirty="0">
                <a:solidFill>
                  <a:srgbClr val="0070C0"/>
                </a:solidFill>
              </a:rPr>
              <a:t>sociální struktuře</a:t>
            </a:r>
            <a:r>
              <a:rPr lang="cs-CZ" sz="1900" dirty="0"/>
              <a:t>, sociálním </a:t>
            </a:r>
            <a:br>
              <a:rPr lang="cs-CZ" sz="1900" dirty="0"/>
            </a:br>
            <a:r>
              <a:rPr lang="cs-CZ" sz="1900" dirty="0"/>
              <a:t> </a:t>
            </a:r>
            <a:r>
              <a:rPr lang="cs-CZ" sz="1900" i="1" dirty="0">
                <a:solidFill>
                  <a:srgbClr val="0070C0"/>
                </a:solidFill>
              </a:rPr>
              <a:t>podmínkám</a:t>
            </a:r>
            <a:r>
              <a:rPr lang="cs-CZ" sz="1900" dirty="0"/>
              <a:t> a </a:t>
            </a:r>
            <a:r>
              <a:rPr lang="cs-CZ" sz="1900" i="1" dirty="0">
                <a:solidFill>
                  <a:srgbClr val="0070C0"/>
                </a:solidFill>
              </a:rPr>
              <a:t>procesům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41151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KRITIKA teorie sociální dezorganizace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084833"/>
            <a:ext cx="7290055" cy="44833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1900" dirty="0"/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odlišné i protiřečící si ideje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nejasné pojetí „kriminálního (delikventního) území“ i sousedství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tautologie (vztah zločinu a sociální dezorganizace)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nejasná konceptualizace </a:t>
            </a:r>
            <a:r>
              <a:rPr lang="cs-CZ" sz="1900" dirty="0" err="1"/>
              <a:t>neform</a:t>
            </a:r>
            <a:r>
              <a:rPr lang="cs-CZ" sz="1900" dirty="0"/>
              <a:t>. soc. kontroly a soc. vazeb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ekologický model ignoruje třídní konflikt a nerovné rozložení moci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ignoruje organizovaný zločin a zločiny mocných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determinismus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oficiální statistiky</a:t>
            </a:r>
          </a:p>
        </p:txBody>
      </p:sp>
    </p:spTree>
    <p:extLst>
      <p:ext uri="{BB962C8B-B14F-4D97-AF65-F5344CB8AC3E}">
        <p14:creationId xmlns:p14="http://schemas.microsoft.com/office/powerpoint/2010/main" val="41630507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dopad teorie sociální dezorganizace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084832"/>
            <a:ext cx="7290055" cy="4572000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vliv na teorii sociálních kontrol a subkulturní přístupy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etnografický výzkum (hloubkové rozhovory), zúčastněné pozorování</a:t>
            </a:r>
            <a:br>
              <a:rPr lang="cs-CZ" sz="1900" dirty="0"/>
            </a:br>
            <a:endParaRPr lang="cs-CZ" sz="1900" dirty="0"/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Oscar </a:t>
            </a:r>
            <a:r>
              <a:rPr lang="cs-CZ" sz="1900" dirty="0" err="1"/>
              <a:t>Newman</a:t>
            </a:r>
            <a:r>
              <a:rPr lang="cs-CZ" sz="1900" dirty="0"/>
              <a:t> (1972) - „</a:t>
            </a:r>
            <a:r>
              <a:rPr lang="cs-CZ" sz="1900" dirty="0" err="1"/>
              <a:t>defensible</a:t>
            </a:r>
            <a:r>
              <a:rPr lang="cs-CZ" sz="1900" dirty="0"/>
              <a:t> </a:t>
            </a:r>
            <a:r>
              <a:rPr lang="cs-CZ" sz="1900" dirty="0" err="1"/>
              <a:t>space</a:t>
            </a:r>
            <a:r>
              <a:rPr lang="cs-CZ" sz="1900" dirty="0"/>
              <a:t>“ (hájitelný prostor)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hypotéza rozbitého okna </a:t>
            </a:r>
            <a:r>
              <a:rPr lang="cs-CZ" sz="1600" dirty="0"/>
              <a:t>(</a:t>
            </a:r>
            <a:r>
              <a:rPr lang="cs-CZ" sz="1600" i="1" dirty="0" err="1"/>
              <a:t>broken</a:t>
            </a:r>
            <a:r>
              <a:rPr lang="cs-CZ" sz="1600" i="1" dirty="0"/>
              <a:t> </a:t>
            </a:r>
            <a:r>
              <a:rPr lang="cs-CZ" sz="1600" i="1" dirty="0" err="1"/>
              <a:t>window</a:t>
            </a:r>
            <a:r>
              <a:rPr lang="cs-CZ" sz="1600" i="1" dirty="0"/>
              <a:t> </a:t>
            </a:r>
            <a:r>
              <a:rPr lang="cs-CZ" sz="1600" i="1" dirty="0" err="1"/>
              <a:t>hypothesis</a:t>
            </a:r>
            <a:r>
              <a:rPr lang="cs-CZ" sz="1600" dirty="0"/>
              <a:t>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James Wilson a George </a:t>
            </a:r>
            <a:r>
              <a:rPr lang="cs-CZ" sz="1900" dirty="0" err="1"/>
              <a:t>Kelling</a:t>
            </a:r>
            <a:r>
              <a:rPr lang="cs-CZ" sz="1900" dirty="0"/>
              <a:t> (1982) - „zločin plodí zločin“, spirála  </a:t>
            </a:r>
            <a:br>
              <a:rPr lang="cs-CZ" sz="1900" dirty="0"/>
            </a:br>
            <a:r>
              <a:rPr lang="cs-CZ" sz="1900" dirty="0"/>
              <a:t> zločinu a výtržností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nemožnost postihnout pravé příčiny zločinu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pravicový (kriminologický) realismus - „</a:t>
            </a:r>
            <a:r>
              <a:rPr lang="cs-CZ" sz="1900" dirty="0" err="1"/>
              <a:t>community</a:t>
            </a:r>
            <a:r>
              <a:rPr lang="cs-CZ" sz="1900" dirty="0"/>
              <a:t> </a:t>
            </a:r>
            <a:r>
              <a:rPr lang="cs-CZ" sz="1900" dirty="0" err="1"/>
              <a:t>policing</a:t>
            </a:r>
            <a:r>
              <a:rPr lang="cs-CZ" sz="1900" dirty="0"/>
              <a:t>“ a politika </a:t>
            </a:r>
            <a:br>
              <a:rPr lang="cs-CZ" sz="1900" dirty="0"/>
            </a:br>
            <a:r>
              <a:rPr lang="cs-CZ" sz="1900" dirty="0"/>
              <a:t> nulové tolerance (asociální jevy na ulici)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situační prevence zločinu </a:t>
            </a:r>
            <a:r>
              <a:rPr lang="cs-CZ" sz="1600" dirty="0"/>
              <a:t>(</a:t>
            </a:r>
            <a:r>
              <a:rPr lang="cs-CZ" sz="1600" i="1" dirty="0" err="1"/>
              <a:t>situational</a:t>
            </a:r>
            <a:r>
              <a:rPr lang="cs-CZ" sz="1600" i="1" dirty="0"/>
              <a:t> </a:t>
            </a:r>
            <a:r>
              <a:rPr lang="cs-CZ" sz="1600" i="1" dirty="0" err="1"/>
              <a:t>crime</a:t>
            </a:r>
            <a:r>
              <a:rPr lang="cs-CZ" sz="1600" i="1" dirty="0"/>
              <a:t> </a:t>
            </a:r>
            <a:r>
              <a:rPr lang="cs-CZ" sz="1600" i="1" dirty="0" err="1"/>
              <a:t>prevention</a:t>
            </a:r>
            <a:r>
              <a:rPr lang="cs-CZ" sz="1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084193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539025"/>
            <a:ext cx="7509630" cy="53189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>
              <a:buFont typeface="Tw Cen MT" panose="020B0602020104020603" pitchFamily="34" charset="-18"/>
              <a:buChar char="-"/>
            </a:pPr>
            <a:r>
              <a:rPr lang="cs-CZ" sz="1600" dirty="0" err="1"/>
              <a:t>Burgess</a:t>
            </a:r>
            <a:r>
              <a:rPr lang="cs-CZ" sz="1600" dirty="0"/>
              <a:t>, Ernest. 1925. „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Growth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City. </a:t>
            </a:r>
            <a:r>
              <a:rPr lang="cs-CZ" sz="1600" dirty="0" err="1"/>
              <a:t>An</a:t>
            </a:r>
            <a:r>
              <a:rPr lang="cs-CZ" sz="1600" dirty="0"/>
              <a:t> </a:t>
            </a:r>
            <a:r>
              <a:rPr lang="cs-CZ" sz="1600" dirty="0" err="1"/>
              <a:t>Introduction</a:t>
            </a:r>
            <a:r>
              <a:rPr lang="cs-CZ" sz="1600" dirty="0"/>
              <a:t> to a </a:t>
            </a:r>
            <a:r>
              <a:rPr lang="cs-CZ" sz="1600" dirty="0" err="1"/>
              <a:t>Research</a:t>
            </a:r>
            <a:r>
              <a:rPr lang="cs-CZ" sz="1600" dirty="0"/>
              <a:t> Project“. </a:t>
            </a:r>
            <a:r>
              <a:rPr lang="en-US" sz="1600" dirty="0"/>
              <a:t>In: Park, Robert E. – Burgess, Ernest W. </a:t>
            </a:r>
            <a:r>
              <a:rPr lang="en-US" sz="1600" i="1" dirty="0"/>
              <a:t>The City</a:t>
            </a:r>
            <a:r>
              <a:rPr lang="en-US" sz="1600" dirty="0"/>
              <a:t>. Chicago: The University of Chicago Press, pp. </a:t>
            </a:r>
            <a:r>
              <a:rPr lang="cs-CZ" sz="1600" dirty="0"/>
              <a:t>47-62.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600" dirty="0" err="1"/>
              <a:t>Burke</a:t>
            </a:r>
            <a:r>
              <a:rPr lang="cs-CZ" sz="1600" dirty="0"/>
              <a:t>, Roger </a:t>
            </a:r>
            <a:r>
              <a:rPr lang="cs-CZ" sz="1600" dirty="0" err="1"/>
              <a:t>Hopkins</a:t>
            </a:r>
            <a:r>
              <a:rPr lang="cs-CZ" sz="1600" dirty="0"/>
              <a:t>. 2009. </a:t>
            </a:r>
            <a:r>
              <a:rPr lang="en-US" sz="1600" i="1" dirty="0"/>
              <a:t>An Introduction t</a:t>
            </a:r>
            <a:r>
              <a:rPr lang="cs-CZ" sz="1600" i="1" dirty="0"/>
              <a:t>o </a:t>
            </a:r>
            <a:r>
              <a:rPr lang="en-US" sz="1600" i="1" dirty="0"/>
              <a:t>Criminological Theory</a:t>
            </a:r>
            <a:r>
              <a:rPr lang="cs-CZ" sz="1600" dirty="0"/>
              <a:t>. </a:t>
            </a:r>
            <a:r>
              <a:rPr lang="cs-CZ" sz="1600" dirty="0" err="1"/>
              <a:t>Willan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.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600" dirty="0"/>
              <a:t>Cambridge, Mark. 2014. </a:t>
            </a:r>
            <a:r>
              <a:rPr lang="en-US" sz="1600" i="1" dirty="0"/>
              <a:t>SSLC502 Classical Criminology - Chicago School</a:t>
            </a:r>
            <a:r>
              <a:rPr lang="cs-CZ" sz="1600" dirty="0"/>
              <a:t>, přednáška (https://www.youtube.com/</a:t>
            </a:r>
            <a:r>
              <a:rPr lang="cs-CZ" sz="1600" dirty="0" err="1"/>
              <a:t>watch?v</a:t>
            </a:r>
            <a:r>
              <a:rPr lang="cs-CZ" sz="1600" dirty="0"/>
              <a:t>=bRozEDlg70o).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600" dirty="0" err="1"/>
              <a:t>Carrabine</a:t>
            </a:r>
            <a:r>
              <a:rPr lang="cs-CZ" sz="1600" dirty="0"/>
              <a:t>, </a:t>
            </a:r>
            <a:r>
              <a:rPr lang="cs-CZ" sz="1600" dirty="0" err="1"/>
              <a:t>Eamonn</a:t>
            </a:r>
            <a:r>
              <a:rPr lang="cs-CZ" sz="1600" dirty="0"/>
              <a:t> et al. 2009. </a:t>
            </a:r>
            <a:r>
              <a:rPr lang="cs-CZ" sz="1600" i="1" dirty="0" err="1"/>
              <a:t>Criminology</a:t>
            </a:r>
            <a:r>
              <a:rPr lang="cs-CZ" sz="1600" i="1" dirty="0"/>
              <a:t>: A </a:t>
            </a:r>
            <a:r>
              <a:rPr lang="cs-CZ" sz="1600" i="1" dirty="0" err="1"/>
              <a:t>sociological</a:t>
            </a:r>
            <a:r>
              <a:rPr lang="cs-CZ" sz="1600" i="1" dirty="0"/>
              <a:t> </a:t>
            </a:r>
            <a:r>
              <a:rPr lang="cs-CZ" sz="1600" i="1" dirty="0" err="1"/>
              <a:t>introduction</a:t>
            </a:r>
            <a:r>
              <a:rPr lang="cs-CZ" sz="1600" dirty="0"/>
              <a:t>. New York: </a:t>
            </a:r>
            <a:r>
              <a:rPr lang="cs-CZ" sz="1600" dirty="0" err="1"/>
              <a:t>Routledge</a:t>
            </a:r>
            <a:r>
              <a:rPr lang="cs-CZ" sz="1600" dirty="0"/>
              <a:t>,.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600" dirty="0"/>
              <a:t> </a:t>
            </a:r>
            <a:r>
              <a:rPr lang="cs-CZ" sz="1600" dirty="0" err="1"/>
              <a:t>Durkheim</a:t>
            </a:r>
            <a:r>
              <a:rPr lang="cs-CZ" sz="1600" dirty="0"/>
              <a:t>, </a:t>
            </a:r>
            <a:r>
              <a:rPr lang="cs-CZ" sz="1600" dirty="0" err="1"/>
              <a:t>Émile</a:t>
            </a:r>
            <a:r>
              <a:rPr lang="cs-CZ" sz="1600" dirty="0"/>
              <a:t>. 1969. Pravidla sociologické metody. Praha: Vysoká škola politická ÚV KSČ, pp. 75-104.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600" dirty="0" err="1"/>
              <a:t>Hayward</a:t>
            </a:r>
            <a:r>
              <a:rPr lang="cs-CZ" sz="1600" dirty="0"/>
              <a:t>, </a:t>
            </a:r>
            <a:r>
              <a:rPr lang="cs-CZ" sz="1600" dirty="0" err="1"/>
              <a:t>Keith</a:t>
            </a:r>
            <a:r>
              <a:rPr lang="cs-CZ" sz="1600" dirty="0"/>
              <a:t> and </a:t>
            </a:r>
            <a:r>
              <a:rPr lang="cs-CZ" sz="1600" dirty="0" err="1"/>
              <a:t>Morrison</a:t>
            </a:r>
            <a:r>
              <a:rPr lang="cs-CZ" sz="1600" dirty="0"/>
              <a:t>, </a:t>
            </a:r>
            <a:r>
              <a:rPr lang="cs-CZ" sz="1600" dirty="0" err="1"/>
              <a:t>Wayne</a:t>
            </a:r>
            <a:r>
              <a:rPr lang="cs-CZ" sz="1600" dirty="0"/>
              <a:t>. 2009. „</a:t>
            </a:r>
            <a:r>
              <a:rPr lang="cs-CZ" sz="1600" dirty="0" err="1"/>
              <a:t>Theoretical</a:t>
            </a:r>
            <a:r>
              <a:rPr lang="cs-CZ" sz="1600" dirty="0"/>
              <a:t> </a:t>
            </a:r>
            <a:r>
              <a:rPr lang="cs-CZ" sz="1600" dirty="0" err="1"/>
              <a:t>criminology</a:t>
            </a:r>
            <a:r>
              <a:rPr lang="cs-CZ" sz="1600" dirty="0"/>
              <a:t>: a </a:t>
            </a:r>
            <a:r>
              <a:rPr lang="cs-CZ" sz="1600" dirty="0" err="1"/>
              <a:t>starting</a:t>
            </a:r>
            <a:r>
              <a:rPr lang="cs-CZ" sz="1600" dirty="0"/>
              <a:t> point“, In: Hale, </a:t>
            </a:r>
            <a:r>
              <a:rPr lang="cs-CZ" sz="1600" dirty="0" err="1"/>
              <a:t>Chris</a:t>
            </a:r>
            <a:r>
              <a:rPr lang="cs-CZ" sz="1600" dirty="0"/>
              <a:t> et al. 2009. </a:t>
            </a:r>
            <a:r>
              <a:rPr lang="cs-CZ" sz="1600" i="1" dirty="0" err="1"/>
              <a:t>Criminology</a:t>
            </a:r>
            <a:r>
              <a:rPr lang="cs-CZ" sz="1600" dirty="0"/>
              <a:t>. New York: Oxford University </a:t>
            </a:r>
            <a:r>
              <a:rPr lang="cs-CZ" sz="1600" dirty="0" err="1"/>
              <a:t>Press</a:t>
            </a:r>
            <a:r>
              <a:rPr lang="cs-CZ" sz="1600" dirty="0"/>
              <a:t>. pp.  73-102.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en-US" sz="1600" dirty="0" err="1"/>
              <a:t>Kubrin</a:t>
            </a:r>
            <a:r>
              <a:rPr lang="en-US" sz="1600" dirty="0"/>
              <a:t>, Charis E. 2011. „Social </a:t>
            </a:r>
            <a:r>
              <a:rPr lang="en-US" sz="1600" dirty="0" err="1"/>
              <a:t>Disorganisation</a:t>
            </a:r>
            <a:r>
              <a:rPr lang="en-US" sz="1600" dirty="0"/>
              <a:t> Theory: Then, Now, and in the Future“. In: </a:t>
            </a:r>
            <a:r>
              <a:rPr lang="en-US" sz="1600" dirty="0" err="1"/>
              <a:t>Krohn</a:t>
            </a:r>
            <a:r>
              <a:rPr lang="en-US" sz="1600" dirty="0"/>
              <a:t>, Marvin D. et al. </a:t>
            </a:r>
            <a:r>
              <a:rPr lang="en-US" sz="1600" i="1" dirty="0"/>
              <a:t>Handbook on Crime and Deviance</a:t>
            </a:r>
            <a:r>
              <a:rPr lang="en-US" sz="1600" dirty="0"/>
              <a:t>. Heidelberg: Springer, pp. 225-236.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3494923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POUŽITÁ LITERATURA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700011"/>
            <a:ext cx="7509630" cy="566670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cs-CZ" sz="1600" dirty="0"/>
          </a:p>
          <a:p>
            <a:pPr lvl="0">
              <a:buFont typeface="Tw Cen MT" panose="020B0602020104020603" pitchFamily="34" charset="-18"/>
              <a:buChar char="-"/>
            </a:pPr>
            <a:r>
              <a:rPr lang="cs-CZ" sz="1600" dirty="0"/>
              <a:t> </a:t>
            </a:r>
            <a:r>
              <a:rPr lang="en-GB" sz="1600" dirty="0"/>
              <a:t>Marsh</a:t>
            </a:r>
            <a:r>
              <a:rPr lang="cs-CZ" sz="1600" dirty="0"/>
              <a:t>, Ian</a:t>
            </a:r>
            <a:r>
              <a:rPr lang="en-GB" sz="1600" dirty="0"/>
              <a:t> (Ed.). </a:t>
            </a:r>
            <a:r>
              <a:rPr lang="en-GB" sz="1600" i="1" dirty="0"/>
              <a:t>Crime and criminal justice</a:t>
            </a:r>
            <a:r>
              <a:rPr lang="en-GB" sz="1600" dirty="0"/>
              <a:t>. Abingdon, Oxon, New York: Routledge</a:t>
            </a:r>
            <a:r>
              <a:rPr lang="cs-CZ" sz="1600" dirty="0"/>
              <a:t>.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600" dirty="0"/>
              <a:t> </a:t>
            </a:r>
            <a:r>
              <a:rPr lang="cs-CZ" sz="1600" dirty="0" err="1"/>
              <a:t>Merton</a:t>
            </a:r>
            <a:r>
              <a:rPr lang="cs-CZ" sz="1600" dirty="0"/>
              <a:t>, Robert K. 2000. Studie ze sociologické teorie. Praha: Sociologické nakladatelství, pp. 133-177.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600" dirty="0"/>
              <a:t> </a:t>
            </a:r>
            <a:r>
              <a:rPr lang="en-US" sz="1600" dirty="0"/>
              <a:t>Park, Robert E. </a:t>
            </a:r>
            <a:r>
              <a:rPr lang="cs-CZ" sz="1600" dirty="0"/>
              <a:t>1925</a:t>
            </a:r>
            <a:r>
              <a:rPr lang="en-US" sz="1600" dirty="0"/>
              <a:t>. „</a:t>
            </a:r>
            <a:r>
              <a:rPr lang="cs-CZ" sz="1600" dirty="0" err="1"/>
              <a:t>The</a:t>
            </a:r>
            <a:r>
              <a:rPr lang="cs-CZ" sz="1600" dirty="0"/>
              <a:t> City. </a:t>
            </a:r>
            <a:r>
              <a:rPr lang="cs-CZ" sz="1600" dirty="0" err="1"/>
              <a:t>Suggestions</a:t>
            </a:r>
            <a:r>
              <a:rPr lang="cs-CZ" sz="1600" dirty="0"/>
              <a:t> </a:t>
            </a:r>
            <a:r>
              <a:rPr lang="cs-CZ" sz="1600" dirty="0" err="1"/>
              <a:t>for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Investigation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Human</a:t>
            </a:r>
            <a:r>
              <a:rPr lang="cs-CZ" sz="1600" dirty="0"/>
              <a:t> </a:t>
            </a:r>
            <a:r>
              <a:rPr lang="cs-CZ" sz="1600" dirty="0" err="1"/>
              <a:t>Behavior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Urban </a:t>
            </a:r>
            <a:r>
              <a:rPr lang="cs-CZ" sz="1600" dirty="0" err="1"/>
              <a:t>Environment</a:t>
            </a:r>
            <a:r>
              <a:rPr lang="en-US" sz="1600" dirty="0"/>
              <a:t>“. In: Park, Robert E. – Burgess, Ernest W. </a:t>
            </a:r>
            <a:r>
              <a:rPr lang="en-US" sz="1600" i="1" dirty="0"/>
              <a:t>The City</a:t>
            </a:r>
            <a:r>
              <a:rPr lang="en-US" sz="1600" dirty="0"/>
              <a:t>. Chicago: The University of Chicago Press, pp</a:t>
            </a:r>
            <a:r>
              <a:rPr lang="cs-CZ" sz="1600" dirty="0"/>
              <a:t>. 1-46</a:t>
            </a:r>
            <a:r>
              <a:rPr lang="en-US" sz="1600" dirty="0"/>
              <a:t>.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en-US" sz="1600" dirty="0"/>
              <a:t>Park, Robert E. </a:t>
            </a:r>
            <a:r>
              <a:rPr lang="cs-CZ" sz="1600" dirty="0"/>
              <a:t>1925</a:t>
            </a:r>
            <a:r>
              <a:rPr lang="en-US" sz="1600" dirty="0"/>
              <a:t>. „Community Organization and Juvenile Delinquency“. In: Park, Robert E. – Burgess, Ernest W. </a:t>
            </a:r>
            <a:r>
              <a:rPr lang="en-US" sz="1600" i="1" dirty="0"/>
              <a:t>The City</a:t>
            </a:r>
            <a:r>
              <a:rPr lang="en-US" sz="1600" dirty="0"/>
              <a:t>. Chicago: The University of Chicago Press, pp. 99-111.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600" dirty="0"/>
              <a:t> </a:t>
            </a:r>
            <a:r>
              <a:rPr lang="cs-CZ" sz="1600" dirty="0" err="1"/>
              <a:t>Taylor</a:t>
            </a:r>
            <a:r>
              <a:rPr lang="cs-CZ" sz="1600" dirty="0"/>
              <a:t>, Ian et al. 2003 (1973). </a:t>
            </a:r>
            <a:r>
              <a:rPr lang="en-US" sz="1600" i="1" dirty="0"/>
              <a:t>The new criminology:</a:t>
            </a:r>
            <a:r>
              <a:rPr lang="cs-CZ" sz="1600" i="1" dirty="0"/>
              <a:t> </a:t>
            </a:r>
            <a:r>
              <a:rPr lang="en-US" sz="1600" i="1" dirty="0"/>
              <a:t>for a social theory of deviance</a:t>
            </a:r>
            <a:r>
              <a:rPr lang="cs-CZ" sz="1600" dirty="0"/>
              <a:t>. </a:t>
            </a:r>
            <a:br>
              <a:rPr lang="cs-CZ" sz="1600" dirty="0"/>
            </a:br>
            <a:r>
              <a:rPr lang="cs-CZ" sz="1600" dirty="0"/>
              <a:t> London and New York: </a:t>
            </a:r>
            <a:r>
              <a:rPr lang="cs-CZ" sz="1600" dirty="0" err="1"/>
              <a:t>Routledge</a:t>
            </a:r>
            <a:r>
              <a:rPr lang="cs-CZ" sz="1600" dirty="0"/>
              <a:t>, pp. 110-130.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600" dirty="0"/>
              <a:t> </a:t>
            </a:r>
            <a:r>
              <a:rPr lang="cs-CZ" sz="1600" dirty="0" err="1"/>
              <a:t>Tierney</a:t>
            </a:r>
            <a:r>
              <a:rPr lang="cs-CZ" sz="1600" dirty="0"/>
              <a:t>, John. 2006. </a:t>
            </a:r>
            <a:r>
              <a:rPr lang="cs-CZ" sz="1600" i="1" dirty="0" err="1"/>
              <a:t>Criminology</a:t>
            </a:r>
            <a:r>
              <a:rPr lang="cs-CZ" sz="1600" i="1" dirty="0"/>
              <a:t>. </a:t>
            </a:r>
            <a:r>
              <a:rPr lang="cs-CZ" sz="1600" i="1" dirty="0" err="1"/>
              <a:t>Theory</a:t>
            </a:r>
            <a:r>
              <a:rPr lang="cs-CZ" sz="1600" i="1" dirty="0"/>
              <a:t> and </a:t>
            </a:r>
            <a:r>
              <a:rPr lang="cs-CZ" sz="1600" i="1" dirty="0" err="1"/>
              <a:t>Context</a:t>
            </a:r>
            <a:r>
              <a:rPr lang="cs-CZ" sz="1600" dirty="0"/>
              <a:t>. </a:t>
            </a:r>
            <a:r>
              <a:rPr lang="cs-CZ" sz="1600" dirty="0" err="1"/>
              <a:t>Harlow</a:t>
            </a:r>
            <a:r>
              <a:rPr lang="cs-CZ" sz="1600" dirty="0"/>
              <a:t>: </a:t>
            </a:r>
            <a:r>
              <a:rPr lang="cs-CZ" sz="1600" dirty="0" err="1"/>
              <a:t>Longman</a:t>
            </a:r>
            <a:r>
              <a:rPr lang="cs-CZ" sz="1600" dirty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5347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klasická kriminologie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17354"/>
            <a:ext cx="7944173" cy="4023360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klasická právní věda  - objektem trestní zákon, právní definice zločinu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sekularismus, vznik v období osvícenství (18./19. století)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cílem spravedlivý trestní systém založený na hodnotě </a:t>
            </a:r>
            <a:r>
              <a:rPr lang="cs-CZ" sz="1900" i="1" dirty="0">
                <a:solidFill>
                  <a:srgbClr val="0070C0"/>
                </a:solidFill>
              </a:rPr>
              <a:t>rovnosti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vztah mezi zločinem, spravedlností a trestem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</a:t>
            </a:r>
            <a:r>
              <a:rPr lang="cs-CZ" sz="1900" i="1" dirty="0">
                <a:solidFill>
                  <a:srgbClr val="0070C0"/>
                </a:solidFill>
              </a:rPr>
              <a:t>svobodná vůle</a:t>
            </a:r>
            <a:r>
              <a:rPr lang="cs-CZ" sz="1900" dirty="0"/>
              <a:t> jednotlivce a racionální volba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trest má být proporční k zločinu (x zločinec), cílem </a:t>
            </a:r>
            <a:r>
              <a:rPr lang="cs-CZ" sz="1900" i="1" dirty="0">
                <a:solidFill>
                  <a:srgbClr val="0070C0"/>
                </a:solidFill>
              </a:rPr>
              <a:t>odstrašení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napadána z pozic (italské) pozitivistické školy</a:t>
            </a:r>
          </a:p>
        </p:txBody>
      </p:sp>
    </p:spTree>
    <p:extLst>
      <p:ext uri="{BB962C8B-B14F-4D97-AF65-F5344CB8AC3E}">
        <p14:creationId xmlns:p14="http://schemas.microsoft.com/office/powerpoint/2010/main" val="2972159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klasická kriminologie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992708"/>
            <a:ext cx="7779556" cy="44213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900" b="1" cap="small" dirty="0" err="1">
                <a:solidFill>
                  <a:srgbClr val="0070C0"/>
                </a:solidFill>
              </a:rPr>
              <a:t>Cesare</a:t>
            </a:r>
            <a:r>
              <a:rPr lang="cs-CZ" sz="1900" b="1" cap="small" dirty="0">
                <a:solidFill>
                  <a:srgbClr val="0070C0"/>
                </a:solidFill>
              </a:rPr>
              <a:t> </a:t>
            </a:r>
            <a:r>
              <a:rPr lang="cs-CZ" sz="1900" b="1" cap="small" dirty="0" err="1">
                <a:solidFill>
                  <a:srgbClr val="0070C0"/>
                </a:solidFill>
              </a:rPr>
              <a:t>Beccaria</a:t>
            </a:r>
            <a:r>
              <a:rPr lang="cs-CZ" sz="1900" b="1" cap="small" dirty="0">
                <a:solidFill>
                  <a:srgbClr val="0070C0"/>
                </a:solidFill>
              </a:rPr>
              <a:t> </a:t>
            </a:r>
            <a:r>
              <a:rPr lang="cs-CZ" sz="1900" dirty="0"/>
              <a:t>(1738-1794)</a:t>
            </a:r>
            <a:r>
              <a:rPr lang="cs-CZ" sz="1900" dirty="0">
                <a:solidFill>
                  <a:srgbClr val="0070C0"/>
                </a:solidFill>
              </a:rPr>
              <a:t> - </a:t>
            </a:r>
            <a:r>
              <a:rPr lang="cs-CZ" sz="1900" i="1" dirty="0"/>
              <a:t>O zločinech a trestu </a:t>
            </a:r>
            <a:r>
              <a:rPr lang="cs-CZ" sz="1900" dirty="0"/>
              <a:t>(1764)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inspirace v teorii společenské smlouvy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utilitarianismus (svobodná vůle, hédonismus)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zločinci jako abstraktní právní subjekty, jednotné zacházení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proporčnost trestů ve vztahu k závažnosti zločinu (cíl odstrašení)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relativní povaha zločinu a sociální reakce na něj (!)</a:t>
            </a:r>
          </a:p>
          <a:p>
            <a:pPr marL="0" indent="0">
              <a:buNone/>
            </a:pPr>
            <a:r>
              <a:rPr lang="cs-CZ" sz="1900" b="1" cap="small" dirty="0" err="1">
                <a:solidFill>
                  <a:srgbClr val="0070C0"/>
                </a:solidFill>
              </a:rPr>
              <a:t>Jeremy</a:t>
            </a:r>
            <a:r>
              <a:rPr lang="cs-CZ" sz="1900" b="1" cap="small" dirty="0">
                <a:solidFill>
                  <a:srgbClr val="0070C0"/>
                </a:solidFill>
              </a:rPr>
              <a:t> </a:t>
            </a:r>
            <a:r>
              <a:rPr lang="cs-CZ" sz="1900" b="1" cap="small" dirty="0" err="1">
                <a:solidFill>
                  <a:srgbClr val="0070C0"/>
                </a:solidFill>
              </a:rPr>
              <a:t>Bentham</a:t>
            </a:r>
            <a:r>
              <a:rPr lang="cs-CZ" sz="1900" b="1" cap="small" dirty="0">
                <a:solidFill>
                  <a:srgbClr val="0070C0"/>
                </a:solidFill>
              </a:rPr>
              <a:t>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zločinci - nesprávná výchova / socializace, absence sebeovládání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trest musí převážit potěšení z trestného činu - ale cílem zákona stále co </a:t>
            </a:r>
            <a:br>
              <a:rPr lang="cs-CZ" sz="1900" dirty="0"/>
            </a:br>
            <a:r>
              <a:rPr lang="cs-CZ" sz="1900" dirty="0"/>
              <a:t> největší míra štěstí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model vězení </a:t>
            </a:r>
            <a:r>
              <a:rPr lang="cs-CZ" sz="1900" i="1" dirty="0" err="1"/>
              <a:t>Panopticon</a:t>
            </a:r>
            <a:endParaRPr lang="cs-CZ" sz="1900" i="1" dirty="0"/>
          </a:p>
          <a:p>
            <a:pPr marL="0" indent="0">
              <a:buNone/>
            </a:pPr>
            <a:endParaRPr lang="cs-CZ" b="1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8006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limity klasické kriminologie a </a:t>
            </a:r>
            <a:r>
              <a:rPr lang="cs-CZ" dirty="0" err="1"/>
              <a:t>neo</a:t>
            </a:r>
            <a:r>
              <a:rPr lang="cs-CZ" dirty="0"/>
              <a:t>-klasická škola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422674"/>
            <a:ext cx="7944173" cy="4023360"/>
          </a:xfrm>
        </p:spPr>
        <p:txBody>
          <a:bodyPr/>
          <a:lstStyle/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opomíjí roli sociální nerovnosti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ignorace rozdílů mezi jednotlivci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předpoklad jednotného souboru hodnot a cílů ve společnosti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</a:t>
            </a:r>
            <a:r>
              <a:rPr lang="cs-CZ" sz="1900" i="1" dirty="0" err="1">
                <a:solidFill>
                  <a:srgbClr val="0070C0"/>
                </a:solidFill>
              </a:rPr>
              <a:t>neo</a:t>
            </a:r>
            <a:r>
              <a:rPr lang="cs-CZ" sz="1900" i="1" dirty="0">
                <a:solidFill>
                  <a:srgbClr val="0070C0"/>
                </a:solidFill>
              </a:rPr>
              <a:t>-klasická škola</a:t>
            </a:r>
            <a:r>
              <a:rPr lang="cs-CZ" sz="1900" dirty="0">
                <a:solidFill>
                  <a:srgbClr val="0070C0"/>
                </a:solidFill>
              </a:rPr>
              <a:t> </a:t>
            </a:r>
            <a:r>
              <a:rPr lang="cs-CZ" sz="1900" dirty="0"/>
              <a:t>(</a:t>
            </a:r>
            <a:r>
              <a:rPr lang="cs-CZ" sz="1900" dirty="0" err="1"/>
              <a:t>Rossi</a:t>
            </a:r>
            <a:r>
              <a:rPr lang="cs-CZ" sz="1900" dirty="0"/>
              <a:t>; </a:t>
            </a:r>
            <a:r>
              <a:rPr lang="cs-CZ" sz="1900" dirty="0" err="1"/>
              <a:t>Garraud</a:t>
            </a:r>
            <a:r>
              <a:rPr lang="cs-CZ" sz="1900" dirty="0"/>
              <a:t>; Joly)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i="1" dirty="0">
                <a:solidFill>
                  <a:srgbClr val="0070C0"/>
                </a:solidFill>
              </a:rPr>
              <a:t> </a:t>
            </a:r>
            <a:r>
              <a:rPr lang="cs-CZ" sz="1900" dirty="0"/>
              <a:t>revize doktríny svobodné vůle (děti, starší, šílení, slabomyslní)</a:t>
            </a:r>
            <a:endParaRPr lang="cs-CZ" sz="1900" i="1" dirty="0">
              <a:solidFill>
                <a:srgbClr val="0070C0"/>
              </a:solidFill>
            </a:endParaRP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i="1" dirty="0">
                <a:solidFill>
                  <a:srgbClr val="0070C0"/>
                </a:solidFill>
              </a:rPr>
              <a:t> </a:t>
            </a:r>
            <a:r>
              <a:rPr lang="cs-CZ" sz="1900" dirty="0"/>
              <a:t>odlišná míra odpovědnosti - expertíza u soudů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i="1" dirty="0">
                <a:solidFill>
                  <a:srgbClr val="0070C0"/>
                </a:solidFill>
              </a:rPr>
              <a:t> </a:t>
            </a:r>
            <a:r>
              <a:rPr lang="cs-CZ" sz="1900" dirty="0"/>
              <a:t>odlišné vnímání role trestu - ve vztahu k rehabilitaci</a:t>
            </a:r>
            <a:endParaRPr lang="cs-CZ" sz="1900" i="1" dirty="0">
              <a:solidFill>
                <a:srgbClr val="0070C0"/>
              </a:solidFill>
            </a:endParaRPr>
          </a:p>
          <a:p>
            <a:pPr>
              <a:buFont typeface="Tw Cen MT" panose="020B0602020104020603" pitchFamily="34" charset="-18"/>
              <a:buChar char="-"/>
            </a:pPr>
            <a:endParaRPr lang="cs-CZ" dirty="0"/>
          </a:p>
          <a:p>
            <a:pPr>
              <a:buFont typeface="Tw Cen MT" panose="020B0602020104020603" pitchFamily="34" charset="-18"/>
              <a:buChar char="-"/>
            </a:pPr>
            <a:endParaRPr lang="cs-CZ" dirty="0"/>
          </a:p>
          <a:p>
            <a:pPr>
              <a:buFont typeface="Tw Cen MT" panose="020B0602020104020603" pitchFamily="34" charset="-18"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705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dědictví klasické kriminologie 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768096" y="2317805"/>
            <a:ext cx="7944173" cy="4023360"/>
          </a:xfrm>
        </p:spPr>
        <p:txBody>
          <a:bodyPr/>
          <a:lstStyle/>
          <a:p>
            <a:pPr>
              <a:lnSpc>
                <a:spcPct val="150000"/>
              </a:lnSpc>
              <a:buFont typeface="Tw Cen MT" panose="020B0602020104020603" pitchFamily="34" charset="-18"/>
              <a:buChar char="-"/>
            </a:pPr>
            <a:r>
              <a:rPr lang="cs-CZ" sz="1900" dirty="0"/>
              <a:t> koncept </a:t>
            </a:r>
            <a:r>
              <a:rPr lang="cs-CZ" sz="1900" i="1" dirty="0"/>
              <a:t>mens </a:t>
            </a:r>
            <a:r>
              <a:rPr lang="cs-CZ" sz="1900" i="1" dirty="0" err="1"/>
              <a:t>rea</a:t>
            </a:r>
            <a:r>
              <a:rPr lang="cs-CZ" sz="1900" i="1" dirty="0"/>
              <a:t> </a:t>
            </a:r>
            <a:r>
              <a:rPr lang="cs-CZ" sz="1900" dirty="0"/>
              <a:t>(vinná mysl) - vědomá volba, odpovědnost</a:t>
            </a:r>
          </a:p>
          <a:p>
            <a:pPr>
              <a:lnSpc>
                <a:spcPct val="150000"/>
              </a:lnSpc>
              <a:buFont typeface="Tw Cen MT" panose="020B0602020104020603" pitchFamily="34" charset="-18"/>
              <a:buChar char="-"/>
            </a:pPr>
            <a:r>
              <a:rPr lang="cs-CZ" sz="1900" dirty="0"/>
              <a:t> odstupňování trestů</a:t>
            </a:r>
          </a:p>
          <a:p>
            <a:pPr>
              <a:lnSpc>
                <a:spcPct val="150000"/>
              </a:lnSpc>
              <a:buFont typeface="Tw Cen MT" panose="020B0602020104020603" pitchFamily="34" charset="-18"/>
              <a:buChar char="-"/>
            </a:pPr>
            <a:r>
              <a:rPr lang="cs-CZ" sz="1900" dirty="0"/>
              <a:t> „just </a:t>
            </a:r>
            <a:r>
              <a:rPr lang="cs-CZ" sz="1900" dirty="0" err="1"/>
              <a:t>deserts</a:t>
            </a:r>
            <a:r>
              <a:rPr lang="cs-CZ" sz="1900" dirty="0"/>
              <a:t>“ přístup k ukládání trestů</a:t>
            </a:r>
          </a:p>
          <a:p>
            <a:pPr>
              <a:buFont typeface="Tw Cen MT" panose="020B0602020104020603" pitchFamily="34" charset="-18"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8430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ÉMILE DURKHEIM: </a:t>
            </a:r>
            <a:r>
              <a:rPr lang="cs-CZ" sz="2000" dirty="0"/>
              <a:t>(1858-1917) </a:t>
            </a:r>
            <a:r>
              <a:rPr lang="cs-CZ" sz="2800" dirty="0">
                <a:solidFill>
                  <a:srgbClr val="0070C0"/>
                </a:solidFill>
              </a:rPr>
              <a:t>sociologický obrat v kriminologii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322095"/>
            <a:ext cx="7437441" cy="4336181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strukturálně-funkcionální přístup v sociologii (pozitivismus)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sociokulturní povaha zločinu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společnost jako organismus - evoluční perspektiva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otázka udržení sociálního řádu v moderní industriální společnosti</a:t>
            </a:r>
            <a:br>
              <a:rPr lang="cs-CZ" sz="1900" dirty="0"/>
            </a:br>
            <a:r>
              <a:rPr lang="cs-CZ" sz="1900" dirty="0"/>
              <a:t> („zdravé“ x „nezdravé“/“patologické“ společnosti)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regulace na základě společně sdílených hodnot („kolektivní svědomí“)</a:t>
            </a:r>
            <a:br>
              <a:rPr lang="cs-CZ" sz="1900" dirty="0"/>
            </a:br>
            <a:r>
              <a:rPr lang="cs-CZ" sz="1900" dirty="0"/>
              <a:t>  - morální základ „společenské solidarity“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mechanická x organická solidarita (dělba práce a vzájemná závislost) </a:t>
            </a:r>
          </a:p>
        </p:txBody>
      </p:sp>
    </p:spTree>
    <p:extLst>
      <p:ext uri="{BB962C8B-B14F-4D97-AF65-F5344CB8AC3E}">
        <p14:creationId xmlns:p14="http://schemas.microsoft.com/office/powerpoint/2010/main" val="3818397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ÉMILE DURKHEIM: </a:t>
            </a:r>
            <a:r>
              <a:rPr lang="cs-CZ" sz="2800" dirty="0">
                <a:solidFill>
                  <a:srgbClr val="0070C0"/>
                </a:solidFill>
              </a:rPr>
              <a:t>sociologický obrat v kriminologii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98031"/>
            <a:ext cx="7437441" cy="4336181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sz="1900" dirty="0"/>
              <a:t>zločin - odchyluje se od sdílených hodnot a norem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zločin jako nevyhnutelný a nezbytný (kritika přílišné represe)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2 funkce zločinu:</a:t>
            </a:r>
            <a:br>
              <a:rPr lang="cs-CZ" sz="1900" dirty="0"/>
            </a:br>
            <a:r>
              <a:rPr lang="cs-CZ" sz="1900" dirty="0"/>
              <a:t> (1) podpora společenské změny a evoluce (adaptivní funkce)</a:t>
            </a:r>
            <a:br>
              <a:rPr lang="cs-CZ" sz="1900" dirty="0"/>
            </a:br>
            <a:r>
              <a:rPr lang="cs-CZ" sz="1900" dirty="0"/>
              <a:t> (2) udržení konformity a stability (funkce udržení hranice mezi </a:t>
            </a:r>
            <a:br>
              <a:rPr lang="cs-CZ" sz="1900" dirty="0"/>
            </a:br>
            <a:r>
              <a:rPr lang="cs-CZ" sz="1900" dirty="0"/>
              <a:t>     „dobrým“ a „zlým“ chováním)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nárůst individualismu - vyšší stupeň sociální dezorganizace (až anomie)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předjímá </a:t>
            </a:r>
            <a:r>
              <a:rPr lang="cs-CZ" sz="1900" dirty="0" err="1"/>
              <a:t>etiketizační</a:t>
            </a:r>
            <a:r>
              <a:rPr lang="cs-CZ" sz="1900" dirty="0"/>
              <a:t> teorii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kritika: přílišný determinismus</a:t>
            </a:r>
          </a:p>
        </p:txBody>
      </p:sp>
    </p:spTree>
    <p:extLst>
      <p:ext uri="{BB962C8B-B14F-4D97-AF65-F5344CB8AC3E}">
        <p14:creationId xmlns:p14="http://schemas.microsoft.com/office/powerpoint/2010/main" val="2406078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Robert </a:t>
            </a:r>
            <a:r>
              <a:rPr lang="cs-CZ" dirty="0" err="1"/>
              <a:t>merton</a:t>
            </a:r>
            <a:r>
              <a:rPr lang="cs-CZ" dirty="0"/>
              <a:t> </a:t>
            </a:r>
            <a:r>
              <a:rPr lang="cs-CZ" sz="2000" dirty="0">
                <a:solidFill>
                  <a:prstClr val="black">
                    <a:lumMod val="95000"/>
                    <a:lumOff val="5000"/>
                  </a:prstClr>
                </a:solidFill>
              </a:rPr>
              <a:t>(1910-2003) </a:t>
            </a:r>
            <a:r>
              <a:rPr lang="cs-CZ" dirty="0"/>
              <a:t>: </a:t>
            </a:r>
            <a:r>
              <a:rPr lang="cs-CZ" sz="3200" dirty="0">
                <a:solidFill>
                  <a:srgbClr val="0070C0"/>
                </a:solidFill>
              </a:rPr>
              <a:t>teorie napětí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084832"/>
            <a:ext cx="7290055" cy="4436284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teorie „napětí“ / „anomie“ (</a:t>
            </a:r>
            <a:r>
              <a:rPr lang="cs-CZ" sz="1900" i="1" dirty="0" err="1"/>
              <a:t>strain</a:t>
            </a:r>
            <a:r>
              <a:rPr lang="cs-CZ" sz="1900" i="1" dirty="0"/>
              <a:t> </a:t>
            </a:r>
            <a:r>
              <a:rPr lang="cs-CZ" sz="1900" i="1" dirty="0" err="1"/>
              <a:t>theory</a:t>
            </a:r>
            <a:r>
              <a:rPr lang="cs-CZ" sz="1900" dirty="0"/>
              <a:t>, 1938) (cílem vysvětlit </a:t>
            </a:r>
            <a:br>
              <a:rPr lang="cs-CZ" sz="1900" dirty="0"/>
            </a:br>
            <a:r>
              <a:rPr lang="cs-CZ" sz="1900" dirty="0"/>
              <a:t> deviantní chování)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sociální stabilita otázkou silného konsensu nad sdílenými hodnotami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kritika individualistických vysvětlení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nekonformní chování výsledkem normální reakce na sociální situace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kulturně definované cíle - přijatelné způsoby jejich dosahování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vliv sociálního učení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napětí: cíle společnosti x legitimní prostředky (</a:t>
            </a:r>
            <a:r>
              <a:rPr lang="cs-CZ" sz="1900" dirty="0">
                <a:latin typeface="Calibri" panose="020F0502020204030204" pitchFamily="34" charset="0"/>
              </a:rPr>
              <a:t>→ </a:t>
            </a:r>
            <a:r>
              <a:rPr lang="cs-CZ" sz="1900" dirty="0"/>
              <a:t>anomie 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900" dirty="0"/>
              <a:t> chudoba + omezená příležitost + dominantním kulturním cílem úspěch</a:t>
            </a:r>
          </a:p>
        </p:txBody>
      </p:sp>
    </p:spTree>
    <p:extLst>
      <p:ext uri="{BB962C8B-B14F-4D97-AF65-F5344CB8AC3E}">
        <p14:creationId xmlns:p14="http://schemas.microsoft.com/office/powerpoint/2010/main" val="1330807933"/>
      </p:ext>
    </p:extLst>
  </p:cSld>
  <p:clrMapOvr>
    <a:masterClrMapping/>
  </p:clrMapOvr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TM02900722[[fn=Zasedací místnost Ion]]</Template>
  <TotalTime>8260</TotalTime>
  <Words>1135</Words>
  <Application>Microsoft Office PowerPoint</Application>
  <PresentationFormat>Předvádění na obrazovce (4:3)</PresentationFormat>
  <Paragraphs>163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23</vt:i4>
      </vt:variant>
    </vt:vector>
  </HeadingPairs>
  <TitlesOfParts>
    <vt:vector size="33" baseType="lpstr">
      <vt:lpstr>Calibri</vt:lpstr>
      <vt:lpstr>Calibri Light</vt:lpstr>
      <vt:lpstr>Tw Cen MT</vt:lpstr>
      <vt:lpstr>Tw Cen MT Condensed</vt:lpstr>
      <vt:lpstr>Wingdings 2</vt:lpstr>
      <vt:lpstr>Wingdings 3</vt:lpstr>
      <vt:lpstr>HDOfficeLightV0</vt:lpstr>
      <vt:lpstr>1_HDOfficeLightV0</vt:lpstr>
      <vt:lpstr>2_HDOfficeLightV0</vt:lpstr>
      <vt:lpstr>Integrál</vt:lpstr>
      <vt:lpstr>sociologické teorie kriminality I</vt:lpstr>
      <vt:lpstr>sociologická vysvětlení zločinu</vt:lpstr>
      <vt:lpstr>klasická kriminologie</vt:lpstr>
      <vt:lpstr>klasická kriminologie II</vt:lpstr>
      <vt:lpstr>limity klasické kriminologie a neo-klasická škola</vt:lpstr>
      <vt:lpstr>dědictví klasické kriminologie </vt:lpstr>
      <vt:lpstr>ÉMILE DURKHEIM: (1858-1917) sociologický obrat v kriminologii</vt:lpstr>
      <vt:lpstr>ÉMILE DURKHEIM: sociologický obrat v kriminologii</vt:lpstr>
      <vt:lpstr>Robert merton (1910-2003) : teorie napětí</vt:lpstr>
      <vt:lpstr>Robert merton: teorie napětí</vt:lpstr>
      <vt:lpstr>kritika teorie napětí</vt:lpstr>
      <vt:lpstr>CHICAGSKÁ ŠKOLA</vt:lpstr>
      <vt:lpstr>CHICAGSKÁ ŠKOLA</vt:lpstr>
      <vt:lpstr>teorie sociální dezorganizace</vt:lpstr>
      <vt:lpstr>teorie sociální dezorganizace</vt:lpstr>
      <vt:lpstr>TEORIE SOCIÁLNÍ DEZORGANIZACE</vt:lpstr>
      <vt:lpstr>TEORIE SOCIÁLNÍ DEZORGANIZACE</vt:lpstr>
      <vt:lpstr>TEORIE SOCIÁLNÍ DEZORGANIZACE</vt:lpstr>
      <vt:lpstr>TEORIE SOCIÁLNÍ DEZORGANIZACE</vt:lpstr>
      <vt:lpstr>KRITIKA teorie sociální dezorganizace</vt:lpstr>
      <vt:lpstr>dopad teorie sociální dezorganizace</vt:lpstr>
      <vt:lpstr>POUŽITÁ LITERATURA</vt:lpstr>
      <vt:lpstr>POUŽITÁ LITERATURA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JE TO ZLOČIN?</dc:title>
  <dc:creator>Vendula Divisova</dc:creator>
  <cp:lastModifiedBy>Vendula Divisova</cp:lastModifiedBy>
  <cp:revision>166</cp:revision>
  <dcterms:created xsi:type="dcterms:W3CDTF">2015-09-29T10:52:05Z</dcterms:created>
  <dcterms:modified xsi:type="dcterms:W3CDTF">2016-10-30T14:26:13Z</dcterms:modified>
</cp:coreProperties>
</file>