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8" r:id="rId1"/>
  </p:sldMasterIdLst>
  <p:sldIdLst>
    <p:sldId id="256" r:id="rId2"/>
    <p:sldId id="269" r:id="rId3"/>
    <p:sldId id="267" r:id="rId4"/>
    <p:sldId id="258" r:id="rId5"/>
    <p:sldId id="270" r:id="rId6"/>
    <p:sldId id="259" r:id="rId7"/>
    <p:sldId id="261" r:id="rId8"/>
    <p:sldId id="262" r:id="rId9"/>
    <p:sldId id="260" r:id="rId10"/>
    <p:sldId id="263" r:id="rId11"/>
    <p:sldId id="264" r:id="rId12"/>
    <p:sldId id="266" r:id="rId13"/>
    <p:sldId id="268" r:id="rId14"/>
    <p:sldId id="273" r:id="rId15"/>
    <p:sldId id="27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8553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9379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2019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1577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538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83252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24549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395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4149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cs-CZ"/>
              <a:t>Kliknutím lze upravit styl.</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8" name="Date Placeholder 7"/>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43400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cs-CZ"/>
              <a:t>Kliknutím lze upravit styl.</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8" name="Date Placeholder 7"/>
          <p:cNvSpPr>
            <a:spLocks noGrp="1"/>
          </p:cNvSpPr>
          <p:nvPr>
            <p:ph type="dt" sz="half" idx="10"/>
          </p:nvPr>
        </p:nvSpPr>
        <p:spPr/>
        <p:txBody>
          <a:bodyPr/>
          <a:lstStyle/>
          <a:p>
            <a:fld id="{5586B75A-687E-405C-8A0B-8D00578BA2C3}" type="datetimeFigureOut">
              <a:rPr lang="en-US" smtClean="0"/>
              <a:pPr/>
              <a:t>12/6/2016</a:t>
            </a:fld>
            <a:endParaRPr lang="en-US" dirty="0"/>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3992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5586B75A-687E-405C-8A0B-8D00578BA2C3}" type="datetimeFigureOut">
              <a:rPr lang="en-US" smtClean="0"/>
              <a:pPr/>
              <a:t>12/6/2016</a:t>
            </a:fld>
            <a:endParaRPr lang="en-US"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95699241"/>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solidFill>
                  <a:srgbClr val="FFFF00"/>
                </a:solidFill>
              </a:rPr>
              <a:t>Trestná činnost z nenávisti</a:t>
            </a:r>
          </a:p>
        </p:txBody>
      </p:sp>
      <p:sp>
        <p:nvSpPr>
          <p:cNvPr id="3" name="Podnadpis 2"/>
          <p:cNvSpPr>
            <a:spLocks noGrp="1"/>
          </p:cNvSpPr>
          <p:nvPr>
            <p:ph type="subTitle" idx="1"/>
          </p:nvPr>
        </p:nvSpPr>
        <p:spPr>
          <a:xfrm>
            <a:off x="802386" y="4982558"/>
            <a:ext cx="5486400" cy="914400"/>
          </a:xfrm>
        </p:spPr>
        <p:txBody>
          <a:bodyPr/>
          <a:lstStyle/>
          <a:p>
            <a:r>
              <a:rPr lang="cs-CZ" dirty="0"/>
              <a:t>Vendula Divišová</a:t>
            </a:r>
          </a:p>
          <a:p>
            <a:r>
              <a:rPr lang="cs-CZ" dirty="0"/>
              <a:t>Kriminální politika, 30.11.2016</a:t>
            </a:r>
          </a:p>
        </p:txBody>
      </p:sp>
    </p:spTree>
    <p:extLst>
      <p:ext uri="{BB962C8B-B14F-4D97-AF65-F5344CB8AC3E}">
        <p14:creationId xmlns:p14="http://schemas.microsoft.com/office/powerpoint/2010/main" val="1136380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HC a české právo </a:t>
            </a:r>
            <a:r>
              <a:rPr lang="cs-CZ" dirty="0">
                <a:solidFill>
                  <a:schemeClr val="bg1"/>
                </a:solidFill>
              </a:rPr>
              <a:t>(kvalifikovaná skutková podstata)</a:t>
            </a:r>
            <a:endParaRPr lang="cs-CZ" dirty="0">
              <a:solidFill>
                <a:srgbClr val="FFFF00"/>
              </a:solidFill>
            </a:endParaRPr>
          </a:p>
        </p:txBody>
      </p:sp>
      <p:sp>
        <p:nvSpPr>
          <p:cNvPr id="3" name="Zástupný symbol pro obsah 2"/>
          <p:cNvSpPr>
            <a:spLocks noGrp="1"/>
          </p:cNvSpPr>
          <p:nvPr>
            <p:ph idx="1"/>
          </p:nvPr>
        </p:nvSpPr>
        <p:spPr>
          <a:xfrm>
            <a:off x="2859748" y="670150"/>
            <a:ext cx="5486400" cy="5829124"/>
          </a:xfrm>
        </p:spPr>
        <p:txBody>
          <a:bodyPr>
            <a:normAutofit fontScale="70000" lnSpcReduction="20000"/>
          </a:bodyPr>
          <a:lstStyle/>
          <a:p>
            <a:pPr marL="0" indent="0">
              <a:buNone/>
            </a:pPr>
            <a:r>
              <a:rPr lang="cs-CZ" sz="2400" dirty="0"/>
              <a:t>§ 140 </a:t>
            </a:r>
            <a:r>
              <a:rPr lang="cs-CZ" sz="2400" b="1" i="1" dirty="0"/>
              <a:t>Vražda</a:t>
            </a:r>
          </a:p>
          <a:p>
            <a:pPr marL="0" indent="0" algn="just">
              <a:buNone/>
            </a:pPr>
            <a:r>
              <a:rPr lang="cs-CZ" sz="2400" dirty="0"/>
              <a:t>(1) Kdo jiného úmyslně usmrtí, bude potrestán odnětím svobody na deset až osmnáct let.	</a:t>
            </a:r>
          </a:p>
          <a:p>
            <a:pPr marL="0" indent="0" algn="just">
              <a:buNone/>
            </a:pPr>
            <a:r>
              <a:rPr lang="cs-CZ" sz="2400" dirty="0"/>
              <a:t>(2) Kdo jiného úmyslně usmrtí s rozmyslem nebo po předchozím uvážení, bude potrestán odnětím svobody na dvanáct až dvacet let.	</a:t>
            </a:r>
          </a:p>
          <a:p>
            <a:pPr marL="0" indent="0" algn="just">
              <a:buNone/>
            </a:pPr>
            <a:r>
              <a:rPr lang="cs-CZ" sz="2400" dirty="0"/>
              <a:t>(3) Odnětím svobody na patnáct až dvacet let nebo výjimečným trestem bude pachatel potrestán, spáchá-li čin uvedený v odstavci 1 nebo 2</a:t>
            </a:r>
          </a:p>
          <a:p>
            <a:pPr marL="0" indent="0" algn="just">
              <a:buNone/>
            </a:pPr>
            <a:r>
              <a:rPr lang="cs-CZ" dirty="0"/>
              <a:t>a) na dvou nebo více osobách, b) na těhotné ženě, c) na dítěti mladším patnácti let, d) na úřední osobě při výkonu nebo pro výkon její pravomoci, e) na svědkovi, znalci nebo tlumočníkovi v souvislosti s výkonem jejich povinnosti,</a:t>
            </a:r>
          </a:p>
          <a:p>
            <a:pPr marL="0" indent="0" algn="just">
              <a:buNone/>
            </a:pPr>
            <a:r>
              <a:rPr lang="cs-CZ" dirty="0"/>
              <a:t>f) na zdravotnickém pracovníkovi při výkonu zdravotnického zaměstnání nebo povolání směřujícího k záchraně života nebo ochraně zdraví, nebo na jiném, který plnil svoji obdobnou povinnost při ochraně života, zdraví nebo majetku vyplývající z jeho zaměstnání, povolání, postavení nebo funkce nebo uloženou mu podle zákona,</a:t>
            </a:r>
          </a:p>
          <a:p>
            <a:pPr marL="0" indent="0" algn="just">
              <a:buNone/>
            </a:pPr>
            <a:r>
              <a:rPr lang="cs-CZ" sz="2400" u="sng" dirty="0"/>
              <a:t>g) na jiném pro jeho skutečnou nebo domnělou rasu, příslušnost k etnické skupině, národnost, politické přesvědčení, vyznání nebo proto, že je skutečně nebo domněle bez vyznání,</a:t>
            </a:r>
          </a:p>
          <a:p>
            <a:pPr marL="0" indent="0" algn="just">
              <a:buNone/>
            </a:pPr>
            <a:r>
              <a:rPr lang="cs-CZ" dirty="0"/>
              <a:t>h) opětovně, i) zvlášť surovým nebo trýznivým způsobem, nebo j) v úmyslu získat pro sebe nebo pro jiného majetkový prospěch nebo ve snaze zakrýt nebo usnadnit jiný trestný čin nebo z jiné zavrženíhodné pohnutky.</a:t>
            </a:r>
          </a:p>
        </p:txBody>
      </p:sp>
    </p:spTree>
    <p:extLst>
      <p:ext uri="{BB962C8B-B14F-4D97-AF65-F5344CB8AC3E}">
        <p14:creationId xmlns:p14="http://schemas.microsoft.com/office/powerpoint/2010/main" val="2611686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obecná přitěžující okolnost</a:t>
            </a:r>
          </a:p>
        </p:txBody>
      </p:sp>
      <p:sp>
        <p:nvSpPr>
          <p:cNvPr id="3" name="Zástupný symbol pro obsah 2"/>
          <p:cNvSpPr>
            <a:spLocks noGrp="1"/>
          </p:cNvSpPr>
          <p:nvPr>
            <p:ph idx="1"/>
          </p:nvPr>
        </p:nvSpPr>
        <p:spPr>
          <a:xfrm>
            <a:off x="2901951" y="864107"/>
            <a:ext cx="5486400" cy="5629457"/>
          </a:xfrm>
        </p:spPr>
        <p:txBody>
          <a:bodyPr>
            <a:normAutofit fontScale="85000" lnSpcReduction="20000"/>
          </a:bodyPr>
          <a:lstStyle/>
          <a:p>
            <a:pPr marL="0" indent="0">
              <a:buNone/>
            </a:pPr>
            <a:r>
              <a:rPr lang="cs-CZ" dirty="0"/>
              <a:t>§ 42 </a:t>
            </a:r>
            <a:r>
              <a:rPr lang="cs-CZ" b="1" i="1" dirty="0"/>
              <a:t>Přitěžující okolnosti</a:t>
            </a:r>
          </a:p>
          <a:p>
            <a:pPr marL="0" indent="0">
              <a:buNone/>
            </a:pPr>
            <a:r>
              <a:rPr lang="cs-CZ" dirty="0"/>
              <a:t>Soud jako k přitěžující okolnosti přihlédne zejména k tomu, že pachatel</a:t>
            </a:r>
          </a:p>
          <a:p>
            <a:pPr marL="0" indent="0">
              <a:buNone/>
            </a:pPr>
            <a:r>
              <a:rPr lang="cs-CZ" dirty="0"/>
              <a:t>a) spáchal trestný čin s rozmyslem nebo po předchozím uvážení,</a:t>
            </a:r>
          </a:p>
          <a:p>
            <a:pPr marL="0" indent="0">
              <a:buNone/>
            </a:pPr>
            <a:r>
              <a:rPr lang="cs-CZ" dirty="0"/>
              <a:t>b) </a:t>
            </a:r>
            <a:r>
              <a:rPr lang="cs-CZ" u="sng" dirty="0"/>
              <a:t>spáchal trestný čin ze ziskuchtivosti, z pomsty, z národnostní, rasové, etnické, náboženské, třídní či jiné podobné nenávisti nebo z jiné zvlášť zavrženíhodné pohnutky,</a:t>
            </a:r>
          </a:p>
          <a:p>
            <a:pPr marL="0" indent="0">
              <a:buNone/>
            </a:pPr>
            <a:r>
              <a:rPr lang="cs-CZ" dirty="0"/>
              <a:t>c) spáchal trestný čin surovým nebo trýznivým způsobem, zákeřně, se zvláštní lstí nebo jiným obdobným způsobem,</a:t>
            </a:r>
          </a:p>
          <a:p>
            <a:pPr marL="0" indent="0">
              <a:buNone/>
            </a:pPr>
            <a:r>
              <a:rPr lang="cs-CZ" dirty="0"/>
              <a:t>d) spáchal trestný čin využívaje něčí nouze, tísně, bezbrannosti, závislosti nebo podřízenosti,</a:t>
            </a:r>
          </a:p>
          <a:p>
            <a:pPr marL="0" indent="0">
              <a:buNone/>
            </a:pPr>
            <a:r>
              <a:rPr lang="cs-CZ" dirty="0"/>
              <a:t>e) trestným činem porušil zvláštní povinnost,</a:t>
            </a:r>
          </a:p>
          <a:p>
            <a:pPr marL="0" indent="0">
              <a:buNone/>
            </a:pPr>
            <a:r>
              <a:rPr lang="cs-CZ" dirty="0"/>
              <a:t>f) ke spáchání trestného činu zneužil svého zaměstnání, postavení nebo funkce,</a:t>
            </a:r>
          </a:p>
          <a:p>
            <a:pPr marL="0" indent="0">
              <a:buNone/>
            </a:pPr>
            <a:r>
              <a:rPr lang="cs-CZ" dirty="0"/>
              <a:t>g) spáchal trestný čin vůči osobě podílející se na záchraně života a zdraví nebo na ochraně majetku,</a:t>
            </a:r>
          </a:p>
          <a:p>
            <a:pPr marL="0" indent="0">
              <a:buNone/>
            </a:pPr>
            <a:r>
              <a:rPr lang="cs-CZ" dirty="0"/>
              <a:t>h) spáchal trestný čin ke škodě dítěte, osoby blízké, těhotné, nemocné, zdravotně postižené, vysokého věku nebo nemohoucí</a:t>
            </a:r>
          </a:p>
          <a:p>
            <a:pPr marL="0" indent="0">
              <a:buNone/>
            </a:pPr>
            <a:r>
              <a:rPr lang="cs-CZ" dirty="0"/>
              <a:t>(...)</a:t>
            </a:r>
          </a:p>
          <a:p>
            <a:pPr marL="0" indent="0">
              <a:buNone/>
            </a:pPr>
            <a:r>
              <a:rPr lang="cs-CZ" dirty="0"/>
              <a:t>p)</a:t>
            </a:r>
          </a:p>
        </p:txBody>
      </p:sp>
    </p:spTree>
    <p:extLst>
      <p:ext uri="{BB962C8B-B14F-4D97-AF65-F5344CB8AC3E}">
        <p14:creationId xmlns:p14="http://schemas.microsoft.com/office/powerpoint/2010/main" val="2599608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HC  v ČR </a:t>
            </a:r>
            <a:r>
              <a:rPr lang="cs-CZ" dirty="0"/>
              <a:t>(pár čísel za rok 2014, 2015)</a:t>
            </a:r>
          </a:p>
        </p:txBody>
      </p:sp>
      <p:sp>
        <p:nvSpPr>
          <p:cNvPr id="3" name="Zástupný symbol pro obsah 2"/>
          <p:cNvSpPr>
            <a:spLocks noGrp="1"/>
          </p:cNvSpPr>
          <p:nvPr>
            <p:ph idx="1"/>
          </p:nvPr>
        </p:nvSpPr>
        <p:spPr/>
        <p:txBody>
          <a:bodyPr>
            <a:normAutofit/>
          </a:bodyPr>
          <a:lstStyle/>
          <a:p>
            <a:r>
              <a:rPr lang="cs-CZ" sz="2000" dirty="0"/>
              <a:t>2014</a:t>
            </a:r>
            <a:r>
              <a:rPr lang="cs-CZ" sz="1700" dirty="0"/>
              <a:t> - 86 incidentů z nenávisti (policie prokazovala nenávistnou pohnutku v 44 případech</a:t>
            </a:r>
          </a:p>
          <a:p>
            <a:r>
              <a:rPr lang="cs-CZ" sz="1700" dirty="0"/>
              <a:t>obecně nárůst </a:t>
            </a:r>
            <a:r>
              <a:rPr lang="cs-CZ" sz="1700" dirty="0" err="1"/>
              <a:t>NzN</a:t>
            </a:r>
            <a:endParaRPr lang="cs-CZ" sz="1700" dirty="0"/>
          </a:p>
          <a:p>
            <a:r>
              <a:rPr lang="cs-CZ" sz="1700" dirty="0"/>
              <a:t>typická oběť: muž 25-45 let, české občanství</a:t>
            </a:r>
          </a:p>
          <a:p>
            <a:r>
              <a:rPr lang="cs-CZ" sz="1700" dirty="0"/>
              <a:t>nejčastější motivace: národnost, etnicita (41) / náboženské vyznání (14) / barva pleti (8) / minoritní sexuální identita (7)</a:t>
            </a:r>
          </a:p>
          <a:p>
            <a:r>
              <a:rPr lang="cs-CZ" sz="1700" dirty="0"/>
              <a:t>totožnost - 17 pachatelů / 40 - příslušnost ke krajní pravici</a:t>
            </a:r>
          </a:p>
          <a:p>
            <a:r>
              <a:rPr lang="cs-CZ" sz="1700" dirty="0"/>
              <a:t>nejčastější formy: slovní útok / fyzický útok / zastrašování / vyhrožování</a:t>
            </a:r>
          </a:p>
          <a:p>
            <a:r>
              <a:rPr lang="cs-CZ" sz="1700" dirty="0"/>
              <a:t>nejvyšší výskyt: kraj Praha, Ústecký, Moravsko-slezský // Praha, Brno, Havířov </a:t>
            </a:r>
            <a:br>
              <a:rPr lang="cs-CZ" sz="1700" dirty="0"/>
            </a:br>
            <a:r>
              <a:rPr lang="cs-CZ" sz="1700" dirty="0"/>
              <a:t>(In IUSTITIA 2015)</a:t>
            </a:r>
          </a:p>
          <a:p>
            <a:r>
              <a:rPr lang="cs-CZ" sz="2000" dirty="0"/>
              <a:t>2015</a:t>
            </a:r>
            <a:r>
              <a:rPr lang="cs-CZ" sz="1700" dirty="0"/>
              <a:t> - stíháno 130 osob a obžalováno 115 osob (statistiky NSZ)</a:t>
            </a:r>
          </a:p>
        </p:txBody>
      </p:sp>
    </p:spTree>
    <p:extLst>
      <p:ext uri="{BB962C8B-B14F-4D97-AF65-F5344CB8AC3E}">
        <p14:creationId xmlns:p14="http://schemas.microsoft.com/office/powerpoint/2010/main" val="935239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problémy s aplikací HC</a:t>
            </a:r>
          </a:p>
        </p:txBody>
      </p:sp>
      <p:sp>
        <p:nvSpPr>
          <p:cNvPr id="3" name="Zástupný symbol pro obsah 2"/>
          <p:cNvSpPr>
            <a:spLocks noGrp="1"/>
          </p:cNvSpPr>
          <p:nvPr>
            <p:ph idx="1"/>
          </p:nvPr>
        </p:nvSpPr>
        <p:spPr/>
        <p:txBody>
          <a:bodyPr>
            <a:normAutofit/>
          </a:bodyPr>
          <a:lstStyle/>
          <a:p>
            <a:r>
              <a:rPr lang="cs-CZ" sz="1700" dirty="0"/>
              <a:t>nadužívání konceptu (předsudečná pohnutka musí být tou primární)</a:t>
            </a:r>
          </a:p>
          <a:p>
            <a:r>
              <a:rPr lang="cs-CZ" sz="1700" dirty="0"/>
              <a:t>smíšená pohnutka - nelze </a:t>
            </a:r>
            <a:r>
              <a:rPr lang="cs-CZ" sz="1700" dirty="0" err="1"/>
              <a:t>odstíhat</a:t>
            </a:r>
            <a:r>
              <a:rPr lang="cs-CZ" sz="1700" dirty="0"/>
              <a:t> jako HC</a:t>
            </a:r>
          </a:p>
          <a:p>
            <a:r>
              <a:rPr lang="cs-CZ" sz="1700" dirty="0"/>
              <a:t>obtíž skutečnou pohnutku v době činu prokázat (přímý důkaz x řetězec nepřímých důkazů)</a:t>
            </a:r>
          </a:p>
          <a:p>
            <a:r>
              <a:rPr lang="cs-CZ" sz="1700" dirty="0"/>
              <a:t>nutné prokázat úmysl (role kontextu)</a:t>
            </a:r>
          </a:p>
          <a:p>
            <a:r>
              <a:rPr lang="cs-CZ" sz="1700" dirty="0"/>
              <a:t>předsudečná pohnutka dovozována z příslušnosti pachatele k PEX</a:t>
            </a:r>
          </a:p>
          <a:p>
            <a:r>
              <a:rPr lang="cs-CZ" sz="1700" dirty="0"/>
              <a:t>někdy neochota OČTŘ čin jako HC stíhat</a:t>
            </a:r>
          </a:p>
          <a:p>
            <a:r>
              <a:rPr lang="cs-CZ" sz="1700" dirty="0"/>
              <a:t>nestíhání nenávistných projevů politických elit a dalších zástupců politické scény</a:t>
            </a:r>
          </a:p>
        </p:txBody>
      </p:sp>
    </p:spTree>
    <p:extLst>
      <p:ext uri="{BB962C8B-B14F-4D97-AF65-F5344CB8AC3E}">
        <p14:creationId xmlns:p14="http://schemas.microsoft.com/office/powerpoint/2010/main" val="356660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dirty="0"/>
              <a:t>výroky M. Konvičky</a:t>
            </a:r>
          </a:p>
          <a:p>
            <a:r>
              <a:rPr lang="cs-CZ" dirty="0"/>
              <a:t>"</a:t>
            </a:r>
            <a:r>
              <a:rPr lang="cs-CZ" i="1" dirty="0"/>
              <a:t>Pokud vstoupíme do politiky, vyhrajeme volby, vás muslimové nameleme do masokostní moučky</a:t>
            </a:r>
            <a:r>
              <a:rPr lang="cs-CZ" dirty="0"/>
              <a:t>.„</a:t>
            </a:r>
          </a:p>
          <a:p>
            <a:r>
              <a:rPr lang="cs-CZ" dirty="0"/>
              <a:t>"</a:t>
            </a:r>
            <a:r>
              <a:rPr lang="cs-CZ" i="1" dirty="0"/>
              <a:t>Koncentráky pro muslimy naštěstí budou, ne bohužel. Řekli si o to sami</a:t>
            </a:r>
            <a:r>
              <a:rPr lang="cs-CZ" dirty="0"/>
              <a:t>."</a:t>
            </a:r>
          </a:p>
        </p:txBody>
      </p:sp>
    </p:spTree>
    <p:extLst>
      <p:ext uri="{BB962C8B-B14F-4D97-AF65-F5344CB8AC3E}">
        <p14:creationId xmlns:p14="http://schemas.microsoft.com/office/powerpoint/2010/main" val="2334902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použitá literatura a zdroje</a:t>
            </a:r>
          </a:p>
        </p:txBody>
      </p:sp>
      <p:sp>
        <p:nvSpPr>
          <p:cNvPr id="3" name="Zástupný symbol pro obsah 2"/>
          <p:cNvSpPr>
            <a:spLocks noGrp="1"/>
          </p:cNvSpPr>
          <p:nvPr>
            <p:ph idx="1"/>
          </p:nvPr>
        </p:nvSpPr>
        <p:spPr/>
        <p:txBody>
          <a:bodyPr>
            <a:normAutofit/>
          </a:bodyPr>
          <a:lstStyle/>
          <a:p>
            <a:r>
              <a:rPr lang="cs-CZ" sz="1400" dirty="0" err="1"/>
              <a:t>Brax</a:t>
            </a:r>
            <a:r>
              <a:rPr lang="cs-CZ" sz="1400" dirty="0"/>
              <a:t>, David. 2016.</a:t>
            </a:r>
            <a:r>
              <a:rPr lang="en-US" sz="1400" dirty="0"/>
              <a:t> Motives, Reasons, and Responsibility in Hate/Bias Crime</a:t>
            </a:r>
            <a:r>
              <a:rPr lang="cs-CZ" sz="1400" dirty="0"/>
              <a:t> </a:t>
            </a:r>
            <a:r>
              <a:rPr lang="cs-CZ" sz="1400" dirty="0" err="1"/>
              <a:t>Legislation</a:t>
            </a:r>
            <a:r>
              <a:rPr lang="cs-CZ" sz="1400" dirty="0"/>
              <a:t>, </a:t>
            </a:r>
            <a:r>
              <a:rPr lang="cs-CZ" sz="1400" i="1" dirty="0" err="1"/>
              <a:t>Criminal</a:t>
            </a:r>
            <a:r>
              <a:rPr lang="cs-CZ" sz="1400" i="1" dirty="0"/>
              <a:t> Justice </a:t>
            </a:r>
            <a:r>
              <a:rPr lang="cs-CZ" sz="1400" i="1" dirty="0" err="1"/>
              <a:t>Ethics</a:t>
            </a:r>
            <a:r>
              <a:rPr lang="cs-CZ" sz="1400" dirty="0"/>
              <a:t>, 35:3, 230-248.</a:t>
            </a:r>
          </a:p>
          <a:p>
            <a:r>
              <a:rPr lang="cs-CZ" sz="1400" dirty="0"/>
              <a:t>In IUSTITIA. 2015. </a:t>
            </a:r>
            <a:r>
              <a:rPr lang="pt-BR" sz="1400" i="1" dirty="0"/>
              <a:t>Zpráva o násilí z nenávisti v České republice 2014</a:t>
            </a:r>
            <a:r>
              <a:rPr lang="cs-CZ" sz="1400" dirty="0"/>
              <a:t>, on-line text (http://www.in-ius.cz/</a:t>
            </a:r>
            <a:r>
              <a:rPr lang="cs-CZ" sz="1400" dirty="0" err="1"/>
              <a:t>dwn</a:t>
            </a:r>
            <a:r>
              <a:rPr lang="cs-CZ" sz="1400" dirty="0"/>
              <a:t>/znz2015/znn2014cz.pdf).</a:t>
            </a:r>
          </a:p>
          <a:p>
            <a:r>
              <a:rPr lang="cs-CZ" sz="1400" dirty="0" err="1"/>
              <a:t>Kalibová</a:t>
            </a:r>
            <a:r>
              <a:rPr lang="cs-CZ" sz="1400" dirty="0"/>
              <a:t>, Klára. 2012. </a:t>
            </a:r>
            <a:r>
              <a:rPr lang="cs-CZ" sz="1400" i="1" dirty="0"/>
              <a:t>Stanovisko In IUSTITIA, </a:t>
            </a:r>
            <a:r>
              <a:rPr lang="cs-CZ" sz="1400" i="1" dirty="0" err="1"/>
              <a:t>o.s</a:t>
            </a:r>
            <a:r>
              <a:rPr lang="cs-CZ" sz="1400" i="1" dirty="0"/>
              <a:t>., k textu doc. JUDr. PhDr. Miroslava Mareše, PhD., Problematika </a:t>
            </a:r>
            <a:r>
              <a:rPr lang="cs-CZ" sz="1400" i="1" dirty="0" err="1"/>
              <a:t>Hate</a:t>
            </a:r>
            <a:r>
              <a:rPr lang="cs-CZ" sz="1400" i="1" dirty="0"/>
              <a:t> </a:t>
            </a:r>
            <a:r>
              <a:rPr lang="cs-CZ" sz="1400" i="1" dirty="0" err="1"/>
              <a:t>Crime</a:t>
            </a:r>
            <a:r>
              <a:rPr lang="cs-CZ" sz="1400" i="1" dirty="0"/>
              <a:t>. Zahraniční zkušenosti a možnost aplikace tohoto přístupu v ČR s důrazem na trestné činy z nenávisti proti cizincům</a:t>
            </a:r>
            <a:r>
              <a:rPr lang="cs-CZ" sz="1400" dirty="0"/>
              <a:t>, on-line text (http://www.in-ius.cz/</a:t>
            </a:r>
            <a:r>
              <a:rPr lang="cs-CZ" sz="1400" dirty="0" err="1"/>
              <a:t>dwn</a:t>
            </a:r>
            <a:r>
              <a:rPr lang="cs-CZ" sz="1400" dirty="0"/>
              <a:t>/</a:t>
            </a:r>
            <a:r>
              <a:rPr lang="cs-CZ" sz="1400" dirty="0" err="1"/>
              <a:t>tz</a:t>
            </a:r>
            <a:r>
              <a:rPr lang="cs-CZ" sz="1400" dirty="0"/>
              <a:t>-stanoviska/stanovisko-k-pojeti-hate-crime-a-extremismu.pdf).</a:t>
            </a:r>
          </a:p>
          <a:p>
            <a:r>
              <a:rPr lang="cs-CZ" sz="1400" dirty="0"/>
              <a:t>Mareš, Miroslav. 2011. </a:t>
            </a:r>
            <a:r>
              <a:rPr lang="cs-CZ" sz="1400" i="1" dirty="0"/>
              <a:t>Problematika </a:t>
            </a:r>
            <a:r>
              <a:rPr lang="cs-CZ" sz="1400" i="1" dirty="0" err="1"/>
              <a:t>Hate</a:t>
            </a:r>
            <a:r>
              <a:rPr lang="cs-CZ" sz="1400" i="1" dirty="0"/>
              <a:t> </a:t>
            </a:r>
            <a:r>
              <a:rPr lang="cs-CZ" sz="1400" i="1" dirty="0" err="1"/>
              <a:t>Crimes</a:t>
            </a:r>
            <a:r>
              <a:rPr lang="cs-CZ" sz="1400" dirty="0"/>
              <a:t>. Ministerstvo vnitra, online-text (http://www.mvcr.cz/</a:t>
            </a:r>
            <a:r>
              <a:rPr lang="cs-CZ" sz="1400" dirty="0" err="1"/>
              <a:t>clanek</a:t>
            </a:r>
            <a:r>
              <a:rPr lang="cs-CZ" sz="1400" dirty="0"/>
              <a:t>/problematika-hate-crimes.aspx).</a:t>
            </a:r>
          </a:p>
          <a:p>
            <a:r>
              <a:rPr lang="en-US" sz="1400" dirty="0" err="1"/>
              <a:t>Organisation</a:t>
            </a:r>
            <a:r>
              <a:rPr lang="en-US" sz="1400" dirty="0"/>
              <a:t> for Security and Cooperation in Europe</a:t>
            </a:r>
            <a:r>
              <a:rPr lang="cs-CZ" sz="1400" dirty="0"/>
              <a:t>. 2009. </a:t>
            </a:r>
            <a:r>
              <a:rPr lang="en-US" sz="1400" i="1" dirty="0"/>
              <a:t>Hate Crime Laws. A Practical Guide</a:t>
            </a:r>
            <a:r>
              <a:rPr lang="en-US" sz="1400" dirty="0"/>
              <a:t>. Warsaw: OSCE ODIHR.</a:t>
            </a:r>
            <a:endParaRPr lang="cs-CZ" sz="1400" dirty="0"/>
          </a:p>
        </p:txBody>
      </p:sp>
    </p:spTree>
    <p:extLst>
      <p:ext uri="{BB962C8B-B14F-4D97-AF65-F5344CB8AC3E}">
        <p14:creationId xmlns:p14="http://schemas.microsoft.com/office/powerpoint/2010/main" val="2728746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koncept „</a:t>
            </a:r>
            <a:r>
              <a:rPr lang="cs-CZ" dirty="0" err="1">
                <a:solidFill>
                  <a:srgbClr val="FFFF00"/>
                </a:solidFill>
              </a:rPr>
              <a:t>hate</a:t>
            </a:r>
            <a:r>
              <a:rPr lang="cs-CZ" dirty="0">
                <a:solidFill>
                  <a:srgbClr val="FFFF00"/>
                </a:solidFill>
              </a:rPr>
              <a:t> </a:t>
            </a:r>
            <a:r>
              <a:rPr lang="cs-CZ" dirty="0" err="1">
                <a:solidFill>
                  <a:srgbClr val="FFFF00"/>
                </a:solidFill>
              </a:rPr>
              <a:t>crime</a:t>
            </a:r>
            <a:r>
              <a:rPr lang="cs-CZ" dirty="0">
                <a:solidFill>
                  <a:srgbClr val="FFFF00"/>
                </a:solidFill>
              </a:rPr>
              <a:t>“ </a:t>
            </a:r>
            <a:endParaRPr lang="cs-CZ" dirty="0"/>
          </a:p>
        </p:txBody>
      </p:sp>
      <p:sp>
        <p:nvSpPr>
          <p:cNvPr id="3" name="Zástupný symbol pro obsah 2"/>
          <p:cNvSpPr>
            <a:spLocks noGrp="1"/>
          </p:cNvSpPr>
          <p:nvPr>
            <p:ph idx="1"/>
          </p:nvPr>
        </p:nvSpPr>
        <p:spPr>
          <a:xfrm>
            <a:off x="2915599" y="668740"/>
            <a:ext cx="5486400" cy="5841242"/>
          </a:xfrm>
        </p:spPr>
        <p:txBody>
          <a:bodyPr>
            <a:noAutofit/>
          </a:bodyPr>
          <a:lstStyle/>
          <a:p>
            <a:r>
              <a:rPr lang="cs-CZ" sz="1700" dirty="0"/>
              <a:t>vznik konceptu „</a:t>
            </a:r>
            <a:r>
              <a:rPr lang="cs-CZ" sz="1700" dirty="0" err="1"/>
              <a:t>hate</a:t>
            </a:r>
            <a:r>
              <a:rPr lang="cs-CZ" sz="1700" dirty="0"/>
              <a:t> </a:t>
            </a:r>
            <a:r>
              <a:rPr lang="cs-CZ" sz="1700" dirty="0" err="1"/>
              <a:t>crime</a:t>
            </a:r>
            <a:r>
              <a:rPr lang="cs-CZ" sz="1700" dirty="0"/>
              <a:t>“ v USA, rozvoj 70., 80. léta</a:t>
            </a:r>
          </a:p>
          <a:p>
            <a:r>
              <a:rPr lang="cs-CZ" sz="1700" dirty="0"/>
              <a:t>90. léta - rozšíření konceptu do dalších zemí (VB, Kanada, Skandinávie...)</a:t>
            </a:r>
          </a:p>
          <a:p>
            <a:r>
              <a:rPr lang="cs-CZ" sz="1700" dirty="0" err="1"/>
              <a:t>hate</a:t>
            </a:r>
            <a:r>
              <a:rPr lang="cs-CZ" sz="1700" dirty="0"/>
              <a:t> </a:t>
            </a:r>
            <a:r>
              <a:rPr lang="cs-CZ" sz="1700" dirty="0" err="1"/>
              <a:t>crime</a:t>
            </a:r>
            <a:r>
              <a:rPr lang="cs-CZ" sz="1700" dirty="0"/>
              <a:t> / trestná činnost z nenávisti / násilí z nenávisti - zavádějící pojem</a:t>
            </a:r>
          </a:p>
          <a:p>
            <a:r>
              <a:rPr lang="cs-CZ" sz="1700" dirty="0"/>
              <a:t>spíše předsudečnost (x nenávist) - předsudečná trestná činnosti / „trestné činy s kolektivní předsudečnou motivací“ (Mareš 2011)</a:t>
            </a:r>
          </a:p>
          <a:p>
            <a:r>
              <a:rPr lang="cs-CZ" sz="1700" dirty="0"/>
              <a:t>trestný čin spojený s předsudečným motivem </a:t>
            </a:r>
          </a:p>
          <a:p>
            <a:r>
              <a:rPr lang="cs-CZ" sz="1700" dirty="0"/>
              <a:t>cíl útoku pachatelem cíleně zvolen na základě určité chráněné charakteristiky</a:t>
            </a:r>
          </a:p>
          <a:p>
            <a:r>
              <a:rPr lang="cs-CZ" sz="1700" dirty="0"/>
              <a:t>cíl útoku - osoba / skupina lidí / majetek napojený na danou skupinu</a:t>
            </a:r>
          </a:p>
          <a:p>
            <a:r>
              <a:rPr lang="cs-CZ" sz="1700" dirty="0"/>
              <a:t>chráněná charakteristika (rasa, národnost, etnikum, víra...) - </a:t>
            </a:r>
            <a:r>
              <a:rPr lang="cs-CZ" sz="1700" u="sng" dirty="0"/>
              <a:t>skutečná</a:t>
            </a:r>
            <a:r>
              <a:rPr lang="cs-CZ" sz="1700" dirty="0"/>
              <a:t> i </a:t>
            </a:r>
            <a:r>
              <a:rPr lang="cs-CZ" sz="1700" u="sng" dirty="0"/>
              <a:t>domnělá</a:t>
            </a:r>
          </a:p>
          <a:p>
            <a:r>
              <a:rPr lang="cs-CZ" sz="1700" dirty="0"/>
              <a:t>„</a:t>
            </a:r>
            <a:r>
              <a:rPr lang="cs-CZ" sz="1700" dirty="0" err="1"/>
              <a:t>hostility</a:t>
            </a:r>
            <a:r>
              <a:rPr lang="cs-CZ" sz="1700" dirty="0"/>
              <a:t>“ x „</a:t>
            </a:r>
            <a:r>
              <a:rPr lang="cs-CZ" sz="1700" dirty="0" err="1"/>
              <a:t>discriminatory</a:t>
            </a:r>
            <a:r>
              <a:rPr lang="cs-CZ" sz="1700" dirty="0"/>
              <a:t>“ model (OSCE 2009)</a:t>
            </a:r>
          </a:p>
        </p:txBody>
      </p:sp>
    </p:spTree>
    <p:extLst>
      <p:ext uri="{BB962C8B-B14F-4D97-AF65-F5344CB8AC3E}">
        <p14:creationId xmlns:p14="http://schemas.microsoft.com/office/powerpoint/2010/main" val="152571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koncept „</a:t>
            </a:r>
            <a:r>
              <a:rPr lang="cs-CZ" dirty="0" err="1">
                <a:solidFill>
                  <a:srgbClr val="FFFF00"/>
                </a:solidFill>
              </a:rPr>
              <a:t>hate</a:t>
            </a:r>
            <a:r>
              <a:rPr lang="cs-CZ" dirty="0">
                <a:solidFill>
                  <a:srgbClr val="FFFF00"/>
                </a:solidFill>
              </a:rPr>
              <a:t> </a:t>
            </a:r>
            <a:r>
              <a:rPr lang="cs-CZ" dirty="0" err="1">
                <a:solidFill>
                  <a:srgbClr val="FFFF00"/>
                </a:solidFill>
              </a:rPr>
              <a:t>crime</a:t>
            </a:r>
            <a:r>
              <a:rPr lang="cs-CZ" dirty="0">
                <a:solidFill>
                  <a:srgbClr val="FFFF00"/>
                </a:solidFill>
              </a:rPr>
              <a:t>“ </a:t>
            </a:r>
          </a:p>
        </p:txBody>
      </p:sp>
      <p:sp>
        <p:nvSpPr>
          <p:cNvPr id="3" name="Zástupný symbol pro obsah 2"/>
          <p:cNvSpPr>
            <a:spLocks noGrp="1"/>
          </p:cNvSpPr>
          <p:nvPr>
            <p:ph idx="1"/>
          </p:nvPr>
        </p:nvSpPr>
        <p:spPr/>
        <p:txBody>
          <a:bodyPr>
            <a:normAutofit/>
          </a:bodyPr>
          <a:lstStyle/>
          <a:p>
            <a:pPr algn="just"/>
            <a:r>
              <a:rPr lang="cs-CZ" sz="1700" dirty="0"/>
              <a:t>chápání  „násilí z nenávisti“ dle in IUSTITIA:</a:t>
            </a:r>
          </a:p>
          <a:p>
            <a:pPr algn="just"/>
            <a:r>
              <a:rPr lang="cs-CZ" sz="1700" dirty="0"/>
              <a:t>„</a:t>
            </a:r>
            <a:r>
              <a:rPr lang="cs-CZ" sz="1700" dirty="0" err="1"/>
              <a:t>NzN</a:t>
            </a:r>
            <a:r>
              <a:rPr lang="cs-CZ" sz="1700" dirty="0"/>
              <a:t> je </a:t>
            </a:r>
            <a:r>
              <a:rPr lang="cs-CZ" sz="1700" b="1" dirty="0"/>
              <a:t>útok vyvolaný předsudky a stereotypy vůči určité skupině lidí</a:t>
            </a:r>
            <a:r>
              <a:rPr lang="cs-CZ" sz="1700" dirty="0"/>
              <a:t>.“</a:t>
            </a:r>
          </a:p>
          <a:p>
            <a:pPr algn="just"/>
            <a:r>
              <a:rPr lang="cs-CZ" sz="1700" dirty="0"/>
              <a:t>„Konkrétní lidé či jejich majetek se stávají terčem tohoto násilí nikoli kvůli své osobní zkušenosti s útočícími jedinci, nýbrž </a:t>
            </a:r>
            <a:r>
              <a:rPr lang="cs-CZ" sz="1700" u="sng" dirty="0"/>
              <a:t>na základě své skutečné či domnělé skupinové příslušnosti</a:t>
            </a:r>
            <a:r>
              <a:rPr lang="cs-CZ" sz="1700" dirty="0"/>
              <a:t>. Tato příslušnost je pachatelem či pachatelkou rozeznávána podle jistých </a:t>
            </a:r>
            <a:r>
              <a:rPr lang="cs-CZ" sz="1700" u="sng" dirty="0"/>
              <a:t>skupinových charakteristik</a:t>
            </a:r>
            <a:r>
              <a:rPr lang="cs-CZ" sz="1700" dirty="0"/>
              <a:t>, které jsou buď </a:t>
            </a:r>
            <a:r>
              <a:rPr lang="cs-CZ" sz="1700" u="sng" dirty="0"/>
              <a:t>nezměnitelné</a:t>
            </a:r>
            <a:r>
              <a:rPr lang="cs-CZ" sz="1700" dirty="0"/>
              <a:t>, nebo </a:t>
            </a:r>
            <a:r>
              <a:rPr lang="cs-CZ" sz="1700" u="sng" dirty="0"/>
              <a:t>není spravedlivé jejich změnu požadovat</a:t>
            </a:r>
            <a:r>
              <a:rPr lang="cs-CZ" sz="1700" dirty="0"/>
              <a:t>.“</a:t>
            </a:r>
          </a:p>
          <a:p>
            <a:pPr algn="just"/>
            <a:r>
              <a:rPr lang="cs-CZ" sz="1700" dirty="0"/>
              <a:t>„V tomto smyslu je </a:t>
            </a:r>
            <a:r>
              <a:rPr lang="cs-CZ" sz="1700" dirty="0" err="1"/>
              <a:t>NzN</a:t>
            </a:r>
            <a:r>
              <a:rPr lang="cs-CZ" sz="1700" dirty="0"/>
              <a:t> vždy </a:t>
            </a:r>
            <a:r>
              <a:rPr lang="cs-CZ" sz="1700" u="sng" dirty="0"/>
              <a:t>symbolické</a:t>
            </a:r>
            <a:r>
              <a:rPr lang="cs-CZ" sz="1700" dirty="0"/>
              <a:t>. Prostřednictvím napadených je </a:t>
            </a:r>
            <a:r>
              <a:rPr lang="cs-CZ" sz="1700" u="sng" dirty="0"/>
              <a:t>vysílána zpráva širšímu společenství </a:t>
            </a:r>
            <a:r>
              <a:rPr lang="cs-CZ" sz="1700" dirty="0"/>
              <a:t>o tom, že některé skupiny do společnosti nepatří.“</a:t>
            </a:r>
          </a:p>
          <a:p>
            <a:pPr algn="just"/>
            <a:r>
              <a:rPr lang="cs-CZ" sz="1700" dirty="0"/>
              <a:t>„pro jejich vznik je rozhodující </a:t>
            </a:r>
            <a:r>
              <a:rPr lang="cs-CZ" sz="1700" u="sng" dirty="0"/>
              <a:t>sociální kontext</a:t>
            </a:r>
            <a:r>
              <a:rPr lang="cs-CZ" sz="1700" dirty="0"/>
              <a:t>.“</a:t>
            </a:r>
          </a:p>
          <a:p>
            <a:pPr algn="just"/>
            <a:r>
              <a:rPr lang="cs-CZ" sz="1700" dirty="0"/>
              <a:t>obětí - znevýhodněná pozice ve společnosti</a:t>
            </a:r>
          </a:p>
          <a:p>
            <a:pPr marL="0" indent="0">
              <a:buNone/>
            </a:pPr>
            <a:r>
              <a:rPr lang="cs-CZ" sz="1400" dirty="0"/>
              <a:t>(In IUSTITITA (2015): </a:t>
            </a:r>
            <a:r>
              <a:rPr lang="pt-BR" sz="1400" dirty="0"/>
              <a:t>Zpráva o násilí z nenávisti v České republice 2014</a:t>
            </a:r>
            <a:r>
              <a:rPr lang="cs-CZ" sz="1400" dirty="0"/>
              <a:t>, on-line. Dostupné z: http://www.in-ius.cz/</a:t>
            </a:r>
            <a:r>
              <a:rPr lang="cs-CZ" sz="1400" dirty="0" err="1"/>
              <a:t>dwn</a:t>
            </a:r>
            <a:r>
              <a:rPr lang="cs-CZ" sz="1400" dirty="0"/>
              <a:t>/znz2015/znn2014cz.pdf)</a:t>
            </a:r>
          </a:p>
        </p:txBody>
      </p:sp>
    </p:spTree>
    <p:extLst>
      <p:ext uri="{BB962C8B-B14F-4D97-AF65-F5344CB8AC3E}">
        <p14:creationId xmlns:p14="http://schemas.microsoft.com/office/powerpoint/2010/main" val="292298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koncept „</a:t>
            </a:r>
            <a:r>
              <a:rPr lang="cs-CZ" dirty="0" err="1">
                <a:solidFill>
                  <a:srgbClr val="FFFF00"/>
                </a:solidFill>
              </a:rPr>
              <a:t>hate</a:t>
            </a:r>
            <a:r>
              <a:rPr lang="cs-CZ" dirty="0">
                <a:solidFill>
                  <a:srgbClr val="FFFF00"/>
                </a:solidFill>
              </a:rPr>
              <a:t> </a:t>
            </a:r>
            <a:r>
              <a:rPr lang="cs-CZ" dirty="0" err="1">
                <a:solidFill>
                  <a:srgbClr val="FFFF00"/>
                </a:solidFill>
              </a:rPr>
              <a:t>crime</a:t>
            </a:r>
            <a:r>
              <a:rPr lang="cs-CZ" dirty="0">
                <a:solidFill>
                  <a:srgbClr val="FFFF00"/>
                </a:solidFill>
              </a:rPr>
              <a:t>“</a:t>
            </a:r>
          </a:p>
        </p:txBody>
      </p:sp>
      <p:sp>
        <p:nvSpPr>
          <p:cNvPr id="3" name="Zástupný symbol pro obsah 2"/>
          <p:cNvSpPr>
            <a:spLocks noGrp="1"/>
          </p:cNvSpPr>
          <p:nvPr>
            <p:ph idx="1"/>
          </p:nvPr>
        </p:nvSpPr>
        <p:spPr/>
        <p:txBody>
          <a:bodyPr>
            <a:normAutofit/>
          </a:bodyPr>
          <a:lstStyle/>
          <a:p>
            <a:r>
              <a:rPr lang="cs-CZ" sz="1700" dirty="0"/>
              <a:t>HC x diskriminace </a:t>
            </a:r>
          </a:p>
          <a:p>
            <a:r>
              <a:rPr lang="cs-CZ" sz="1700" dirty="0"/>
              <a:t>HC x  „</a:t>
            </a:r>
            <a:r>
              <a:rPr lang="cs-CZ" sz="1700" dirty="0" err="1"/>
              <a:t>hate</a:t>
            </a:r>
            <a:r>
              <a:rPr lang="cs-CZ" sz="1700" dirty="0"/>
              <a:t> </a:t>
            </a:r>
            <a:r>
              <a:rPr lang="cs-CZ" sz="1700" dirty="0" err="1"/>
              <a:t>speech</a:t>
            </a:r>
            <a:r>
              <a:rPr lang="cs-CZ" sz="1700" dirty="0"/>
              <a:t>“ (HC původně jen fyzické násilí, později i verbální)</a:t>
            </a:r>
          </a:p>
          <a:p>
            <a:r>
              <a:rPr lang="cs-CZ" sz="1700" dirty="0"/>
              <a:t>na některé politické motivace nemusí být aplikován (např. oběť ze skupiny hlásající nenávist)</a:t>
            </a:r>
          </a:p>
          <a:p>
            <a:r>
              <a:rPr lang="cs-CZ" sz="1700" dirty="0"/>
              <a:t>HC x extremisticky / politicky motivovaná kriminalita</a:t>
            </a:r>
          </a:p>
          <a:p>
            <a:r>
              <a:rPr lang="cs-CZ" sz="1700" dirty="0"/>
              <a:t>HC nemusí být páchán v zájmu nedemokratických politických ideologií</a:t>
            </a:r>
          </a:p>
        </p:txBody>
      </p:sp>
    </p:spTree>
    <p:extLst>
      <p:ext uri="{BB962C8B-B14F-4D97-AF65-F5344CB8AC3E}">
        <p14:creationId xmlns:p14="http://schemas.microsoft.com/office/powerpoint/2010/main" val="154932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kritika HC</a:t>
            </a:r>
            <a:br>
              <a:rPr lang="cs-CZ" dirty="0">
                <a:solidFill>
                  <a:srgbClr val="FFFF00"/>
                </a:solidFill>
              </a:rPr>
            </a:br>
            <a:endParaRPr lang="cs-CZ" dirty="0">
              <a:solidFill>
                <a:srgbClr val="FFFF00"/>
              </a:solidFill>
            </a:endParaRPr>
          </a:p>
        </p:txBody>
      </p:sp>
      <p:sp>
        <p:nvSpPr>
          <p:cNvPr id="3" name="Zástupný symbol pro obsah 2"/>
          <p:cNvSpPr>
            <a:spLocks noGrp="1"/>
          </p:cNvSpPr>
          <p:nvPr>
            <p:ph idx="1"/>
          </p:nvPr>
        </p:nvSpPr>
        <p:spPr/>
        <p:txBody>
          <a:bodyPr/>
          <a:lstStyle/>
          <a:p>
            <a:r>
              <a:rPr lang="cs-CZ" sz="1700" dirty="0"/>
              <a:t>nejasnost pojmu</a:t>
            </a:r>
          </a:p>
          <a:p>
            <a:r>
              <a:rPr lang="cs-CZ" sz="1700" dirty="0"/>
              <a:t>kulturní podmíněnost</a:t>
            </a:r>
          </a:p>
          <a:p>
            <a:r>
              <a:rPr lang="cs-CZ" sz="1700" dirty="0"/>
              <a:t>posilování negativního dopadu na společnost (konfliktní linie)</a:t>
            </a:r>
          </a:p>
          <a:p>
            <a:r>
              <a:rPr lang="cs-CZ" sz="1700" dirty="0"/>
              <a:t>ale i odmítání konceptu jako takového (zvýhodňuje některé skupiny) </a:t>
            </a:r>
            <a:r>
              <a:rPr lang="cs-CZ" sz="1400" dirty="0"/>
              <a:t>(Mareš 2011)</a:t>
            </a:r>
          </a:p>
          <a:p>
            <a:r>
              <a:rPr lang="cs-CZ" sz="1700" dirty="0"/>
              <a:t>kriminalizuje myšlenky</a:t>
            </a:r>
          </a:p>
          <a:p>
            <a:r>
              <a:rPr lang="cs-CZ" sz="1700" dirty="0"/>
              <a:t>zodpovědnost za vlastní motivy? (morální vina x trest)</a:t>
            </a:r>
          </a:p>
          <a:p>
            <a:r>
              <a:rPr lang="cs-CZ" sz="1700" dirty="0"/>
              <a:t>je možné motivy ovlivnit vůlí? (úmysl x motiv) </a:t>
            </a:r>
            <a:r>
              <a:rPr lang="cs-CZ" sz="1400" dirty="0"/>
              <a:t>(</a:t>
            </a:r>
            <a:r>
              <a:rPr lang="cs-CZ" sz="1400" dirty="0" err="1"/>
              <a:t>Brax</a:t>
            </a:r>
            <a:r>
              <a:rPr lang="cs-CZ" sz="1400" dirty="0"/>
              <a:t> 2016)</a:t>
            </a:r>
          </a:p>
          <a:p>
            <a:endParaRPr lang="cs-CZ" dirty="0"/>
          </a:p>
        </p:txBody>
      </p:sp>
    </p:spTree>
    <p:extLst>
      <p:ext uri="{BB962C8B-B14F-4D97-AF65-F5344CB8AC3E}">
        <p14:creationId xmlns:p14="http://schemas.microsoft.com/office/powerpoint/2010/main" val="1384951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HC a české právo</a:t>
            </a:r>
          </a:p>
        </p:txBody>
      </p:sp>
      <p:sp>
        <p:nvSpPr>
          <p:cNvPr id="3" name="Zástupný symbol pro obsah 2"/>
          <p:cNvSpPr>
            <a:spLocks noGrp="1"/>
          </p:cNvSpPr>
          <p:nvPr>
            <p:ph idx="1"/>
          </p:nvPr>
        </p:nvSpPr>
        <p:spPr/>
        <p:txBody>
          <a:bodyPr>
            <a:normAutofit/>
          </a:bodyPr>
          <a:lstStyle/>
          <a:p>
            <a:pPr algn="just"/>
            <a:r>
              <a:rPr lang="cs-CZ" sz="1700" dirty="0"/>
              <a:t>      zákon č. 40/2009, trestní zákoník</a:t>
            </a:r>
          </a:p>
          <a:p>
            <a:pPr marL="457200" indent="-457200" algn="just">
              <a:buFont typeface="+mj-lt"/>
              <a:buAutoNum type="arabicPeriod"/>
            </a:pPr>
            <a:r>
              <a:rPr lang="cs-CZ" sz="1700" dirty="0"/>
              <a:t>„čistý“ HC - nenávistná pohnutka v </a:t>
            </a:r>
            <a:r>
              <a:rPr lang="cs-CZ" sz="1700" b="1" dirty="0"/>
              <a:t>základní skutkové podstatě </a:t>
            </a:r>
            <a:r>
              <a:rPr lang="cs-CZ" sz="1700" i="1" dirty="0"/>
              <a:t>(§ 352 Násilí proti skupině obyvatelů a proti jednotlivci / § 355 Hanobení národa, rasy, etnické nebo jiné skupiny osob / § 356 Podněcování k nenávisti vůči skupině osob nebo k omezování jejich práv a svobod)</a:t>
            </a:r>
          </a:p>
          <a:p>
            <a:pPr marL="457200" indent="-457200" algn="just">
              <a:buFont typeface="+mj-lt"/>
              <a:buAutoNum type="arabicPeriod"/>
            </a:pPr>
            <a:r>
              <a:rPr lang="cs-CZ" sz="1700" dirty="0"/>
              <a:t>nenávistná pohnutka v </a:t>
            </a:r>
            <a:r>
              <a:rPr lang="cs-CZ" sz="1700" b="1" dirty="0"/>
              <a:t>kvalifikované skutkové podstatě</a:t>
            </a:r>
          </a:p>
          <a:p>
            <a:pPr marL="457200" indent="-457200" algn="just">
              <a:buFont typeface="+mj-lt"/>
              <a:buAutoNum type="arabicPeriod"/>
            </a:pPr>
            <a:r>
              <a:rPr lang="cs-CZ" sz="1700" b="1" dirty="0"/>
              <a:t>obecná přitěžující okolnost</a:t>
            </a:r>
          </a:p>
          <a:p>
            <a:r>
              <a:rPr lang="cs-CZ" sz="1700" b="1" dirty="0"/>
              <a:t>      </a:t>
            </a:r>
            <a:r>
              <a:rPr lang="cs-CZ" sz="1700" dirty="0"/>
              <a:t>zákon </a:t>
            </a:r>
            <a:r>
              <a:rPr lang="pt-BR" sz="1700" dirty="0"/>
              <a:t>č. 200/1990 Sb., o přestupcích</a:t>
            </a:r>
            <a:endParaRPr lang="cs-CZ" sz="1700" dirty="0"/>
          </a:p>
          <a:p>
            <a:r>
              <a:rPr lang="cs-CZ" sz="1700" dirty="0"/>
              <a:t>      zákon č. 89/2012 Sb., občanský zákoník</a:t>
            </a:r>
          </a:p>
          <a:p>
            <a:r>
              <a:rPr lang="cs-CZ" sz="1700" dirty="0"/>
              <a:t>      zákon č. 45/2013 Sb., o obětech trestných činů</a:t>
            </a:r>
          </a:p>
        </p:txBody>
      </p:sp>
    </p:spTree>
    <p:extLst>
      <p:ext uri="{BB962C8B-B14F-4D97-AF65-F5344CB8AC3E}">
        <p14:creationId xmlns:p14="http://schemas.microsoft.com/office/powerpoint/2010/main" val="1828672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HC a české právo </a:t>
            </a:r>
            <a:br>
              <a:rPr lang="cs-CZ" dirty="0">
                <a:solidFill>
                  <a:srgbClr val="FFFF00"/>
                </a:solidFill>
              </a:rPr>
            </a:br>
            <a:r>
              <a:rPr lang="cs-CZ" dirty="0">
                <a:solidFill>
                  <a:schemeClr val="bg1"/>
                </a:solidFill>
              </a:rPr>
              <a:t>(základní skutková podstata)</a:t>
            </a:r>
            <a:endParaRPr lang="cs-CZ" dirty="0">
              <a:solidFill>
                <a:srgbClr val="FFFF00"/>
              </a:solidFill>
            </a:endParaRPr>
          </a:p>
        </p:txBody>
      </p:sp>
      <p:sp>
        <p:nvSpPr>
          <p:cNvPr id="3" name="Zástupný symbol pro obsah 2"/>
          <p:cNvSpPr>
            <a:spLocks noGrp="1"/>
          </p:cNvSpPr>
          <p:nvPr>
            <p:ph idx="1"/>
          </p:nvPr>
        </p:nvSpPr>
        <p:spPr/>
        <p:txBody>
          <a:bodyPr>
            <a:normAutofit/>
          </a:bodyPr>
          <a:lstStyle/>
          <a:p>
            <a:pPr marL="0" indent="0" algn="just">
              <a:buNone/>
            </a:pPr>
            <a:r>
              <a:rPr lang="cs-CZ" sz="1700" dirty="0"/>
              <a:t>§ 352 </a:t>
            </a:r>
            <a:r>
              <a:rPr lang="cs-CZ" sz="1700" b="1" i="1" dirty="0"/>
              <a:t>Násilí proti skupině obyvatelů a proti jednotlivci</a:t>
            </a:r>
          </a:p>
          <a:p>
            <a:pPr marL="0" indent="0" algn="just">
              <a:buNone/>
            </a:pPr>
            <a:r>
              <a:rPr lang="cs-CZ" sz="1700" dirty="0"/>
              <a:t>(1) Kdo skupině obyvatelů vyhrožuje usmrcením, ublížením na zdraví nebo způsobením škody velkého rozsahu, bude potrestán odnětím svobody až na jeden rok.</a:t>
            </a:r>
          </a:p>
          <a:p>
            <a:pPr marL="0" indent="0" algn="just">
              <a:buNone/>
            </a:pPr>
            <a:r>
              <a:rPr lang="cs-CZ" sz="1700" dirty="0"/>
              <a:t>(2) </a:t>
            </a:r>
            <a:r>
              <a:rPr lang="cs-CZ" sz="1700" u="sng" dirty="0"/>
              <a:t>Kdo užije násilí proti skupině obyvatelů nebo jednotlivci nebo jim vyhrožuje usmrcením, ublížením na zdraví nebo způsobením škody velkého rozsahu pro jejich skutečnou nebo domnělou rasu, příslušnost k etnické skupině, národnost, politické přesvědčení, vyznání nebo proto, že jsou skutečně nebo domněle bez vyznání, bude potrestán odnětím svobody na šest měsíců až tři léta.</a:t>
            </a:r>
          </a:p>
          <a:p>
            <a:pPr marL="0" indent="0" algn="just">
              <a:buNone/>
            </a:pPr>
            <a:r>
              <a:rPr lang="cs-CZ" sz="1700" dirty="0"/>
              <a:t>(3) Stejně jako v odstavci 2 bude potrestán,</a:t>
            </a:r>
          </a:p>
          <a:p>
            <a:pPr marL="0" indent="0" algn="just">
              <a:buNone/>
            </a:pPr>
            <a:r>
              <a:rPr lang="cs-CZ" sz="1700" dirty="0"/>
              <a:t>a) kdo se spolčí nebo srotí ke spáchání takového činu, nebo</a:t>
            </a:r>
          </a:p>
          <a:p>
            <a:pPr marL="0" indent="0" algn="just">
              <a:buNone/>
            </a:pPr>
            <a:r>
              <a:rPr lang="cs-CZ" sz="1700" dirty="0"/>
              <a:t>b) spáchá-li čin uvedený v odstavci 1 tiskem, filmem, rozhlasem, televizí, veřejně přístupnou počítačovou sítí nebo jiným obdobně účinným způsobem.</a:t>
            </a:r>
          </a:p>
        </p:txBody>
      </p:sp>
    </p:spTree>
    <p:extLst>
      <p:ext uri="{BB962C8B-B14F-4D97-AF65-F5344CB8AC3E}">
        <p14:creationId xmlns:p14="http://schemas.microsoft.com/office/powerpoint/2010/main" val="133394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HC a české právo </a:t>
            </a:r>
            <a:r>
              <a:rPr lang="cs-CZ" dirty="0">
                <a:solidFill>
                  <a:schemeClr val="bg1"/>
                </a:solidFill>
              </a:rPr>
              <a:t>(základní skutková podstata)</a:t>
            </a:r>
          </a:p>
        </p:txBody>
      </p:sp>
      <p:sp>
        <p:nvSpPr>
          <p:cNvPr id="3" name="Zástupný symbol pro obsah 2"/>
          <p:cNvSpPr>
            <a:spLocks noGrp="1"/>
          </p:cNvSpPr>
          <p:nvPr>
            <p:ph idx="1"/>
          </p:nvPr>
        </p:nvSpPr>
        <p:spPr/>
        <p:txBody>
          <a:bodyPr>
            <a:noAutofit/>
          </a:bodyPr>
          <a:lstStyle/>
          <a:p>
            <a:pPr marL="0" indent="0" algn="just">
              <a:buNone/>
            </a:pPr>
            <a:r>
              <a:rPr lang="cs-CZ" sz="1700" dirty="0"/>
              <a:t>§ 355 </a:t>
            </a:r>
            <a:r>
              <a:rPr lang="cs-CZ" sz="1700" b="1" i="1" dirty="0"/>
              <a:t>Hanobení národa, rasy, etnické </a:t>
            </a:r>
            <a:r>
              <a:rPr lang="cs-CZ" sz="1700" b="1" i="1" u="sng" dirty="0"/>
              <a:t>nebo jiné skupiny osob</a:t>
            </a:r>
          </a:p>
          <a:p>
            <a:pPr marL="0" indent="0" algn="just">
              <a:buNone/>
            </a:pPr>
            <a:r>
              <a:rPr lang="cs-CZ" sz="1700" dirty="0"/>
              <a:t>(1) Kdo veřejně hanobí</a:t>
            </a:r>
          </a:p>
          <a:p>
            <a:pPr marL="0" indent="0" algn="just">
              <a:buNone/>
            </a:pPr>
            <a:r>
              <a:rPr lang="cs-CZ" sz="1700" dirty="0"/>
              <a:t>a) některý národ, jeho jazyk, některou rasu nebo etnickou skupinu, nebo</a:t>
            </a:r>
          </a:p>
          <a:p>
            <a:pPr marL="0" indent="0" algn="just">
              <a:buNone/>
            </a:pPr>
            <a:r>
              <a:rPr lang="cs-CZ" sz="1700" dirty="0"/>
              <a:t>b) skupinu osob pro jejich skutečnou nebo domnělou rasu, příslušnost k etnické skupině, národnost, politické přesvědčení, vyznání nebo proto, že jsou skutečně nebo domněle bez vyznání,	</a:t>
            </a:r>
          </a:p>
          <a:p>
            <a:pPr marL="0" indent="0" algn="just">
              <a:buNone/>
            </a:pPr>
            <a:r>
              <a:rPr lang="cs-CZ" sz="1700" dirty="0"/>
              <a:t>bude potrestán odnětím svobody až na dvě léta.</a:t>
            </a:r>
          </a:p>
          <a:p>
            <a:pPr marL="0" indent="0" algn="just">
              <a:buNone/>
            </a:pPr>
            <a:r>
              <a:rPr lang="cs-CZ" sz="1700" dirty="0"/>
              <a:t>(2) Odnětím svobody až na tři léta bude pachatel potrestán, spáchá-li čin uvedený v odstavci 1</a:t>
            </a:r>
          </a:p>
          <a:p>
            <a:pPr marL="0" indent="0" algn="just">
              <a:buNone/>
            </a:pPr>
            <a:r>
              <a:rPr lang="cs-CZ" sz="1700" dirty="0"/>
              <a:t>a) nejméně se dvěma osobami, nebo</a:t>
            </a:r>
          </a:p>
          <a:p>
            <a:pPr marL="0" indent="0" algn="just">
              <a:buNone/>
            </a:pPr>
            <a:r>
              <a:rPr lang="cs-CZ" sz="1700" dirty="0"/>
              <a:t>b) tiskem, filmem, rozhlasem, televizí, veřejně přístupnou počítačovou sítí nebo jiným obdobně účinným způsobem.</a:t>
            </a:r>
          </a:p>
        </p:txBody>
      </p:sp>
    </p:spTree>
    <p:extLst>
      <p:ext uri="{BB962C8B-B14F-4D97-AF65-F5344CB8AC3E}">
        <p14:creationId xmlns:p14="http://schemas.microsoft.com/office/powerpoint/2010/main" val="3108811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FF00"/>
                </a:solidFill>
              </a:rPr>
              <a:t>HC a české právo </a:t>
            </a:r>
            <a:r>
              <a:rPr lang="cs-CZ" dirty="0">
                <a:solidFill>
                  <a:schemeClr val="bg1"/>
                </a:solidFill>
              </a:rPr>
              <a:t>(základní skutková podstata)</a:t>
            </a:r>
            <a:endParaRPr lang="cs-CZ" dirty="0">
              <a:solidFill>
                <a:srgbClr val="FFFF00"/>
              </a:solidFill>
            </a:endParaRPr>
          </a:p>
        </p:txBody>
      </p:sp>
      <p:sp>
        <p:nvSpPr>
          <p:cNvPr id="3" name="Zástupný symbol pro obsah 2"/>
          <p:cNvSpPr>
            <a:spLocks noGrp="1"/>
          </p:cNvSpPr>
          <p:nvPr>
            <p:ph idx="1"/>
          </p:nvPr>
        </p:nvSpPr>
        <p:spPr/>
        <p:txBody>
          <a:bodyPr>
            <a:normAutofit/>
          </a:bodyPr>
          <a:lstStyle/>
          <a:p>
            <a:pPr marL="0" indent="0" algn="just">
              <a:buNone/>
            </a:pPr>
            <a:r>
              <a:rPr lang="cs-CZ" sz="1700" dirty="0"/>
              <a:t>§ 356 </a:t>
            </a:r>
            <a:r>
              <a:rPr lang="cs-CZ" sz="1700" b="1" i="1" dirty="0"/>
              <a:t>Podněcování k nenávisti vůči skupině osob nebo k omezování jejich práv a svobod	</a:t>
            </a:r>
          </a:p>
          <a:p>
            <a:pPr marL="0" indent="0" algn="just">
              <a:buNone/>
            </a:pPr>
            <a:r>
              <a:rPr lang="cs-CZ" sz="1700" dirty="0"/>
              <a:t>(1) Kdo </a:t>
            </a:r>
            <a:r>
              <a:rPr lang="cs-CZ" sz="1700" u="sng" dirty="0"/>
              <a:t>veřejně</a:t>
            </a:r>
            <a:r>
              <a:rPr lang="cs-CZ" sz="1700" dirty="0"/>
              <a:t> podněcuje k nenávisti k některému národu, rase, etnické skupině, náboženství, třídě nebo jiné skupině osob nebo k omezování práv a svobod jejich příslušníků, bude potrestán odnětím svobody až na dvě léta.</a:t>
            </a:r>
          </a:p>
          <a:p>
            <a:pPr marL="0" indent="0" algn="just">
              <a:buNone/>
            </a:pPr>
            <a:r>
              <a:rPr lang="cs-CZ" sz="1700" dirty="0"/>
              <a:t>(2) Stejně bude potrestán, kdo se spolčí nebo srotí k spáchání činu uvedeného v odstavci 1.</a:t>
            </a:r>
          </a:p>
          <a:p>
            <a:pPr marL="0" indent="0" algn="just">
              <a:buNone/>
            </a:pPr>
            <a:r>
              <a:rPr lang="cs-CZ" sz="1700" dirty="0"/>
              <a:t>(3) Odnětím svobody na šest měsíců až tři léta bude pachatel potrestán,</a:t>
            </a:r>
          </a:p>
          <a:p>
            <a:pPr marL="0" indent="0" algn="just">
              <a:buNone/>
            </a:pPr>
            <a:r>
              <a:rPr lang="cs-CZ" sz="1700" dirty="0"/>
              <a:t>a) spáchá-li čin uvedený v odstavci 1 tiskem, filmem, rozhlasem, televizí, veřejně přístupnou počítačovou sítí nebo jiným obdobně účinným způsobem, nebo</a:t>
            </a:r>
          </a:p>
          <a:p>
            <a:pPr marL="0" indent="0" algn="just">
              <a:buNone/>
            </a:pPr>
            <a:r>
              <a:rPr lang="cs-CZ" sz="1700" dirty="0"/>
              <a:t>b) účastní-li se aktivně takovým činem činnosti skupiny, organizace nebo sdružení, které hlásá diskriminaci, násilí nebo rasovou, etnickou, třídní, náboženskou nebo jinou nenávist.</a:t>
            </a:r>
          </a:p>
        </p:txBody>
      </p:sp>
    </p:spTree>
    <p:extLst>
      <p:ext uri="{BB962C8B-B14F-4D97-AF65-F5344CB8AC3E}">
        <p14:creationId xmlns:p14="http://schemas.microsoft.com/office/powerpoint/2010/main" val="3407612565"/>
      </p:ext>
    </p:extLst>
  </p:cSld>
  <p:clrMapOvr>
    <a:masterClrMapping/>
  </p:clrMapOvr>
</p:sld>
</file>

<file path=ppt/theme/theme1.xml><?xml version="1.0" encoding="utf-8"?>
<a:theme xmlns:a="http://schemas.openxmlformats.org/drawingml/2006/main" name="Rámeček">
  <a:themeElements>
    <a:clrScheme name="Rámeček">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Rámeček">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ámeček">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Rámeček</Template>
  <TotalTime>2463</TotalTime>
  <Words>1308</Words>
  <Application>Microsoft Office PowerPoint</Application>
  <PresentationFormat>Předvádění na obrazovce (4:3)</PresentationFormat>
  <Paragraphs>114</Paragraphs>
  <Slides>15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Corbel</vt:lpstr>
      <vt:lpstr>Wingdings 2</vt:lpstr>
      <vt:lpstr>Rámeček</vt:lpstr>
      <vt:lpstr>Trestná činnost z nenávisti</vt:lpstr>
      <vt:lpstr>koncept „hate crime“ </vt:lpstr>
      <vt:lpstr>koncept „hate crime“ </vt:lpstr>
      <vt:lpstr>koncept „hate crime“</vt:lpstr>
      <vt:lpstr>kritika HC </vt:lpstr>
      <vt:lpstr>HC a české právo</vt:lpstr>
      <vt:lpstr>HC a české právo  (základní skutková podstata)</vt:lpstr>
      <vt:lpstr>HC a české právo (základní skutková podstata)</vt:lpstr>
      <vt:lpstr>HC a české právo (základní skutková podstata)</vt:lpstr>
      <vt:lpstr>HC a české právo (kvalifikovaná skutková podstata)</vt:lpstr>
      <vt:lpstr>obecná přitěžující okolnost</vt:lpstr>
      <vt:lpstr>HC  v ČR (pár čísel za rok 2014, 2015)</vt:lpstr>
      <vt:lpstr>problémy s aplikací HC</vt:lpstr>
      <vt:lpstr>Prezentace aplikace PowerPoint</vt:lpstr>
      <vt:lpstr>použitá literatura a 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Trestná činnost z nenávisti</dc:title>
  <dc:creator>Vendula Divisova</dc:creator>
  <cp:lastModifiedBy>Vendula Divisova</cp:lastModifiedBy>
  <cp:revision>34</cp:revision>
  <dcterms:created xsi:type="dcterms:W3CDTF">2016-11-28T18:18:53Z</dcterms:created>
  <dcterms:modified xsi:type="dcterms:W3CDTF">2016-12-06T10:41:28Z</dcterms:modified>
</cp:coreProperties>
</file>