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6" r:id="rId1"/>
    <p:sldMasterId id="2147483888" r:id="rId2"/>
    <p:sldMasterId id="2147483900" r:id="rId3"/>
    <p:sldMasterId id="2147484152" r:id="rId4"/>
    <p:sldMasterId id="2147484212" r:id="rId5"/>
  </p:sldMasterIdLst>
  <p:sldIdLst>
    <p:sldId id="256" r:id="rId6"/>
    <p:sldId id="262" r:id="rId7"/>
    <p:sldId id="283" r:id="rId8"/>
    <p:sldId id="257" r:id="rId9"/>
    <p:sldId id="258" r:id="rId10"/>
    <p:sldId id="259" r:id="rId11"/>
    <p:sldId id="260" r:id="rId12"/>
    <p:sldId id="264" r:id="rId13"/>
    <p:sldId id="263" r:id="rId14"/>
    <p:sldId id="265" r:id="rId15"/>
    <p:sldId id="266" r:id="rId16"/>
    <p:sldId id="267" r:id="rId17"/>
    <p:sldId id="268" r:id="rId18"/>
    <p:sldId id="269" r:id="rId19"/>
    <p:sldId id="281" r:id="rId20"/>
    <p:sldId id="270" r:id="rId21"/>
    <p:sldId id="271" r:id="rId22"/>
    <p:sldId id="272" r:id="rId23"/>
    <p:sldId id="273" r:id="rId24"/>
    <p:sldId id="274" r:id="rId25"/>
    <p:sldId id="275" r:id="rId26"/>
    <p:sldId id="282" r:id="rId27"/>
    <p:sldId id="276" r:id="rId28"/>
    <p:sldId id="285" r:id="rId29"/>
    <p:sldId id="279" r:id="rId30"/>
    <p:sldId id="284" r:id="rId31"/>
    <p:sldId id="27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F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85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451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504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09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563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079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82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17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62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71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40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36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815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957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292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516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20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574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16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31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10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52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251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68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478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4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8089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187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5119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9764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859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9692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7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2567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4939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275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9197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9374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17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4025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9613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5092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92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26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3093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174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132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1223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3484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924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17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5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50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463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0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83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1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5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6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34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s8E6C3ZnJ0" TargetMode="External"/><Relationship Id="rId2" Type="http://schemas.openxmlformats.org/officeDocument/2006/relationships/hyperlink" Target="https://www.youtube.com/watch?v=fSQgCy_iIcc" TargetMode="External"/><Relationship Id="rId1" Type="http://schemas.openxmlformats.org/officeDocument/2006/relationships/slideLayout" Target="../slideLayouts/slideLayout46.xml"/><Relationship Id="rId5" Type="http://schemas.openxmlformats.org/officeDocument/2006/relationships/hyperlink" Target="https://www.youtube.com/watch?v=l6mJbquNKyY" TargetMode="External"/><Relationship Id="rId4" Type="http://schemas.openxmlformats.org/officeDocument/2006/relationships/hyperlink" Target="https://www.youtube.com/watch?v=XMSlgrgmmTs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MARXISMUS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Politický extremismu a radikalismus - 31. 10. 2016</a:t>
            </a:r>
          </a:p>
          <a:p>
            <a:r>
              <a:rPr lang="cs-CZ" dirty="0"/>
              <a:t>Vendula Divišová </a:t>
            </a:r>
          </a:p>
        </p:txBody>
      </p:sp>
    </p:spTree>
    <p:extLst>
      <p:ext uri="{BB962C8B-B14F-4D97-AF65-F5344CB8AC3E}">
        <p14:creationId xmlns:p14="http://schemas.microsoft.com/office/powerpoint/2010/main" val="3147788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ekonomické kořeny marxismu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činí marxismus vědeckým</a:t>
            </a:r>
          </a:p>
          <a:p>
            <a:r>
              <a:rPr lang="cs-CZ" dirty="0"/>
              <a:t>klasické britské ekonomické myšlení </a:t>
            </a:r>
          </a:p>
          <a:p>
            <a:r>
              <a:rPr lang="cs-CZ" dirty="0"/>
              <a:t>ideje </a:t>
            </a:r>
            <a:r>
              <a:rPr lang="cs-CZ" u="sng" dirty="0"/>
              <a:t>komodity</a:t>
            </a:r>
            <a:r>
              <a:rPr lang="cs-CZ" dirty="0"/>
              <a:t> a </a:t>
            </a:r>
            <a:r>
              <a:rPr lang="cs-CZ" u="sng" dirty="0"/>
              <a:t>hodnoty</a:t>
            </a:r>
          </a:p>
          <a:p>
            <a:r>
              <a:rPr lang="cs-CZ" dirty="0"/>
              <a:t>komodita - užitková a směnná hodnota</a:t>
            </a:r>
          </a:p>
          <a:p>
            <a:r>
              <a:rPr lang="cs-CZ" dirty="0"/>
              <a:t>problém zisku - musí vyplynout z aktu výroby  - lidská pracovní síla</a:t>
            </a:r>
          </a:p>
          <a:p>
            <a:r>
              <a:rPr lang="cs-CZ" dirty="0"/>
              <a:t>to nutně vede k </a:t>
            </a:r>
            <a:r>
              <a:rPr lang="cs-CZ" u="sng" dirty="0"/>
              <a:t>vykořisťování</a:t>
            </a:r>
          </a:p>
          <a:p>
            <a:r>
              <a:rPr lang="cs-CZ" u="sng" dirty="0"/>
              <a:t>teorie nadhodnoty </a:t>
            </a:r>
            <a:r>
              <a:rPr lang="cs-CZ" dirty="0"/>
              <a:t>(absolutní x relativní)</a:t>
            </a:r>
          </a:p>
          <a:p>
            <a:r>
              <a:rPr lang="cs-CZ" dirty="0"/>
              <a:t>kapitalismus tak obsahuje rozpor - neustálá snaha zvýšit efektivitu i objem výroby - to nakonec nutně povede ke snížení míry nadhodnoty</a:t>
            </a:r>
          </a:p>
        </p:txBody>
      </p:sp>
    </p:spTree>
    <p:extLst>
      <p:ext uri="{BB962C8B-B14F-4D97-AF65-F5344CB8AC3E}">
        <p14:creationId xmlns:p14="http://schemas.microsoft.com/office/powerpoint/2010/main" val="281375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třídní vědomí a odcizení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951" y="1123838"/>
            <a:ext cx="5486400" cy="5120640"/>
          </a:xfrm>
        </p:spPr>
        <p:txBody>
          <a:bodyPr/>
          <a:lstStyle/>
          <a:p>
            <a:r>
              <a:rPr lang="cs-CZ" u="sng" dirty="0"/>
              <a:t>třídní vědomí</a:t>
            </a:r>
            <a:r>
              <a:rPr lang="cs-CZ" dirty="0"/>
              <a:t> dělníků - 2 faktory</a:t>
            </a:r>
            <a:br>
              <a:rPr lang="cs-CZ" dirty="0"/>
            </a:br>
            <a:br>
              <a:rPr lang="cs-CZ" dirty="0"/>
            </a:br>
            <a:r>
              <a:rPr lang="cs-CZ" dirty="0"/>
              <a:t>- objektivní realita - masa dělníků ve stejné pozici </a:t>
            </a:r>
            <a:br>
              <a:rPr lang="cs-CZ" dirty="0"/>
            </a:br>
            <a:r>
              <a:rPr lang="cs-CZ" dirty="0"/>
              <a:t>   vykořisťování</a:t>
            </a:r>
            <a:br>
              <a:rPr lang="cs-CZ" dirty="0"/>
            </a:br>
            <a:r>
              <a:rPr lang="cs-CZ" dirty="0"/>
              <a:t>- subjektivní uvědomění si této pozice</a:t>
            </a:r>
          </a:p>
          <a:p>
            <a:r>
              <a:rPr lang="cs-CZ" dirty="0"/>
              <a:t>se vznikem třídního vědomí si uvědomí </a:t>
            </a:r>
            <a:r>
              <a:rPr lang="cs-CZ" u="sng" dirty="0"/>
              <a:t>odcizení</a:t>
            </a:r>
            <a:br>
              <a:rPr lang="cs-CZ" u="sng" dirty="0"/>
            </a:br>
            <a:r>
              <a:rPr lang="cs-CZ" dirty="0"/>
              <a:t>(od výsledků vlastní práce, od ostatních lidí, od sebe </a:t>
            </a:r>
            <a:br>
              <a:rPr lang="cs-CZ" dirty="0"/>
            </a:br>
            <a:r>
              <a:rPr lang="cs-CZ" dirty="0"/>
              <a:t> samého)</a:t>
            </a:r>
          </a:p>
          <a:p>
            <a:r>
              <a:rPr lang="cs-CZ" u="sng" dirty="0"/>
              <a:t>fetišismus</a:t>
            </a:r>
            <a:r>
              <a:rPr lang="cs-CZ" dirty="0"/>
              <a:t> a pojímání sebe i ostatních jako prostředků k vlastním cílům</a:t>
            </a:r>
          </a:p>
          <a:p>
            <a:r>
              <a:rPr lang="cs-CZ" dirty="0"/>
              <a:t>soukromé vlastnictví věcí, peníze</a:t>
            </a:r>
          </a:p>
          <a:p>
            <a:endParaRPr lang="cs-CZ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788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socialismu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uvědomění si vlastního odcizení a vykořisťování - proces přeměny ve stranu pro sebe</a:t>
            </a:r>
          </a:p>
          <a:p>
            <a:r>
              <a:rPr lang="cs-CZ" dirty="0"/>
              <a:t>zrod komunistické strany, která dělníky povede revolucí</a:t>
            </a:r>
          </a:p>
          <a:p>
            <a:r>
              <a:rPr lang="cs-CZ" dirty="0"/>
              <a:t>vznik komunistické společnosti - zprvu „diktatura proletariátu“</a:t>
            </a:r>
          </a:p>
          <a:p>
            <a:r>
              <a:rPr lang="cs-CZ" dirty="0"/>
              <a:t>ta následně odumře - vznik pravého socialismu</a:t>
            </a:r>
          </a:p>
          <a:p>
            <a:r>
              <a:rPr lang="cs-CZ" dirty="0"/>
              <a:t>„každý podle svých schopností, každému podle jeho potřeb“</a:t>
            </a:r>
          </a:p>
        </p:txBody>
      </p:sp>
    </p:spTree>
    <p:extLst>
      <p:ext uri="{BB962C8B-B14F-4D97-AF65-F5344CB8AC3E}">
        <p14:creationId xmlns:p14="http://schemas.microsoft.com/office/powerpoint/2010/main" val="519343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 čím Marx nepočítal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růst střední třídy</a:t>
            </a:r>
          </a:p>
          <a:p>
            <a:r>
              <a:rPr lang="cs-CZ" dirty="0"/>
              <a:t>akciové společnosti - lidé se tak stávají spoluvlastníky</a:t>
            </a:r>
          </a:p>
          <a:p>
            <a:r>
              <a:rPr lang="cs-CZ" dirty="0"/>
              <a:t>kolektivizace dělníků - odbory - cílem není svrhnout kapitalismus</a:t>
            </a:r>
          </a:p>
          <a:p>
            <a:r>
              <a:rPr lang="cs-CZ" dirty="0"/>
              <a:t>nárůst popularity idejí „státu blahobytu“ </a:t>
            </a:r>
          </a:p>
        </p:txBody>
      </p:sp>
    </p:spTree>
    <p:extLst>
      <p:ext uri="{BB962C8B-B14F-4D97-AF65-F5344CB8AC3E}">
        <p14:creationId xmlns:p14="http://schemas.microsoft.com/office/powerpoint/2010/main" val="2357889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internacionály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Komunistický manifest vypracován pro Komunistickou ligu - ta chce revoluci hned</a:t>
            </a:r>
          </a:p>
          <a:p>
            <a:r>
              <a:rPr lang="cs-CZ" dirty="0"/>
              <a:t>dle Marxe ještě nepřišla vhodná doba</a:t>
            </a:r>
          </a:p>
          <a:p>
            <a:r>
              <a:rPr lang="cs-CZ" dirty="0"/>
              <a:t>internacionalista - revoluce bude buď mezinárodní, nebo vůbec</a:t>
            </a:r>
          </a:p>
          <a:p>
            <a:r>
              <a:rPr lang="cs-CZ" dirty="0"/>
              <a:t>1862 - setkání britských a francouzských dělníků</a:t>
            </a:r>
          </a:p>
          <a:p>
            <a:r>
              <a:rPr lang="cs-CZ" dirty="0"/>
              <a:t>vznik I. internacionály</a:t>
            </a:r>
          </a:p>
          <a:p>
            <a:r>
              <a:rPr lang="cs-CZ" dirty="0"/>
              <a:t>1871 - Pařížská komuna </a:t>
            </a:r>
          </a:p>
          <a:p>
            <a:r>
              <a:rPr lang="cs-CZ" dirty="0"/>
              <a:t>1876 - rozpad Internacionály - na to měl vliv i Marx - bojí se vlivu </a:t>
            </a:r>
            <a:r>
              <a:rPr lang="cs-CZ" dirty="0" err="1"/>
              <a:t>Bakunina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4711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internacionály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1889 - 2 kongresy (marxisté i </a:t>
            </a:r>
            <a:r>
              <a:rPr lang="cs-CZ" dirty="0" err="1"/>
              <a:t>nemarxisté</a:t>
            </a:r>
            <a:r>
              <a:rPr lang="cs-CZ" dirty="0"/>
              <a:t>) - nakonec se dávají dohromady - vznik II. internacionály</a:t>
            </a:r>
          </a:p>
          <a:p>
            <a:r>
              <a:rPr lang="cs-CZ" dirty="0"/>
              <a:t>flexibilita - spojují je jen základní </a:t>
            </a:r>
            <a:r>
              <a:rPr lang="cs-CZ" dirty="0" err="1"/>
              <a:t>marx</a:t>
            </a:r>
            <a:r>
              <a:rPr lang="cs-CZ" dirty="0"/>
              <a:t>. principy</a:t>
            </a:r>
          </a:p>
          <a:p>
            <a:r>
              <a:rPr lang="cs-CZ" dirty="0"/>
              <a:t>nakonec získává podporu Marxe</a:t>
            </a:r>
          </a:p>
          <a:p>
            <a:r>
              <a:rPr lang="cs-CZ" dirty="0"/>
              <a:t>ale kontext nehraje marxismu do karet</a:t>
            </a:r>
          </a:p>
          <a:p>
            <a:r>
              <a:rPr lang="cs-CZ" dirty="0"/>
              <a:t>nárůst podpory </a:t>
            </a:r>
            <a:r>
              <a:rPr lang="cs-CZ" dirty="0" err="1"/>
              <a:t>SocDem</a:t>
            </a:r>
            <a:endParaRPr lang="cs-CZ" dirty="0"/>
          </a:p>
          <a:p>
            <a:r>
              <a:rPr lang="cs-CZ" dirty="0"/>
              <a:t>revoluce se stává spíše teoretickým tématem</a:t>
            </a:r>
          </a:p>
          <a:p>
            <a:r>
              <a:rPr lang="cs-CZ" dirty="0"/>
              <a:t>důraz na praktické cíle</a:t>
            </a:r>
          </a:p>
          <a:p>
            <a:r>
              <a:rPr lang="cs-CZ" dirty="0"/>
              <a:t>neshody mezi praktickými reformisty a revolucionáři</a:t>
            </a:r>
          </a:p>
          <a:p>
            <a:r>
              <a:rPr lang="cs-CZ" dirty="0"/>
              <a:t>1923 - rozpuštěna v Hamburku</a:t>
            </a:r>
          </a:p>
        </p:txBody>
      </p:sp>
    </p:spTree>
    <p:extLst>
      <p:ext uri="{BB962C8B-B14F-4D97-AF65-F5344CB8AC3E}">
        <p14:creationId xmlns:p14="http://schemas.microsoft.com/office/powerpoint/2010/main" val="1054458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marxismus a Rusko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950" y="864108"/>
            <a:ext cx="5619197" cy="5120640"/>
          </a:xfrm>
        </p:spPr>
        <p:txBody>
          <a:bodyPr/>
          <a:lstStyle/>
          <a:p>
            <a:r>
              <a:rPr lang="cs-CZ" dirty="0"/>
              <a:t>19. století - rolníci vnímáni jako revoluční síla</a:t>
            </a:r>
          </a:p>
          <a:p>
            <a:r>
              <a:rPr lang="cs-CZ" dirty="0"/>
              <a:t>x Georgij </a:t>
            </a:r>
            <a:r>
              <a:rPr lang="cs-CZ" dirty="0" err="1"/>
              <a:t>Plechanov</a:t>
            </a:r>
            <a:r>
              <a:rPr lang="cs-CZ" dirty="0"/>
              <a:t> - důraz na průmyslový proletariát</a:t>
            </a:r>
          </a:p>
          <a:p>
            <a:r>
              <a:rPr lang="cs-CZ" dirty="0"/>
              <a:t>rychlý růst kapitalismu i podpory marxismu</a:t>
            </a:r>
          </a:p>
          <a:p>
            <a:r>
              <a:rPr lang="cs-CZ" dirty="0"/>
              <a:t>březen 1919 - Lenin zakládá III. internacionálu</a:t>
            </a:r>
          </a:p>
          <a:p>
            <a:r>
              <a:rPr lang="cs-CZ" dirty="0"/>
              <a:t>Ruská sociálně-demokratická strana pracujících a dokument „Co má být učiněno“</a:t>
            </a:r>
          </a:p>
          <a:p>
            <a:r>
              <a:rPr lang="cs-CZ" dirty="0"/>
              <a:t>rozpad na dvě frakce: bolševici x menševici</a:t>
            </a:r>
          </a:p>
          <a:p>
            <a:r>
              <a:rPr lang="cs-CZ" dirty="0"/>
              <a:t>1917 - revoluce - bolševici získávají moc - vznik Komunistické strany</a:t>
            </a:r>
          </a:p>
        </p:txBody>
      </p:sp>
    </p:spTree>
    <p:extLst>
      <p:ext uri="{BB962C8B-B14F-4D97-AF65-F5344CB8AC3E}">
        <p14:creationId xmlns:p14="http://schemas.microsoft.com/office/powerpoint/2010/main" val="200103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Trockého permanentní revoluce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straně také třetí frakce kolem Lva Trockého</a:t>
            </a:r>
          </a:p>
          <a:p>
            <a:r>
              <a:rPr lang="cs-CZ" dirty="0"/>
              <a:t>odmítá spolupráci s buržoazií</a:t>
            </a:r>
          </a:p>
          <a:p>
            <a:r>
              <a:rPr lang="cs-CZ" dirty="0"/>
              <a:t>klíčová skupina - městský proletariát</a:t>
            </a:r>
          </a:p>
          <a:p>
            <a:r>
              <a:rPr lang="cs-CZ" dirty="0"/>
              <a:t>idea </a:t>
            </a:r>
            <a:r>
              <a:rPr lang="cs-CZ" u="sng" dirty="0"/>
              <a:t>permanentní revoluce </a:t>
            </a:r>
            <a:r>
              <a:rPr lang="cs-CZ" dirty="0"/>
              <a:t>- revoluce může proběhnout jen souběžně s revolucemi v dalších rozvinutých průmyslových zemích</a:t>
            </a:r>
          </a:p>
          <a:p>
            <a:r>
              <a:rPr lang="cs-CZ" dirty="0"/>
              <a:t>s tím nesouhlasí J.V. Stalin</a:t>
            </a:r>
          </a:p>
          <a:p>
            <a:r>
              <a:rPr lang="cs-CZ" dirty="0" err="1"/>
              <a:t>Trockij</a:t>
            </a:r>
            <a:r>
              <a:rPr lang="cs-CZ" dirty="0"/>
              <a:t> zavražděn</a:t>
            </a:r>
          </a:p>
        </p:txBody>
      </p:sp>
    </p:spTree>
    <p:extLst>
      <p:ext uri="{BB962C8B-B14F-4D97-AF65-F5344CB8AC3E}">
        <p14:creationId xmlns:p14="http://schemas.microsoft.com/office/powerpoint/2010/main" val="2766429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Leninův revoluční marxismus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nutnost marxismus přizpůsobit místním podmínkám - „marxismus-leninismus“</a:t>
            </a:r>
          </a:p>
          <a:p>
            <a:r>
              <a:rPr lang="cs-CZ" dirty="0"/>
              <a:t>kapitalismus dospěl do nové fáze: </a:t>
            </a:r>
            <a:r>
              <a:rPr lang="cs-CZ" u="sng" dirty="0"/>
              <a:t>imperialismus</a:t>
            </a:r>
          </a:p>
          <a:p>
            <a:r>
              <a:rPr lang="cs-CZ" dirty="0"/>
              <a:t>ten povede k válce, poslední fáze - nutná revoluce</a:t>
            </a:r>
          </a:p>
          <a:p>
            <a:r>
              <a:rPr lang="cs-CZ" dirty="0"/>
              <a:t>1905 - spontánní revoluce - rozprášena</a:t>
            </a:r>
          </a:p>
          <a:p>
            <a:r>
              <a:rPr lang="cs-CZ" dirty="0"/>
              <a:t>1917 - 2 revoluce</a:t>
            </a:r>
          </a:p>
          <a:p>
            <a:r>
              <a:rPr lang="cs-CZ" dirty="0"/>
              <a:t>25. října 1917 - bolševici se ujímají moci</a:t>
            </a:r>
          </a:p>
          <a:p>
            <a:r>
              <a:rPr lang="cs-CZ" dirty="0"/>
              <a:t>Komunistická strana se ujímá role „avantgardy proletariátu“</a:t>
            </a:r>
          </a:p>
          <a:p>
            <a:r>
              <a:rPr lang="cs-CZ" dirty="0"/>
              <a:t>spíše diktatura strany, než proletariátu</a:t>
            </a:r>
          </a:p>
        </p:txBody>
      </p:sp>
    </p:spTree>
    <p:extLst>
      <p:ext uri="{BB962C8B-B14F-4D97-AF65-F5344CB8AC3E}">
        <p14:creationId xmlns:p14="http://schemas.microsoft.com/office/powerpoint/2010/main" val="1263201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Stalinova diktatura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1924 - Lenin umírá, boj o moc ve straně</a:t>
            </a:r>
          </a:p>
          <a:p>
            <a:r>
              <a:rPr lang="cs-CZ" dirty="0"/>
              <a:t>Stalin se dostává do čela a začíná odstraňovat svoje oponenty</a:t>
            </a:r>
          </a:p>
          <a:p>
            <a:r>
              <a:rPr lang="cs-CZ" dirty="0"/>
              <a:t>politika „socialismu v jedné zemi“</a:t>
            </a:r>
          </a:p>
          <a:p>
            <a:r>
              <a:rPr lang="cs-CZ" dirty="0"/>
              <a:t>teror, kolektivizace, masivní industrializace</a:t>
            </a:r>
          </a:p>
          <a:p>
            <a:r>
              <a:rPr lang="cs-CZ" dirty="0"/>
              <a:t>zákaz náboženství </a:t>
            </a:r>
            <a:r>
              <a:rPr lang="cs-CZ" dirty="0">
                <a:latin typeface="Corbel" panose="020B0503020204020204" pitchFamily="34" charset="0"/>
              </a:rPr>
              <a:t> </a:t>
            </a:r>
            <a:r>
              <a:rPr lang="cs-CZ" dirty="0">
                <a:latin typeface="+mj-lt"/>
              </a:rPr>
              <a:t>→ kult osobnosti</a:t>
            </a:r>
          </a:p>
          <a:p>
            <a:r>
              <a:rPr lang="cs-CZ" dirty="0">
                <a:latin typeface="+mj-lt"/>
              </a:rPr>
              <a:t>státní kapitalismus</a:t>
            </a:r>
          </a:p>
        </p:txBody>
      </p:sp>
    </p:spTree>
    <p:extLst>
      <p:ext uri="{BB962C8B-B14F-4D97-AF65-F5344CB8AC3E}">
        <p14:creationId xmlns:p14="http://schemas.microsoft.com/office/powerpoint/2010/main" val="1655314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Karl Marx (1818-1883): hlavní životní milníky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779239" y="864108"/>
            <a:ext cx="5486400" cy="512064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052" name="Picture 4" descr="Výsledek obrázku pro karl mar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965" y="756165"/>
            <a:ext cx="4548947" cy="53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189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marxismus ve 3. světě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silně nacionalistické revoluce, kult osobnosti</a:t>
            </a:r>
          </a:p>
          <a:p>
            <a:r>
              <a:rPr lang="cs-CZ" dirty="0"/>
              <a:t>následují ortodoxní ruský vzor</a:t>
            </a:r>
          </a:p>
          <a:p>
            <a:pPr lvl="0"/>
            <a:r>
              <a:rPr lang="cs-CZ" dirty="0"/>
              <a:t>1949 </a:t>
            </a:r>
            <a:r>
              <a:rPr lang="cs-CZ" dirty="0" err="1"/>
              <a:t>Mao</a:t>
            </a:r>
            <a:r>
              <a:rPr lang="cs-CZ" dirty="0"/>
              <a:t> </a:t>
            </a:r>
            <a:r>
              <a:rPr lang="cs-CZ" dirty="0" err="1"/>
              <a:t>Ce</a:t>
            </a:r>
            <a:r>
              <a:rPr lang="cs-CZ" dirty="0"/>
              <a:t>-tung  </a:t>
            </a:r>
          </a:p>
          <a:p>
            <a:pPr lvl="0"/>
            <a:r>
              <a:rPr lang="cs-CZ" dirty="0"/>
              <a:t>1954 Ho Či Min </a:t>
            </a:r>
          </a:p>
          <a:p>
            <a:pPr lvl="0"/>
            <a:r>
              <a:rPr lang="cs-CZ" dirty="0"/>
              <a:t>1959 Fidel Castro </a:t>
            </a:r>
          </a:p>
          <a:p>
            <a:pPr lvl="0"/>
            <a:r>
              <a:rPr lang="cs-CZ" dirty="0"/>
              <a:t>Čína - úspěch rolníků? → teorie pouze revoluční (x marxistická)</a:t>
            </a:r>
          </a:p>
        </p:txBody>
      </p:sp>
    </p:spTree>
    <p:extLst>
      <p:ext uri="{BB962C8B-B14F-4D97-AF65-F5344CB8AC3E}">
        <p14:creationId xmlns:p14="http://schemas.microsoft.com/office/powerpoint/2010/main" val="1370103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pád marxismu a jeho revize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klasická marxistická teorie selhala</a:t>
            </a:r>
          </a:p>
          <a:p>
            <a:r>
              <a:rPr lang="cs-CZ" dirty="0"/>
              <a:t>predikované revoluce v průmyslových zemích se neodehrály</a:t>
            </a:r>
          </a:p>
          <a:p>
            <a:r>
              <a:rPr lang="cs-CZ" dirty="0"/>
              <a:t>přílišný ekonomický determinismus - industriální proletariát jako jediná ekonomická síla</a:t>
            </a:r>
          </a:p>
          <a:p>
            <a:r>
              <a:rPr lang="cs-CZ" dirty="0"/>
              <a:t>střední třídy zbohatly</a:t>
            </a:r>
          </a:p>
          <a:p>
            <a:r>
              <a:rPr lang="cs-CZ" dirty="0"/>
              <a:t>revize marxismu - ze strany teoretiků + ze strany lidí fungujících uvnitř strany</a:t>
            </a:r>
          </a:p>
        </p:txBody>
      </p:sp>
    </p:spTree>
    <p:extLst>
      <p:ext uri="{BB962C8B-B14F-4D97-AF65-F5344CB8AC3E}">
        <p14:creationId xmlns:p14="http://schemas.microsoft.com/office/powerpoint/2010/main" val="393855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Antonio </a:t>
            </a:r>
            <a:r>
              <a:rPr lang="cs-CZ" dirty="0" err="1"/>
              <a:t>Gramsci</a:t>
            </a:r>
            <a:r>
              <a:rPr lang="cs-CZ" dirty="0"/>
              <a:t> a hegemonie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Antonio </a:t>
            </a:r>
            <a:r>
              <a:rPr lang="cs-CZ" u="sng" dirty="0" err="1"/>
              <a:t>Gramsci</a:t>
            </a:r>
            <a:r>
              <a:rPr lang="cs-CZ" u="sng" dirty="0"/>
              <a:t> </a:t>
            </a:r>
            <a:r>
              <a:rPr lang="cs-CZ" dirty="0"/>
              <a:t>(1891-1937)</a:t>
            </a:r>
          </a:p>
          <a:p>
            <a:r>
              <a:rPr lang="cs-CZ" dirty="0"/>
              <a:t>koncept hegemonie - cílem vysvětlit, proč se dělníci nemusí stát revoluční silou, ale namísto toho mohou přijmout ideologii fašismu</a:t>
            </a:r>
          </a:p>
          <a:p>
            <a:r>
              <a:rPr lang="cs-CZ" dirty="0"/>
              <a:t>snaha nahradit Marxův ekonomický determinismus</a:t>
            </a:r>
          </a:p>
          <a:p>
            <a:r>
              <a:rPr lang="cs-CZ" dirty="0"/>
              <a:t>důraz na nadstavbu (kultura, ideje)</a:t>
            </a:r>
          </a:p>
          <a:p>
            <a:r>
              <a:rPr lang="cs-CZ" dirty="0"/>
              <a:t>třídní boj se odehrává skrze </a:t>
            </a:r>
            <a:r>
              <a:rPr lang="cs-CZ" u="sng" dirty="0"/>
              <a:t>ideologii</a:t>
            </a:r>
          </a:p>
          <a:p>
            <a:r>
              <a:rPr lang="cs-CZ" u="sng" dirty="0"/>
              <a:t>hegemonie</a:t>
            </a:r>
            <a:r>
              <a:rPr lang="cs-CZ" dirty="0"/>
              <a:t> - cílem přetavit ideologii v kulturu, světonázor - role </a:t>
            </a:r>
            <a:r>
              <a:rPr lang="cs-CZ" u="sng" dirty="0"/>
              <a:t>masmédií</a:t>
            </a:r>
          </a:p>
          <a:p>
            <a:r>
              <a:rPr lang="cs-CZ" dirty="0"/>
              <a:t>otázka existence alternativního světonázoru přijímaného co nejvíce </a:t>
            </a:r>
            <a:r>
              <a:rPr lang="cs-CZ" dirty="0" err="1"/>
              <a:t>marginalizovanými</a:t>
            </a:r>
            <a:r>
              <a:rPr lang="cs-CZ" dirty="0"/>
              <a:t> skupinami</a:t>
            </a:r>
          </a:p>
        </p:txBody>
      </p:sp>
    </p:spTree>
    <p:extLst>
      <p:ext uri="{BB962C8B-B14F-4D97-AF65-F5344CB8AC3E}">
        <p14:creationId xmlns:p14="http://schemas.microsoft.com/office/powerpoint/2010/main" val="3138457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Frankurtská</a:t>
            </a:r>
            <a:r>
              <a:rPr lang="cs-CZ" dirty="0"/>
              <a:t> škola a kritická teorie (</a:t>
            </a:r>
            <a:r>
              <a:rPr lang="cs-CZ" dirty="0" err="1"/>
              <a:t>neo</a:t>
            </a:r>
            <a:r>
              <a:rPr lang="cs-CZ" dirty="0"/>
              <a:t>-marxismus)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 1923, Frankfurt - následně emigrace do NY</a:t>
            </a:r>
          </a:p>
          <a:p>
            <a:r>
              <a:rPr lang="cs-CZ" dirty="0"/>
              <a:t>T.W. </a:t>
            </a:r>
            <a:r>
              <a:rPr lang="cs-CZ" u="sng" dirty="0" err="1"/>
              <a:t>Adorno</a:t>
            </a:r>
            <a:r>
              <a:rPr lang="cs-CZ" dirty="0"/>
              <a:t>, Walter </a:t>
            </a:r>
            <a:r>
              <a:rPr lang="cs-CZ" u="sng" dirty="0"/>
              <a:t>Benjamin</a:t>
            </a:r>
            <a:r>
              <a:rPr lang="cs-CZ" dirty="0"/>
              <a:t>, Herbert </a:t>
            </a:r>
            <a:r>
              <a:rPr lang="cs-CZ" u="sng" dirty="0"/>
              <a:t>Marcuse</a:t>
            </a:r>
            <a:r>
              <a:rPr lang="cs-CZ" dirty="0"/>
              <a:t>, Max </a:t>
            </a:r>
            <a:r>
              <a:rPr lang="cs-CZ" u="sng" dirty="0" err="1"/>
              <a:t>Horkheimer</a:t>
            </a:r>
            <a:r>
              <a:rPr lang="cs-CZ" dirty="0"/>
              <a:t>, </a:t>
            </a:r>
            <a:r>
              <a:rPr lang="cs-CZ" dirty="0" err="1"/>
              <a:t>Jürgen</a:t>
            </a:r>
            <a:r>
              <a:rPr lang="cs-CZ" dirty="0"/>
              <a:t> </a:t>
            </a:r>
            <a:r>
              <a:rPr lang="cs-CZ" u="sng" dirty="0" err="1"/>
              <a:t>Habermas</a:t>
            </a:r>
            <a:endParaRPr lang="cs-CZ" u="sng" dirty="0"/>
          </a:p>
          <a:p>
            <a:r>
              <a:rPr lang="cs-CZ" dirty="0"/>
              <a:t>teorie musí reflektovat zkušenosti ve světě - </a:t>
            </a:r>
            <a:r>
              <a:rPr lang="cs-CZ" u="sng" dirty="0"/>
              <a:t>kritická teorie</a:t>
            </a:r>
          </a:p>
          <a:p>
            <a:r>
              <a:rPr lang="cs-CZ" dirty="0"/>
              <a:t>povaha lidského vědomí není řízena pouze materiálními podmínkami x </a:t>
            </a:r>
            <a:r>
              <a:rPr lang="cs-CZ" u="sng" dirty="0"/>
              <a:t>kultura</a:t>
            </a:r>
            <a:r>
              <a:rPr lang="cs-CZ" dirty="0"/>
              <a:t>, </a:t>
            </a:r>
            <a:r>
              <a:rPr lang="cs-CZ" u="sng" dirty="0"/>
              <a:t>ideologie</a:t>
            </a:r>
          </a:p>
          <a:p>
            <a:r>
              <a:rPr lang="cs-CZ" dirty="0"/>
              <a:t>moc </a:t>
            </a:r>
            <a:r>
              <a:rPr lang="cs-CZ" u="sng" dirty="0"/>
              <a:t>médií</a:t>
            </a:r>
            <a:r>
              <a:rPr lang="cs-CZ" dirty="0"/>
              <a:t> vytvářet světové ideologie</a:t>
            </a:r>
          </a:p>
          <a:p>
            <a:r>
              <a:rPr lang="cs-CZ" dirty="0"/>
              <a:t>kritická teorie má napomoct vytvořit revoluční akci</a:t>
            </a:r>
          </a:p>
        </p:txBody>
      </p:sp>
    </p:spTree>
    <p:extLst>
      <p:ext uri="{BB962C8B-B14F-4D97-AF65-F5344CB8AC3E}">
        <p14:creationId xmlns:p14="http://schemas.microsoft.com/office/powerpoint/2010/main" val="1740510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Frankfurtská škola - hlavní postavy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689" y="802047"/>
            <a:ext cx="5614207" cy="5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21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post-marxismus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Ernesto </a:t>
            </a:r>
            <a:r>
              <a:rPr lang="cs-CZ" u="sng" dirty="0" err="1"/>
              <a:t>Laclau</a:t>
            </a:r>
            <a:r>
              <a:rPr lang="cs-CZ" dirty="0"/>
              <a:t> a Chantal </a:t>
            </a:r>
            <a:r>
              <a:rPr lang="cs-CZ" u="sng" dirty="0" err="1"/>
              <a:t>Mouffe</a:t>
            </a:r>
            <a:endParaRPr lang="cs-CZ" u="sng" dirty="0"/>
          </a:p>
          <a:p>
            <a:r>
              <a:rPr lang="cs-CZ" dirty="0"/>
              <a:t>1985 - „Hegemony and </a:t>
            </a:r>
            <a:r>
              <a:rPr lang="cs-CZ" dirty="0" err="1"/>
              <a:t>Socialist</a:t>
            </a:r>
            <a:r>
              <a:rPr lang="cs-CZ" dirty="0"/>
              <a:t> </a:t>
            </a:r>
            <a:r>
              <a:rPr lang="cs-CZ" dirty="0" err="1"/>
              <a:t>Strategy</a:t>
            </a:r>
            <a:r>
              <a:rPr lang="cs-CZ" dirty="0"/>
              <a:t>: </a:t>
            </a:r>
            <a:r>
              <a:rPr lang="cs-CZ" dirty="0" err="1"/>
              <a:t>Towards</a:t>
            </a:r>
            <a:r>
              <a:rPr lang="cs-CZ" dirty="0"/>
              <a:t> a </a:t>
            </a:r>
            <a:r>
              <a:rPr lang="cs-CZ" dirty="0" err="1"/>
              <a:t>Radical</a:t>
            </a:r>
            <a:r>
              <a:rPr lang="cs-CZ" dirty="0"/>
              <a:t> </a:t>
            </a:r>
            <a:r>
              <a:rPr lang="cs-CZ" dirty="0" err="1"/>
              <a:t>Democratic</a:t>
            </a:r>
            <a:r>
              <a:rPr lang="cs-CZ" dirty="0"/>
              <a:t> </a:t>
            </a:r>
            <a:r>
              <a:rPr lang="cs-CZ" dirty="0" err="1"/>
              <a:t>Politics</a:t>
            </a:r>
            <a:r>
              <a:rPr lang="cs-CZ" dirty="0"/>
              <a:t>“</a:t>
            </a:r>
          </a:p>
          <a:p>
            <a:r>
              <a:rPr lang="cs-CZ" dirty="0"/>
              <a:t>vliv </a:t>
            </a:r>
            <a:r>
              <a:rPr lang="cs-CZ" u="sng" dirty="0"/>
              <a:t>postmodernismu</a:t>
            </a:r>
            <a:r>
              <a:rPr lang="cs-CZ" dirty="0"/>
              <a:t>, snaha najít nový způsob, jak o marxismu hovořit</a:t>
            </a:r>
          </a:p>
          <a:p>
            <a:r>
              <a:rPr lang="cs-CZ" dirty="0"/>
              <a:t>vysvětlují, proč marxistické předpovědi selhaly</a:t>
            </a:r>
          </a:p>
          <a:p>
            <a:r>
              <a:rPr lang="cs-CZ" dirty="0"/>
              <a:t>pracují s termínem </a:t>
            </a:r>
            <a:r>
              <a:rPr lang="cs-CZ" u="sng" dirty="0"/>
              <a:t>hegemonie</a:t>
            </a:r>
          </a:p>
          <a:p>
            <a:r>
              <a:rPr lang="cs-CZ" u="sng" dirty="0"/>
              <a:t>antagonismy</a:t>
            </a:r>
            <a:r>
              <a:rPr lang="cs-CZ" dirty="0"/>
              <a:t> - objevují se nejen skrze třídu x gender, etnicita, sexuální orientace, věk... </a:t>
            </a:r>
          </a:p>
          <a:p>
            <a:r>
              <a:rPr lang="cs-CZ" dirty="0"/>
              <a:t>úpadek tříd v industriálním světě</a:t>
            </a:r>
          </a:p>
          <a:p>
            <a:r>
              <a:rPr lang="cs-CZ" dirty="0"/>
              <a:t>stát nicméně zůstává nepřítelem</a:t>
            </a:r>
          </a:p>
          <a:p>
            <a:r>
              <a:rPr lang="cs-CZ" dirty="0"/>
              <a:t>důraz na </a:t>
            </a:r>
            <a:r>
              <a:rPr lang="cs-CZ" u="sng" dirty="0"/>
              <a:t>lokální skupiny</a:t>
            </a:r>
            <a:r>
              <a:rPr lang="cs-CZ" dirty="0"/>
              <a:t> (solidarita)</a:t>
            </a:r>
          </a:p>
          <a:p>
            <a:r>
              <a:rPr lang="cs-CZ" dirty="0"/>
              <a:t>konflikt a mocenské vztahy jsou všude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8370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Marx: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  <a:hlinkClick r:id="rId2"/>
              </a:rPr>
              <a:t> </a:t>
            </a:r>
            <a:r>
              <a:rPr lang="cs-CZ" dirty="0">
                <a:hlinkClick r:id="rId2"/>
              </a:rPr>
              <a:t>https://www.youtube.com/watch?v=fSQgCy_iIcc</a:t>
            </a:r>
            <a:endParaRPr lang="cs-CZ" dirty="0"/>
          </a:p>
          <a:p>
            <a:r>
              <a:rPr lang="cs-CZ" dirty="0" err="1"/>
              <a:t>Gramsci</a:t>
            </a:r>
            <a:r>
              <a:rPr lang="cs-CZ" dirty="0"/>
              <a:t> a kulturní hegemonie: </a:t>
            </a:r>
            <a:r>
              <a:rPr lang="cs-CZ" dirty="0">
                <a:hlinkClick r:id="rId3"/>
              </a:rPr>
              <a:t>https://www.youtube.com/watch?v=js8E6C3ZnJ0</a:t>
            </a:r>
            <a:br>
              <a:rPr lang="cs-CZ" dirty="0"/>
            </a:br>
            <a:r>
              <a:rPr lang="cs-CZ" dirty="0">
                <a:hlinkClick r:id="rId4"/>
              </a:rPr>
              <a:t>https://www.youtube.com/watch?v=XMSlgrgmmTs</a:t>
            </a:r>
            <a:endParaRPr lang="cs-CZ" dirty="0"/>
          </a:p>
          <a:p>
            <a:r>
              <a:rPr lang="cs-CZ" dirty="0"/>
              <a:t>koncept „falešného vědomí“: </a:t>
            </a:r>
            <a:r>
              <a:rPr lang="cs-CZ" dirty="0">
                <a:hlinkClick r:id="rId5"/>
              </a:rPr>
              <a:t>https://www.youtube.com/watch?v=l6mJbquNKyY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8487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54" y="1277577"/>
            <a:ext cx="8520109" cy="42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1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Friedrich Engels (1820-1895)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0690" y="760287"/>
            <a:ext cx="4498093" cy="534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7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marxismus jako myšlenkový systém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spíše návod k jednání, kritická teorie společnosti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jako ucelenější myšlenkový systém až po Marxově smrti (1883)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klasický</a:t>
            </a:r>
            <a:r>
              <a:rPr lang="cs-CZ" dirty="0"/>
              <a:t> marxismus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ortodoxní</a:t>
            </a:r>
            <a:r>
              <a:rPr lang="cs-CZ" dirty="0"/>
              <a:t> marxismus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moderní</a:t>
            </a:r>
            <a:r>
              <a:rPr lang="cs-CZ" dirty="0"/>
              <a:t> marxismus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739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752" y="731257"/>
            <a:ext cx="3937414" cy="507775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kořeny marxismu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56824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1848 - Karl Marx a Friedrich Engels vydávají </a:t>
            </a:r>
            <a:r>
              <a:rPr lang="cs-CZ" b="1" dirty="0"/>
              <a:t>Komunistický manifest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3084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kořeny marxismu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filozofie</a:t>
            </a:r>
            <a:r>
              <a:rPr lang="cs-CZ" dirty="0"/>
              <a:t> -  německý idealismus - </a:t>
            </a:r>
            <a:r>
              <a:rPr lang="cs-CZ" dirty="0" err="1"/>
              <a:t>Hegel</a:t>
            </a:r>
            <a:r>
              <a:rPr lang="cs-CZ" dirty="0"/>
              <a:t>, Kant</a:t>
            </a:r>
          </a:p>
          <a:p>
            <a:r>
              <a:rPr lang="cs-CZ" u="sng" dirty="0"/>
              <a:t>ekonomické a politické teorie </a:t>
            </a:r>
            <a:r>
              <a:rPr lang="cs-CZ" dirty="0"/>
              <a:t>- britské ekonomické myšlení 19. století (Smith, Ricardo)</a:t>
            </a:r>
          </a:p>
          <a:p>
            <a:r>
              <a:rPr lang="cs-CZ" u="sng" dirty="0"/>
              <a:t>teorie revoluce </a:t>
            </a:r>
            <a:r>
              <a:rPr lang="cs-CZ" dirty="0"/>
              <a:t>- francouzské revolucionářské myšlení</a:t>
            </a:r>
          </a:p>
        </p:txBody>
      </p:sp>
    </p:spTree>
    <p:extLst>
      <p:ext uri="{BB962C8B-B14F-4D97-AF65-F5344CB8AC3E}">
        <p14:creationId xmlns:p14="http://schemas.microsoft.com/office/powerpoint/2010/main" val="1822460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filosofické kořeny marxismu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G.W.F. </a:t>
            </a:r>
            <a:r>
              <a:rPr lang="cs-CZ" u="sng" cap="small" dirty="0" err="1"/>
              <a:t>Hegel</a:t>
            </a:r>
            <a:r>
              <a:rPr lang="cs-CZ" u="sng" dirty="0"/>
              <a:t> </a:t>
            </a:r>
            <a:r>
              <a:rPr lang="cs-CZ" dirty="0"/>
              <a:t>(1770-1831)</a:t>
            </a:r>
          </a:p>
          <a:p>
            <a:r>
              <a:rPr lang="cs-CZ" dirty="0"/>
              <a:t>historie jako </a:t>
            </a:r>
            <a:r>
              <a:rPr lang="cs-CZ" u="sng" dirty="0"/>
              <a:t>pokrok</a:t>
            </a:r>
            <a:r>
              <a:rPr lang="cs-CZ" dirty="0"/>
              <a:t>, nutné pochopit celek</a:t>
            </a:r>
          </a:p>
          <a:p>
            <a:r>
              <a:rPr lang="cs-CZ" dirty="0"/>
              <a:t>skutečné jsou pouze </a:t>
            </a:r>
            <a:r>
              <a:rPr lang="cs-CZ" u="sng" dirty="0"/>
              <a:t>ideje</a:t>
            </a:r>
            <a:r>
              <a:rPr lang="cs-CZ" dirty="0"/>
              <a:t> - nedokonalé</a:t>
            </a:r>
          </a:p>
          <a:p>
            <a:r>
              <a:rPr lang="cs-CZ" dirty="0"/>
              <a:t>existence nejvyšší, absolutní idey</a:t>
            </a:r>
          </a:p>
          <a:p>
            <a:r>
              <a:rPr lang="cs-CZ" dirty="0"/>
              <a:t>pokroku je možné dosáhnout jen skrze rozpory</a:t>
            </a:r>
          </a:p>
          <a:p>
            <a:r>
              <a:rPr lang="cs-CZ" u="sng" dirty="0"/>
              <a:t>dialektika</a:t>
            </a:r>
            <a:r>
              <a:rPr lang="cs-CZ" dirty="0"/>
              <a:t> jako teze - antiteze - syntéza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2045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filosofické kořeny marxismu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3 zákony dialektiky</a:t>
            </a:r>
          </a:p>
          <a:p>
            <a:r>
              <a:rPr lang="cs-CZ" dirty="0"/>
              <a:t>Marx a Engels všechny přejímají - to činí marxismus </a:t>
            </a:r>
            <a:r>
              <a:rPr lang="cs-CZ" u="sng" dirty="0"/>
              <a:t>vědeckým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Zákon přetvoření kvantity v kvalitu (revoluce)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Zákon jednoty protikladů (kapitalisté nemohou existovat bez dělnické třídy)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Zákon negace </a:t>
            </a:r>
            <a:r>
              <a:rPr lang="cs-CZ" dirty="0" err="1"/>
              <a:t>negace</a:t>
            </a:r>
            <a:br>
              <a:rPr lang="cs-CZ" dirty="0"/>
            </a:br>
            <a:r>
              <a:rPr lang="cs-CZ" dirty="0"/>
              <a:t>(prvotní komunismus </a:t>
            </a:r>
            <a:r>
              <a:rPr lang="cs-CZ" dirty="0">
                <a:latin typeface="+mj-lt"/>
              </a:rPr>
              <a:t>→ otrokářská společnost </a:t>
            </a:r>
            <a:r>
              <a:rPr lang="cs-CZ" dirty="0"/>
              <a:t>→ feudalismus → kapitalismus → socialismus)</a:t>
            </a:r>
            <a:endParaRPr lang="cs-CZ" dirty="0">
              <a:latin typeface="+mj-lt"/>
            </a:endParaRPr>
          </a:p>
          <a:p>
            <a:r>
              <a:rPr lang="cs-CZ" dirty="0"/>
              <a:t>Marx „staví </a:t>
            </a:r>
            <a:r>
              <a:rPr lang="cs-CZ" dirty="0" err="1"/>
              <a:t>Hegela</a:t>
            </a:r>
            <a:r>
              <a:rPr lang="cs-CZ" dirty="0"/>
              <a:t> na hlavu“ - dialektiku převádí do materiální roviny = </a:t>
            </a:r>
            <a:r>
              <a:rPr lang="cs-CZ" u="sng" dirty="0"/>
              <a:t>dialektický materialismus</a:t>
            </a:r>
          </a:p>
          <a:p>
            <a:r>
              <a:rPr lang="cs-CZ" dirty="0"/>
              <a:t>fyzická a sociální realita determinují naše přemýšlení o světě (svět utváří ideje - ne naopak!)</a:t>
            </a:r>
          </a:p>
        </p:txBody>
      </p:sp>
    </p:spTree>
    <p:extLst>
      <p:ext uri="{BB962C8B-B14F-4D97-AF65-F5344CB8AC3E}">
        <p14:creationId xmlns:p14="http://schemas.microsoft.com/office/powerpoint/2010/main" val="3551394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dialektický materialismus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výrobní síly</a:t>
            </a:r>
            <a:r>
              <a:rPr lang="cs-CZ" dirty="0"/>
              <a:t> (práce, dovednosti, nástroje, stroje...)</a:t>
            </a:r>
          </a:p>
          <a:p>
            <a:r>
              <a:rPr lang="cs-CZ" u="sng" dirty="0"/>
              <a:t>výrobní vztahy</a:t>
            </a:r>
            <a:r>
              <a:rPr lang="cs-CZ" dirty="0"/>
              <a:t> (vlastníci výrobních sil x dělníci)</a:t>
            </a:r>
          </a:p>
          <a:p>
            <a:r>
              <a:rPr lang="cs-CZ" u="sng" dirty="0"/>
              <a:t>třídní rozpory</a:t>
            </a:r>
            <a:r>
              <a:rPr lang="cs-CZ" dirty="0"/>
              <a:t> (antagonismy) - </a:t>
            </a:r>
            <a:r>
              <a:rPr lang="cs-CZ" i="1" dirty="0"/>
              <a:t>historie společnosti je historií třídních bojů</a:t>
            </a:r>
          </a:p>
          <a:p>
            <a:r>
              <a:rPr lang="cs-CZ" u="sng" dirty="0"/>
              <a:t>základna</a:t>
            </a:r>
            <a:r>
              <a:rPr lang="cs-CZ" dirty="0"/>
              <a:t> - výrobní síly a výrobní vztahy</a:t>
            </a:r>
          </a:p>
          <a:p>
            <a:r>
              <a:rPr lang="cs-CZ" u="sng" dirty="0"/>
              <a:t>nadstavba</a:t>
            </a:r>
            <a:r>
              <a:rPr lang="cs-CZ" dirty="0"/>
              <a:t> - náboženství, zákony, zvyky</a:t>
            </a:r>
          </a:p>
          <a:p>
            <a:r>
              <a:rPr lang="cs-CZ" dirty="0"/>
              <a:t>k přechodu mezi typy společnosti dochází, když změna ve výrobních silách neodpovídá změně ve výrobních vztazích</a:t>
            </a:r>
          </a:p>
          <a:p>
            <a:r>
              <a:rPr lang="cs-CZ" dirty="0"/>
              <a:t>dochází ke zhroucení staré nadstavby</a:t>
            </a:r>
          </a:p>
        </p:txBody>
      </p:sp>
    </p:spTree>
    <p:extLst>
      <p:ext uri="{BB962C8B-B14F-4D97-AF65-F5344CB8AC3E}">
        <p14:creationId xmlns:p14="http://schemas.microsoft.com/office/powerpoint/2010/main" val="2179329284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Rámeček">
  <a:themeElements>
    <a:clrScheme name="Červeno-fialová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Rámeček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eček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TM02900722[[fn=Zasedací místnost Ion]]</Template>
  <TotalTime>4437</TotalTime>
  <Words>1056</Words>
  <Application>Microsoft Office PowerPoint</Application>
  <PresentationFormat>Předvádění na obrazovce (4:3)</PresentationFormat>
  <Paragraphs>170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3_HDOfficeLightV0</vt:lpstr>
      <vt:lpstr>Rámeček</vt:lpstr>
      <vt:lpstr>MARXISMUS</vt:lpstr>
      <vt:lpstr>Karl Marx (1818-1883): hlavní životní milníky</vt:lpstr>
      <vt:lpstr>Friedrich Engels (1820-1895)</vt:lpstr>
      <vt:lpstr>marxismus jako myšlenkový systém </vt:lpstr>
      <vt:lpstr>kořeny marxismu</vt:lpstr>
      <vt:lpstr>kořeny marxismu</vt:lpstr>
      <vt:lpstr>filosofické kořeny marxismu</vt:lpstr>
      <vt:lpstr>filosofické kořeny marxismu</vt:lpstr>
      <vt:lpstr>dialektický materialismus</vt:lpstr>
      <vt:lpstr>ekonomické kořeny marxismu</vt:lpstr>
      <vt:lpstr>třídní vědomí a odcizení</vt:lpstr>
      <vt:lpstr>vznik socialismu</vt:lpstr>
      <vt:lpstr>s čím Marx nepočítal</vt:lpstr>
      <vt:lpstr>internacionály</vt:lpstr>
      <vt:lpstr>internacionály</vt:lpstr>
      <vt:lpstr>marxismus a Rusko</vt:lpstr>
      <vt:lpstr>Trockého permanentní revoluce</vt:lpstr>
      <vt:lpstr>Leninův revoluční marxismus</vt:lpstr>
      <vt:lpstr>Stalinova diktatura</vt:lpstr>
      <vt:lpstr>marxismus ve 3. světě</vt:lpstr>
      <vt:lpstr>pád marxismu a jeho revize</vt:lpstr>
      <vt:lpstr>Antonio Gramsci a hegemonie</vt:lpstr>
      <vt:lpstr>Frankurtská škola a kritická teorie (neo-marxismus)</vt:lpstr>
      <vt:lpstr>Frankfurtská škola - hlavní postavy</vt:lpstr>
      <vt:lpstr>post-marxismus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MARXISMUS</dc:title>
  <dc:creator>Vendula Divisova</dc:creator>
  <cp:lastModifiedBy>Vendula Divisova</cp:lastModifiedBy>
  <cp:revision>38</cp:revision>
  <dcterms:created xsi:type="dcterms:W3CDTF">2016-10-28T09:22:25Z</dcterms:created>
  <dcterms:modified xsi:type="dcterms:W3CDTF">2016-11-10T09:41:25Z</dcterms:modified>
</cp:coreProperties>
</file>