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1"/>
    <p:sldMasterId id="2147483888" r:id="rId2"/>
    <p:sldMasterId id="2147483900" r:id="rId3"/>
    <p:sldMasterId id="2147484152" r:id="rId4"/>
    <p:sldMasterId id="2147484248" r:id="rId5"/>
  </p:sldMasterIdLst>
  <p:sldIdLst>
    <p:sldId id="256" r:id="rId6"/>
    <p:sldId id="257" r:id="rId7"/>
    <p:sldId id="260" r:id="rId8"/>
    <p:sldId id="271" r:id="rId9"/>
    <p:sldId id="272" r:id="rId10"/>
    <p:sldId id="258" r:id="rId11"/>
    <p:sldId id="259" r:id="rId12"/>
    <p:sldId id="261" r:id="rId13"/>
    <p:sldId id="262" r:id="rId14"/>
    <p:sldId id="263" r:id="rId15"/>
    <p:sldId id="264" r:id="rId16"/>
    <p:sldId id="265" r:id="rId17"/>
    <p:sldId id="266" r:id="rId18"/>
    <p:sldId id="273" r:id="rId19"/>
    <p:sldId id="268" r:id="rId20"/>
    <p:sldId id="267" r:id="rId21"/>
    <p:sldId id="269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F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5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45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04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09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563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79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82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617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62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171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0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364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815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579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92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167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07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5745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4161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311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110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52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2517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686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783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41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089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187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119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764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8859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692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78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5677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939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275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197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9374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73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3871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341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0317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028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9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093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133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4888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72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879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4091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2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5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0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6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800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3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01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85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6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91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6.xml"/><Relationship Id="rId1" Type="http://schemas.openxmlformats.org/officeDocument/2006/relationships/video" Target="https://www.youtube.com/embed/uwUDEOAxLlc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uwUDEOAxLlc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6.xml"/><Relationship Id="rId1" Type="http://schemas.openxmlformats.org/officeDocument/2006/relationships/video" Target="https://www.youtube.com/embed/oB9rp_SAp2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ANARCHISMUS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Politický extremismu a radikalismus - 7.11. 2016</a:t>
            </a:r>
          </a:p>
          <a:p>
            <a:r>
              <a:rPr lang="cs-CZ" dirty="0">
                <a:solidFill>
                  <a:srgbClr val="FFFF00"/>
                </a:solidFill>
              </a:rPr>
              <a:t>Vendula Divišová </a:t>
            </a:r>
          </a:p>
        </p:txBody>
      </p:sp>
    </p:spTree>
    <p:extLst>
      <p:ext uri="{BB962C8B-B14F-4D97-AF65-F5344CB8AC3E}">
        <p14:creationId xmlns:p14="http://schemas.microsoft.com/office/powerpoint/2010/main" val="3147788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Max </a:t>
            </a:r>
            <a:r>
              <a:rPr lang="cs-CZ" dirty="0" err="1"/>
              <a:t>Stirner</a:t>
            </a:r>
            <a:r>
              <a:rPr lang="cs-CZ" dirty="0"/>
              <a:t> (1806-1856)</a:t>
            </a:r>
            <a:br>
              <a:rPr lang="cs-CZ" dirty="0"/>
            </a:br>
            <a:br>
              <a:rPr lang="cs-CZ" dirty="0"/>
            </a:br>
            <a:r>
              <a:rPr lang="cs-CZ" sz="2400" dirty="0">
                <a:solidFill>
                  <a:srgbClr val="FFFF00"/>
                </a:solidFill>
              </a:rPr>
              <a:t>individuální anarchismus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1845 - </a:t>
            </a:r>
            <a:r>
              <a:rPr lang="cs-CZ" i="1" dirty="0"/>
              <a:t>Jedinec a co je mu vlastní</a:t>
            </a:r>
          </a:p>
          <a:p>
            <a:r>
              <a:rPr lang="cs-CZ" dirty="0"/>
              <a:t>krajní individualismus</a:t>
            </a:r>
          </a:p>
          <a:p>
            <a:r>
              <a:rPr lang="cs-CZ" dirty="0"/>
              <a:t>kritika institucí: stát, právo, vlastnictví, ale i abstrakcí</a:t>
            </a:r>
          </a:p>
          <a:p>
            <a:r>
              <a:rPr lang="cs-CZ" dirty="0"/>
              <a:t>kritika „buržoazního“ i „sociálního“ liberalismu</a:t>
            </a:r>
          </a:p>
          <a:p>
            <a:r>
              <a:rPr lang="cs-CZ" dirty="0"/>
              <a:t>svoboda („od“) x </a:t>
            </a:r>
            <a:r>
              <a:rPr lang="cs-CZ" u="sng" dirty="0"/>
              <a:t>osobitost </a:t>
            </a:r>
            <a:r>
              <a:rPr lang="cs-CZ" dirty="0"/>
              <a:t>(„čeho jsem schopen“)</a:t>
            </a:r>
          </a:p>
          <a:p>
            <a:r>
              <a:rPr lang="cs-CZ" dirty="0"/>
              <a:t>namísto revoluce individuální vzpoura</a:t>
            </a:r>
          </a:p>
        </p:txBody>
      </p:sp>
    </p:spTree>
    <p:extLst>
      <p:ext uri="{BB962C8B-B14F-4D97-AF65-F5344CB8AC3E}">
        <p14:creationId xmlns:p14="http://schemas.microsoft.com/office/powerpoint/2010/main" val="3080692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Pierre</a:t>
            </a:r>
            <a:r>
              <a:rPr lang="cs-CZ" dirty="0"/>
              <a:t>-Joseph </a:t>
            </a:r>
            <a:r>
              <a:rPr lang="cs-CZ" dirty="0" err="1"/>
              <a:t>Proudhon</a:t>
            </a:r>
            <a:r>
              <a:rPr lang="cs-CZ" dirty="0"/>
              <a:t> (1809-1865)</a:t>
            </a:r>
            <a:br>
              <a:rPr lang="cs-CZ" dirty="0"/>
            </a:br>
            <a:br>
              <a:rPr lang="cs-CZ" dirty="0"/>
            </a:br>
            <a:r>
              <a:rPr lang="cs-CZ" sz="2400" dirty="0">
                <a:solidFill>
                  <a:srgbClr val="FFFF00"/>
                </a:solidFill>
              </a:rPr>
              <a:t>mutualismus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1840 - </a:t>
            </a:r>
            <a:r>
              <a:rPr lang="cs-CZ" i="1" dirty="0"/>
              <a:t>Co je vlastnictví? Zkoumání principu práva a vlády</a:t>
            </a:r>
          </a:p>
          <a:p>
            <a:r>
              <a:rPr lang="cs-CZ" dirty="0"/>
              <a:t>spojení myšlenky socialismu + absolutní svoboda</a:t>
            </a:r>
          </a:p>
          <a:p>
            <a:r>
              <a:rPr lang="cs-CZ" dirty="0"/>
              <a:t>vlastnictví vede v vykořisťování</a:t>
            </a:r>
          </a:p>
          <a:p>
            <a:r>
              <a:rPr lang="cs-CZ" dirty="0"/>
              <a:t>soukromé x </a:t>
            </a:r>
            <a:r>
              <a:rPr lang="cs-CZ" u="sng" dirty="0"/>
              <a:t>osobní</a:t>
            </a:r>
            <a:r>
              <a:rPr lang="cs-CZ" dirty="0"/>
              <a:t> vlastnictví</a:t>
            </a:r>
          </a:p>
          <a:p>
            <a:r>
              <a:rPr lang="cs-CZ" dirty="0"/>
              <a:t>svobodné asociace a jejich sdružení</a:t>
            </a:r>
          </a:p>
          <a:p>
            <a:r>
              <a:rPr lang="cs-CZ" dirty="0"/>
              <a:t>princip vzájemnosti</a:t>
            </a:r>
          </a:p>
          <a:p>
            <a:r>
              <a:rPr lang="cs-CZ" dirty="0"/>
              <a:t>postupná přeměna (x politická revoluce)</a:t>
            </a:r>
          </a:p>
          <a:p>
            <a:r>
              <a:rPr lang="cs-CZ" dirty="0"/>
              <a:t>revoluce především změnou v myšlení</a:t>
            </a:r>
          </a:p>
        </p:txBody>
      </p:sp>
    </p:spTree>
    <p:extLst>
      <p:ext uri="{BB962C8B-B14F-4D97-AF65-F5344CB8AC3E}">
        <p14:creationId xmlns:p14="http://schemas.microsoft.com/office/powerpoint/2010/main" val="3625313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Michail </a:t>
            </a:r>
            <a:r>
              <a:rPr lang="cs-CZ" dirty="0" err="1"/>
              <a:t>Bakunin</a:t>
            </a:r>
            <a:r>
              <a:rPr lang="cs-CZ" dirty="0"/>
              <a:t> (1814-1876)</a:t>
            </a:r>
            <a:br>
              <a:rPr lang="cs-CZ" dirty="0"/>
            </a:br>
            <a:br>
              <a:rPr lang="cs-CZ" dirty="0"/>
            </a:br>
            <a:r>
              <a:rPr lang="cs-CZ" sz="2400" dirty="0">
                <a:solidFill>
                  <a:srgbClr val="FFFF00"/>
                </a:solidFill>
              </a:rPr>
              <a:t>kolektivistický anarchismus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ucelený soubor myšlenek</a:t>
            </a:r>
          </a:p>
          <a:p>
            <a:r>
              <a:rPr lang="cs-CZ" dirty="0"/>
              <a:t>vznik revolučního hnutí (v rámci dělnického)</a:t>
            </a:r>
          </a:p>
          <a:p>
            <a:r>
              <a:rPr lang="cs-CZ" dirty="0"/>
              <a:t>důraz na praxi, akci </a:t>
            </a:r>
            <a:r>
              <a:rPr lang="cs-CZ" sz="1400" dirty="0"/>
              <a:t>(„</a:t>
            </a:r>
            <a:r>
              <a:rPr lang="cs-CZ" sz="1400" i="1" dirty="0"/>
              <a:t>Vášeň bořit je současně i tvůrčí vášní</a:t>
            </a:r>
            <a:r>
              <a:rPr lang="cs-CZ" sz="1400" dirty="0"/>
              <a:t>“)</a:t>
            </a:r>
          </a:p>
          <a:p>
            <a:r>
              <a:rPr lang="cs-CZ" dirty="0"/>
              <a:t>idea federalismu (Spojené státy evropské)</a:t>
            </a:r>
          </a:p>
          <a:p>
            <a:r>
              <a:rPr lang="cs-CZ" dirty="0"/>
              <a:t>revoluce i budování organizace společnosti zdola - svobodné sdružování jednotlivců</a:t>
            </a:r>
          </a:p>
          <a:p>
            <a:r>
              <a:rPr lang="cs-CZ" dirty="0"/>
              <a:t>stát jako negace svobody (jedinci nelze odejmout jen část svobody)</a:t>
            </a:r>
          </a:p>
          <a:p>
            <a:r>
              <a:rPr lang="cs-CZ" dirty="0"/>
              <a:t>svoboda jako rozvoj schopností</a:t>
            </a:r>
          </a:p>
          <a:p>
            <a:r>
              <a:rPr lang="cs-CZ" dirty="0"/>
              <a:t>vzpoura vůči všem autoritám </a:t>
            </a:r>
          </a:p>
        </p:txBody>
      </p:sp>
    </p:spTree>
    <p:extLst>
      <p:ext uri="{BB962C8B-B14F-4D97-AF65-F5344CB8AC3E}">
        <p14:creationId xmlns:p14="http://schemas.microsoft.com/office/powerpoint/2010/main" val="502684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Petr </a:t>
            </a:r>
            <a:r>
              <a:rPr lang="cs-CZ" dirty="0" err="1"/>
              <a:t>Kropotkin</a:t>
            </a:r>
            <a:r>
              <a:rPr lang="cs-CZ" dirty="0"/>
              <a:t> (1842-1921)</a:t>
            </a:r>
            <a:br>
              <a:rPr lang="cs-CZ" dirty="0"/>
            </a:br>
            <a:br>
              <a:rPr lang="cs-CZ" dirty="0"/>
            </a:br>
            <a:r>
              <a:rPr lang="cs-CZ" sz="2400" dirty="0" err="1">
                <a:solidFill>
                  <a:srgbClr val="FFFF00"/>
                </a:solidFill>
              </a:rPr>
              <a:t>anarchokomunis-mus</a:t>
            </a:r>
            <a:endParaRPr lang="cs-CZ" sz="24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pokus o vědeckou teorii anarchismu</a:t>
            </a:r>
          </a:p>
          <a:p>
            <a:r>
              <a:rPr lang="cs-CZ" dirty="0"/>
              <a:t>vliv Darwina - spolupráce a solidarita jako strategie přežití - vzájemná pomoc</a:t>
            </a:r>
          </a:p>
          <a:p>
            <a:r>
              <a:rPr lang="cs-CZ" dirty="0"/>
              <a:t>rovnost jako základní princip anarchismu</a:t>
            </a:r>
          </a:p>
          <a:p>
            <a:r>
              <a:rPr lang="cs-CZ" dirty="0"/>
              <a:t>zakladatel anarchokomunismu</a:t>
            </a:r>
          </a:p>
          <a:p>
            <a:r>
              <a:rPr lang="cs-CZ" dirty="0"/>
              <a:t>soběstačné komuny - každá sama provede revoluci</a:t>
            </a:r>
          </a:p>
          <a:p>
            <a:r>
              <a:rPr lang="cs-CZ" dirty="0"/>
              <a:t>společné vlastnictví (každému podle jeho potřeb)</a:t>
            </a:r>
          </a:p>
          <a:p>
            <a:r>
              <a:rPr lang="cs-CZ" dirty="0"/>
              <a:t>potřeba různorodé pracovní činnosti (duševní i manuální)</a:t>
            </a:r>
          </a:p>
        </p:txBody>
      </p:sp>
    </p:spTree>
    <p:extLst>
      <p:ext uri="{BB962C8B-B14F-4D97-AF65-F5344CB8AC3E}">
        <p14:creationId xmlns:p14="http://schemas.microsoft.com/office/powerpoint/2010/main" val="2383994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kritika anarchismu</a:t>
            </a:r>
          </a:p>
        </p:txBody>
      </p:sp>
      <p:pic>
        <p:nvPicPr>
          <p:cNvPr id="6" name="uwUDEOAxLl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59150" y="2138363"/>
            <a:ext cx="4572000" cy="25717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Obdélník 6"/>
          <p:cNvSpPr/>
          <p:nvPr/>
        </p:nvSpPr>
        <p:spPr>
          <a:xfrm>
            <a:off x="3067878" y="5292444"/>
            <a:ext cx="486327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Zizek</a:t>
            </a:r>
            <a:r>
              <a:rPr lang="en-US" dirty="0"/>
              <a:t> on the shortcomings of Anarchism and Anarcho-syndicalism</a:t>
            </a:r>
            <a:endParaRPr lang="cs-CZ" dirty="0"/>
          </a:p>
          <a:p>
            <a:r>
              <a:rPr lang="cs-CZ" sz="1600" dirty="0"/>
              <a:t>(</a:t>
            </a:r>
            <a:r>
              <a:rPr lang="cs-CZ" sz="1600" dirty="0">
                <a:hlinkClick r:id="rId4"/>
              </a:rPr>
              <a:t>https://www.youtube.com/</a:t>
            </a:r>
            <a:r>
              <a:rPr lang="cs-CZ" sz="1600" dirty="0" err="1">
                <a:hlinkClick r:id="rId4"/>
              </a:rPr>
              <a:t>watch?v</a:t>
            </a:r>
            <a:r>
              <a:rPr lang="cs-CZ" sz="1600" dirty="0">
                <a:hlinkClick r:id="rId4"/>
              </a:rPr>
              <a:t>=</a:t>
            </a:r>
            <a:r>
              <a:rPr lang="cs-CZ" sz="1600" dirty="0" err="1">
                <a:hlinkClick r:id="rId4"/>
              </a:rPr>
              <a:t>uwUDEOAxLlc</a:t>
            </a:r>
            <a:r>
              <a:rPr lang="cs-CZ" sz="1600" dirty="0"/>
              <a:t>)</a:t>
            </a:r>
            <a:endParaRPr lang="en-US" sz="16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2542" y="1974574"/>
            <a:ext cx="5786445" cy="288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6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anarchismus dnes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anarchismus jako jediná cesta pro radikály?</a:t>
            </a:r>
          </a:p>
          <a:p>
            <a:r>
              <a:rPr lang="cs-CZ" dirty="0"/>
              <a:t>více než jen filozofie x způsob života</a:t>
            </a:r>
          </a:p>
          <a:p>
            <a:r>
              <a:rPr lang="cs-CZ" dirty="0"/>
              <a:t>teoretická otevřenost (diverzita, pluralismus)</a:t>
            </a:r>
          </a:p>
          <a:p>
            <a:r>
              <a:rPr lang="cs-CZ" dirty="0"/>
              <a:t>proudy - prolínání s marxismem, liberalismem</a:t>
            </a:r>
          </a:p>
          <a:p>
            <a:r>
              <a:rPr lang="cs-CZ" dirty="0"/>
              <a:t>rozšíření záběru, nová témata (ekologie, feminismus, antirasismus...)</a:t>
            </a:r>
          </a:p>
          <a:p>
            <a:r>
              <a:rPr lang="cs-CZ" dirty="0"/>
              <a:t>protesty proti globalizaci, </a:t>
            </a:r>
            <a:r>
              <a:rPr lang="cs-CZ" dirty="0" err="1"/>
              <a:t>korporátům</a:t>
            </a:r>
            <a:r>
              <a:rPr lang="cs-CZ" dirty="0"/>
              <a:t>... </a:t>
            </a:r>
          </a:p>
          <a:p>
            <a:r>
              <a:rPr lang="cs-CZ" dirty="0"/>
              <a:t>„hnutí </a:t>
            </a:r>
            <a:r>
              <a:rPr lang="cs-CZ" dirty="0" err="1"/>
              <a:t>hnutí</a:t>
            </a:r>
            <a:r>
              <a:rPr lang="cs-CZ" dirty="0"/>
              <a:t>“ (</a:t>
            </a:r>
            <a:r>
              <a:rPr lang="cs-CZ" i="1" dirty="0" err="1"/>
              <a:t>movement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movements</a:t>
            </a:r>
            <a:r>
              <a:rPr lang="cs-CZ" dirty="0"/>
              <a:t>)</a:t>
            </a:r>
          </a:p>
          <a:p>
            <a:r>
              <a:rPr lang="cs-CZ" dirty="0"/>
              <a:t>důraz na praxi, přímou akci („teď a tady“)</a:t>
            </a:r>
          </a:p>
          <a:p>
            <a:r>
              <a:rPr lang="cs-CZ" dirty="0"/>
              <a:t>zůstává odmítání autoritářství v jakékoli podobě</a:t>
            </a:r>
          </a:p>
          <a:p>
            <a:r>
              <a:rPr lang="cs-CZ" dirty="0"/>
              <a:t>hlavní pnutí uvnitř hnutí - přístup k technologii, roli trhu, násilí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515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anarchismus: ideologie nebo metodologie?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1951" y="864107"/>
            <a:ext cx="5486400" cy="5430675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cap="small" dirty="0"/>
              <a:t>Dave </a:t>
            </a:r>
            <a:r>
              <a:rPr lang="cs-CZ" b="1" cap="small" dirty="0" err="1"/>
              <a:t>Neal</a:t>
            </a:r>
            <a:r>
              <a:rPr lang="cs-CZ" b="1" cap="small" dirty="0"/>
              <a:t> </a:t>
            </a:r>
            <a:r>
              <a:rPr lang="cs-CZ" dirty="0"/>
              <a:t>(1997</a:t>
            </a:r>
            <a:r>
              <a:rPr lang="cs-CZ" i="1" dirty="0"/>
              <a:t>): </a:t>
            </a:r>
            <a:r>
              <a:rPr lang="cs-CZ" i="1" dirty="0" err="1"/>
              <a:t>Anarchism</a:t>
            </a:r>
            <a:r>
              <a:rPr lang="cs-CZ" i="1" dirty="0"/>
              <a:t>: Ideology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Methodology</a:t>
            </a:r>
            <a:r>
              <a:rPr lang="cs-CZ" i="1" dirty="0"/>
              <a:t>?</a:t>
            </a:r>
          </a:p>
          <a:p>
            <a:r>
              <a:rPr lang="cs-CZ" dirty="0"/>
              <a:t>sociální anarchismus x „</a:t>
            </a:r>
            <a:r>
              <a:rPr lang="cs-CZ" dirty="0" err="1"/>
              <a:t>lifestyle</a:t>
            </a:r>
            <a:r>
              <a:rPr lang="cs-CZ" dirty="0"/>
              <a:t>“ anarchismus (třídní boj je irelevantní)</a:t>
            </a:r>
          </a:p>
          <a:p>
            <a:r>
              <a:rPr lang="cs-CZ" dirty="0"/>
              <a:t>v pozadí ještě pnutí anarchismus jako ideologie (soubor pravidel) x metodologie (způsob jednání)</a:t>
            </a:r>
          </a:p>
          <a:p>
            <a:r>
              <a:rPr lang="cs-CZ" dirty="0"/>
              <a:t>a. jako </a:t>
            </a:r>
            <a:r>
              <a:rPr lang="cs-CZ" u="sng" dirty="0"/>
              <a:t>metodologie</a:t>
            </a:r>
            <a:r>
              <a:rPr lang="cs-CZ" dirty="0"/>
              <a:t> - důraz na přímou akci tady a teď (propaganda činem)</a:t>
            </a:r>
          </a:p>
          <a:p>
            <a:r>
              <a:rPr lang="cs-CZ" dirty="0"/>
              <a:t>optimismus ohledně povahy  lidí - nepotřebují kontrolu, donucení, vedení...</a:t>
            </a:r>
          </a:p>
          <a:p>
            <a:r>
              <a:rPr lang="cs-CZ" dirty="0"/>
              <a:t>pravda je subjektivní </a:t>
            </a:r>
          </a:p>
          <a:p>
            <a:r>
              <a:rPr lang="cs-CZ" dirty="0"/>
              <a:t>kritika ideologického anarchismu jako autoritářského</a:t>
            </a:r>
          </a:p>
          <a:p>
            <a:r>
              <a:rPr lang="cs-CZ" dirty="0"/>
              <a:t>kritika také „</a:t>
            </a:r>
            <a:r>
              <a:rPr lang="cs-CZ" dirty="0" err="1"/>
              <a:t>lifestyle</a:t>
            </a:r>
            <a:r>
              <a:rPr lang="cs-CZ" dirty="0"/>
              <a:t>“ anarchismu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608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post-anarchismus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cap="small" dirty="0"/>
              <a:t>Saul </a:t>
            </a:r>
            <a:r>
              <a:rPr lang="cs-CZ" b="1" cap="small" dirty="0" err="1"/>
              <a:t>Newman</a:t>
            </a:r>
            <a:r>
              <a:rPr lang="cs-CZ" b="1" cap="small" dirty="0"/>
              <a:t> </a:t>
            </a:r>
            <a:r>
              <a:rPr lang="cs-CZ" dirty="0"/>
              <a:t>- termín „post-anarchismus“</a:t>
            </a:r>
            <a:br>
              <a:rPr lang="cs-CZ" dirty="0"/>
            </a:br>
            <a:r>
              <a:rPr lang="cs-CZ" sz="1600" dirty="0"/>
              <a:t>(</a:t>
            </a:r>
            <a:r>
              <a:rPr lang="cs-CZ" sz="1600" dirty="0" err="1"/>
              <a:t>Todd</a:t>
            </a:r>
            <a:r>
              <a:rPr lang="cs-CZ" sz="1600" dirty="0"/>
              <a:t> May – „post-strukturální anarchismus / </a:t>
            </a:r>
            <a:r>
              <a:rPr lang="cs-CZ" sz="1600" dirty="0" err="1"/>
              <a:t>Lewis</a:t>
            </a:r>
            <a:r>
              <a:rPr lang="cs-CZ" sz="1600" dirty="0"/>
              <a:t> Call – „postmoderní anarchismus“)</a:t>
            </a:r>
          </a:p>
          <a:p>
            <a:r>
              <a:rPr lang="cs-CZ" dirty="0"/>
              <a:t>některé aspekty anarchismu je třeba revidovat</a:t>
            </a:r>
          </a:p>
          <a:p>
            <a:r>
              <a:rPr lang="cs-CZ" dirty="0"/>
              <a:t>pluralita perspektiv, idejí...</a:t>
            </a:r>
          </a:p>
          <a:p>
            <a:r>
              <a:rPr lang="cs-CZ" dirty="0"/>
              <a:t>anarchismus zbavený univerzálních idejí o lidské povaze, racionalitě, přirozených zákonech...</a:t>
            </a:r>
          </a:p>
          <a:p>
            <a:r>
              <a:rPr lang="cs-CZ" dirty="0"/>
              <a:t>komplexnější přístup k moci (opuštění dichotomie stát x společnost)</a:t>
            </a:r>
          </a:p>
          <a:p>
            <a:r>
              <a:rPr lang="cs-CZ" dirty="0"/>
              <a:t>také komplexnější náhled na člověka (možný pozitivní vztah k moci a podřízení)</a:t>
            </a:r>
          </a:p>
          <a:p>
            <a:r>
              <a:rPr lang="cs-CZ" dirty="0"/>
              <a:t>anarchismus jako politika (x věda)</a:t>
            </a:r>
          </a:p>
        </p:txBody>
      </p:sp>
    </p:spTree>
    <p:extLst>
      <p:ext uri="{BB962C8B-B14F-4D97-AF65-F5344CB8AC3E}">
        <p14:creationId xmlns:p14="http://schemas.microsoft.com/office/powerpoint/2010/main" val="1232303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1951" y="709091"/>
            <a:ext cx="5486400" cy="5430675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 err="1"/>
              <a:t>Epstein</a:t>
            </a:r>
            <a:r>
              <a:rPr lang="cs-CZ" dirty="0"/>
              <a:t>, B. 2001. </a:t>
            </a:r>
            <a:r>
              <a:rPr lang="en-US" dirty="0"/>
              <a:t>Anarchism and the Anti-Globalization Movement</a:t>
            </a:r>
            <a:r>
              <a:rPr lang="cs-CZ" dirty="0"/>
              <a:t>, </a:t>
            </a:r>
            <a:r>
              <a:rPr lang="cs-CZ" dirty="0" err="1"/>
              <a:t>Monthly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, </a:t>
            </a:r>
            <a:r>
              <a:rPr lang="en-US" dirty="0"/>
              <a:t>Volume 53, Issue 04 </a:t>
            </a:r>
            <a:r>
              <a:rPr lang="cs-CZ" dirty="0"/>
              <a:t>(http://monthlyreview.org/2001/09/01/</a:t>
            </a:r>
            <a:r>
              <a:rPr lang="cs-CZ" dirty="0" err="1"/>
              <a:t>anarchism</a:t>
            </a:r>
            <a:r>
              <a:rPr lang="cs-CZ" dirty="0"/>
              <a:t>-and-</a:t>
            </a:r>
            <a:r>
              <a:rPr lang="cs-CZ" dirty="0" err="1"/>
              <a:t>the</a:t>
            </a:r>
            <a:r>
              <a:rPr lang="cs-CZ" dirty="0"/>
              <a:t>-anti-</a:t>
            </a:r>
            <a:r>
              <a:rPr lang="cs-CZ" dirty="0" err="1"/>
              <a:t>globalization</a:t>
            </a:r>
            <a:r>
              <a:rPr lang="cs-CZ" dirty="0"/>
              <a:t>-</a:t>
            </a:r>
            <a:r>
              <a:rPr lang="cs-CZ" dirty="0" err="1"/>
              <a:t>movement</a:t>
            </a:r>
            <a:r>
              <a:rPr lang="cs-CZ" dirty="0"/>
              <a:t>/).</a:t>
            </a:r>
          </a:p>
          <a:p>
            <a:r>
              <a:rPr lang="cs-CZ" dirty="0" err="1"/>
              <a:t>Franks</a:t>
            </a:r>
            <a:r>
              <a:rPr lang="cs-CZ" dirty="0"/>
              <a:t>, B. </a:t>
            </a:r>
            <a:r>
              <a:rPr lang="en-US" dirty="0"/>
              <a:t>2007</a:t>
            </a:r>
            <a:r>
              <a:rPr lang="cs-CZ" dirty="0"/>
              <a:t>´. </a:t>
            </a:r>
            <a:r>
              <a:rPr lang="en-US" dirty="0" err="1"/>
              <a:t>Postanarchism</a:t>
            </a:r>
            <a:r>
              <a:rPr lang="en-US" dirty="0"/>
              <a:t>: A critical assessment , Journal of</a:t>
            </a:r>
            <a:r>
              <a:rPr lang="cs-CZ" dirty="0"/>
              <a:t>´</a:t>
            </a:r>
            <a:r>
              <a:rPr lang="en-US" dirty="0"/>
              <a:t>Political Ideologies, 12:2, 127-145</a:t>
            </a:r>
            <a:r>
              <a:rPr lang="cs-CZ" dirty="0"/>
              <a:t>.</a:t>
            </a:r>
          </a:p>
          <a:p>
            <a:r>
              <a:rPr lang="cs-CZ" dirty="0" err="1"/>
              <a:t>Gordon</a:t>
            </a:r>
            <a:r>
              <a:rPr lang="cs-CZ" dirty="0"/>
              <a:t>, U. 2007. </a:t>
            </a:r>
            <a:r>
              <a:rPr lang="cs-CZ" dirty="0" err="1"/>
              <a:t>Anarchism</a:t>
            </a:r>
            <a:r>
              <a:rPr lang="cs-CZ" dirty="0"/>
              <a:t> </a:t>
            </a:r>
            <a:r>
              <a:rPr lang="cs-CZ" dirty="0" err="1"/>
              <a:t>reloaded</a:t>
            </a:r>
            <a:r>
              <a:rPr lang="cs-CZ" dirty="0"/>
              <a:t>, </a:t>
            </a:r>
            <a:r>
              <a:rPr lang="en-US" dirty="0"/>
              <a:t>Journal of Political Ideologies</a:t>
            </a:r>
            <a:r>
              <a:rPr lang="cs-CZ" dirty="0"/>
              <a:t>, </a:t>
            </a:r>
            <a:r>
              <a:rPr lang="en-US" dirty="0"/>
              <a:t>12(1), 29–48</a:t>
            </a:r>
            <a:r>
              <a:rPr lang="cs-CZ" dirty="0"/>
              <a:t>.</a:t>
            </a:r>
          </a:p>
          <a:p>
            <a:r>
              <a:rPr lang="cs-CZ" u="sng" dirty="0"/>
              <a:t>Charvát, J. 2007. Současný politický extremismus a radikalismus. Praha: Portál.</a:t>
            </a:r>
          </a:p>
          <a:p>
            <a:r>
              <a:rPr lang="cs-CZ" u="sng" dirty="0" err="1"/>
              <a:t>Chomsky</a:t>
            </a:r>
            <a:r>
              <a:rPr lang="cs-CZ" u="sng" dirty="0"/>
              <a:t>, N. 1973. Notes on </a:t>
            </a:r>
            <a:r>
              <a:rPr lang="cs-CZ" u="sng" dirty="0" err="1"/>
              <a:t>Anarchism</a:t>
            </a:r>
            <a:r>
              <a:rPr lang="cs-CZ" u="sng" dirty="0"/>
              <a:t>, on-line text (https://chomsky.info/1970____/).</a:t>
            </a:r>
          </a:p>
          <a:p>
            <a:r>
              <a:rPr lang="cs-CZ" u="sng" dirty="0" err="1"/>
              <a:t>Neal</a:t>
            </a:r>
            <a:r>
              <a:rPr lang="cs-CZ" u="sng" dirty="0"/>
              <a:t>, D. 1997. </a:t>
            </a:r>
            <a:r>
              <a:rPr lang="cs-CZ" u="sng" dirty="0" err="1"/>
              <a:t>Anarchism</a:t>
            </a:r>
            <a:r>
              <a:rPr lang="cs-CZ" u="sng" dirty="0"/>
              <a:t>: Ideology </a:t>
            </a:r>
            <a:r>
              <a:rPr lang="cs-CZ" u="sng" dirty="0" err="1"/>
              <a:t>or</a:t>
            </a:r>
            <a:r>
              <a:rPr lang="cs-CZ" u="sng" dirty="0"/>
              <a:t> </a:t>
            </a:r>
            <a:r>
              <a:rPr lang="cs-CZ" u="sng" dirty="0" err="1"/>
              <a:t>Methodology</a:t>
            </a:r>
            <a:r>
              <a:rPr lang="cs-CZ" u="sng" dirty="0"/>
              <a:t>?´, on-line text (http://theanarchistlibrary.org/</a:t>
            </a:r>
            <a:r>
              <a:rPr lang="cs-CZ" u="sng" dirty="0" err="1"/>
              <a:t>library</a:t>
            </a:r>
            <a:r>
              <a:rPr lang="cs-CZ" u="sng" dirty="0"/>
              <a:t>/dave-</a:t>
            </a:r>
            <a:r>
              <a:rPr lang="cs-CZ" u="sng" dirty="0" err="1"/>
              <a:t>neal</a:t>
            </a:r>
            <a:r>
              <a:rPr lang="cs-CZ" u="sng" dirty="0"/>
              <a:t>-</a:t>
            </a:r>
            <a:r>
              <a:rPr lang="cs-CZ" u="sng" dirty="0" err="1"/>
              <a:t>anarchism</a:t>
            </a:r>
            <a:r>
              <a:rPr lang="cs-CZ" u="sng" dirty="0"/>
              <a:t>-ideology-</a:t>
            </a:r>
            <a:r>
              <a:rPr lang="cs-CZ" u="sng" dirty="0" err="1"/>
              <a:t>or</a:t>
            </a:r>
            <a:r>
              <a:rPr lang="cs-CZ" u="sng" dirty="0"/>
              <a:t>-</a:t>
            </a:r>
            <a:r>
              <a:rPr lang="cs-CZ" u="sng" dirty="0" err="1"/>
              <a:t>methodology</a:t>
            </a:r>
            <a:r>
              <a:rPr lang="cs-CZ" u="sng" dirty="0"/>
              <a:t>).</a:t>
            </a:r>
          </a:p>
          <a:p>
            <a:r>
              <a:rPr lang="en-US" dirty="0"/>
              <a:t>Newman</a:t>
            </a:r>
            <a:r>
              <a:rPr lang="cs-CZ" dirty="0"/>
              <a:t>, S.</a:t>
            </a:r>
            <a:r>
              <a:rPr lang="en-US" dirty="0"/>
              <a:t> (2011) </a:t>
            </a:r>
            <a:r>
              <a:rPr lang="en-US" dirty="0" err="1"/>
              <a:t>Postanarchism</a:t>
            </a:r>
            <a:r>
              <a:rPr lang="en-US" dirty="0"/>
              <a:t>: a politics of anti-politics, Journal of</a:t>
            </a:r>
            <a:r>
              <a:rPr lang="cs-CZ" dirty="0"/>
              <a:t> </a:t>
            </a:r>
            <a:r>
              <a:rPr lang="en-US" dirty="0"/>
              <a:t>Political Ideologies, 16:3, 313-327</a:t>
            </a:r>
            <a:r>
              <a:rPr lang="cs-CZ" dirty="0"/>
              <a:t>.</a:t>
            </a:r>
          </a:p>
          <a:p>
            <a:r>
              <a:rPr lang="cs-CZ" u="sng" dirty="0"/>
              <a:t>Tomek, V., Slačálek, O. 2006. Anarchismus. Svoboda proti moci. Praha: Vyšehrad.</a:t>
            </a:r>
          </a:p>
          <a:p>
            <a:r>
              <a:rPr lang="en-US" dirty="0"/>
              <a:t>Williams</a:t>
            </a:r>
            <a:r>
              <a:rPr lang="cs-CZ" dirty="0"/>
              <a:t>, L. </a:t>
            </a:r>
            <a:r>
              <a:rPr lang="en-US" dirty="0"/>
              <a:t>(2007) Anarchism Revived, New Political Science, 29:3,</a:t>
            </a:r>
            <a:r>
              <a:rPr lang="cs-CZ" dirty="0"/>
              <a:t> </a:t>
            </a:r>
            <a:r>
              <a:rPr lang="en-US" dirty="0"/>
              <a:t>297-312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701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doporučená literatura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586055" y="3628593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1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7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3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1" name="Picture 2" descr="Výsledek obrázku pro tomek sla&amp;ccaron;álek svobodou proti moc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146" y="775297"/>
            <a:ext cx="3484009" cy="529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31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pojem anarchismus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anarchie - „bezvládí“ - původně negativní význam</a:t>
            </a:r>
          </a:p>
          <a:p>
            <a:r>
              <a:rPr lang="cs-CZ" dirty="0"/>
              <a:t>dnes spíše chápáno jako „chaos“ a „nepořádek“</a:t>
            </a:r>
          </a:p>
          <a:p>
            <a:r>
              <a:rPr lang="cs-CZ" dirty="0"/>
              <a:t>P.J. </a:t>
            </a:r>
            <a:r>
              <a:rPr lang="cs-CZ" dirty="0" err="1"/>
              <a:t>Proudhon</a:t>
            </a:r>
            <a:r>
              <a:rPr lang="cs-CZ" dirty="0"/>
              <a:t> - první náznak pozitivního chápání</a:t>
            </a:r>
          </a:p>
          <a:p>
            <a:r>
              <a:rPr lang="cs-CZ" dirty="0"/>
              <a:t>N. </a:t>
            </a:r>
            <a:r>
              <a:rPr lang="cs-CZ" dirty="0" err="1"/>
              <a:t>Chomsky</a:t>
            </a:r>
            <a:r>
              <a:rPr lang="cs-CZ" dirty="0"/>
              <a:t>: „termín anarchismus nepatří nikomu“</a:t>
            </a:r>
          </a:p>
          <a:p>
            <a:r>
              <a:rPr lang="cs-CZ" dirty="0"/>
              <a:t>obecně složité anarchismus vymezit</a:t>
            </a:r>
          </a:p>
          <a:p>
            <a:r>
              <a:rPr lang="cs-CZ" dirty="0"/>
              <a:t>uceleně formulován v 19. století </a:t>
            </a:r>
          </a:p>
        </p:txBody>
      </p:sp>
    </p:spTree>
    <p:extLst>
      <p:ext uri="{BB962C8B-B14F-4D97-AF65-F5344CB8AC3E}">
        <p14:creationId xmlns:p14="http://schemas.microsoft.com/office/powerpoint/2010/main" val="75894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klíčová témata anarchismu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1950" y="864108"/>
            <a:ext cx="5632449" cy="5120640"/>
          </a:xfrm>
        </p:spPr>
        <p:txBody>
          <a:bodyPr/>
          <a:lstStyle/>
          <a:p>
            <a:r>
              <a:rPr lang="cs-CZ" dirty="0"/>
              <a:t>kritika útlaku - zejména v podobě státu</a:t>
            </a:r>
          </a:p>
          <a:p>
            <a:r>
              <a:rPr lang="cs-CZ" dirty="0"/>
              <a:t>cílem bezstátní společnost - samosprávné komuny, federace, ekonomická vzájemnost</a:t>
            </a:r>
          </a:p>
          <a:p>
            <a:r>
              <a:rPr lang="cs-CZ" dirty="0"/>
              <a:t>svoboda - dvojí chápaní:</a:t>
            </a:r>
            <a:br>
              <a:rPr lang="cs-CZ" dirty="0"/>
            </a:br>
            <a:r>
              <a:rPr lang="cs-CZ" dirty="0"/>
              <a:t>- negativní svoboda („od“)</a:t>
            </a:r>
            <a:br>
              <a:rPr lang="cs-CZ" dirty="0"/>
            </a:br>
            <a:r>
              <a:rPr lang="cs-CZ" dirty="0"/>
              <a:t>- </a:t>
            </a:r>
            <a:r>
              <a:rPr lang="cs-CZ" u="sng" dirty="0"/>
              <a:t>pozitivní svoboda </a:t>
            </a:r>
            <a:r>
              <a:rPr lang="cs-CZ" dirty="0"/>
              <a:t>(„k“)</a:t>
            </a:r>
          </a:p>
          <a:p>
            <a:r>
              <a:rPr lang="cs-CZ" dirty="0"/>
              <a:t>vliv liberalismu a socialismu → </a:t>
            </a:r>
            <a:r>
              <a:rPr lang="cs-CZ" u="sng" dirty="0"/>
              <a:t>individualistický</a:t>
            </a:r>
            <a:r>
              <a:rPr lang="cs-CZ" dirty="0"/>
              <a:t> x </a:t>
            </a:r>
            <a:r>
              <a:rPr lang="cs-CZ" u="sng" dirty="0"/>
              <a:t>kolektivistický</a:t>
            </a:r>
            <a:r>
              <a:rPr lang="cs-CZ" dirty="0"/>
              <a:t> proud</a:t>
            </a:r>
          </a:p>
          <a:p>
            <a:r>
              <a:rPr lang="cs-CZ" dirty="0"/>
              <a:t>přirozený řád - pořádek a harmonie (x spol. smlouva)</a:t>
            </a:r>
          </a:p>
          <a:p>
            <a:r>
              <a:rPr lang="cs-CZ" dirty="0"/>
              <a:t>optimismus ohledně lidské přirozenosti, povahy</a:t>
            </a:r>
          </a:p>
          <a:p>
            <a:r>
              <a:rPr lang="cs-CZ" dirty="0"/>
              <a:t>antiklerikalismus</a:t>
            </a:r>
          </a:p>
        </p:txBody>
      </p:sp>
    </p:spTree>
    <p:extLst>
      <p:ext uri="{BB962C8B-B14F-4D97-AF65-F5344CB8AC3E}">
        <p14:creationId xmlns:p14="http://schemas.microsoft.com/office/powerpoint/2010/main" val="23343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vývoj anarchismu jako ideje i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19. století - součást socialistického hnutí - napětí mezi </a:t>
            </a:r>
            <a:r>
              <a:rPr lang="cs-CZ" dirty="0" err="1"/>
              <a:t>Bakuninem</a:t>
            </a:r>
            <a:r>
              <a:rPr lang="cs-CZ" dirty="0"/>
              <a:t> a marxisty</a:t>
            </a:r>
          </a:p>
          <a:p>
            <a:r>
              <a:rPr lang="cs-CZ" dirty="0"/>
              <a:t>cca 60., 70. léta 19. století - anarchismus jako samostatný proud</a:t>
            </a:r>
          </a:p>
          <a:p>
            <a:r>
              <a:rPr lang="cs-CZ" dirty="0"/>
              <a:t>Johann Most - propaganda činem</a:t>
            </a:r>
          </a:p>
          <a:p>
            <a:r>
              <a:rPr lang="cs-CZ" dirty="0"/>
              <a:t>odborové hnutí (anarchosyndikalismu) - největší rozmach za španělské občanské války</a:t>
            </a:r>
          </a:p>
          <a:p>
            <a:r>
              <a:rPr lang="cs-CZ" dirty="0"/>
              <a:t>dnes podpora zejména v rámci širšího antiglobalizačního a antikapitalistického hnutí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870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Noam Chomsky (2013)</a:t>
            </a:r>
            <a:r>
              <a:rPr lang="cs-CZ" dirty="0">
                <a:solidFill>
                  <a:srgbClr val="FFFF00"/>
                </a:solidFill>
              </a:rPr>
              <a:t>:</a:t>
            </a:r>
            <a:br>
              <a:rPr lang="cs-CZ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"What is Anarchism?"</a:t>
            </a:r>
            <a:br>
              <a:rPr lang="en-US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pic>
        <p:nvPicPr>
          <p:cNvPr id="6" name="oB9rp_SAp2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59150" y="1736035"/>
            <a:ext cx="4572000" cy="312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4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FFFF00"/>
                </a:solidFill>
              </a:rPr>
              <a:t>kolektivistický anarchismus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navazuje na socialistický kolektivismus</a:t>
            </a:r>
          </a:p>
          <a:p>
            <a:r>
              <a:rPr lang="cs-CZ" dirty="0"/>
              <a:t>lidé jako společenští tvorové - spolupráce, solidarita</a:t>
            </a:r>
          </a:p>
          <a:p>
            <a:r>
              <a:rPr lang="cs-CZ" dirty="0"/>
              <a:t>kritika kapitalismu, cílem kolektivní vlastnictví</a:t>
            </a:r>
          </a:p>
          <a:p>
            <a:r>
              <a:rPr lang="cs-CZ" dirty="0"/>
              <a:t>komuny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mutualismus (</a:t>
            </a:r>
            <a:r>
              <a:rPr lang="cs-CZ" dirty="0" err="1"/>
              <a:t>Proudhon</a:t>
            </a:r>
            <a:r>
              <a:rPr lang="cs-CZ" dirty="0"/>
              <a:t>) (na pomezí obou proudů)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anarchosyndikalismus (G. </a:t>
            </a:r>
            <a:r>
              <a:rPr lang="cs-CZ" dirty="0" err="1"/>
              <a:t>Sorel</a:t>
            </a:r>
            <a:r>
              <a:rPr lang="cs-CZ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anarchokomunismus (</a:t>
            </a:r>
            <a:r>
              <a:rPr lang="cs-CZ" dirty="0" err="1"/>
              <a:t>Kropotkin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8453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>
                <a:solidFill>
                  <a:srgbClr val="FFFF00"/>
                </a:solidFill>
              </a:rPr>
              <a:t>individualistic</a:t>
            </a:r>
            <a:r>
              <a:rPr lang="cs-CZ" sz="2800" dirty="0">
                <a:solidFill>
                  <a:srgbClr val="FFFF00"/>
                </a:solidFill>
              </a:rPr>
              <a:t>- </a:t>
            </a:r>
            <a:r>
              <a:rPr lang="cs-CZ" sz="2800" dirty="0" err="1">
                <a:solidFill>
                  <a:srgbClr val="FFFF00"/>
                </a:solidFill>
              </a:rPr>
              <a:t>ký</a:t>
            </a:r>
            <a:r>
              <a:rPr lang="cs-CZ" sz="2800" dirty="0">
                <a:solidFill>
                  <a:srgbClr val="FFFF00"/>
                </a:solidFill>
              </a:rPr>
              <a:t> anarchismus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primát jednotlivce - individuální svoboda</a:t>
            </a:r>
          </a:p>
          <a:p>
            <a:r>
              <a:rPr lang="cs-CZ" dirty="0"/>
              <a:t>nemožnost být svrchovaný v rámci státu</a:t>
            </a:r>
          </a:p>
          <a:p>
            <a:r>
              <a:rPr lang="cs-CZ" dirty="0"/>
              <a:t>víra v rozum, mravnost lidí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Max </a:t>
            </a:r>
            <a:r>
              <a:rPr lang="cs-CZ" dirty="0" err="1"/>
              <a:t>Stirner</a:t>
            </a:r>
            <a:r>
              <a:rPr lang="cs-CZ" dirty="0"/>
              <a:t> - egoismus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libertariánství</a:t>
            </a:r>
            <a:r>
              <a:rPr lang="cs-CZ" dirty="0"/>
              <a:t> (H. D. </a:t>
            </a:r>
            <a:r>
              <a:rPr lang="cs-CZ" dirty="0" err="1"/>
              <a:t>Thoreau</a:t>
            </a:r>
            <a:r>
              <a:rPr lang="cs-CZ" dirty="0"/>
              <a:t>, B. </a:t>
            </a:r>
            <a:r>
              <a:rPr lang="cs-CZ" dirty="0" err="1"/>
              <a:t>Tucker</a:t>
            </a:r>
            <a:r>
              <a:rPr lang="cs-CZ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anarchokapitalismus</a:t>
            </a:r>
            <a:r>
              <a:rPr lang="cs-CZ" dirty="0"/>
              <a:t> (vliv A. Smithe, R. </a:t>
            </a:r>
            <a:r>
              <a:rPr lang="cs-CZ" dirty="0" err="1"/>
              <a:t>Nozicka</a:t>
            </a:r>
            <a:r>
              <a:rPr lang="cs-CZ" dirty="0"/>
              <a:t>, D. </a:t>
            </a:r>
            <a:r>
              <a:rPr lang="cs-CZ" dirty="0" err="1"/>
              <a:t>Friedmana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4185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anarchismus a jeho ideoví předchůdci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cap="small" dirty="0"/>
              <a:t>Henry David </a:t>
            </a:r>
            <a:r>
              <a:rPr lang="cs-CZ" b="1" cap="small" dirty="0" err="1"/>
              <a:t>Thoreau</a:t>
            </a:r>
            <a:r>
              <a:rPr lang="cs-CZ" b="1" cap="small" dirty="0"/>
              <a:t> </a:t>
            </a:r>
            <a:r>
              <a:rPr lang="cs-CZ" dirty="0"/>
              <a:t>(1817-1862)</a:t>
            </a:r>
          </a:p>
          <a:p>
            <a:r>
              <a:rPr lang="cs-CZ" dirty="0"/>
              <a:t>koncept občanské neposlušnosti - ve vztahu ke špatným lidským zákonům</a:t>
            </a:r>
          </a:p>
          <a:p>
            <a:r>
              <a:rPr lang="cs-CZ" dirty="0"/>
              <a:t>vize decentralizované společnosti - dobrovolná spolupráce (společnost bez státu)</a:t>
            </a:r>
          </a:p>
          <a:p>
            <a:r>
              <a:rPr lang="cs-CZ" b="1" cap="small" dirty="0" err="1"/>
              <a:t>Josiah</a:t>
            </a:r>
            <a:r>
              <a:rPr lang="cs-CZ" b="1" cap="small" dirty="0"/>
              <a:t> </a:t>
            </a:r>
            <a:r>
              <a:rPr lang="cs-CZ" b="1" cap="small" dirty="0" err="1"/>
              <a:t>Warren</a:t>
            </a:r>
            <a:r>
              <a:rPr lang="cs-CZ" b="1" cap="small" dirty="0"/>
              <a:t> </a:t>
            </a:r>
            <a:r>
              <a:rPr lang="cs-CZ" dirty="0"/>
              <a:t>- utopické kolonie</a:t>
            </a:r>
            <a:endParaRPr lang="cs-CZ" cap="small" dirty="0"/>
          </a:p>
          <a:p>
            <a:r>
              <a:rPr lang="cs-CZ" b="1" cap="small" dirty="0"/>
              <a:t>William </a:t>
            </a:r>
            <a:r>
              <a:rPr lang="cs-CZ" b="1" cap="small" dirty="0" err="1"/>
              <a:t>Godwin</a:t>
            </a:r>
            <a:r>
              <a:rPr lang="cs-CZ" b="1" cap="small" dirty="0"/>
              <a:t> </a:t>
            </a:r>
            <a:r>
              <a:rPr lang="cs-CZ" dirty="0"/>
              <a:t>(1756-1836)</a:t>
            </a:r>
          </a:p>
          <a:p>
            <a:r>
              <a:rPr lang="cs-CZ" dirty="0"/>
              <a:t>bezstátní společnost - úplná svoboda každého předpokladem mravního zdokonalení a štěstí</a:t>
            </a:r>
          </a:p>
          <a:p>
            <a:r>
              <a:rPr lang="cs-CZ" dirty="0"/>
              <a:t>odmítá revoluční násilné prostředky x všeobecné osvícení - rozum, osvěta</a:t>
            </a:r>
          </a:p>
        </p:txBody>
      </p:sp>
    </p:spTree>
    <p:extLst>
      <p:ext uri="{BB962C8B-B14F-4D97-AF65-F5344CB8AC3E}">
        <p14:creationId xmlns:p14="http://schemas.microsoft.com/office/powerpoint/2010/main" val="284811498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10090</TotalTime>
  <Words>904</Words>
  <Application>Microsoft Office PowerPoint</Application>
  <PresentationFormat>Předvádění na obrazovce (4:3)</PresentationFormat>
  <Paragraphs>131</Paragraphs>
  <Slides>18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Calibri</vt:lpstr>
      <vt:lpstr>Calibri Light</vt:lpstr>
      <vt:lpstr>Corbel</vt:lpstr>
      <vt:lpstr>Wingdings 2</vt:lpstr>
      <vt:lpstr>HDOfficeLightV0</vt:lpstr>
      <vt:lpstr>1_HDOfficeLightV0</vt:lpstr>
      <vt:lpstr>2_HDOfficeLightV0</vt:lpstr>
      <vt:lpstr>3_HDOfficeLightV0</vt:lpstr>
      <vt:lpstr>Rámeček</vt:lpstr>
      <vt:lpstr>ANARCHISMUS</vt:lpstr>
      <vt:lpstr>doporučená literatura</vt:lpstr>
      <vt:lpstr>pojem anarchismus</vt:lpstr>
      <vt:lpstr>klíčová témata anarchismu</vt:lpstr>
      <vt:lpstr>vývoj anarchismu jako ideje i praxe</vt:lpstr>
      <vt:lpstr> Noam Chomsky (2013): "What is Anarchism?" </vt:lpstr>
      <vt:lpstr>kolektivistický anarchismus</vt:lpstr>
      <vt:lpstr>individualistic- ký anarchismus</vt:lpstr>
      <vt:lpstr>anarchismus a jeho ideoví předchůdci</vt:lpstr>
      <vt:lpstr>Max Stirner (1806-1856)  individuální anarchismus</vt:lpstr>
      <vt:lpstr>Pierre-Joseph Proudhon (1809-1865)  mutualismus</vt:lpstr>
      <vt:lpstr>Michail Bakunin (1814-1876)  kolektivistický anarchismus</vt:lpstr>
      <vt:lpstr>Petr Kropotkin (1842-1921)  anarchokomunis-mus</vt:lpstr>
      <vt:lpstr>kritika anarchismu</vt:lpstr>
      <vt:lpstr>anarchismus dnes</vt:lpstr>
      <vt:lpstr>anarchismus: ideologie nebo metodologie?</vt:lpstr>
      <vt:lpstr>post-anarchismus 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MARXISMUS</dc:title>
  <dc:creator>Vendula Divisova</dc:creator>
  <cp:lastModifiedBy>Vendula Divisova</cp:lastModifiedBy>
  <cp:revision>71</cp:revision>
  <dcterms:created xsi:type="dcterms:W3CDTF">2016-10-28T09:22:25Z</dcterms:created>
  <dcterms:modified xsi:type="dcterms:W3CDTF">2016-11-10T09:45:31Z</dcterms:modified>
</cp:coreProperties>
</file>