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67" r:id="rId4"/>
    <p:sldId id="268" r:id="rId5"/>
    <p:sldId id="269" r:id="rId6"/>
    <p:sldId id="271" r:id="rId7"/>
    <p:sldId id="276" r:id="rId8"/>
    <p:sldId id="272" r:id="rId9"/>
    <p:sldId id="277" r:id="rId10"/>
    <p:sldId id="273" r:id="rId11"/>
    <p:sldId id="275" r:id="rId12"/>
    <p:sldId id="259" r:id="rId13"/>
    <p:sldId id="266" r:id="rId14"/>
    <p:sldId id="261" r:id="rId15"/>
    <p:sldId id="262" r:id="rId16"/>
    <p:sldId id="264" r:id="rId17"/>
    <p:sldId id="265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5E8D8C-260D-4D38-A720-E3E169707848}" type="datetimeFigureOut">
              <a:rPr lang="cs-CZ" smtClean="0"/>
              <a:pPr/>
              <a:t>12. 10. 2016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189870-E3BD-4D72-B518-DC4792A5A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915JJMcu4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.zahranicni.eurozpravy.cz/amerika/155875-je-tu-obrovske-riziko-pro-cele-lidstvo-ktere-je-srovnatelne-s-jadernou-valkou-varuje-odbornik/" TargetMode="External"/><Relationship Id="rId2" Type="http://schemas.openxmlformats.org/officeDocument/2006/relationships/hyperlink" Target="https://mises.org/library/privatization-spa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sa.gov/sites/default/files/files/NASA_FY_2016_Budget_Estimates.pdf" TargetMode="External"/><Relationship Id="rId5" Type="http://schemas.openxmlformats.org/officeDocument/2006/relationships/hyperlink" Target="https://www.globalpolicy.org/component/content/article/153/26240.html" TargetMode="External"/><Relationship Id="rId4" Type="http://schemas.openxmlformats.org/officeDocument/2006/relationships/hyperlink" Target="http://www.sciencedirect.com/science/article/pii/S026596460000050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ic.com/articles/2267/space-exploration-is-best-in-hands-of-nasa-not-private-sector" TargetMode="External"/><Relationship Id="rId7" Type="http://schemas.openxmlformats.org/officeDocument/2006/relationships/hyperlink" Target="http://internetweek.cz/kosmonautika/kdyz-pri-dobyvani-vesmiru-umiraji-lide" TargetMode="External"/><Relationship Id="rId2" Type="http://schemas.openxmlformats.org/officeDocument/2006/relationships/hyperlink" Target="http://www.reachingcriticalwill.org/resources/fact-sheets/critical-issues/5448-outer-spa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ional-geographic.cz/clanky/zvirata-ve-vesmiru-psi-opice-i-octomilky-vetsinou-zaplatili-vlastnim-zivotem.html" TargetMode="External"/><Relationship Id="rId5" Type="http://schemas.openxmlformats.org/officeDocument/2006/relationships/hyperlink" Target="http://www.national-geographic.cz/clanky/smetiste-nad-hlavou-vesmirny-odpad-nikdy-nebyl-hustsi-co-nas-ceka.html" TargetMode="External"/><Relationship Id="rId4" Type="http://schemas.openxmlformats.org/officeDocument/2006/relationships/hyperlink" Target="http://technet.idnes.cz/nebezpeci-kosmickeho-smeti-dd9-/tec_vesmir.aspx?c=A131003_121550_tec_vesmir_ml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4401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BSS411 Moderní technologie a bezpečnost - Vesmír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7772400" cy="1008111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1800" dirty="0" smtClean="0"/>
              <a:t>Skupina </a:t>
            </a:r>
            <a:r>
              <a:rPr lang="cs-CZ" sz="1800" dirty="0" smtClean="0"/>
              <a:t>„D“ </a:t>
            </a:r>
            <a:r>
              <a:rPr lang="cs-CZ" sz="1800" dirty="0" smtClean="0"/>
              <a:t>- negativní/konzervativní pohled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 Pařízková Zdeňka, Lánová Kristýna, Košíková Aneta, Pala Tadeáš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Větší kusy dopadají na zem, pokud se rozpadnou ve vesmíru, vytvoří větší množství malých kousků</a:t>
            </a:r>
          </a:p>
          <a:p>
            <a:endParaRPr lang="cs-CZ" sz="2000" dirty="0" smtClean="0"/>
          </a:p>
          <a:p>
            <a:r>
              <a:rPr lang="cs-CZ" sz="2000" dirty="0" smtClean="0"/>
              <a:t>Až řetězová reakce kolizí (tzv. </a:t>
            </a:r>
            <a:r>
              <a:rPr lang="cs-CZ" sz="2000" dirty="0" err="1" smtClean="0"/>
              <a:t>Kesslerův</a:t>
            </a:r>
            <a:r>
              <a:rPr lang="cs-CZ" sz="2000" dirty="0" smtClean="0"/>
              <a:t> syndrom), která by mohla zaplnit oběžnou dráhu do té míry, že už další cestování do vesmíru nebude možné</a:t>
            </a:r>
          </a:p>
          <a:p>
            <a:endParaRPr lang="cs-CZ" sz="2000" dirty="0" smtClean="0"/>
          </a:p>
          <a:p>
            <a:r>
              <a:rPr lang="cs-CZ" sz="2000" dirty="0" smtClean="0"/>
              <a:t>Přes 6 500 umělých družic, funguje jich asi 900</a:t>
            </a:r>
          </a:p>
          <a:p>
            <a:r>
              <a:rPr lang="cs-CZ" sz="2000" dirty="0" smtClean="0"/>
              <a:t>Částice létají nejméně 27 800 km/h</a:t>
            </a:r>
          </a:p>
          <a:p>
            <a:endParaRPr lang="cs-CZ" sz="2000" dirty="0" smtClean="0"/>
          </a:p>
          <a:p>
            <a:r>
              <a:rPr lang="cs-CZ" sz="2000" dirty="0" smtClean="0"/>
              <a:t>Přispívají k tomu i testy zbraní na sestřelování nepřátelských družic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hlinkClick r:id="rId2"/>
            </a:endParaRPr>
          </a:p>
          <a:p>
            <a:endParaRPr lang="cs-CZ" sz="2400" dirty="0" smtClean="0">
              <a:hlinkClick r:id="rId2"/>
            </a:endParaRPr>
          </a:p>
          <a:p>
            <a:endParaRPr lang="cs-CZ" sz="2400" dirty="0" smtClean="0">
              <a:hlinkClick r:id="rId2"/>
            </a:endParaRPr>
          </a:p>
          <a:p>
            <a:r>
              <a:rPr lang="cs-CZ" sz="2400" dirty="0" smtClean="0">
                <a:hlinkClick r:id="rId2"/>
              </a:rPr>
              <a:t>https://www.youtube.com/watch?v=L915JJMcu4s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militarizace vesmíru je pro lidstvo obrovským rizikem </a:t>
            </a:r>
          </a:p>
          <a:p>
            <a:pPr lvl="0"/>
            <a:r>
              <a:rPr lang="cs-CZ" sz="2000" dirty="0" smtClean="0"/>
              <a:t>státy chtějí dominantní postavení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závody ve vesmírném zbrojení – snaha odstrašit soupeře (podobnost studené války)</a:t>
            </a:r>
          </a:p>
          <a:p>
            <a:pPr lvl="0"/>
            <a:r>
              <a:rPr lang="cs-CZ" sz="2000" dirty="0" smtClean="0"/>
              <a:t>hrozba jaderného výbuchu ve vysokých výškách</a:t>
            </a:r>
          </a:p>
          <a:p>
            <a:pPr lvl="0"/>
            <a:r>
              <a:rPr lang="cs-CZ" sz="2000" dirty="0" smtClean="0"/>
              <a:t>je důležitá prevence války ve vesmíru!  ne hledání způsobů, jak v ní bojovat</a:t>
            </a:r>
          </a:p>
          <a:p>
            <a:pPr lvl="0"/>
            <a:endParaRPr lang="cs-CZ" sz="2000" dirty="0" smtClean="0"/>
          </a:p>
          <a:p>
            <a:r>
              <a:rPr lang="cs-CZ" sz="2000" dirty="0" smtClean="0"/>
              <a:t>válka ve vesmíru by mohla zamořit prostor do té míry, že by byl jak vojensky tak ekonomicky nevyužitelný. Řešením je kontrola zbrojení, vytváření institucí a další prostředky pro budování vzájemné důvěry..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Geopolická</a:t>
            </a:r>
            <a:r>
              <a:rPr lang="cs-CZ" sz="3200" dirty="0" smtClean="0"/>
              <a:t> aspekty - „vesmírné války“?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Závody ve vesmírném zbrojení</a:t>
            </a:r>
          </a:p>
          <a:p>
            <a:pPr lvl="1"/>
            <a:r>
              <a:rPr lang="cs-CZ" sz="1600" dirty="0" smtClean="0"/>
              <a:t>nasazení </a:t>
            </a:r>
            <a:r>
              <a:rPr lang="cs-CZ" sz="1600" dirty="0" err="1" smtClean="0"/>
              <a:t>protisatelitních</a:t>
            </a:r>
            <a:r>
              <a:rPr lang="cs-CZ" sz="1600" dirty="0" smtClean="0"/>
              <a:t> zbraní (ASAT) – vývoj začal během studené války</a:t>
            </a:r>
          </a:p>
          <a:p>
            <a:pPr lvl="1"/>
            <a:r>
              <a:rPr lang="cs-CZ" sz="1600" dirty="0" smtClean="0"/>
              <a:t>armády největších světových velmocí v oblasti ASAT soupeří</a:t>
            </a:r>
          </a:p>
          <a:p>
            <a:pPr lvl="1"/>
            <a:endParaRPr lang="cs-CZ" sz="1600" dirty="0" smtClean="0"/>
          </a:p>
          <a:p>
            <a:r>
              <a:rPr lang="cs-CZ" sz="2000" dirty="0" smtClean="0"/>
              <a:t>Dominantní postavení</a:t>
            </a:r>
          </a:p>
          <a:p>
            <a:pPr lvl="1"/>
            <a:r>
              <a:rPr lang="cs-CZ" sz="1600" dirty="0" smtClean="0"/>
              <a:t>Závislost USA na vesmírné technologii</a:t>
            </a:r>
          </a:p>
          <a:p>
            <a:pPr lvl="1"/>
            <a:r>
              <a:rPr lang="cs-CZ" sz="1400" dirty="0" smtClean="0"/>
              <a:t>armáda USA značně spoléhá na své orbitální jednotky kvůli navigaci, shromažďování informací, přesné zaměřování, komunikaci, včasné varování a mnoha dalších klíčových aktivit.. V případě konfliktu by přišla </a:t>
            </a:r>
            <a:r>
              <a:rPr lang="cs-CZ" sz="1400" smtClean="0"/>
              <a:t>o hodně.</a:t>
            </a:r>
            <a:endParaRPr lang="cs-CZ" sz="1400" dirty="0" smtClean="0"/>
          </a:p>
          <a:p>
            <a:pPr lvl="1"/>
            <a:endParaRPr lang="cs-CZ" sz="1400" dirty="0" smtClean="0"/>
          </a:p>
          <a:p>
            <a:pPr lvl="1"/>
            <a:endParaRPr lang="cs-CZ" sz="1400" dirty="0" smtClean="0"/>
          </a:p>
          <a:p>
            <a:r>
              <a:rPr lang="cs-CZ" sz="2000" dirty="0" smtClean="0"/>
              <a:t>Bezpečnostní dilema</a:t>
            </a:r>
          </a:p>
          <a:p>
            <a:endParaRPr lang="cs-CZ" sz="2000" dirty="0" smtClean="0"/>
          </a:p>
          <a:p>
            <a:r>
              <a:rPr lang="cs-CZ" sz="2000" dirty="0" smtClean="0"/>
              <a:t>Svou závažností by důsledky vesmírné války byly srovnatelné s dopady jaderné války!</a:t>
            </a:r>
          </a:p>
          <a:p>
            <a:pPr lvl="0"/>
            <a:endParaRPr lang="cs-CZ" sz="2000" dirty="0" smtClean="0"/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Privatizace obecně rozporuplná</a:t>
            </a:r>
          </a:p>
          <a:p>
            <a:r>
              <a:rPr lang="cs-CZ" sz="2000" dirty="0" smtClean="0"/>
              <a:t>Nekompetence aktérů</a:t>
            </a:r>
          </a:p>
          <a:p>
            <a:r>
              <a:rPr lang="cs-CZ" sz="2000" dirty="0" smtClean="0"/>
              <a:t>Riziko tržního prostředí</a:t>
            </a:r>
          </a:p>
          <a:p>
            <a:endParaRPr lang="cs-CZ" sz="2000" dirty="0" smtClean="0"/>
          </a:p>
          <a:p>
            <a:r>
              <a:rPr lang="cs-CZ" sz="2000" dirty="0" smtClean="0"/>
              <a:t>Levnější? neznamená lepší –  „</a:t>
            </a:r>
            <a:r>
              <a:rPr lang="en-US" sz="2000" dirty="0" smtClean="0"/>
              <a:t>Most people don't realize that the major cost of a launch is labor. Fuel is less than 2%, while the standing army of people and infrastructure is well over 80%.</a:t>
            </a:r>
            <a:r>
              <a:rPr lang="cs-CZ" sz="2000" dirty="0" smtClean="0"/>
              <a:t>(WSJ Peter </a:t>
            </a:r>
            <a:r>
              <a:rPr lang="cs-CZ" sz="2000" dirty="0" err="1" smtClean="0"/>
              <a:t>Diamandis</a:t>
            </a:r>
            <a:r>
              <a:rPr lang="cs-CZ" sz="2000" dirty="0" smtClean="0"/>
              <a:t>)“</a:t>
            </a:r>
          </a:p>
          <a:p>
            <a:r>
              <a:rPr lang="cs-CZ" sz="2000" dirty="0" smtClean="0"/>
              <a:t>Profit?</a:t>
            </a:r>
          </a:p>
          <a:p>
            <a:r>
              <a:rPr lang="cs-CZ" sz="2000" b="1" dirty="0" smtClean="0"/>
              <a:t>Smlouva o zásadách činnosti států při výzkumu a využívání kosmického prostoru včetně Měsíce a jiných nebeských těles (1967)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Riziková privatizace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2656"/>
            <a:ext cx="4112395" cy="279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cs-CZ" sz="2000" dirty="0" smtClean="0"/>
              <a:t>Souvislost s privatizací</a:t>
            </a:r>
          </a:p>
          <a:p>
            <a:r>
              <a:rPr lang="cs-CZ" sz="2000" dirty="0" smtClean="0"/>
              <a:t>Latentní rozvoj zbrojení</a:t>
            </a:r>
          </a:p>
          <a:p>
            <a:r>
              <a:rPr lang="cs-CZ" sz="2000" dirty="0" smtClean="0"/>
              <a:t>Zbytečná provokace rouge </a:t>
            </a:r>
            <a:r>
              <a:rPr lang="cs-CZ" sz="2000" dirty="0" err="1" smtClean="0"/>
              <a:t>states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Riziko </a:t>
            </a:r>
            <a:r>
              <a:rPr lang="cs-CZ" sz="3200" dirty="0" err="1" smtClean="0"/>
              <a:t>Dual</a:t>
            </a:r>
            <a:r>
              <a:rPr lang="cs-CZ" sz="3200" dirty="0" smtClean="0"/>
              <a:t>-use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29000"/>
            <a:ext cx="3614615" cy="216876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284984"/>
            <a:ext cx="4032448" cy="3167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"</a:t>
            </a:r>
            <a:r>
              <a:rPr lang="cs-CZ" sz="2000" dirty="0" smtClean="0">
                <a:solidFill>
                  <a:srgbClr val="FF0000"/>
                </a:solidFill>
              </a:rPr>
              <a:t>Militarizace</a:t>
            </a:r>
            <a:r>
              <a:rPr lang="cs-CZ" sz="2000" dirty="0" smtClean="0"/>
              <a:t> i </a:t>
            </a:r>
            <a:r>
              <a:rPr lang="cs-CZ" sz="2000" dirty="0" smtClean="0">
                <a:solidFill>
                  <a:srgbClr val="00B050"/>
                </a:solidFill>
              </a:rPr>
              <a:t>privatizace</a:t>
            </a:r>
            <a:r>
              <a:rPr lang="cs-CZ" sz="2000" dirty="0" smtClean="0"/>
              <a:t> vesmíru jsou </a:t>
            </a:r>
            <a:r>
              <a:rPr lang="cs-CZ" sz="2000" dirty="0" smtClean="0">
                <a:solidFill>
                  <a:schemeClr val="accent1"/>
                </a:solidFill>
              </a:rPr>
              <a:t>efektivní</a:t>
            </a:r>
            <a:r>
              <a:rPr lang="cs-CZ" sz="2000" dirty="0" smtClean="0"/>
              <a:t> a měly by být </a:t>
            </a:r>
            <a:r>
              <a:rPr lang="pl-PL" sz="2000" dirty="0" smtClean="0">
                <a:solidFill>
                  <a:srgbClr val="7030A0"/>
                </a:solidFill>
              </a:rPr>
              <a:t>urychleny</a:t>
            </a:r>
            <a:r>
              <a:rPr lang="pl-PL" sz="2000" dirty="0" smtClean="0"/>
              <a:t>. Lidstvo by mělo usilovat o silnější </a:t>
            </a:r>
            <a:r>
              <a:rPr lang="pl-PL" sz="2000" dirty="0" smtClean="0">
                <a:solidFill>
                  <a:schemeClr val="accent2"/>
                </a:solidFill>
              </a:rPr>
              <a:t>přítomnost na obežné dráze</a:t>
            </a:r>
            <a:r>
              <a:rPr lang="pl-PL" sz="2000" dirty="0" smtClean="0"/>
              <a:t> i za </a:t>
            </a:r>
            <a:r>
              <a:rPr lang="cs-CZ" sz="2000" dirty="0" smtClean="0"/>
              <a:t>ní, rozvinout 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průmysl</a:t>
            </a:r>
            <a:r>
              <a:rPr lang="cs-CZ" sz="2000" dirty="0" smtClean="0"/>
              <a:t>. Naše </a:t>
            </a:r>
            <a:r>
              <a:rPr lang="cs-CZ" sz="2000" dirty="0" smtClean="0">
                <a:solidFill>
                  <a:srgbClr val="7030A0"/>
                </a:solidFill>
              </a:rPr>
              <a:t>budoucnost</a:t>
            </a:r>
            <a:r>
              <a:rPr lang="cs-CZ" sz="2000" dirty="0" smtClean="0"/>
              <a:t> je mezi hvězdami."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564904"/>
            <a:ext cx="5849815" cy="3323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err="1" smtClean="0"/>
              <a:t>Hudgins</a:t>
            </a:r>
            <a:r>
              <a:rPr lang="cs-CZ" sz="1400" dirty="0" smtClean="0"/>
              <a:t>. Edward. 2016. </a:t>
            </a:r>
            <a:r>
              <a:rPr lang="cs-CZ" sz="1400" dirty="0" err="1" smtClean="0"/>
              <a:t>Time</a:t>
            </a:r>
            <a:r>
              <a:rPr lang="cs-CZ" sz="1400" dirty="0" smtClean="0"/>
              <a:t> to </a:t>
            </a:r>
            <a:r>
              <a:rPr lang="cs-CZ" sz="1400" dirty="0" err="1" smtClean="0"/>
              <a:t>Privatize</a:t>
            </a:r>
            <a:r>
              <a:rPr lang="cs-CZ" sz="1400" dirty="0" smtClean="0"/>
              <a:t> NASA. Dostupné z: http://www.</a:t>
            </a:r>
            <a:r>
              <a:rPr lang="cs-CZ" sz="1400" dirty="0" err="1" smtClean="0"/>
              <a:t>cato.org</a:t>
            </a:r>
            <a:r>
              <a:rPr lang="cs-CZ" sz="1400" dirty="0" smtClean="0"/>
              <a:t>/</a:t>
            </a:r>
            <a:r>
              <a:rPr lang="cs-CZ" sz="1400" dirty="0" err="1" smtClean="0"/>
              <a:t>publications</a:t>
            </a:r>
            <a:r>
              <a:rPr lang="cs-CZ" sz="1400" dirty="0" smtClean="0"/>
              <a:t>/</a:t>
            </a:r>
            <a:r>
              <a:rPr lang="cs-CZ" sz="1400" dirty="0" err="1" smtClean="0"/>
              <a:t>commentary</a:t>
            </a:r>
            <a:r>
              <a:rPr lang="cs-CZ" sz="1400" dirty="0" smtClean="0"/>
              <a:t>/</a:t>
            </a:r>
            <a:r>
              <a:rPr lang="cs-CZ" sz="1400" dirty="0" err="1" smtClean="0"/>
              <a:t>time</a:t>
            </a:r>
            <a:r>
              <a:rPr lang="cs-CZ" sz="1400" dirty="0" smtClean="0"/>
              <a:t>-</a:t>
            </a:r>
            <a:r>
              <a:rPr lang="cs-CZ" sz="1400" dirty="0" err="1" smtClean="0"/>
              <a:t>privatize</a:t>
            </a:r>
            <a:r>
              <a:rPr lang="cs-CZ" sz="1400" dirty="0" smtClean="0"/>
              <a:t>-</a:t>
            </a:r>
            <a:r>
              <a:rPr lang="cs-CZ" sz="1400" dirty="0" err="1" smtClean="0"/>
              <a:t>nasa</a:t>
            </a:r>
            <a:endParaRPr lang="cs-CZ" sz="1400" dirty="0" smtClean="0"/>
          </a:p>
          <a:p>
            <a:r>
              <a:rPr lang="cs-CZ" sz="1400" dirty="0" err="1" smtClean="0"/>
              <a:t>Scaliger</a:t>
            </a:r>
            <a:r>
              <a:rPr lang="cs-CZ" sz="1400" dirty="0" smtClean="0"/>
              <a:t>. Charles. 2012. </a:t>
            </a:r>
            <a:r>
              <a:rPr lang="en-US" sz="1400" dirty="0" smtClean="0"/>
              <a:t>The Promise of Privatized Space</a:t>
            </a:r>
            <a:r>
              <a:rPr lang="cs-CZ" sz="1400" dirty="0" smtClean="0"/>
              <a:t>. Dostupné z: http://www.</a:t>
            </a:r>
            <a:r>
              <a:rPr lang="cs-CZ" sz="1400" dirty="0" err="1" smtClean="0"/>
              <a:t>thenewamerican.com</a:t>
            </a:r>
            <a:r>
              <a:rPr lang="cs-CZ" sz="1400" dirty="0" smtClean="0"/>
              <a:t>/</a:t>
            </a:r>
            <a:r>
              <a:rPr lang="cs-CZ" sz="1400" dirty="0" err="1" smtClean="0"/>
              <a:t>tech</a:t>
            </a:r>
            <a:r>
              <a:rPr lang="cs-CZ" sz="1400" dirty="0" smtClean="0"/>
              <a:t>/</a:t>
            </a:r>
            <a:r>
              <a:rPr lang="cs-CZ" sz="1400" dirty="0" err="1" smtClean="0"/>
              <a:t>space</a:t>
            </a:r>
            <a:r>
              <a:rPr lang="cs-CZ" sz="1400" dirty="0" smtClean="0"/>
              <a:t>/</a:t>
            </a:r>
            <a:r>
              <a:rPr lang="cs-CZ" sz="1400" dirty="0" err="1" smtClean="0"/>
              <a:t>item</a:t>
            </a:r>
            <a:r>
              <a:rPr lang="cs-CZ" sz="1400" dirty="0" smtClean="0"/>
              <a:t>/12692-</a:t>
            </a:r>
            <a:r>
              <a:rPr lang="cs-CZ" sz="1400" dirty="0" err="1" smtClean="0"/>
              <a:t>the</a:t>
            </a:r>
            <a:r>
              <a:rPr lang="cs-CZ" sz="1400" dirty="0" smtClean="0"/>
              <a:t>-</a:t>
            </a:r>
            <a:r>
              <a:rPr lang="cs-CZ" sz="1400" dirty="0" err="1" smtClean="0"/>
              <a:t>promise</a:t>
            </a:r>
            <a:r>
              <a:rPr lang="cs-CZ" sz="1400" dirty="0" smtClean="0"/>
              <a:t>-</a:t>
            </a:r>
            <a:r>
              <a:rPr lang="cs-CZ" sz="1400" dirty="0" err="1" smtClean="0"/>
              <a:t>of</a:t>
            </a:r>
            <a:r>
              <a:rPr lang="cs-CZ" sz="1400" dirty="0" smtClean="0"/>
              <a:t>-</a:t>
            </a:r>
            <a:r>
              <a:rPr lang="cs-CZ" sz="1400" dirty="0" err="1" smtClean="0"/>
              <a:t>privatized</a:t>
            </a:r>
            <a:r>
              <a:rPr lang="cs-CZ" sz="1400" dirty="0" smtClean="0"/>
              <a:t>-</a:t>
            </a:r>
            <a:r>
              <a:rPr lang="cs-CZ" sz="1400" dirty="0" err="1" smtClean="0"/>
              <a:t>space</a:t>
            </a:r>
            <a:endParaRPr lang="cs-CZ" sz="1400" dirty="0" smtClean="0"/>
          </a:p>
          <a:p>
            <a:r>
              <a:rPr lang="cs-CZ" sz="1400" dirty="0" err="1" smtClean="0"/>
              <a:t>Diamandis</a:t>
            </a:r>
            <a:r>
              <a:rPr lang="cs-CZ" sz="1400" dirty="0" smtClean="0"/>
              <a:t>. Peter. 2010. </a:t>
            </a:r>
            <a:r>
              <a:rPr lang="en-US" sz="1400" dirty="0" smtClean="0"/>
              <a:t>Space: The Final Frontier of Profit?</a:t>
            </a:r>
            <a:r>
              <a:rPr lang="cs-CZ" sz="1400" dirty="0" smtClean="0"/>
              <a:t>. Dostupné z: http://www.</a:t>
            </a:r>
            <a:r>
              <a:rPr lang="cs-CZ" sz="1400" dirty="0" err="1" smtClean="0"/>
              <a:t>wsj.com</a:t>
            </a:r>
            <a:r>
              <a:rPr lang="cs-CZ" sz="1400" dirty="0" smtClean="0"/>
              <a:t>/</a:t>
            </a:r>
            <a:r>
              <a:rPr lang="cs-CZ" sz="1400" dirty="0" err="1" smtClean="0"/>
              <a:t>articles</a:t>
            </a:r>
            <a:r>
              <a:rPr lang="cs-CZ" sz="1400" dirty="0" smtClean="0"/>
              <a:t>/SB10001424052748703382904575059350409331536</a:t>
            </a:r>
          </a:p>
          <a:p>
            <a:r>
              <a:rPr lang="cs-CZ" sz="1400" dirty="0" err="1" smtClean="0">
                <a:hlinkClick r:id="rId2"/>
              </a:rPr>
              <a:t>Terrell</a:t>
            </a:r>
            <a:r>
              <a:rPr lang="cs-CZ" sz="1400" dirty="0" smtClean="0">
                <a:hlinkClick r:id="rId2"/>
              </a:rPr>
              <a:t>. </a:t>
            </a:r>
            <a:r>
              <a:rPr lang="cs-CZ" sz="1400" dirty="0" err="1" smtClean="0">
                <a:hlinkClick r:id="rId2"/>
              </a:rPr>
              <a:t>Timothy</a:t>
            </a:r>
            <a:r>
              <a:rPr lang="cs-CZ" sz="1400" dirty="0" smtClean="0">
                <a:hlinkClick r:id="rId2"/>
              </a:rPr>
              <a:t>. 2012. </a:t>
            </a:r>
            <a:r>
              <a:rPr lang="cs-CZ" sz="1400" dirty="0" err="1" smtClean="0">
                <a:hlinkClick r:id="rId2"/>
              </a:rPr>
              <a:t>The</a:t>
            </a:r>
            <a:r>
              <a:rPr lang="cs-CZ" sz="1400" dirty="0" smtClean="0">
                <a:hlinkClick r:id="rId2"/>
              </a:rPr>
              <a:t> </a:t>
            </a:r>
            <a:r>
              <a:rPr lang="cs-CZ" sz="1400" dirty="0" err="1" smtClean="0">
                <a:hlinkClick r:id="rId2"/>
              </a:rPr>
              <a:t>privatization</a:t>
            </a:r>
            <a:r>
              <a:rPr lang="cs-CZ" sz="1400" dirty="0" smtClean="0">
                <a:hlinkClick r:id="rId2"/>
              </a:rPr>
              <a:t> </a:t>
            </a:r>
            <a:r>
              <a:rPr lang="cs-CZ" sz="1400" dirty="0" err="1" smtClean="0">
                <a:hlinkClick r:id="rId2"/>
              </a:rPr>
              <a:t>of</a:t>
            </a:r>
            <a:r>
              <a:rPr lang="cs-CZ" sz="1400" dirty="0" smtClean="0">
                <a:hlinkClick r:id="rId2"/>
              </a:rPr>
              <a:t> </a:t>
            </a:r>
            <a:r>
              <a:rPr lang="cs-CZ" sz="1400" dirty="0" err="1" smtClean="0">
                <a:hlinkClick r:id="rId2"/>
              </a:rPr>
              <a:t>space</a:t>
            </a:r>
            <a:r>
              <a:rPr lang="cs-CZ" sz="1400" dirty="0" smtClean="0">
                <a:hlinkClick r:id="rId2"/>
              </a:rPr>
              <a:t>. Dostupné z: https://mises.org/library/privatization-space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Vlachová. Anna. 2016. </a:t>
            </a:r>
            <a:r>
              <a:rPr lang="cs-CZ" sz="1400" dirty="0" smtClean="0"/>
              <a:t>Je tu obrovské riziko pro celé lidstvo, které je srovnatelné s jadernou válkou, varuje odborník. Dostupné z: </a:t>
            </a:r>
            <a:r>
              <a:rPr lang="cs-CZ" sz="1400" dirty="0" smtClean="0">
                <a:hlinkClick r:id="rId3"/>
              </a:rPr>
              <a:t>http://m.</a:t>
            </a:r>
            <a:r>
              <a:rPr lang="cs-CZ" sz="1400" dirty="0" err="1" smtClean="0">
                <a:hlinkClick r:id="rId3"/>
              </a:rPr>
              <a:t>zahranicni.eurozpravy.cz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amerika</a:t>
            </a:r>
            <a:r>
              <a:rPr lang="cs-CZ" sz="1400" dirty="0" smtClean="0">
                <a:hlinkClick r:id="rId3"/>
              </a:rPr>
              <a:t>/155875-je-tu-</a:t>
            </a:r>
            <a:r>
              <a:rPr lang="cs-CZ" sz="1400" dirty="0" err="1" smtClean="0">
                <a:hlinkClick r:id="rId3"/>
              </a:rPr>
              <a:t>obrovske</a:t>
            </a:r>
            <a:r>
              <a:rPr lang="cs-CZ" sz="1400" dirty="0" smtClean="0">
                <a:hlinkClick r:id="rId3"/>
              </a:rPr>
              <a:t>-riziko-pro-cele-lidstvo-</a:t>
            </a:r>
            <a:r>
              <a:rPr lang="cs-CZ" sz="1400" dirty="0" err="1" smtClean="0">
                <a:hlinkClick r:id="rId3"/>
              </a:rPr>
              <a:t>ktere</a:t>
            </a:r>
            <a:r>
              <a:rPr lang="cs-CZ" sz="1400" dirty="0" smtClean="0">
                <a:hlinkClick r:id="rId3"/>
              </a:rPr>
              <a:t>-je-</a:t>
            </a:r>
            <a:r>
              <a:rPr lang="cs-CZ" sz="1400" dirty="0" err="1" smtClean="0">
                <a:hlinkClick r:id="rId3"/>
              </a:rPr>
              <a:t>srovnatelne</a:t>
            </a:r>
            <a:r>
              <a:rPr lang="cs-CZ" sz="1400" dirty="0" smtClean="0">
                <a:hlinkClick r:id="rId3"/>
              </a:rPr>
              <a:t>-s-jadernou-</a:t>
            </a:r>
            <a:r>
              <a:rPr lang="cs-CZ" sz="1400" dirty="0" err="1" smtClean="0">
                <a:hlinkClick r:id="rId3"/>
              </a:rPr>
              <a:t>valkou</a:t>
            </a:r>
            <a:r>
              <a:rPr lang="cs-CZ" sz="1400" dirty="0" smtClean="0">
                <a:hlinkClick r:id="rId3"/>
              </a:rPr>
              <a:t>-varuje-</a:t>
            </a:r>
            <a:r>
              <a:rPr lang="cs-CZ" sz="1400" dirty="0" err="1" smtClean="0">
                <a:hlinkClick r:id="rId3"/>
              </a:rPr>
              <a:t>odbornik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r>
              <a:rPr lang="cs-CZ" sz="1400" dirty="0" smtClean="0">
                <a:hlinkClick r:id="rId4"/>
              </a:rPr>
              <a:t>Salin, </a:t>
            </a:r>
            <a:r>
              <a:rPr lang="cs-CZ" sz="1400" dirty="0" err="1" smtClean="0">
                <a:hlinkClick r:id="rId4"/>
              </a:rPr>
              <a:t>Patrick</a:t>
            </a:r>
            <a:r>
              <a:rPr lang="cs-CZ" sz="1400" dirty="0" smtClean="0">
                <a:hlinkClick r:id="rId4"/>
              </a:rPr>
              <a:t>. 2001. </a:t>
            </a:r>
            <a:r>
              <a:rPr lang="en-US" sz="1400" dirty="0" smtClean="0"/>
              <a:t>Privatization and militarization in the space business environment</a:t>
            </a:r>
            <a:r>
              <a:rPr lang="cs-CZ" sz="1400" dirty="0" smtClean="0"/>
              <a:t>. Dostupné z: </a:t>
            </a:r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sciencedirect.com</a:t>
            </a:r>
            <a:r>
              <a:rPr lang="cs-CZ" sz="1400" dirty="0" smtClean="0">
                <a:hlinkClick r:id="rId4"/>
              </a:rPr>
              <a:t>/science/</a:t>
            </a:r>
            <a:r>
              <a:rPr lang="cs-CZ" sz="1400" dirty="0" err="1" smtClean="0">
                <a:hlinkClick r:id="rId4"/>
              </a:rPr>
              <a:t>article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pii</a:t>
            </a:r>
            <a:r>
              <a:rPr lang="cs-CZ" sz="1400" dirty="0" smtClean="0">
                <a:hlinkClick r:id="rId4"/>
              </a:rPr>
              <a:t>/S0265964600000503</a:t>
            </a:r>
            <a:endParaRPr lang="cs-CZ" sz="1400" dirty="0" smtClean="0"/>
          </a:p>
          <a:p>
            <a:r>
              <a:rPr lang="cs-CZ" sz="1400" dirty="0" err="1" smtClean="0"/>
              <a:t>Anzere</a:t>
            </a:r>
            <a:r>
              <a:rPr lang="cs-CZ" sz="1400" dirty="0" smtClean="0"/>
              <a:t>, </a:t>
            </a:r>
            <a:r>
              <a:rPr lang="cs-CZ" sz="1400" dirty="0" err="1" smtClean="0"/>
              <a:t>Giuseppe</a:t>
            </a:r>
            <a:r>
              <a:rPr lang="cs-CZ" sz="1400" dirty="0" smtClean="0"/>
              <a:t>. 2005. </a:t>
            </a:r>
            <a:r>
              <a:rPr lang="en-US" sz="1400" i="1" dirty="0" smtClean="0"/>
              <a:t>The Pentagon's Bid to Militarize Space</a:t>
            </a:r>
            <a:r>
              <a:rPr lang="cs-CZ" sz="1400" i="1" dirty="0" smtClean="0"/>
              <a:t>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https://www.globalpolicy.org/component/content/article/153/26240.html</a:t>
            </a:r>
            <a:endParaRPr lang="cs-CZ" sz="1400" dirty="0" smtClean="0"/>
          </a:p>
          <a:p>
            <a:r>
              <a:rPr lang="cs-CZ" sz="1400" dirty="0" smtClean="0"/>
              <a:t>NASA. 2016. </a:t>
            </a:r>
            <a:r>
              <a:rPr lang="en-US" sz="1400" i="1" dirty="0" smtClean="0"/>
              <a:t>FY 2016 P</a:t>
            </a:r>
            <a:r>
              <a:rPr lang="cs-CZ" sz="1400" i="1" dirty="0" smtClean="0"/>
              <a:t>resident´s </a:t>
            </a:r>
            <a:r>
              <a:rPr lang="cs-CZ" sz="1400" i="1" dirty="0" err="1" smtClean="0"/>
              <a:t>Budger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Request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Summary</a:t>
            </a:r>
            <a:r>
              <a:rPr lang="cs-CZ" sz="1400" i="1" dirty="0" smtClean="0"/>
              <a:t>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http://www.</a:t>
            </a:r>
            <a:r>
              <a:rPr lang="cs-CZ" sz="1400" dirty="0" err="1" smtClean="0">
                <a:hlinkClick r:id="rId6"/>
              </a:rPr>
              <a:t>nasa.gov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sites</a:t>
            </a:r>
            <a:r>
              <a:rPr lang="cs-CZ" sz="1400" dirty="0" smtClean="0">
                <a:hlinkClick r:id="rId6"/>
              </a:rPr>
              <a:t>/default/</a:t>
            </a:r>
            <a:r>
              <a:rPr lang="cs-CZ" sz="1400" dirty="0" err="1" smtClean="0">
                <a:hlinkClick r:id="rId6"/>
              </a:rPr>
              <a:t>files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files</a:t>
            </a:r>
            <a:r>
              <a:rPr lang="cs-CZ" sz="1400" dirty="0" smtClean="0">
                <a:hlinkClick r:id="rId6"/>
              </a:rPr>
              <a:t>/NASA_FY_2016_Budget_</a:t>
            </a:r>
            <a:r>
              <a:rPr lang="cs-CZ" sz="1400" dirty="0" err="1" smtClean="0">
                <a:hlinkClick r:id="rId6"/>
              </a:rPr>
              <a:t>Estimates.pdf</a:t>
            </a:r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Zdroje I.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400" dirty="0" err="1" smtClean="0"/>
              <a:t>Reaching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Critical</a:t>
            </a:r>
            <a:r>
              <a:rPr lang="cs-CZ" sz="1400" dirty="0" smtClean="0"/>
              <a:t> </a:t>
            </a:r>
            <a:r>
              <a:rPr lang="cs-CZ" sz="1400" dirty="0" err="1" smtClean="0"/>
              <a:t>Will</a:t>
            </a:r>
            <a:r>
              <a:rPr lang="cs-CZ" sz="1400" dirty="0" smtClean="0"/>
              <a:t>. 2014. </a:t>
            </a:r>
            <a:r>
              <a:rPr lang="en-US" sz="1400" i="1" dirty="0" smtClean="0"/>
              <a:t>Outer space: Militarization, </a:t>
            </a:r>
            <a:r>
              <a:rPr lang="en-US" sz="1400" i="1" dirty="0" err="1" smtClean="0"/>
              <a:t>weaponization</a:t>
            </a:r>
            <a:r>
              <a:rPr lang="en-US" sz="1400" i="1" dirty="0" smtClean="0"/>
              <a:t>, and the prevention of an arms race</a:t>
            </a:r>
            <a:r>
              <a:rPr lang="cs-CZ" sz="1400" i="1" dirty="0" smtClean="0"/>
              <a:t>.</a:t>
            </a:r>
            <a:r>
              <a:rPr lang="cs-CZ" sz="1400" dirty="0" smtClean="0"/>
              <a:t> Dostupné z: </a:t>
            </a:r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reachingcriticalwill.org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resources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fact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sheets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critical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issues</a:t>
            </a:r>
            <a:r>
              <a:rPr lang="cs-CZ" sz="1400" dirty="0" smtClean="0">
                <a:hlinkClick r:id="rId2"/>
              </a:rPr>
              <a:t>/5448-</a:t>
            </a:r>
            <a:r>
              <a:rPr lang="cs-CZ" sz="1400" dirty="0" err="1" smtClean="0">
                <a:hlinkClick r:id="rId2"/>
              </a:rPr>
              <a:t>outer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space</a:t>
            </a:r>
            <a:endParaRPr lang="cs-CZ" sz="1400" dirty="0" smtClean="0"/>
          </a:p>
          <a:p>
            <a:r>
              <a:rPr lang="en-US" sz="1400" dirty="0" smtClean="0"/>
              <a:t>Ferguson, Ian.</a:t>
            </a:r>
            <a:r>
              <a:rPr lang="cs-CZ" sz="1400" dirty="0" smtClean="0"/>
              <a:t> 2011. </a:t>
            </a:r>
            <a:r>
              <a:rPr lang="en-US" sz="1400" i="1" dirty="0" smtClean="0"/>
              <a:t>Space Exploration Is Best In Hands of NASA, Not Private Sector.</a:t>
            </a:r>
            <a:r>
              <a:rPr lang="cs-CZ" sz="1400" i="1" dirty="0" smtClean="0"/>
              <a:t>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https://mic.com/articles/2267/space-exploration-is-best-in-hands-of-nasa-not-private-sector#.okmsoY6Sy</a:t>
            </a:r>
            <a:endParaRPr lang="cs-CZ" sz="1400" dirty="0" smtClean="0"/>
          </a:p>
          <a:p>
            <a:r>
              <a:rPr lang="cs-CZ" sz="1400" dirty="0" smtClean="0"/>
              <a:t>Přibyl, Tomáš. 2013. </a:t>
            </a:r>
            <a:r>
              <a:rPr lang="cs-CZ" sz="1400" i="1" dirty="0" smtClean="0"/>
              <a:t>Kosmické smetí ničí družice a začíná nám padat na hlavu.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http://technet.idnes.cz/nebezpeci-kosmickeho-smeti-dd9-/tec_vesmir.aspx?c=A131003_121550_tec_vesmir_mla</a:t>
            </a:r>
            <a:endParaRPr lang="cs-CZ" sz="1400" dirty="0" smtClean="0"/>
          </a:p>
          <a:p>
            <a:r>
              <a:rPr lang="cs-CZ" sz="1400" dirty="0" err="1" smtClean="0"/>
              <a:t>National</a:t>
            </a:r>
            <a:r>
              <a:rPr lang="cs-CZ" sz="1400" dirty="0" smtClean="0"/>
              <a:t> </a:t>
            </a:r>
            <a:r>
              <a:rPr lang="cs-CZ" sz="1400" dirty="0" err="1" smtClean="0"/>
              <a:t>Geographic</a:t>
            </a:r>
            <a:r>
              <a:rPr lang="cs-CZ" sz="1400" dirty="0" smtClean="0"/>
              <a:t>. 2012. </a:t>
            </a:r>
            <a:r>
              <a:rPr lang="cs-CZ" sz="1400" i="1" dirty="0" smtClean="0"/>
              <a:t>Smetiště nad hlavou: vesmírný odpad nikdy nebyl hustší. Co nás čeká?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national</a:t>
            </a:r>
            <a:r>
              <a:rPr lang="cs-CZ" sz="1400" dirty="0" smtClean="0">
                <a:hlinkClick r:id="rId5"/>
              </a:rPr>
              <a:t>-</a:t>
            </a:r>
            <a:r>
              <a:rPr lang="cs-CZ" sz="1400" dirty="0" err="1" smtClean="0">
                <a:hlinkClick r:id="rId5"/>
              </a:rPr>
              <a:t>geographic.cz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clanky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smetiste</a:t>
            </a:r>
            <a:r>
              <a:rPr lang="cs-CZ" sz="1400" dirty="0" smtClean="0">
                <a:hlinkClick r:id="rId5"/>
              </a:rPr>
              <a:t>-nad-hlavou-</a:t>
            </a:r>
            <a:r>
              <a:rPr lang="cs-CZ" sz="1400" dirty="0" err="1" smtClean="0">
                <a:hlinkClick r:id="rId5"/>
              </a:rPr>
              <a:t>vesmirny</a:t>
            </a:r>
            <a:r>
              <a:rPr lang="cs-CZ" sz="1400" dirty="0" smtClean="0">
                <a:hlinkClick r:id="rId5"/>
              </a:rPr>
              <a:t>-odpad-nikdy-nebyl-</a:t>
            </a:r>
            <a:r>
              <a:rPr lang="cs-CZ" sz="1400" dirty="0" err="1" smtClean="0">
                <a:hlinkClick r:id="rId5"/>
              </a:rPr>
              <a:t>hustsi</a:t>
            </a:r>
            <a:r>
              <a:rPr lang="cs-CZ" sz="1400" dirty="0" smtClean="0">
                <a:hlinkClick r:id="rId5"/>
              </a:rPr>
              <a:t>-co-</a:t>
            </a:r>
            <a:r>
              <a:rPr lang="cs-CZ" sz="1400" dirty="0" err="1" smtClean="0">
                <a:hlinkClick r:id="rId5"/>
              </a:rPr>
              <a:t>nas</a:t>
            </a:r>
            <a:r>
              <a:rPr lang="cs-CZ" sz="1400" dirty="0" smtClean="0">
                <a:hlinkClick r:id="rId5"/>
              </a:rPr>
              <a:t>-</a:t>
            </a:r>
            <a:r>
              <a:rPr lang="cs-CZ" sz="1400" dirty="0" err="1" smtClean="0">
                <a:hlinkClick r:id="rId5"/>
              </a:rPr>
              <a:t>ceka.html</a:t>
            </a:r>
            <a:r>
              <a:rPr lang="cs-CZ" sz="1400" dirty="0" smtClean="0">
                <a:hlinkClick r:id="rId5"/>
              </a:rPr>
              <a:t>#.V_vTtvCLS01</a:t>
            </a:r>
            <a:endParaRPr lang="cs-CZ" sz="1400" dirty="0" smtClean="0"/>
          </a:p>
          <a:p>
            <a:r>
              <a:rPr lang="cs-CZ" sz="1400" dirty="0" err="1" smtClean="0"/>
              <a:t>National</a:t>
            </a:r>
            <a:r>
              <a:rPr lang="cs-CZ" sz="1400" dirty="0" smtClean="0"/>
              <a:t> </a:t>
            </a:r>
            <a:r>
              <a:rPr lang="cs-CZ" sz="1400" dirty="0" err="1" smtClean="0"/>
              <a:t>Geographic</a:t>
            </a:r>
            <a:r>
              <a:rPr lang="cs-CZ" sz="1400" dirty="0" smtClean="0"/>
              <a:t>. 2012. </a:t>
            </a:r>
            <a:r>
              <a:rPr lang="cs-CZ" sz="1400" i="1" dirty="0" smtClean="0"/>
              <a:t>Zvířata ve vesmíru: psi, opice i octomilky většinou zaplatili vlastním životem.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http://www.</a:t>
            </a:r>
            <a:r>
              <a:rPr lang="cs-CZ" sz="1400" dirty="0" err="1" smtClean="0">
                <a:hlinkClick r:id="rId6"/>
              </a:rPr>
              <a:t>national</a:t>
            </a:r>
            <a:r>
              <a:rPr lang="cs-CZ" sz="1400" dirty="0" smtClean="0">
                <a:hlinkClick r:id="rId6"/>
              </a:rPr>
              <a:t>-</a:t>
            </a:r>
            <a:r>
              <a:rPr lang="cs-CZ" sz="1400" dirty="0" err="1" smtClean="0">
                <a:hlinkClick r:id="rId6"/>
              </a:rPr>
              <a:t>geographic.cz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clanky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zvirata</a:t>
            </a:r>
            <a:r>
              <a:rPr lang="cs-CZ" sz="1400" dirty="0" smtClean="0">
                <a:hlinkClick r:id="rId6"/>
              </a:rPr>
              <a:t>-ve-</a:t>
            </a:r>
            <a:r>
              <a:rPr lang="cs-CZ" sz="1400" dirty="0" err="1" smtClean="0">
                <a:hlinkClick r:id="rId6"/>
              </a:rPr>
              <a:t>vesmiru</a:t>
            </a:r>
            <a:r>
              <a:rPr lang="cs-CZ" sz="1400" dirty="0" smtClean="0">
                <a:hlinkClick r:id="rId6"/>
              </a:rPr>
              <a:t>-psi-opice-i-octomilky-</a:t>
            </a:r>
            <a:r>
              <a:rPr lang="cs-CZ" sz="1400" dirty="0" err="1" smtClean="0">
                <a:hlinkClick r:id="rId6"/>
              </a:rPr>
              <a:t>vetsinou</a:t>
            </a:r>
            <a:r>
              <a:rPr lang="cs-CZ" sz="1400" dirty="0" smtClean="0">
                <a:hlinkClick r:id="rId6"/>
              </a:rPr>
              <a:t>-zaplatili-</a:t>
            </a:r>
            <a:r>
              <a:rPr lang="cs-CZ" sz="1400" dirty="0" err="1" smtClean="0">
                <a:hlinkClick r:id="rId6"/>
              </a:rPr>
              <a:t>vlastnim</a:t>
            </a:r>
            <a:r>
              <a:rPr lang="cs-CZ" sz="1400" dirty="0" smtClean="0">
                <a:hlinkClick r:id="rId6"/>
              </a:rPr>
              <a:t>-</a:t>
            </a:r>
            <a:r>
              <a:rPr lang="cs-CZ" sz="1400" dirty="0" err="1" smtClean="0">
                <a:hlinkClick r:id="rId6"/>
              </a:rPr>
              <a:t>zivotem.html</a:t>
            </a:r>
            <a:r>
              <a:rPr lang="cs-CZ" sz="1400" dirty="0" smtClean="0">
                <a:hlinkClick r:id="rId6"/>
              </a:rPr>
              <a:t>#.V_0DnvCLS00</a:t>
            </a:r>
            <a:endParaRPr lang="cs-CZ" sz="1400" dirty="0" smtClean="0"/>
          </a:p>
          <a:p>
            <a:r>
              <a:rPr lang="cs-CZ" sz="1400" dirty="0" smtClean="0"/>
              <a:t>Kubala, Petr. 2016. </a:t>
            </a:r>
            <a:r>
              <a:rPr lang="cs-CZ" sz="1400" i="1" dirty="0" smtClean="0"/>
              <a:t>Když při dobývání vesmíru umírají lidé. </a:t>
            </a:r>
            <a:r>
              <a:rPr lang="cs-CZ" sz="1400" dirty="0" smtClean="0"/>
              <a:t>Dostupné z: </a:t>
            </a:r>
            <a:r>
              <a:rPr lang="cs-CZ" sz="1400" i="1" dirty="0" smtClean="0"/>
              <a:t> </a:t>
            </a:r>
            <a:r>
              <a:rPr lang="cs-CZ" sz="1400" dirty="0" smtClean="0">
                <a:hlinkClick r:id="rId7"/>
              </a:rPr>
              <a:t>http://internetweek.cz/kosmonautika/kdyz-pri-dobyvani-vesmiru-umiraji-lide</a:t>
            </a:r>
            <a:endParaRPr lang="cs-CZ" sz="1400" dirty="0" smtClean="0"/>
          </a:p>
          <a:p>
            <a:r>
              <a:rPr lang="cs-CZ" sz="1400" dirty="0" smtClean="0"/>
              <a:t>Všechny zdroje ověřeny ke dni 11.10.2016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Zdroje II.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3442387"/>
          </a:xfrm>
        </p:spPr>
        <p:txBody>
          <a:bodyPr>
            <a:normAutofit/>
          </a:bodyPr>
          <a:lstStyle/>
          <a:p>
            <a:pPr algn="ctr"/>
            <a:r>
              <a:rPr lang="cs-CZ" sz="2200" dirty="0" smtClean="0">
                <a:latin typeface="Arial" pitchFamily="34" charset="0"/>
                <a:cs typeface="Arial" pitchFamily="34" charset="0"/>
              </a:rPr>
              <a:t>"Militarizace vesmíru je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nebezpečná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200" b="1" dirty="0" err="1" smtClean="0">
                <a:latin typeface="Arial" pitchFamily="34" charset="0"/>
                <a:cs typeface="Arial" pitchFamily="34" charset="0"/>
              </a:rPr>
              <a:t>destabilizující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soukromé subjekty ve vesmíru nemají co dělat. Je to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plýtvání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Měli bychom nejdříve vyřešit problémy tady na Zemi, než se začneme cpát i do vesmíru."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Teze: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Ekonomické aspekty</a:t>
            </a:r>
          </a:p>
          <a:p>
            <a:r>
              <a:rPr lang="cs-CZ" sz="2400" dirty="0" smtClean="0"/>
              <a:t>Etické aspekty</a:t>
            </a:r>
          </a:p>
          <a:p>
            <a:r>
              <a:rPr lang="cs-CZ" sz="2400" dirty="0" smtClean="0"/>
              <a:t>Geopolitické aspekty</a:t>
            </a:r>
          </a:p>
          <a:p>
            <a:r>
              <a:rPr lang="cs-CZ" sz="2400" dirty="0" smtClean="0"/>
              <a:t>Riziko </a:t>
            </a:r>
            <a:r>
              <a:rPr lang="cs-CZ" sz="2400" dirty="0" err="1" smtClean="0"/>
              <a:t>Dual</a:t>
            </a:r>
            <a:r>
              <a:rPr lang="cs-CZ" sz="2400" dirty="0" smtClean="0"/>
              <a:t>-use</a:t>
            </a:r>
          </a:p>
          <a:p>
            <a:r>
              <a:rPr lang="cs-CZ" sz="2400" dirty="0" smtClean="0"/>
              <a:t>Riziková privatizace</a:t>
            </a:r>
          </a:p>
          <a:p>
            <a:r>
              <a:rPr lang="cs-CZ" sz="2400" dirty="0" smtClean="0"/>
              <a:t>Shrnutí</a:t>
            </a:r>
          </a:p>
          <a:p>
            <a:r>
              <a:rPr lang="cs-CZ" sz="2400" dirty="0" smtClean="0"/>
              <a:t>Zdroje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Obsah prezentace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Náklady převažují nad zisky -&gt; zatím nejsme dostatečně technologicky vyspělí</a:t>
            </a:r>
          </a:p>
          <a:p>
            <a:r>
              <a:rPr lang="cs-CZ" sz="2000" dirty="0" smtClean="0"/>
              <a:t>Odhad: obranný systém proti lehkým balistickým raketám = až 1 bilion $ (NASA budget 19 miliard $)</a:t>
            </a:r>
          </a:p>
          <a:p>
            <a:r>
              <a:rPr lang="cs-CZ" sz="2000" dirty="0" smtClean="0"/>
              <a:t>Riziko </a:t>
            </a:r>
            <a:r>
              <a:rPr lang="cs-CZ" sz="2000" i="1" dirty="0" err="1" smtClean="0"/>
              <a:t>path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dependency</a:t>
            </a:r>
            <a:endParaRPr lang="cs-CZ" sz="2000" dirty="0" smtClean="0"/>
          </a:p>
          <a:p>
            <a:r>
              <a:rPr lang="cs-CZ" sz="2000" dirty="0" smtClean="0"/>
              <a:t>Riziko konfliktu -&gt; devastující následky pro světovou ekonomiku</a:t>
            </a:r>
          </a:p>
          <a:p>
            <a:r>
              <a:rPr lang="cs-CZ" sz="2000" dirty="0" smtClean="0"/>
              <a:t>Zbytečně vynaložené finance?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Ekonomické aspekty</a:t>
            </a:r>
            <a:endParaRPr lang="cs-CZ" sz="3200" dirty="0"/>
          </a:p>
        </p:txBody>
      </p:sp>
      <p:pic>
        <p:nvPicPr>
          <p:cNvPr id="4" name="Picture 8" descr="Výsledek obrázku pro militarization of spa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049" y="3599694"/>
            <a:ext cx="2860951" cy="32583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top10cancercures.com/CancerCuredHeadli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49080"/>
            <a:ext cx="2961242" cy="24482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 descr="https://upload.wikimedia.org/wikipedia/commons/thumb/0/09/NASA-Budget-Federal.svg/800px-NASA-Budget-Federal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776151" cy="57044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Výsledek obrázku pro martian me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56792"/>
            <a:ext cx="4932564" cy="30627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Pokusná zvířata – SSSR: </a:t>
            </a:r>
            <a:r>
              <a:rPr lang="cs-CZ" sz="2200" dirty="0" err="1" smtClean="0"/>
              <a:t>Lajka</a:t>
            </a:r>
            <a:r>
              <a:rPr lang="cs-CZ" sz="2200" dirty="0" smtClean="0"/>
              <a:t>, USA: Albertové</a:t>
            </a:r>
          </a:p>
          <a:p>
            <a:endParaRPr lang="cs-CZ" sz="2200" dirty="0" smtClean="0"/>
          </a:p>
          <a:p>
            <a:r>
              <a:rPr lang="cs-CZ" sz="2200" dirty="0" smtClean="0"/>
              <a:t>Ztráty na lidských životech: kosmonauti, technikové i civilisti</a:t>
            </a:r>
          </a:p>
          <a:p>
            <a:endParaRPr lang="cs-CZ" sz="2200" dirty="0" smtClean="0"/>
          </a:p>
          <a:p>
            <a:r>
              <a:rPr lang="cs-CZ" sz="2200" dirty="0" smtClean="0"/>
              <a:t>Mezinárodní smlouvy o mírovém využití kosmu, ale státy je porušují a nedodržují - neexistuje mechanismus, jak vynutit jejich dodržování, jak dokázat porušování ani jak to potrestat</a:t>
            </a:r>
          </a:p>
          <a:p>
            <a:endParaRPr lang="cs-CZ" sz="2200" dirty="0" smtClean="0"/>
          </a:p>
          <a:p>
            <a:r>
              <a:rPr lang="cs-CZ" sz="2200" dirty="0" smtClean="0"/>
              <a:t>Hrozba použití jaderných zbraní z vesmíru</a:t>
            </a:r>
          </a:p>
          <a:p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Etické aspekty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3501008"/>
            <a:ext cx="4000500" cy="28765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6219" y="353930"/>
            <a:ext cx="3672408" cy="283154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439766"/>
            <a:ext cx="3782213" cy="2831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pohybuje se naprosto bez kontroly</a:t>
            </a:r>
          </a:p>
          <a:p>
            <a:r>
              <a:rPr lang="cs-CZ" sz="2000" dirty="0" smtClean="0"/>
              <a:t>v podstatě ho nelze odstranit</a:t>
            </a:r>
          </a:p>
          <a:p>
            <a:r>
              <a:rPr lang="cs-CZ" sz="2000" dirty="0" smtClean="0"/>
              <a:t>Likviduje fungující zařízení ve vesmíru</a:t>
            </a:r>
          </a:p>
          <a:p>
            <a:r>
              <a:rPr lang="cs-CZ" sz="2000" dirty="0" smtClean="0"/>
              <a:t>rizikovější cesty do vesmíru, ohrožuje životy posádek i zařízení</a:t>
            </a:r>
          </a:p>
          <a:p>
            <a:endParaRPr lang="cs-CZ" sz="2000" dirty="0" smtClean="0"/>
          </a:p>
          <a:p>
            <a:r>
              <a:rPr lang="cs-CZ" sz="2000" dirty="0" smtClean="0"/>
              <a:t>5 500 tun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Hrozba „kosmického smetí“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2668137"/>
            <a:ext cx="5256584" cy="3695913"/>
          </a:xfrm>
          <a:prstGeom prst="rect">
            <a:avLst/>
          </a:prstGeo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20688"/>
            <a:ext cx="4665596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800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BSS411 Moderní technologie a bezpečnost - Vesmír</vt:lpstr>
      <vt:lpstr>Teze:</vt:lpstr>
      <vt:lpstr>Obsah prezentace</vt:lpstr>
      <vt:lpstr>Ekonomické aspekty</vt:lpstr>
      <vt:lpstr>Snímek 5</vt:lpstr>
      <vt:lpstr>Etické aspekty</vt:lpstr>
      <vt:lpstr>Snímek 7</vt:lpstr>
      <vt:lpstr>Hrozba „kosmického smetí“</vt:lpstr>
      <vt:lpstr>Snímek 9</vt:lpstr>
      <vt:lpstr>Snímek 10</vt:lpstr>
      <vt:lpstr>Snímek 11</vt:lpstr>
      <vt:lpstr>Geopolická aspekty - „vesmírné války“?</vt:lpstr>
      <vt:lpstr>   </vt:lpstr>
      <vt:lpstr>Riziková privatizace</vt:lpstr>
      <vt:lpstr>Riziko Dual-use</vt:lpstr>
      <vt:lpstr>Snímek 16</vt:lpstr>
      <vt:lpstr>Zdroje I.</vt:lpstr>
      <vt:lpstr>Zdroje 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411 Moderní technologie a bezpečnost - Vesmír</dc:title>
  <dc:creator>Samsung</dc:creator>
  <cp:lastModifiedBy>Samsung</cp:lastModifiedBy>
  <cp:revision>33</cp:revision>
  <dcterms:created xsi:type="dcterms:W3CDTF">2016-10-11T10:17:10Z</dcterms:created>
  <dcterms:modified xsi:type="dcterms:W3CDTF">2016-10-12T06:00:11Z</dcterms:modified>
</cp:coreProperties>
</file>