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61" r:id="rId3"/>
    <p:sldId id="271" r:id="rId4"/>
    <p:sldId id="275" r:id="rId5"/>
    <p:sldId id="276" r:id="rId6"/>
    <p:sldId id="265" r:id="rId7"/>
    <p:sldId id="266" r:id="rId8"/>
    <p:sldId id="267" r:id="rId9"/>
    <p:sldId id="259" r:id="rId10"/>
    <p:sldId id="260" r:id="rId11"/>
    <p:sldId id="262" r:id="rId12"/>
    <p:sldId id="263" r:id="rId13"/>
    <p:sldId id="264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b="1" spc="-120" baseline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dirty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D332C93E-E01A-459B-A377-64F904B44BC1}" type="datetimeFigureOut">
              <a:rPr lang="sk-SK" smtClean="0"/>
              <a:pPr>
                <a:defRPr/>
              </a:pPr>
              <a:t>18.10.2016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D350E29D-0547-4863-9D6E-F29270A0D6FF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2246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32C93E-E01A-459B-A377-64F904B44BC1}" type="datetimeFigureOut">
              <a:rPr lang="sk-SK" smtClean="0"/>
              <a:pPr>
                <a:defRPr/>
              </a:pPr>
              <a:t>18.10.2016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0E29D-0547-4863-9D6E-F29270A0D6FF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47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32C93E-E01A-459B-A377-64F904B44BC1}" type="datetimeFigureOut">
              <a:rPr lang="sk-SK" smtClean="0"/>
              <a:pPr>
                <a:defRPr/>
              </a:pPr>
              <a:t>18.10.2016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0E29D-0547-4863-9D6E-F29270A0D6FF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05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32C93E-E01A-459B-A377-64F904B44BC1}" type="datetimeFigureOut">
              <a:rPr lang="sk-SK" smtClean="0"/>
              <a:pPr>
                <a:defRPr/>
              </a:pPr>
              <a:t>18.10.2016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0E29D-0547-4863-9D6E-F29270A0D6FF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1732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32C93E-E01A-459B-A377-64F904B44BC1}" type="datetimeFigureOut">
              <a:rPr lang="sk-SK" smtClean="0"/>
              <a:pPr>
                <a:defRPr/>
              </a:pPr>
              <a:t>18.10.2016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0E29D-0547-4863-9D6E-F29270A0D6FF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5190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33763C-995A-4851-AEB7-325584D8A7DE}" type="datetimeFigureOut">
              <a:rPr lang="sk-SK" smtClean="0"/>
              <a:pPr>
                <a:defRPr/>
              </a:pPr>
              <a:t>18.10.2016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F3405-FCE2-4D77-A67A-A61F067FDF5E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3648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32C93E-E01A-459B-A377-64F904B44BC1}" type="datetimeFigureOut">
              <a:rPr lang="sk-SK" smtClean="0"/>
              <a:pPr>
                <a:defRPr/>
              </a:pPr>
              <a:t>18.10.2016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0E29D-0547-4863-9D6E-F29270A0D6FF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0000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32C93E-E01A-459B-A377-64F904B44BC1}" type="datetimeFigureOut">
              <a:rPr lang="sk-SK" smtClean="0"/>
              <a:pPr>
                <a:defRPr/>
              </a:pPr>
              <a:t>18.10.2016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0E29D-0547-4863-9D6E-F29270A0D6FF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8373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32C93E-E01A-459B-A377-64F904B44BC1}" type="datetimeFigureOut">
              <a:rPr lang="sk-SK" smtClean="0"/>
              <a:pPr>
                <a:defRPr/>
              </a:pPr>
              <a:t>18.10.2016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0E29D-0547-4863-9D6E-F29270A0D6FF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773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32C93E-E01A-459B-A377-64F904B44BC1}" type="datetimeFigureOut">
              <a:rPr lang="sk-SK" smtClean="0"/>
              <a:pPr>
                <a:defRPr/>
              </a:pPr>
              <a:t>18.10.2016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D350E29D-0547-4863-9D6E-F29270A0D6FF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151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D332C93E-E01A-459B-A377-64F904B44BC1}" type="datetimeFigureOut">
              <a:rPr lang="sk-SK" smtClean="0"/>
              <a:pPr>
                <a:defRPr/>
              </a:pPr>
              <a:t>18.10.2016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D350E29D-0547-4863-9D6E-F29270A0D6FF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7606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fld id="{D332C93E-E01A-459B-A377-64F904B44BC1}" type="datetimeFigureOut">
              <a:rPr lang="sk-SK" smtClean="0"/>
              <a:pPr>
                <a:defRPr/>
              </a:pPr>
              <a:t>18.10.2016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D350E29D-0547-4863-9D6E-F29270A0D6FF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355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etr.blog.ihned.cz/c1-65294130-cloud-computing-ve-statni-sprave" TargetMode="External"/><Relationship Id="rId2" Type="http://schemas.openxmlformats.org/officeDocument/2006/relationships/hyperlink" Target="http://handle.dtic.mil/100.2/ADA36766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chnet.idnes.cz/souboj-internetu-veci-iot-097-/hardware.aspx?c=A150316_161724_hardware_vs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78934" y="734483"/>
            <a:ext cx="7548753" cy="252306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sk-SK" dirty="0"/>
            </a:br>
            <a:r>
              <a:rPr lang="sk-SK" dirty="0"/>
              <a:t>IT a </a:t>
            </a:r>
            <a:r>
              <a:rPr lang="sk-SK" dirty="0" err="1"/>
              <a:t>stát</a:t>
            </a:r>
            <a:r>
              <a:rPr lang="sk-SK" dirty="0"/>
              <a:t>: </a:t>
            </a:r>
            <a:br>
              <a:rPr lang="sk-SK" dirty="0"/>
            </a:br>
            <a:endParaRPr lang="sk-SK" dirty="0"/>
          </a:p>
        </p:txBody>
      </p:sp>
      <p:sp>
        <p:nvSpPr>
          <p:cNvPr id="13314" name="Podnadpis 2"/>
          <p:cNvSpPr>
            <a:spLocks noGrp="1"/>
          </p:cNvSpPr>
          <p:nvPr>
            <p:ph type="subTitle" idx="1"/>
          </p:nvPr>
        </p:nvSpPr>
        <p:spPr>
          <a:xfrm>
            <a:off x="589567" y="2514600"/>
            <a:ext cx="7652766" cy="1143000"/>
          </a:xfrm>
        </p:spPr>
        <p:txBody>
          <a:bodyPr>
            <a:normAutofit/>
          </a:bodyPr>
          <a:lstStyle/>
          <a:p>
            <a:r>
              <a:rPr lang="sk-SK" sz="4000" dirty="0" err="1"/>
              <a:t>Přesuňme</a:t>
            </a:r>
            <a:r>
              <a:rPr lang="sk-SK" sz="4000" dirty="0"/>
              <a:t> </a:t>
            </a:r>
            <a:r>
              <a:rPr lang="sk-SK" sz="4000" dirty="0" err="1"/>
              <a:t>mezinárodní</a:t>
            </a:r>
            <a:r>
              <a:rPr lang="sk-SK" sz="4000" dirty="0"/>
              <a:t> konflikty do </a:t>
            </a:r>
            <a:r>
              <a:rPr lang="sk-SK" sz="4000" dirty="0" err="1"/>
              <a:t>kyberprostoru</a:t>
            </a:r>
            <a:endParaRPr lang="cs-CZ" sz="4000" dirty="0"/>
          </a:p>
        </p:txBody>
      </p:sp>
      <p:sp>
        <p:nvSpPr>
          <p:cNvPr id="4" name="Obdélník 3"/>
          <p:cNvSpPr/>
          <p:nvPr/>
        </p:nvSpPr>
        <p:spPr>
          <a:xfrm>
            <a:off x="589567" y="5437717"/>
            <a:ext cx="259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414877  Alžběta Bajerová</a:t>
            </a:r>
          </a:p>
          <a:p>
            <a:r>
              <a:rPr lang="cs-CZ" b="1" dirty="0">
                <a:solidFill>
                  <a:schemeClr val="bg1"/>
                </a:solidFill>
              </a:rPr>
              <a:t>427441  David Janošek </a:t>
            </a:r>
            <a:br>
              <a:rPr lang="cs-CZ" b="1" dirty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bg1"/>
                </a:solidFill>
              </a:rPr>
              <a:t>414751 Tomáš </a:t>
            </a:r>
            <a:r>
              <a:rPr lang="cs-CZ" b="1" dirty="0" err="1">
                <a:solidFill>
                  <a:schemeClr val="bg1"/>
                </a:solidFill>
              </a:rPr>
              <a:t>Lalkovič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br>
              <a:rPr lang="cs-CZ" b="1" dirty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bg1"/>
                </a:solidFill>
              </a:rPr>
              <a:t>427432 Šimon </a:t>
            </a:r>
            <a:r>
              <a:rPr lang="cs-CZ" b="1" dirty="0" err="1">
                <a:solidFill>
                  <a:schemeClr val="bg1"/>
                </a:solidFill>
              </a:rPr>
              <a:t>Šoka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k-SK" cap="none"/>
              <a:t>PŘÍKLADY</a:t>
            </a:r>
          </a:p>
        </p:txBody>
      </p:sp>
      <p:sp>
        <p:nvSpPr>
          <p:cNvPr id="20482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k-SK"/>
          </a:p>
          <a:p>
            <a:pPr eaLnBrk="1" hangingPunct="1"/>
            <a:r>
              <a:rPr lang="sk-SK"/>
              <a:t>Špionáž</a:t>
            </a:r>
          </a:p>
          <a:p>
            <a:pPr eaLnBrk="1" hangingPunct="1"/>
            <a:endParaRPr lang="sk-SK"/>
          </a:p>
          <a:p>
            <a:pPr eaLnBrk="1" hangingPunct="1"/>
            <a:r>
              <a:rPr lang="sk-SK"/>
              <a:t>Sabotáž</a:t>
            </a:r>
          </a:p>
          <a:p>
            <a:pPr eaLnBrk="1" hangingPunct="1"/>
            <a:endParaRPr lang="sk-SK"/>
          </a:p>
          <a:p>
            <a:pPr eaLnBrk="1" hangingPunct="1"/>
            <a:r>
              <a:rPr lang="sk-SK"/>
              <a:t>Politický nátlak</a:t>
            </a:r>
          </a:p>
          <a:p>
            <a:pPr eaLnBrk="1" hangingPunct="1"/>
            <a:endParaRPr lang="sk-SK"/>
          </a:p>
          <a:p>
            <a:pPr eaLnBrk="1" hangingPunct="1"/>
            <a:endParaRPr lang="sk-SK"/>
          </a:p>
          <a:p>
            <a:pPr eaLnBrk="1" hangingPunct="1"/>
            <a:endParaRPr lang="sk-SK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60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sk-SK" dirty="0"/>
          </a:p>
        </p:txBody>
      </p:sp>
      <p:sp>
        <p:nvSpPr>
          <p:cNvPr id="21506" name="Zástupný symbol obsahu 2"/>
          <p:cNvSpPr>
            <a:spLocks noGrp="1"/>
          </p:cNvSpPr>
          <p:nvPr>
            <p:ph idx="1"/>
          </p:nvPr>
        </p:nvSpPr>
        <p:spPr>
          <a:xfrm>
            <a:off x="457200" y="609600"/>
            <a:ext cx="7467600" cy="5864225"/>
          </a:xfrm>
        </p:spPr>
        <p:txBody>
          <a:bodyPr/>
          <a:lstStyle/>
          <a:p>
            <a:pPr eaLnBrk="1" hangingPunct="1"/>
            <a:r>
              <a:rPr lang="sk-SK" dirty="0" err="1"/>
              <a:t>Moonlight</a:t>
            </a:r>
            <a:r>
              <a:rPr lang="sk-SK" dirty="0"/>
              <a:t> Maze (1998)</a:t>
            </a:r>
          </a:p>
          <a:p>
            <a:pPr marL="547688" lvl="3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sk-SK" dirty="0"/>
              <a:t>NASA, Department of Energy, Los </a:t>
            </a:r>
            <a:r>
              <a:rPr lang="sk-SK" dirty="0" err="1"/>
              <a:t>Alamos</a:t>
            </a:r>
            <a:r>
              <a:rPr lang="sk-SK" dirty="0"/>
              <a:t>, </a:t>
            </a:r>
            <a:r>
              <a:rPr lang="sk-SK" dirty="0" err="1"/>
              <a:t>Wright</a:t>
            </a:r>
            <a:r>
              <a:rPr lang="sk-SK" dirty="0"/>
              <a:t> </a:t>
            </a:r>
            <a:r>
              <a:rPr lang="sk-SK" dirty="0" err="1"/>
              <a:t>Patterson</a:t>
            </a:r>
            <a:r>
              <a:rPr lang="sk-SK" dirty="0"/>
              <a:t> AFB, </a:t>
            </a:r>
            <a:r>
              <a:rPr lang="sk-SK" dirty="0" err="1"/>
              <a:t>laboratoře</a:t>
            </a:r>
            <a:r>
              <a:rPr lang="sk-SK" dirty="0"/>
              <a:t>, </a:t>
            </a:r>
            <a:r>
              <a:rPr lang="sk-SK" dirty="0" err="1"/>
              <a:t>výzkumné</a:t>
            </a:r>
            <a:r>
              <a:rPr lang="sk-SK" dirty="0"/>
              <a:t> </a:t>
            </a:r>
            <a:r>
              <a:rPr lang="sk-SK" dirty="0" err="1"/>
              <a:t>instituce</a:t>
            </a:r>
            <a:endParaRPr lang="sk-SK" dirty="0"/>
          </a:p>
          <a:p>
            <a:pPr eaLnBrk="1" hangingPunct="1">
              <a:buFont typeface="Wingdings" pitchFamily="2" charset="2"/>
              <a:buNone/>
            </a:pPr>
            <a:endParaRPr lang="sk-SK" dirty="0"/>
          </a:p>
          <a:p>
            <a:pPr eaLnBrk="1" hangingPunct="1"/>
            <a:r>
              <a:rPr lang="sk-SK" dirty="0"/>
              <a:t>Titan </a:t>
            </a:r>
            <a:r>
              <a:rPr lang="sk-SK" dirty="0" err="1"/>
              <a:t>Rain</a:t>
            </a:r>
            <a:r>
              <a:rPr lang="sk-SK" dirty="0"/>
              <a:t> (2004)</a:t>
            </a:r>
          </a:p>
          <a:p>
            <a:pPr lvl="1" eaLnBrk="1" hangingPunct="1"/>
            <a:r>
              <a:rPr lang="sk-SK" dirty="0"/>
              <a:t>Série </a:t>
            </a:r>
            <a:r>
              <a:rPr lang="sk-SK" dirty="0" err="1"/>
              <a:t>útoků</a:t>
            </a:r>
            <a:r>
              <a:rPr lang="sk-SK" dirty="0"/>
              <a:t> s </a:t>
            </a:r>
            <a:r>
              <a:rPr lang="sk-SK" dirty="0" err="1"/>
              <a:t>původem</a:t>
            </a:r>
            <a:r>
              <a:rPr lang="sk-SK" dirty="0"/>
              <a:t> v </a:t>
            </a:r>
            <a:r>
              <a:rPr lang="sk-SK" dirty="0" err="1"/>
              <a:t>Číně</a:t>
            </a:r>
            <a:endParaRPr lang="sk-SK" dirty="0"/>
          </a:p>
          <a:p>
            <a:pPr lvl="1" eaLnBrk="1" hangingPunct="1"/>
            <a:endParaRPr lang="sk-SK" dirty="0"/>
          </a:p>
        </p:txBody>
      </p:sp>
      <p:pic>
        <p:nvPicPr>
          <p:cNvPr id="21507" name="Obrázok 3" descr="moonlight maz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990850"/>
            <a:ext cx="86106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err="1"/>
              <a:t>Stuxnet</a:t>
            </a:r>
            <a:endParaRPr lang="sk-SK" dirty="0"/>
          </a:p>
        </p:txBody>
      </p:sp>
      <p:sp>
        <p:nvSpPr>
          <p:cNvPr id="22530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/>
              <a:t>Červen 2009 – sabotáž iránského jaderného programu</a:t>
            </a:r>
          </a:p>
          <a:p>
            <a:pPr eaLnBrk="1" hangingPunct="1"/>
            <a:r>
              <a:rPr lang="sk-SK"/>
              <a:t>Operation Opera (1981)</a:t>
            </a:r>
          </a:p>
        </p:txBody>
      </p:sp>
      <p:pic>
        <p:nvPicPr>
          <p:cNvPr id="4" name="Obrázok 3" descr="what-heck-was-stuxnet.1280x6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65" y="1983454"/>
            <a:ext cx="9144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117681" cy="125306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err="1"/>
              <a:t>Estonsko</a:t>
            </a:r>
            <a:endParaRPr lang="sk-SK" dirty="0"/>
          </a:p>
        </p:txBody>
      </p:sp>
      <p:sp>
        <p:nvSpPr>
          <p:cNvPr id="23554" name="Zástupný symbol obsahu 2"/>
          <p:cNvSpPr>
            <a:spLocks noGrp="1"/>
          </p:cNvSpPr>
          <p:nvPr>
            <p:ph idx="1"/>
          </p:nvPr>
        </p:nvSpPr>
        <p:spPr>
          <a:xfrm>
            <a:off x="492919" y="1600200"/>
            <a:ext cx="8065294" cy="3766185"/>
          </a:xfrm>
        </p:spPr>
        <p:txBody>
          <a:bodyPr/>
          <a:lstStyle/>
          <a:p>
            <a:pPr eaLnBrk="1" hangingPunct="1"/>
            <a:r>
              <a:rPr lang="sk-SK" dirty="0"/>
              <a:t>2007 – </a:t>
            </a:r>
            <a:r>
              <a:rPr lang="sk-SK" dirty="0" err="1"/>
              <a:t>přesun</a:t>
            </a:r>
            <a:r>
              <a:rPr lang="sk-SK" dirty="0"/>
              <a:t> </a:t>
            </a:r>
            <a:r>
              <a:rPr lang="sk-SK" dirty="0" err="1"/>
              <a:t>památníku</a:t>
            </a:r>
            <a:r>
              <a:rPr lang="sk-SK" dirty="0"/>
              <a:t> </a:t>
            </a:r>
            <a:r>
              <a:rPr lang="sk-SK" dirty="0" err="1"/>
              <a:t>sovětským</a:t>
            </a:r>
            <a:r>
              <a:rPr lang="sk-SK" dirty="0"/>
              <a:t> </a:t>
            </a:r>
            <a:r>
              <a:rPr lang="sk-SK" dirty="0" err="1"/>
              <a:t>vojakům</a:t>
            </a:r>
            <a:endParaRPr lang="sk-SK" dirty="0"/>
          </a:p>
          <a:p>
            <a:pPr marL="273050" lvl="1" eaLnBrk="1" hangingPunct="1">
              <a:spcBef>
                <a:spcPts val="600"/>
              </a:spcBef>
              <a:buSzPct val="70000"/>
              <a:buFont typeface="Wingdings" pitchFamily="2" charset="2"/>
              <a:buChar char=""/>
            </a:pPr>
            <a:r>
              <a:rPr lang="sk-SK" sz="2400" dirty="0"/>
              <a:t>série </a:t>
            </a:r>
            <a:r>
              <a:rPr lang="sk-SK" sz="2400" dirty="0" err="1"/>
              <a:t>útoků</a:t>
            </a:r>
            <a:r>
              <a:rPr lang="sk-SK" sz="2400" dirty="0"/>
              <a:t> (</a:t>
            </a:r>
            <a:r>
              <a:rPr lang="sk-SK" sz="2400" dirty="0" err="1"/>
              <a:t>distributed</a:t>
            </a:r>
            <a:r>
              <a:rPr lang="sk-SK" sz="2400" dirty="0"/>
              <a:t> </a:t>
            </a:r>
            <a:r>
              <a:rPr lang="sk-SK" sz="2400" dirty="0" err="1"/>
              <a:t>denial</a:t>
            </a:r>
            <a:r>
              <a:rPr lang="sk-SK" sz="2400" dirty="0"/>
              <a:t> of </a:t>
            </a:r>
            <a:r>
              <a:rPr lang="sk-SK" sz="2400" dirty="0" err="1"/>
              <a:t>service</a:t>
            </a:r>
            <a:r>
              <a:rPr lang="sk-SK" sz="2400" dirty="0"/>
              <a:t>)  na stránky parlamentu, bank, </a:t>
            </a:r>
            <a:r>
              <a:rPr lang="sk-SK" sz="2400" dirty="0" err="1"/>
              <a:t>ministerstev</a:t>
            </a:r>
            <a:r>
              <a:rPr lang="sk-SK" sz="2400" dirty="0"/>
              <a:t> a médií</a:t>
            </a:r>
          </a:p>
          <a:p>
            <a:pPr eaLnBrk="1" hangingPunct="1"/>
            <a:endParaRPr lang="sk-SK" dirty="0"/>
          </a:p>
          <a:p>
            <a:pPr eaLnBrk="1" hangingPunct="1">
              <a:buFont typeface="Wingdings" pitchFamily="2" charset="2"/>
              <a:buNone/>
            </a:pPr>
            <a:endParaRPr lang="sk-SK" dirty="0"/>
          </a:p>
        </p:txBody>
      </p:sp>
      <p:pic>
        <p:nvPicPr>
          <p:cNvPr id="23555" name="Obrázok 3" descr="soldi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853267"/>
            <a:ext cx="6430963" cy="348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164" cy="6858000"/>
          </a:xfrm>
        </p:spPr>
      </p:pic>
      <p:sp>
        <p:nvSpPr>
          <p:cNvPr id="24577" name="Rectangle 2"/>
          <p:cNvSpPr>
            <a:spLocks noGrp="1"/>
          </p:cNvSpPr>
          <p:nvPr>
            <p:ph type="title"/>
          </p:nvPr>
        </p:nvSpPr>
        <p:spPr bwMode="auto">
          <a:xfrm>
            <a:off x="533291" y="2362200"/>
            <a:ext cx="8079581" cy="165819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4000" dirty="0">
                <a:solidFill>
                  <a:schemeClr val="bg1"/>
                </a:solidFill>
              </a:rPr>
              <a:t>Děkujeme za pozornost.</a:t>
            </a:r>
            <a:endParaRPr lang="cs-CZ" sz="4000" cap="non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cap="none"/>
              <a:t>Seznam použitých zdrojů:</a:t>
            </a:r>
          </a:p>
        </p:txBody>
      </p:sp>
      <p:sp>
        <p:nvSpPr>
          <p:cNvPr id="25602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cs-CZ" sz="1600"/>
              <a:t>Bartos, Ch. A. (2016): Cyber weapons aro not created equal. In: </a:t>
            </a:r>
            <a:r>
              <a:rPr lang="cs-CZ" sz="1600" i="1"/>
              <a:t>U.S. Naval Institute Proceedings</a:t>
            </a:r>
            <a:r>
              <a:rPr lang="cs-CZ" sz="1600"/>
              <a:t>. June 2016, Vol. 142, no. 6, pp. 30-33.</a:t>
            </a:r>
          </a:p>
          <a:p>
            <a:pPr eaLnBrk="1" hangingPunct="1"/>
            <a:r>
              <a:rPr lang="cs-CZ" sz="1600"/>
              <a:t>Libicki, M. (1995): What Is Information Warfare? [online]. 1995 [cit. 2016-10-15]. Dostupné: (</a:t>
            </a:r>
            <a:r>
              <a:rPr lang="cs-CZ" sz="1600">
                <a:hlinkClick r:id="rId2"/>
              </a:rPr>
              <a:t>http://handle.dtic.mil/100.2/ADA367662</a:t>
            </a:r>
            <a:r>
              <a:rPr lang="cs-CZ" sz="1600"/>
              <a:t>).</a:t>
            </a:r>
          </a:p>
          <a:p>
            <a:pPr eaLnBrk="1" hangingPunct="1"/>
            <a:r>
              <a:rPr lang="cs-CZ" sz="1600"/>
              <a:t>Lilienthal, G – Ahmad, N. (2015): Cyber-attack as inevitable kinetic war. In: </a:t>
            </a:r>
            <a:r>
              <a:rPr lang="cs-CZ" sz="1600" i="1"/>
              <a:t>Computer Law &amp; Security Review: The International Journal of Technology Law and Practice</a:t>
            </a:r>
            <a:r>
              <a:rPr lang="cs-CZ" sz="1600"/>
              <a:t>, June 2015, Vol. 31, no. 3, pp. 390-400.</a:t>
            </a:r>
          </a:p>
          <a:p>
            <a:pPr eaLnBrk="1" hangingPunct="1"/>
            <a:r>
              <a:rPr lang="cs-CZ" sz="1600"/>
              <a:t>Petr, J. (2016): </a:t>
            </a:r>
            <a:r>
              <a:rPr lang="cs-CZ" sz="1600" i="1"/>
              <a:t>Cloud computing ve státní správě</a:t>
            </a:r>
            <a:r>
              <a:rPr lang="cs-CZ" sz="1600"/>
              <a:t>, online text (</a:t>
            </a:r>
            <a:r>
              <a:rPr lang="cs-CZ" sz="1600">
                <a:hlinkClick r:id="rId3"/>
              </a:rPr>
              <a:t>http://petr.blog.ihned.cz/c1-65294130-cloud-computing-ve-statni-sprave</a:t>
            </a:r>
            <a:r>
              <a:rPr lang="cs-CZ" sz="1600"/>
              <a:t>). Ověřeno ke dni 15.10.2016.</a:t>
            </a:r>
          </a:p>
          <a:p>
            <a:pPr eaLnBrk="1" hangingPunct="1"/>
            <a:r>
              <a:rPr lang="cs-CZ" sz="1600"/>
              <a:t>Schreier, F. (2015): </a:t>
            </a:r>
            <a:r>
              <a:rPr lang="cs-CZ" sz="1600" i="1"/>
              <a:t>On Cyberwarfare</a:t>
            </a:r>
            <a:r>
              <a:rPr lang="cs-CZ" sz="1600"/>
              <a:t>. DCAF Horizon Working Paper, No. 7.</a:t>
            </a:r>
          </a:p>
          <a:p>
            <a:pPr eaLnBrk="1" hangingPunct="1"/>
            <a:r>
              <a:rPr lang="cs-CZ" sz="1600"/>
              <a:t>Singer, P., W., Friedman, A. (2014): </a:t>
            </a:r>
            <a:r>
              <a:rPr lang="cs-CZ" sz="1600" i="1"/>
              <a:t>Cybersecurity and Cyberwar: What Everyone Needs To Know</a:t>
            </a:r>
            <a:r>
              <a:rPr lang="cs-CZ" sz="1600"/>
              <a:t>. New York: Oxford University Press.</a:t>
            </a:r>
          </a:p>
          <a:p>
            <a:pPr eaLnBrk="1" hangingPunct="1"/>
            <a:r>
              <a:rPr lang="cs-CZ" sz="1600"/>
              <a:t>Technet.cz (2015): </a:t>
            </a:r>
            <a:r>
              <a:rPr lang="cs-CZ" sz="1600" i="1"/>
              <a:t>Firmy bojují o ovládnutí internetu věcí. Uživatel může prodělat</a:t>
            </a:r>
            <a:r>
              <a:rPr lang="cs-CZ" sz="1600"/>
              <a:t>, online text (</a:t>
            </a:r>
            <a:r>
              <a:rPr lang="cs-CZ" sz="1600">
                <a:hlinkClick r:id="rId4"/>
              </a:rPr>
              <a:t>http://technet.idnes.cz/souboj-internetu-veci-iot-097-/hardware.aspx?c=A150316_161724_hardware_vse</a:t>
            </a:r>
            <a:r>
              <a:rPr lang="cs-CZ" sz="1600"/>
              <a:t>). Ověřeno ke dni 15.10.2016.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58" y="228600"/>
            <a:ext cx="8115300" cy="131953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/>
              <a:t>Proč podpořit přesun konfliktů do kyberprostoru?</a:t>
            </a:r>
            <a:endParaRPr lang="sk-SK" sz="3200" dirty="0"/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914400" y="1295400"/>
            <a:ext cx="7086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lang="sk-SK" sz="2000" dirty="0" err="1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anose="020F0502020204030204"/>
                <a:sym typeface="Wingdings" panose="05000000000000000000" pitchFamily="2" charset="2"/>
              </a:rPr>
              <a:t>Pozitiva</a:t>
            </a:r>
            <a:r>
              <a:rPr lang="sk-SK" sz="20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anose="020F0502020204030204"/>
                <a:sym typeface="Wingdings" panose="05000000000000000000" pitchFamily="2" charset="2"/>
              </a:rPr>
              <a:t> pro </a:t>
            </a:r>
            <a:r>
              <a:rPr lang="sk-SK" sz="2000" dirty="0" err="1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anose="020F0502020204030204"/>
                <a:sym typeface="Wingdings" panose="05000000000000000000" pitchFamily="2" charset="2"/>
              </a:rPr>
              <a:t>stát</a:t>
            </a:r>
            <a:r>
              <a:rPr lang="sk-SK" sz="20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anose="020F0502020204030204"/>
                <a:sym typeface="Wingdings" panose="05000000000000000000" pitchFamily="2" charset="2"/>
              </a:rPr>
              <a:t> i civilní </a:t>
            </a:r>
            <a:r>
              <a:rPr lang="sk-SK" sz="2000" dirty="0" err="1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anose="020F0502020204030204"/>
                <a:sym typeface="Wingdings" panose="05000000000000000000" pitchFamily="2" charset="2"/>
              </a:rPr>
              <a:t>obyvatelstvo</a:t>
            </a:r>
            <a:endParaRPr kumimoji="0" lang="sk-SK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alibri" panose="020F0502020204030204"/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 Kybernetická </a:t>
            </a:r>
            <a:r>
              <a:rPr kumimoji="0" lang="sk-SK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válka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kumimoji="0" lang="sk-SK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jako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 „</a:t>
            </a:r>
            <a:r>
              <a:rPr kumimoji="0" lang="sk-SK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Clean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kumimoji="0" lang="sk-SK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warfare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“:</a:t>
            </a:r>
            <a:endParaRPr kumimoji="0" lang="sk-SK" sz="200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alibri" panose="020F0502020204030204"/>
              <a:sym typeface="Wingdings" panose="05000000000000000000" pitchFamily="2" charset="2"/>
            </a:endParaRPr>
          </a:p>
          <a:p>
            <a:pPr marL="557212" marR="0" lvl="0" indent="-285750" algn="l" defTabSz="914400" rtl="0" eaLnBrk="1" fontAlgn="auto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sz="1800" dirty="0" err="1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anose="020F0502020204030204"/>
                <a:sym typeface="Wingdings" panose="05000000000000000000" pitchFamily="2" charset="2"/>
              </a:rPr>
              <a:t>Humánnější</a:t>
            </a:r>
            <a:r>
              <a:rPr lang="sk-SK" sz="18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anose="020F0502020204030204"/>
                <a:sym typeface="Wingdings" panose="05000000000000000000" pitchFamily="2" charset="2"/>
              </a:rPr>
              <a:t>, m</a:t>
            </a:r>
            <a:r>
              <a:rPr kumimoji="0" lang="sk-SK" sz="18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éně</a:t>
            </a:r>
            <a:r>
              <a:rPr kumimoji="0" lang="sk-SK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kumimoji="0" lang="sk-SK" sz="18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destruktivní</a:t>
            </a:r>
            <a:r>
              <a:rPr lang="sk-SK" sz="18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anose="020F0502020204030204"/>
                <a:sym typeface="Wingdings" panose="05000000000000000000" pitchFamily="2" charset="2"/>
              </a:rPr>
              <a:t>, </a:t>
            </a:r>
            <a:r>
              <a:rPr lang="sk-SK" sz="1800" dirty="0" err="1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anose="020F0502020204030204"/>
                <a:sym typeface="Wingdings" panose="05000000000000000000" pitchFamily="2" charset="2"/>
              </a:rPr>
              <a:t>méně</a:t>
            </a:r>
            <a:r>
              <a:rPr lang="sk-SK" sz="18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anose="020F0502020204030204"/>
                <a:sym typeface="Wingdings" panose="05000000000000000000" pitchFamily="2" charset="2"/>
              </a:rPr>
              <a:t> ekonomicky náročná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kumimoji="0" lang="sk-SK" sz="20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Příklady</a:t>
            </a:r>
            <a:r>
              <a:rPr kumimoji="0" lang="sk-SK" sz="2000" i="0" u="none" strike="noStrike" kern="1200" cap="none" spc="0" normalizeH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kumimoji="0" lang="sk-SK" sz="200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mezistátního</a:t>
            </a:r>
            <a:r>
              <a:rPr kumimoji="0" lang="sk-SK" sz="2000" i="0" u="none" strike="noStrike" kern="1200" cap="none" spc="0" normalizeH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kumimoji="0" lang="sk-SK" sz="200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soupeření</a:t>
            </a:r>
            <a:r>
              <a:rPr kumimoji="0" lang="sk-SK" sz="2000" i="0" u="none" strike="noStrike" kern="1200" cap="none" spc="0" normalizeH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 v </a:t>
            </a:r>
            <a:r>
              <a:rPr kumimoji="0" lang="sk-SK" sz="2000" i="0" u="none" strike="noStrike" kern="1200" cap="none" spc="0" normalizeH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kyberprostoru</a:t>
            </a:r>
            <a:endParaRPr kumimoji="0" lang="sk-SK" sz="200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96" y="3876146"/>
            <a:ext cx="2386584" cy="1575776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50" y="4886620"/>
            <a:ext cx="2512943" cy="159886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677" y="3876146"/>
            <a:ext cx="1966106" cy="263458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817" y="3607952"/>
            <a:ext cx="2211457" cy="1658593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3937539" y="4114800"/>
            <a:ext cx="1015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>
                <a:solidFill>
                  <a:schemeClr val="accent1"/>
                </a:solidFill>
              </a:rPr>
              <a:t>vs.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6994" y="0"/>
            <a:ext cx="3477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800"/>
            <a:ext cx="4708897" cy="353167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19800" y="255181"/>
            <a:ext cx="3048000" cy="887819"/>
          </a:xfrm>
        </p:spPr>
        <p:txBody>
          <a:bodyPr anchor="b">
            <a:normAutofit/>
          </a:bodyPr>
          <a:lstStyle/>
          <a:p>
            <a:pPr>
              <a:lnSpc>
                <a:spcPct val="70000"/>
              </a:lnSpc>
              <a:defRPr/>
            </a:pPr>
            <a:r>
              <a:rPr lang="cs-CZ" sz="3600" dirty="0">
                <a:solidFill>
                  <a:srgbClr val="FFFFFF"/>
                </a:solidFill>
              </a:rPr>
              <a:t>Současnost</a:t>
            </a:r>
            <a:endParaRPr lang="sk-SK" sz="3600" dirty="0">
              <a:solidFill>
                <a:srgbClr val="FFFFFF"/>
              </a:solidFill>
            </a:endParaRPr>
          </a:p>
        </p:txBody>
      </p:sp>
      <p:sp>
        <p:nvSpPr>
          <p:cNvPr id="4" name="Zástupný symbol obsahu 2"/>
          <p:cNvSpPr>
            <a:spLocks noGrp="1"/>
          </p:cNvSpPr>
          <p:nvPr>
            <p:ph idx="1"/>
          </p:nvPr>
        </p:nvSpPr>
        <p:spPr>
          <a:xfrm>
            <a:off x="6019800" y="1524000"/>
            <a:ext cx="2667000" cy="43434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k-SK" sz="1800" dirty="0"/>
              <a:t> </a:t>
            </a:r>
            <a:r>
              <a:rPr lang="sk-SK" sz="2000" dirty="0"/>
              <a:t>Klesá </a:t>
            </a:r>
            <a:r>
              <a:rPr lang="sk-SK" sz="2000" dirty="0" err="1"/>
              <a:t>nedostupnost</a:t>
            </a:r>
            <a:r>
              <a:rPr lang="sk-SK" sz="2000" dirty="0"/>
              <a:t> </a:t>
            </a:r>
            <a:r>
              <a:rPr lang="sk-SK" sz="2000" dirty="0" err="1"/>
              <a:t>technologií</a:t>
            </a:r>
            <a:r>
              <a:rPr lang="sk-SK" sz="2000" dirty="0"/>
              <a:t> a know-how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000" dirty="0"/>
              <a:t> Klesá </a:t>
            </a:r>
            <a:r>
              <a:rPr lang="sk-SK" sz="2000" dirty="0" err="1"/>
              <a:t>potřebná</a:t>
            </a:r>
            <a:r>
              <a:rPr lang="sk-SK" sz="2000" dirty="0"/>
              <a:t> úroveň </a:t>
            </a:r>
            <a:r>
              <a:rPr lang="sk-SK" sz="2000" dirty="0" err="1"/>
              <a:t>vzdělání</a:t>
            </a:r>
            <a:r>
              <a:rPr lang="sk-SK" sz="2000" dirty="0"/>
              <a:t> </a:t>
            </a:r>
            <a:r>
              <a:rPr lang="sk-SK" sz="2000" dirty="0" err="1"/>
              <a:t>útočníků</a:t>
            </a:r>
            <a:r>
              <a:rPr lang="sk-SK" sz="2000" dirty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sk-SK" sz="2000" dirty="0">
                <a:sym typeface="Wingdings" panose="05000000000000000000" pitchFamily="2" charset="2"/>
              </a:rPr>
              <a:t> z</a:t>
            </a:r>
            <a:r>
              <a:rPr lang="sk-SK" sz="2000" dirty="0"/>
              <a:t>vyšuje </a:t>
            </a:r>
            <a:r>
              <a:rPr lang="sk-SK" sz="2000" dirty="0" err="1"/>
              <a:t>se</a:t>
            </a:r>
            <a:r>
              <a:rPr lang="sk-SK" sz="2000" dirty="0"/>
              <a:t> počet </a:t>
            </a:r>
            <a:r>
              <a:rPr lang="sk-SK" sz="2000" dirty="0" err="1"/>
              <a:t>aktérů</a:t>
            </a:r>
            <a:r>
              <a:rPr lang="sk-SK" sz="2000" dirty="0"/>
              <a:t> </a:t>
            </a:r>
            <a:r>
              <a:rPr lang="sk-SK" sz="2000" dirty="0" err="1"/>
              <a:t>využívajících</a:t>
            </a:r>
            <a:br>
              <a:rPr lang="sk-SK" sz="2000" dirty="0"/>
            </a:br>
            <a:r>
              <a:rPr lang="sk-SK" sz="2000" dirty="0"/>
              <a:t>kybernetické </a:t>
            </a:r>
            <a:r>
              <a:rPr lang="sk-SK" sz="2000" dirty="0" err="1"/>
              <a:t>zbraně</a:t>
            </a:r>
            <a:endParaRPr lang="sk-SK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sk-SK" sz="2000" dirty="0"/>
              <a:t> Zvyšuje </a:t>
            </a:r>
            <a:r>
              <a:rPr lang="sk-SK" sz="2000" dirty="0" err="1"/>
              <a:t>se</a:t>
            </a:r>
            <a:r>
              <a:rPr lang="sk-SK" sz="2000" dirty="0"/>
              <a:t> </a:t>
            </a:r>
            <a:r>
              <a:rPr lang="sk-SK" sz="2000" dirty="0" err="1"/>
              <a:t>sofistikovanost</a:t>
            </a:r>
            <a:r>
              <a:rPr lang="sk-SK" sz="2000" dirty="0"/>
              <a:t> kybernetických </a:t>
            </a:r>
            <a:r>
              <a:rPr lang="sk-SK" sz="2000" dirty="0" err="1"/>
              <a:t>hrozeb</a:t>
            </a:r>
            <a:endParaRPr lang="sk-SK" sz="2000" dirty="0"/>
          </a:p>
          <a:p>
            <a:pPr>
              <a:buFont typeface="Arial" panose="020B0604020202020204" pitchFamily="34" charset="0"/>
              <a:buChar char="•"/>
            </a:pPr>
            <a:endParaRPr lang="sk-SK" sz="18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09132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6994" y="0"/>
            <a:ext cx="3477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symbol obsahu 2"/>
          <p:cNvSpPr>
            <a:spLocks noGrp="1"/>
          </p:cNvSpPr>
          <p:nvPr>
            <p:ph idx="1"/>
          </p:nvPr>
        </p:nvSpPr>
        <p:spPr>
          <a:xfrm>
            <a:off x="6019800" y="2133600"/>
            <a:ext cx="2819400" cy="36576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k-SK" sz="2000" dirty="0"/>
              <a:t> Zvyšuje </a:t>
            </a:r>
            <a:r>
              <a:rPr lang="sk-SK" sz="2000" dirty="0" err="1"/>
              <a:t>se</a:t>
            </a:r>
            <a:r>
              <a:rPr lang="sk-SK" sz="2000" dirty="0"/>
              <a:t> počet </a:t>
            </a:r>
            <a:r>
              <a:rPr lang="sk-SK" sz="2000" dirty="0" err="1"/>
              <a:t>kyberútoků</a:t>
            </a:r>
            <a:endParaRPr lang="sk-SK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sk-SK" sz="2000" dirty="0"/>
              <a:t> Zvyšuje </a:t>
            </a:r>
            <a:r>
              <a:rPr lang="sk-SK" sz="2000" dirty="0" err="1"/>
              <a:t>se</a:t>
            </a:r>
            <a:r>
              <a:rPr lang="sk-SK" sz="2000" dirty="0"/>
              <a:t> </a:t>
            </a:r>
            <a:br>
              <a:rPr lang="sk-SK" sz="2000" dirty="0"/>
            </a:br>
            <a:r>
              <a:rPr lang="sk-SK" sz="2000" dirty="0" err="1"/>
              <a:t>ohrožení</a:t>
            </a:r>
            <a:r>
              <a:rPr lang="sk-SK" sz="2000" dirty="0"/>
              <a:t> </a:t>
            </a:r>
            <a:r>
              <a:rPr lang="sk-SK" sz="2000" dirty="0" err="1"/>
              <a:t>států</a:t>
            </a:r>
            <a:r>
              <a:rPr lang="sk-SK" sz="2000" dirty="0"/>
              <a:t> </a:t>
            </a:r>
            <a:r>
              <a:rPr lang="sk-SK" sz="2000" dirty="0" err="1"/>
              <a:t>kyberútoky</a:t>
            </a:r>
            <a:endParaRPr lang="sk-SK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sk-SK" sz="2000" dirty="0"/>
              <a:t> </a:t>
            </a:r>
            <a:r>
              <a:rPr lang="sk-SK" sz="2000" dirty="0">
                <a:solidFill>
                  <a:schemeClr val="tx1"/>
                </a:solidFill>
              </a:rPr>
              <a:t>Strany </a:t>
            </a:r>
            <a:r>
              <a:rPr lang="sk-SK" sz="2000" dirty="0" err="1">
                <a:solidFill>
                  <a:schemeClr val="tx1"/>
                </a:solidFill>
              </a:rPr>
              <a:t>konfliktů</a:t>
            </a:r>
            <a:r>
              <a:rPr lang="sk-SK" sz="2000" dirty="0">
                <a:solidFill>
                  <a:schemeClr val="tx1"/>
                </a:solidFill>
              </a:rPr>
              <a:t> </a:t>
            </a:r>
            <a:r>
              <a:rPr lang="sk-SK" sz="2000" dirty="0" err="1">
                <a:solidFill>
                  <a:schemeClr val="tx1"/>
                </a:solidFill>
              </a:rPr>
              <a:t>již</a:t>
            </a:r>
            <a:r>
              <a:rPr lang="sk-SK" sz="2000" dirty="0">
                <a:solidFill>
                  <a:schemeClr val="tx1"/>
                </a:solidFill>
              </a:rPr>
              <a:t> </a:t>
            </a:r>
            <a:r>
              <a:rPr lang="sk-SK" sz="2000" dirty="0" err="1">
                <a:solidFill>
                  <a:schemeClr val="tx1"/>
                </a:solidFill>
              </a:rPr>
              <a:t>operují</a:t>
            </a:r>
            <a:r>
              <a:rPr lang="sk-SK" sz="2000" dirty="0">
                <a:solidFill>
                  <a:schemeClr val="tx1"/>
                </a:solidFill>
              </a:rPr>
              <a:t> v 5. </a:t>
            </a:r>
            <a:r>
              <a:rPr lang="sk-SK" sz="2000" dirty="0" err="1">
                <a:solidFill>
                  <a:schemeClr val="tx1"/>
                </a:solidFill>
              </a:rPr>
              <a:t>doméně</a:t>
            </a:r>
            <a:r>
              <a:rPr lang="sk-SK" sz="2000" dirty="0">
                <a:solidFill>
                  <a:schemeClr val="tx1"/>
                </a:solidFill>
              </a:rPr>
              <a:t> a </a:t>
            </a:r>
            <a:r>
              <a:rPr lang="sk-SK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poměr</a:t>
            </a:r>
            <a:r>
              <a:rPr lang="sk-SK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sk-SK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jejího</a:t>
            </a:r>
            <a:r>
              <a:rPr lang="sk-SK" sz="2000" dirty="0">
                <a:solidFill>
                  <a:schemeClr val="tx1"/>
                </a:solidFill>
                <a:sym typeface="Wingdings" panose="05000000000000000000" pitchFamily="2" charset="2"/>
              </a:rPr>
              <a:t> využití </a:t>
            </a:r>
            <a:br>
              <a:rPr lang="sk-SK" sz="20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sk-SK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se</a:t>
            </a:r>
            <a:r>
              <a:rPr lang="sk-SK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sk-SK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zvýší</a:t>
            </a:r>
            <a:endParaRPr lang="sk-SK" sz="20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sk-SK" sz="1800" b="1" dirty="0">
              <a:sym typeface="Wingdings" panose="05000000000000000000" pitchFamily="2" charset="2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1" y="1907382"/>
            <a:ext cx="5563338" cy="3043236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019800" y="255181"/>
            <a:ext cx="3048000" cy="11164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120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70000"/>
              </a:lnSpc>
              <a:defRPr/>
            </a:pPr>
            <a:r>
              <a:rPr lang="cs-CZ" sz="3600" dirty="0">
                <a:solidFill>
                  <a:srgbClr val="FFFFFF"/>
                </a:solidFill>
              </a:rPr>
              <a:t>Současnost</a:t>
            </a:r>
            <a:endParaRPr lang="sk-SK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799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6994" y="0"/>
            <a:ext cx="3477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6019800" y="255181"/>
            <a:ext cx="3048000" cy="11164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120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70000"/>
              </a:lnSpc>
              <a:defRPr/>
            </a:pPr>
            <a:r>
              <a:rPr lang="cs-CZ" sz="3600" dirty="0">
                <a:solidFill>
                  <a:srgbClr val="FFFFFF"/>
                </a:solidFill>
              </a:rPr>
              <a:t>Současnost</a:t>
            </a:r>
            <a:endParaRPr lang="sk-SK" sz="3600" dirty="0">
              <a:solidFill>
                <a:srgbClr val="FFFFFF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0"/>
            <a:ext cx="4574794" cy="3431096"/>
          </a:xfrm>
          <a:prstGeom prst="rect">
            <a:avLst/>
          </a:prstGeom>
        </p:spPr>
      </p:pic>
      <p:sp>
        <p:nvSpPr>
          <p:cNvPr id="11" name="Zástupný symbol obsahu 2"/>
          <p:cNvSpPr>
            <a:spLocks noGrp="1"/>
          </p:cNvSpPr>
          <p:nvPr>
            <p:ph idx="1"/>
          </p:nvPr>
        </p:nvSpPr>
        <p:spPr>
          <a:xfrm>
            <a:off x="6019800" y="2133600"/>
            <a:ext cx="2819400" cy="36576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k-SK" sz="2000" dirty="0"/>
              <a:t> Zvyšuje </a:t>
            </a:r>
            <a:r>
              <a:rPr lang="sk-SK" sz="2000" dirty="0" err="1"/>
              <a:t>se</a:t>
            </a:r>
            <a:r>
              <a:rPr lang="sk-SK" sz="2000" dirty="0"/>
              <a:t> počet </a:t>
            </a:r>
            <a:r>
              <a:rPr lang="sk-SK" sz="2000" dirty="0" err="1"/>
              <a:t>kyberútoků</a:t>
            </a:r>
            <a:endParaRPr lang="sk-SK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sk-SK" sz="2000" dirty="0"/>
              <a:t> Zvyšuje </a:t>
            </a:r>
            <a:r>
              <a:rPr lang="sk-SK" sz="2000" dirty="0" err="1"/>
              <a:t>se</a:t>
            </a:r>
            <a:r>
              <a:rPr lang="sk-SK" sz="2000" dirty="0"/>
              <a:t> </a:t>
            </a:r>
            <a:br>
              <a:rPr lang="sk-SK" sz="2000" dirty="0"/>
            </a:br>
            <a:r>
              <a:rPr lang="sk-SK" sz="2000" dirty="0" err="1"/>
              <a:t>ohrožení</a:t>
            </a:r>
            <a:r>
              <a:rPr lang="sk-SK" sz="2000" dirty="0"/>
              <a:t> </a:t>
            </a:r>
            <a:r>
              <a:rPr lang="sk-SK" sz="2000" dirty="0" err="1"/>
              <a:t>států</a:t>
            </a:r>
            <a:r>
              <a:rPr lang="sk-SK" sz="2000" dirty="0"/>
              <a:t> </a:t>
            </a:r>
            <a:r>
              <a:rPr lang="sk-SK" sz="2000" dirty="0" err="1"/>
              <a:t>kyberútoky</a:t>
            </a:r>
            <a:endParaRPr lang="sk-SK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sk-SK" sz="2000" dirty="0"/>
              <a:t> </a:t>
            </a:r>
            <a:r>
              <a:rPr lang="sk-SK" sz="2000" dirty="0">
                <a:solidFill>
                  <a:schemeClr val="tx1"/>
                </a:solidFill>
              </a:rPr>
              <a:t>Strany </a:t>
            </a:r>
            <a:r>
              <a:rPr lang="sk-SK" sz="2000" dirty="0" err="1">
                <a:solidFill>
                  <a:schemeClr val="tx1"/>
                </a:solidFill>
              </a:rPr>
              <a:t>konfliktů</a:t>
            </a:r>
            <a:r>
              <a:rPr lang="sk-SK" sz="2000" dirty="0">
                <a:solidFill>
                  <a:schemeClr val="tx1"/>
                </a:solidFill>
              </a:rPr>
              <a:t> </a:t>
            </a:r>
            <a:r>
              <a:rPr lang="sk-SK" sz="2000" dirty="0" err="1">
                <a:solidFill>
                  <a:schemeClr val="tx1"/>
                </a:solidFill>
              </a:rPr>
              <a:t>již</a:t>
            </a:r>
            <a:r>
              <a:rPr lang="sk-SK" sz="2000" dirty="0">
                <a:solidFill>
                  <a:schemeClr val="tx1"/>
                </a:solidFill>
              </a:rPr>
              <a:t> </a:t>
            </a:r>
            <a:r>
              <a:rPr lang="sk-SK" sz="2000" dirty="0" err="1">
                <a:solidFill>
                  <a:schemeClr val="tx1"/>
                </a:solidFill>
              </a:rPr>
              <a:t>operují</a:t>
            </a:r>
            <a:r>
              <a:rPr lang="sk-SK" sz="2000" dirty="0">
                <a:solidFill>
                  <a:schemeClr val="tx1"/>
                </a:solidFill>
              </a:rPr>
              <a:t> v 5. </a:t>
            </a:r>
            <a:r>
              <a:rPr lang="sk-SK" sz="2000" dirty="0" err="1">
                <a:solidFill>
                  <a:schemeClr val="tx1"/>
                </a:solidFill>
              </a:rPr>
              <a:t>doméně</a:t>
            </a:r>
            <a:r>
              <a:rPr lang="sk-SK" sz="2000" dirty="0">
                <a:solidFill>
                  <a:schemeClr val="tx1"/>
                </a:solidFill>
              </a:rPr>
              <a:t> a </a:t>
            </a:r>
            <a:r>
              <a:rPr lang="sk-SK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poměr</a:t>
            </a:r>
            <a:r>
              <a:rPr lang="sk-SK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sk-SK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jejího</a:t>
            </a:r>
            <a:r>
              <a:rPr lang="sk-SK" sz="2000" dirty="0">
                <a:solidFill>
                  <a:schemeClr val="tx1"/>
                </a:solidFill>
                <a:sym typeface="Wingdings" panose="05000000000000000000" pitchFamily="2" charset="2"/>
              </a:rPr>
              <a:t> využití </a:t>
            </a:r>
            <a:br>
              <a:rPr lang="sk-SK" sz="20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sk-SK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se</a:t>
            </a:r>
            <a:r>
              <a:rPr lang="sk-SK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sk-SK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zvýší</a:t>
            </a:r>
            <a:endParaRPr lang="sk-SK" sz="20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sk-SK" sz="18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44561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k-SK" cap="none" dirty="0"/>
              <a:t>VÝHODY PRO STÁT</a:t>
            </a:r>
            <a:endParaRPr lang="cs-CZ" cap="none" dirty="0"/>
          </a:p>
        </p:txBody>
      </p:sp>
      <p:sp>
        <p:nvSpPr>
          <p:cNvPr id="16386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cs-CZ" b="1"/>
              <a:t>Míra nákladů x užitek</a:t>
            </a:r>
            <a:r>
              <a:rPr lang="cs-CZ"/>
              <a:t> </a:t>
            </a:r>
          </a:p>
          <a:p>
            <a:pPr eaLnBrk="1" hangingPunct="1"/>
            <a:endParaRPr lang="cs-CZ"/>
          </a:p>
          <a:p>
            <a:pPr eaLnBrk="1" hangingPunct="1"/>
            <a:r>
              <a:rPr lang="cs-CZ" b="1"/>
              <a:t>Preciznost zaměření</a:t>
            </a:r>
          </a:p>
          <a:p>
            <a:pPr eaLnBrk="1" hangingPunct="1"/>
            <a:r>
              <a:rPr lang="cs-CZ" b="1"/>
              <a:t>Množství potencionálních cílů</a:t>
            </a:r>
          </a:p>
          <a:p>
            <a:pPr eaLnBrk="1" hangingPunct="1"/>
            <a:r>
              <a:rPr lang="cs-CZ"/>
              <a:t>Preciznost + cíle » obrovský rozsah možných akcí</a:t>
            </a:r>
          </a:p>
          <a:p>
            <a:pPr eaLnBrk="1" hangingPunct="1"/>
            <a:r>
              <a:rPr lang="cs-CZ"/>
              <a:t>Zisk operačních, taktických i strategických výhod</a:t>
            </a:r>
          </a:p>
          <a:p>
            <a:pPr eaLnBrk="1" hangingPunct="1"/>
            <a:endParaRPr lang="cs-CZ"/>
          </a:p>
          <a:p>
            <a:pPr eaLnBrk="1" hangingPunct="1"/>
            <a:r>
              <a:rPr lang="cs-CZ" b="1"/>
              <a:t>Utajení a nízká míra detekce</a:t>
            </a:r>
          </a:p>
          <a:p>
            <a:pPr eaLnBrk="1" hangingPunct="1"/>
            <a:r>
              <a:rPr lang="cs-CZ" b="1"/>
              <a:t>Odhalení a přisouzení útoků</a:t>
            </a:r>
          </a:p>
          <a:p>
            <a:pPr eaLnBrk="1" hangingPunct="1"/>
            <a:r>
              <a:rPr lang="cs-CZ"/>
              <a:t>Utajení, detekce, odhalení, přisouzení » velké škody za značného omezení rizik a dopadů</a:t>
            </a:r>
          </a:p>
          <a:p>
            <a:pPr eaLnBrk="1" hangingPunct="1"/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/>
          </p:cNvSpPr>
          <p:nvPr>
            <p:ph idx="1"/>
          </p:nvPr>
        </p:nvSpPr>
        <p:spPr>
          <a:xfrm>
            <a:off x="609600" y="990600"/>
            <a:ext cx="7467600" cy="48736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i="1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3200" b="1" i="1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3200" b="1" i="1"/>
              <a:t>“Nations don’t need expensive ground stations, satellites, airplanes or ships to spy. Global intelligence capabilities now just need a few laptops and a high-speed connection.”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i="1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i="1"/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/>
              <a:t>(Singer, Friedman 2014)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cap="none"/>
              <a:t>Špionáž</a:t>
            </a:r>
          </a:p>
        </p:txBody>
      </p:sp>
      <p:sp>
        <p:nvSpPr>
          <p:cNvPr id="18434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Dlouhodobost</a:t>
            </a:r>
          </a:p>
          <a:p>
            <a:pPr eaLnBrk="1" hangingPunct="1"/>
            <a:r>
              <a:rPr lang="cs-CZ"/>
              <a:t>Aktivita operativce vs. kyber prostor</a:t>
            </a:r>
          </a:p>
          <a:p>
            <a:pPr eaLnBrk="1" hangingPunct="1"/>
            <a:endParaRPr lang="cs-CZ"/>
          </a:p>
        </p:txBody>
      </p:sp>
      <p:pic>
        <p:nvPicPr>
          <p:cNvPr id="18436" name="Picture 4" descr="HEP5e8eca_70KarelKchernaamerickchPanenskchost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0"/>
            <a:ext cx="4048125" cy="3429000"/>
          </a:xfrm>
          <a:prstGeom prst="rect">
            <a:avLst/>
          </a:prstGeom>
          <a:noFill/>
        </p:spPr>
      </p:pic>
      <p:pic>
        <p:nvPicPr>
          <p:cNvPr id="18438" name="Picture 6" descr="cyber-espion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048000"/>
            <a:ext cx="4419600" cy="3432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94826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/>
              <a:t>Výhody </a:t>
            </a:r>
            <a:r>
              <a:rPr lang="sk-SK" dirty="0" err="1"/>
              <a:t>pro</a:t>
            </a:r>
            <a:r>
              <a:rPr lang="sk-SK" dirty="0"/>
              <a:t> civilní </a:t>
            </a:r>
            <a:r>
              <a:rPr lang="sk-SK" dirty="0" err="1"/>
              <a:t>obyvatelstvo</a:t>
            </a:r>
            <a:endParaRPr lang="sk-SK" dirty="0"/>
          </a:p>
        </p:txBody>
      </p:sp>
      <p:sp>
        <p:nvSpPr>
          <p:cNvPr id="19458" name="Zástupný symbol obsahu 2"/>
          <p:cNvSpPr>
            <a:spLocks noGrp="1"/>
          </p:cNvSpPr>
          <p:nvPr>
            <p:ph idx="1"/>
          </p:nvPr>
        </p:nvSpPr>
        <p:spPr>
          <a:xfrm>
            <a:off x="482286" y="1600200"/>
            <a:ext cx="8065294" cy="3766185"/>
          </a:xfrm>
        </p:spPr>
        <p:txBody>
          <a:bodyPr/>
          <a:lstStyle/>
          <a:p>
            <a:pPr eaLnBrk="1" hangingPunct="1"/>
            <a:r>
              <a:rPr lang="cs-CZ" b="1" dirty="0"/>
              <a:t>Přesné zacílení </a:t>
            </a:r>
            <a:r>
              <a:rPr lang="cs-CZ" b="1" dirty="0">
                <a:sym typeface="Wingdings" panose="05000000000000000000" pitchFamily="2" charset="2"/>
              </a:rPr>
              <a:t></a:t>
            </a:r>
            <a:r>
              <a:rPr lang="cs-CZ" b="1" dirty="0"/>
              <a:t> méně obětí</a:t>
            </a:r>
          </a:p>
          <a:p>
            <a:pPr marL="0" indent="0" eaLnBrk="1" hangingPunct="1">
              <a:buNone/>
            </a:pPr>
            <a:endParaRPr lang="cs-CZ" b="1" dirty="0"/>
          </a:p>
          <a:p>
            <a:pPr eaLnBrk="1" hangingPunct="1"/>
            <a:r>
              <a:rPr lang="cs-CZ" b="1" dirty="0"/>
              <a:t>Vyřazení z provozu místo destrukce </a:t>
            </a:r>
            <a:r>
              <a:rPr lang="cs-CZ" b="1" dirty="0">
                <a:sym typeface="Wingdings" panose="05000000000000000000" pitchFamily="2" charset="2"/>
              </a:rPr>
              <a:t> zachování infrastruktury</a:t>
            </a:r>
          </a:p>
          <a:p>
            <a:pPr eaLnBrk="1" hangingPunct="1"/>
            <a:endParaRPr lang="cs-CZ" b="1" dirty="0"/>
          </a:p>
          <a:p>
            <a:pPr eaLnBrk="1" hangingPunct="1"/>
            <a:r>
              <a:rPr lang="cs-CZ" b="1" dirty="0"/>
              <a:t>Nabourání domácí propagandy nepřítele</a:t>
            </a:r>
            <a:endParaRPr lang="cs-CZ" dirty="0"/>
          </a:p>
          <a:p>
            <a:pPr eaLnBrk="1" hangingPunct="1"/>
            <a:endParaRPr lang="cs-CZ" dirty="0"/>
          </a:p>
        </p:txBody>
      </p:sp>
      <p:pic>
        <p:nvPicPr>
          <p:cNvPr id="19459" name="Picture 10" descr="Výsledek obrázku pro no ta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5733" y="4339801"/>
            <a:ext cx="2438400" cy="235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etropolitní">
  <a:themeElements>
    <a:clrScheme name="Modro-zelená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politní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TM03457491[[fn=Metropolitní]]</Template>
  <TotalTime>585</TotalTime>
  <Words>505</Words>
  <Application>Microsoft Office PowerPoint</Application>
  <PresentationFormat>Předvádění na obrazovce (4:3)</PresentationFormat>
  <Paragraphs>77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Metropolitní</vt:lpstr>
      <vt:lpstr> IT a stát:  </vt:lpstr>
      <vt:lpstr>Proč podpořit přesun konfliktů do kyberprostoru?</vt:lpstr>
      <vt:lpstr>Současnost</vt:lpstr>
      <vt:lpstr>Prezentace aplikace PowerPoint</vt:lpstr>
      <vt:lpstr>Prezentace aplikace PowerPoint</vt:lpstr>
      <vt:lpstr>VÝHODY PRO STÁT</vt:lpstr>
      <vt:lpstr>Prezentace aplikace PowerPoint</vt:lpstr>
      <vt:lpstr>Špionáž</vt:lpstr>
      <vt:lpstr>Výhody pro civilní obyvatelstvo</vt:lpstr>
      <vt:lpstr>PŘÍKLADY</vt:lpstr>
      <vt:lpstr>Prezentace aplikace PowerPoint</vt:lpstr>
      <vt:lpstr>Stuxnet</vt:lpstr>
      <vt:lpstr>Estonsko</vt:lpstr>
      <vt:lpstr>Děkujeme za pozornost.</vt:lpstr>
      <vt:lpstr>Seznam použitých zdrojů: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a stát:Přesuňme mezinárodní konflikty do kyberprostoru</dc:title>
  <dc:creator>Tomáš</dc:creator>
  <cp:lastModifiedBy>Alžběta Bajerová</cp:lastModifiedBy>
  <cp:revision>32</cp:revision>
  <dcterms:created xsi:type="dcterms:W3CDTF">2016-10-18T14:21:37Z</dcterms:created>
  <dcterms:modified xsi:type="dcterms:W3CDTF">2016-10-19T06:25:25Z</dcterms:modified>
</cp:coreProperties>
</file>