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Roboto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6530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163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76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9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88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21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67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12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74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17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47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65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 lang="cs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cs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abou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ikistrat.com/about/" TargetMode="External"/><Relationship Id="rId5" Type="http://schemas.openxmlformats.org/officeDocument/2006/relationships/hyperlink" Target="https://www.zurich.ibm.com/pdf/news/Konsbruck.pdf" TargetMode="External"/><Relationship Id="rId4" Type="http://schemas.openxmlformats.org/officeDocument/2006/relationships/hyperlink" Target="http://article.sapub.org/10.5923.j.ac.20140401.0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0" y="3481825"/>
            <a:ext cx="47745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IT A SPOLEČNOST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24450" y="76925"/>
            <a:ext cx="2774400" cy="19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Skupina G: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449601 Průša, Jan 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348513 Pitrunová, Pavla 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414654 Janičatová, Silvie </a:t>
            </a:r>
          </a:p>
          <a:p>
            <a:pPr lvl="0">
              <a:spcBef>
                <a:spcPts val="0"/>
              </a:spcBef>
              <a:buNone/>
            </a:pPr>
            <a:r>
              <a:rPr lang="cs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415023 Dvořáček, Marek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21200" y="4226425"/>
            <a:ext cx="3365400" cy="6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Pozitivní postoj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children-text-texting-messages-sms-mobiles-pjun1513_low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247650"/>
            <a:ext cx="3810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194243"/>
            <a:ext cx="8520600" cy="607800"/>
          </a:xfrm>
        </p:spPr>
        <p:txBody>
          <a:bodyPr/>
          <a:lstStyle/>
          <a:p>
            <a:r>
              <a:rPr lang="cs-CZ" b="1" dirty="0" smtClean="0">
                <a:latin typeface="Georgia" panose="02040502050405020303" pitchFamily="18" charset="0"/>
              </a:rPr>
              <a:t>Bezpečnost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Bezpečnost VS soukromí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Bezpečnost </a:t>
            </a:r>
            <a:r>
              <a:rPr lang="cs-CZ" dirty="0">
                <a:solidFill>
                  <a:schemeClr val="bg2"/>
                </a:solidFill>
                <a:latin typeface="Georgia" panose="02040502050405020303" pitchFamily="18" charset="0"/>
              </a:rPr>
              <a:t>či společná obrana je jedním z nejdůležitějších stavebních kamenů jakékoliv </a:t>
            </a: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Máme </a:t>
            </a:r>
            <a:r>
              <a:rPr lang="cs-CZ" dirty="0">
                <a:solidFill>
                  <a:schemeClr val="bg2"/>
                </a:solidFill>
                <a:latin typeface="Georgia" panose="02040502050405020303" pitchFamily="18" charset="0"/>
              </a:rPr>
              <a:t>možnost proti věcem, co se nám nelíbí vystupovat, ovlivnit </a:t>
            </a: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je, situace se stále vyvíjí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Pojetí </a:t>
            </a:r>
            <a:r>
              <a:rPr lang="cs-CZ" dirty="0">
                <a:solidFill>
                  <a:schemeClr val="bg2"/>
                </a:solidFill>
                <a:latin typeface="Georgia" panose="02040502050405020303" pitchFamily="18" charset="0"/>
              </a:rPr>
              <a:t>soukromí se </a:t>
            </a: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radikálně mění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latin typeface="Georgia" panose="02040502050405020303" pitchFamily="18" charset="0"/>
              </a:rPr>
              <a:t>Jednoduše nám to přináší více, než nám to </a:t>
            </a: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bere</a:t>
            </a:r>
            <a:r>
              <a:rPr lang="cs-CZ" dirty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  <a:r>
              <a:rPr lang="cs-CZ" dirty="0" smtClean="0">
                <a:solidFill>
                  <a:schemeClr val="bg2"/>
                </a:solidFill>
                <a:latin typeface="Georgia" panose="02040502050405020303" pitchFamily="18" charset="0"/>
              </a:rPr>
              <a:t>(užívání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600" smtClean="0">
                <a:latin typeface="Georgia" panose="02040502050405020303" pitchFamily="18" charset="0"/>
              </a:rPr>
              <a:t>Děkujeme </a:t>
            </a:r>
            <a:r>
              <a:rPr lang="cs-CZ" sz="5600" dirty="0" smtClean="0">
                <a:latin typeface="Georgia" panose="02040502050405020303" pitchFamily="18" charset="0"/>
              </a:rPr>
              <a:t>za chvilku pozornosti</a:t>
            </a:r>
            <a:endParaRPr lang="cs-CZ" sz="5600" dirty="0">
              <a:latin typeface="Georgia" panose="02040502050405020303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8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 dirty="0">
                <a:latin typeface="Georgia"/>
                <a:ea typeface="Georgia"/>
                <a:cs typeface="Georgia"/>
                <a:sym typeface="Georgia"/>
              </a:rPr>
              <a:t>ZDROJE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597525"/>
            <a:ext cx="8520600" cy="42621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</a:pP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COURSERA. 2016c. About. In: </a:t>
            </a:r>
            <a:r>
              <a:rPr lang="cs" sz="1200" i="1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Coursera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. Dostupné z: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 </a:t>
            </a:r>
            <a:r>
              <a:rPr lang="cs" sz="1200" u="sng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https://www.coursera.org/about/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</a:pP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DEB, Sagarmay. 2014. Information Technology, Its Impact on Society and Its Future. </a:t>
            </a:r>
            <a:r>
              <a:rPr lang="cs" sz="1200" i="1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Advances in Computing, 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Vol. 4, Issue 1, p.25-29. Dostupné z: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 </a:t>
            </a:r>
            <a:r>
              <a:rPr lang="cs" sz="1200" u="sng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http://</a:t>
            </a:r>
            <a:r>
              <a:rPr lang="cs" sz="1200" u="sng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article.sapub.org/10.5923.j.ac.20140401.07.html</a:t>
            </a:r>
          </a:p>
          <a:p>
            <a:pPr marL="457200" lvl="0" indent="-317500">
              <a:spcAft>
                <a:spcPts val="0"/>
              </a:spcAft>
              <a:buFont typeface="Georgia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Gorgidze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Ivane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 and Tamar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Lominadze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. 2012. Research of New Trends in Informational Technologies. New York: Nova Science Publishers,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Inc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 2012. eBook Collection (EBSCOhost), EBSCOhost</a:t>
            </a:r>
            <a:endParaRPr lang="cs" sz="1200" u="sng" dirty="0">
              <a:solidFill>
                <a:schemeClr val="bg2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  <a:hlinkClick r:id="rId4"/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</a:pP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KONSBRUCK, Robert Lee. 2015. Impacts of Information Technology on Society in the new Century. In: </a:t>
            </a:r>
            <a:r>
              <a:rPr lang="cs" sz="12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IBM Research.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Dostupné z: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5"/>
              </a:rPr>
              <a:t> </a:t>
            </a:r>
            <a:r>
              <a:rPr lang="cs" sz="1200" u="sng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5"/>
              </a:rPr>
              <a:t>https://</a:t>
            </a:r>
            <a:r>
              <a:rPr lang="cs" sz="1200" u="sng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5"/>
              </a:rPr>
              <a:t>www.zurich.ibm.com/pdf/news/Konsbruck.pdf</a:t>
            </a:r>
          </a:p>
          <a:p>
            <a:pPr marL="457200" lvl="0" indent="-317500">
              <a:spcAft>
                <a:spcPts val="0"/>
              </a:spcAft>
              <a:buFont typeface="Georgia"/>
            </a:pP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Matoška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Lukáš. 2016. “Tajné Služby Budou Smět Sledovat Soukromé Emaily. Švýcaři To Podle Odhadů Odsouhlasili V Referendu”. Online. </a:t>
            </a:r>
            <a:r>
              <a:rPr lang="cs-CZ" sz="12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Český Rozhlas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http://www.rozhlas.cz/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zpravy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evropa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/_zprava/tajne-sluzby-budou-smet-sledovat-soukrome-emaily-svycari-to-podle-odhadu-odsouhlasili-v-referendu--1653296.</a:t>
            </a:r>
            <a:endParaRPr lang="cs" sz="1200" u="sng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  <a:hlinkClick r:id="rId5"/>
            </a:endParaRP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</a:pP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WIKISTRAT. 2016c. About. In: </a:t>
            </a:r>
            <a:r>
              <a:rPr lang="cs" sz="1200" i="1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Wikistrat Crowdsourced consulting.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Dostupné z: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 </a:t>
            </a:r>
            <a:r>
              <a:rPr lang="cs" sz="1200" u="sng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http://www.wikistrat.com/about/</a:t>
            </a:r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eorgia"/>
            </a:pP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ZAWACKI-RICHTER, Olaf a Terry ANDERSON (eds.). 2014. </a:t>
            </a:r>
            <a:r>
              <a:rPr lang="cs" sz="1200" i="1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Online distance education: towards a research agenda</a:t>
            </a:r>
            <a:r>
              <a:rPr lang="cs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. Edmonton: AU Press. </a:t>
            </a:r>
            <a:endParaRPr lang="cs" sz="1200" dirty="0" smtClean="0">
              <a:solidFill>
                <a:schemeClr val="bg2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>
              <a:spcAft>
                <a:spcPts val="0"/>
              </a:spcAft>
              <a:buClr>
                <a:srgbClr val="000000"/>
              </a:buClr>
              <a:buFont typeface="Georgia"/>
            </a:pPr>
            <a:r>
              <a:rPr lang="cs-CZ" sz="12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Yang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Shanhua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Leopoldina 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Fortunati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and 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Peilin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Luo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 </a:t>
            </a:r>
            <a:r>
              <a:rPr lang="cs-CZ" sz="12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New Technologies In </a:t>
            </a:r>
            <a:r>
              <a:rPr lang="cs-CZ" sz="1200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Global</a:t>
            </a:r>
            <a:r>
              <a:rPr lang="cs-CZ" sz="12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sz="1200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Societies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New Jersey: 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World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sz="1200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Scientific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2006. </a:t>
            </a:r>
            <a:r>
              <a:rPr lang="cs-CZ" sz="1200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eBook</a:t>
            </a:r>
            <a:r>
              <a:rPr lang="cs-CZ" sz="12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sz="1200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Collection</a:t>
            </a:r>
            <a:r>
              <a:rPr lang="cs-CZ" sz="12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(</a:t>
            </a:r>
            <a:r>
              <a:rPr lang="cs-CZ" sz="1200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EBSCOhost</a:t>
            </a:r>
            <a:r>
              <a:rPr lang="cs-CZ" sz="1200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cs-CZ" sz="1200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EBSCO</a:t>
            </a:r>
            <a:r>
              <a:rPr lang="cs-CZ" sz="1200" i="1" dirty="0" err="1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host</a:t>
            </a:r>
            <a:r>
              <a:rPr lang="cs-CZ" sz="1200" i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cs-CZ" sz="1200" dirty="0" smtClean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http</a:t>
            </a:r>
            <a:r>
              <a:rPr lang="cs-CZ" sz="1200" dirty="0">
                <a:solidFill>
                  <a:schemeClr val="bg2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://www.rozhlas.cz/zpravy/evropa/_zprava/tajne-sluzby-budou-smet-sledovat-soukrome-emaily-svycari-to-podle-odhadu-odsouhlasili-v-referendu--1653296</a:t>
            </a:r>
            <a:endParaRPr lang="cs" sz="1200" dirty="0">
              <a:solidFill>
                <a:schemeClr val="bg2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 descr="c2fe05bdb006839930bbfae9c9f0f0c210b980412ce7c9e4a9f1e9ceb770026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7" y="590550"/>
            <a:ext cx="595312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 dirty="0">
                <a:latin typeface="Georgia"/>
                <a:ea typeface="Georgia"/>
                <a:cs typeface="Georgia"/>
                <a:sym typeface="Georgia"/>
              </a:rPr>
              <a:t>VÝVOJ/ZMĚNY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Těžko hledat odvětví lidské činnosti, kde by nebylo využito IT, propojenost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Délka života? Bohatství? Kvalita života? VS problémy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Kontext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Analogie počítání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Je jenom na nás, jak to </a:t>
            </a:r>
            <a:r>
              <a:rPr lang="c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využijeme ...</a:t>
            </a:r>
          </a:p>
          <a:p>
            <a:pPr marL="457200" lvl="0" indent="-228600"/>
            <a:r>
              <a:rPr lang="c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cs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cs" sz="9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tak nebrouzdejte bezmyšlenkovitě po internetu a raději pomozte vědcům z CERN</a:t>
            </a:r>
            <a:r>
              <a:rPr lang="cs" sz="9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cs" sz="9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cs" sz="9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cs-CZ" sz="900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https</a:t>
            </a:r>
            <a:r>
              <a:rPr lang="cs-CZ" sz="9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://test4theory.cern.ch/challenge/</a:t>
            </a:r>
            <a:endParaRPr lang="cs" sz="900" dirty="0" smtClean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9" name="Shape 99" descr="its-all-about-context-thum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324" y="2333661"/>
            <a:ext cx="2447799" cy="214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3" y="687299"/>
            <a:ext cx="3810000" cy="381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35028" y="1102546"/>
            <a:ext cx="34726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Démona si z IT děláme hlavně my sami</a:t>
            </a:r>
          </a:p>
          <a:p>
            <a:endParaRPr lang="cs-CZ" sz="2600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endParaRPr lang="cs-CZ" sz="2600" dirty="0" smtClean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600" dirty="0" smtClean="0">
                <a:solidFill>
                  <a:schemeClr val="bg2"/>
                </a:solidFill>
                <a:latin typeface="Georgia" panose="02040502050405020303" pitchFamily="18" charset="0"/>
              </a:rPr>
              <a:t>Nedostatečná informovanost</a:t>
            </a:r>
          </a:p>
          <a:p>
            <a:pPr marL="285750" indent="-285750">
              <a:buFontTx/>
              <a:buChar char="-"/>
            </a:pPr>
            <a:r>
              <a:rPr lang="cs-CZ" sz="2600" dirty="0" smtClean="0">
                <a:solidFill>
                  <a:schemeClr val="bg2"/>
                </a:solidFill>
                <a:latin typeface="Georgia" panose="02040502050405020303" pitchFamily="18" charset="0"/>
              </a:rPr>
              <a:t>Podcenění rizik</a:t>
            </a:r>
          </a:p>
          <a:p>
            <a:pPr marL="285750" indent="-285750">
              <a:buFontTx/>
              <a:buChar char="-"/>
            </a:pPr>
            <a:r>
              <a:rPr lang="cs-CZ" sz="2600" dirty="0" smtClean="0">
                <a:solidFill>
                  <a:schemeClr val="bg2"/>
                </a:solidFill>
                <a:latin typeface="Georgia" panose="02040502050405020303" pitchFamily="18" charset="0"/>
              </a:rPr>
              <a:t>Slabá vůle</a:t>
            </a:r>
          </a:p>
        </p:txBody>
      </p:sp>
    </p:spTree>
    <p:extLst>
      <p:ext uri="{BB962C8B-B14F-4D97-AF65-F5344CB8AC3E}">
        <p14:creationId xmlns:p14="http://schemas.microsoft.com/office/powerpoint/2010/main" val="430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>
                <a:latin typeface="Georgia"/>
                <a:ea typeface="Georgia"/>
                <a:cs typeface="Georgia"/>
                <a:sym typeface="Georgia"/>
              </a:rPr>
              <a:t>IT A KAŽDODENNÍ ŽIVOT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" sz="20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Komunikace, navigace, kabelová televize, bankovnictví, zpravodajství, nakupování, jízdenky, spoje apod. - </a:t>
            </a:r>
            <a:r>
              <a:rPr lang="cs" sz="20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IT život ulehčuje!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" sz="20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Zachování sociálních vztahů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" sz="20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Ovládání technologií jako nový skill-set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" sz="20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Globalizace </a:t>
            </a:r>
            <a:r>
              <a:rPr lang="cs" sz="20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- svět si je blíž bez ohledu na hranice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" sz="20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Jsme šťastnější? -  </a:t>
            </a:r>
            <a:r>
              <a:rPr lang="cs" sz="20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Zdroj zábavy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000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b="1" dirty="0">
                <a:latin typeface="Georgia"/>
                <a:ea typeface="Georgia"/>
                <a:cs typeface="Georgia"/>
                <a:sym typeface="Georgia"/>
              </a:rPr>
              <a:t>IT A VZDĚLÁVÁNÍ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607800"/>
            <a:ext cx="8520600" cy="38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široký přístup k informacím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vzdělávání bez </a:t>
            </a:r>
            <a:r>
              <a:rPr lang="cs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hranic	</a:t>
            </a:r>
          </a:p>
          <a:p>
            <a:pPr marL="914400" lvl="1" indent="-330200">
              <a:lnSpc>
                <a:spcPct val="100000"/>
              </a:lnSpc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online kurzy - př. Coursera</a:t>
            </a: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" sz="18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pracovní </a:t>
            </a:r>
            <a:r>
              <a:rPr lang="cs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příležitosti/stáže - př. Wikistrat </a:t>
            </a: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mezinárodní </a:t>
            </a:r>
            <a:r>
              <a:rPr lang="cs" sz="180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interakce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zavádění </a:t>
            </a:r>
            <a:r>
              <a:rPr lang="cs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IT ve školách</a:t>
            </a: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informační systémy</a:t>
            </a: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možnost interaktivní výuky</a:t>
            </a:r>
          </a:p>
          <a:p>
            <a:pPr marL="914400" lvl="1" indent="-330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" sz="18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motivace k samostudiu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2700" b="1" dirty="0">
                <a:latin typeface="Georgia"/>
                <a:ea typeface="Georgia"/>
                <a:cs typeface="Georgia"/>
                <a:sym typeface="Georgia"/>
              </a:rPr>
              <a:t>RIZIKA A JEJICH PŘEDCHÁZENÍ/POTÍRÁNÍ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421899"/>
            <a:ext cx="8520600" cy="39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Odcizení od reálného světa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fenomén </a:t>
            </a:r>
            <a:r>
              <a:rPr lang="cs" sz="16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odcizení i bez IT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Zdravotní problémy v důsledku užívání technologií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existence </a:t>
            </a:r>
            <a:r>
              <a:rPr lang="cs" sz="16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tipů a cviků</a:t>
            </a: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jak tomu předcházet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Závislost na technologiích od útlého věku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problematika </a:t>
            </a:r>
            <a:r>
              <a:rPr lang="cs" sz="16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výchovy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Nezaměstnanost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generalizace - spojeno s</a:t>
            </a:r>
            <a:r>
              <a:rPr lang="cs" sz="16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dalšími důvody</a:t>
            </a: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možnost rekvalifikací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" sz="1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Přehlcení informacemi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cs" sz="16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kritické myšlení, fact-checking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WkHHpZ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348" y="281525"/>
            <a:ext cx="6569149" cy="458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all-this-technology-is-making-us-anti-soci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475" y="122225"/>
            <a:ext cx="4899049" cy="489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386</Words>
  <Application>Microsoft Office PowerPoint</Application>
  <PresentationFormat>Předvádění na obrazovce (16:9)</PresentationFormat>
  <Paragraphs>63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Courier New</vt:lpstr>
      <vt:lpstr>Times New Roman</vt:lpstr>
      <vt:lpstr>Georgia</vt:lpstr>
      <vt:lpstr>Comic Sans MS</vt:lpstr>
      <vt:lpstr>Roboto</vt:lpstr>
      <vt:lpstr>Arial</vt:lpstr>
      <vt:lpstr>geometric</vt:lpstr>
      <vt:lpstr>IT A SPOLEČNOST</vt:lpstr>
      <vt:lpstr>Prezentace aplikace PowerPoint</vt:lpstr>
      <vt:lpstr>VÝVOJ/ZMĚNY</vt:lpstr>
      <vt:lpstr>Prezentace aplikace PowerPoint</vt:lpstr>
      <vt:lpstr>IT A KAŽDODENNÍ ŽIVOT</vt:lpstr>
      <vt:lpstr>IT A VZDĚLÁVÁNÍ</vt:lpstr>
      <vt:lpstr>RIZIKA A JEJICH PŘEDCHÁZENÍ/POTÍRÁNÍ</vt:lpstr>
      <vt:lpstr>Prezentace aplikace PowerPoint</vt:lpstr>
      <vt:lpstr>Prezentace aplikace PowerPoint</vt:lpstr>
      <vt:lpstr>Prezentace aplikace PowerPoint</vt:lpstr>
      <vt:lpstr>Bezpečnost</vt:lpstr>
      <vt:lpstr>Děkujeme za chvilku pozornosti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 SPOLEČNOST</dc:title>
  <dc:creator>Marek Dvořáček</dc:creator>
  <cp:lastModifiedBy>Marek Dvořáček</cp:lastModifiedBy>
  <cp:revision>11</cp:revision>
  <dcterms:modified xsi:type="dcterms:W3CDTF">2016-10-26T00:39:05Z</dcterms:modified>
</cp:coreProperties>
</file>