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6" r:id="rId4"/>
    <p:sldId id="257" r:id="rId5"/>
    <p:sldId id="267" r:id="rId6"/>
    <p:sldId id="260" r:id="rId7"/>
    <p:sldId id="268" r:id="rId8"/>
    <p:sldId id="262" r:id="rId9"/>
    <p:sldId id="261" r:id="rId10"/>
    <p:sldId id="265" r:id="rId11"/>
    <p:sldId id="263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" initials="G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1T18:30:40.475" idx="1">
    <p:pos x="6955" y="1675"/>
    <p:text>Obrázek tu prosím!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E5021-2A67-4A5A-BC4B-305E3F862865}" type="datetimeFigureOut">
              <a:rPr lang="cs-CZ"/>
              <a:t>1. 11. 2016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02984-A349-4308-8A9B-3194069C26DE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7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69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09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643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10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28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29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23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81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2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507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0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2984-A349-4308-8A9B-3194069C26DE}" type="slidenum">
              <a:rPr lang="cs-CZ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71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58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99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93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68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27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86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7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9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1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32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89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34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27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75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72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53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A3A43DF-04A3-4662-88CA-28FDED1CFC09}" type="datetimeFigureOut">
              <a:rPr lang="cs-CZ" smtClean="0"/>
              <a:t>1. 11. 2016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4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icrc.org/e-briefing/new-tech-modern-battlefield/media/documents/23.-The-evitability-of-autonomous-robot-warfare.pdf" TargetMode="External"/><Relationship Id="rId3" Type="http://schemas.openxmlformats.org/officeDocument/2006/relationships/hyperlink" Target="http://www.bbc.com/news/technology-36650848" TargetMode="External"/><Relationship Id="rId7" Type="http://schemas.openxmlformats.org/officeDocument/2006/relationships/hyperlink" Target="http://futureoflife.org/ai-open-lette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republic.com/article/ai-is-destroying-more-jobs-than-it-creates-what-it-means-and-how-we-can-stop-it/" TargetMode="External"/><Relationship Id="rId5" Type="http://schemas.openxmlformats.org/officeDocument/2006/relationships/hyperlink" Target="http://www.businessinsider.com/british-taranis-drone-first-autonomous-weapon-2015-9" TargetMode="External"/><Relationship Id="rId4" Type="http://schemas.openxmlformats.org/officeDocument/2006/relationships/hyperlink" Target="http://www.huffingtonpost.com/james-barrat/hawking-gates-artificial-intelligence_b_7008706.html" TargetMode="External"/><Relationship Id="rId9" Type="http://schemas.openxmlformats.org/officeDocument/2006/relationships/hyperlink" Target="http://www.cnbc.com/2016/09/12/ai-will-eliminate-six-percent-of-jobs-in-five-years-says-repor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4450" y="3886200"/>
            <a:ext cx="9398000" cy="190500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Tým "A", Alias: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Zuzana Červenková, Ondřej </a:t>
            </a:r>
            <a:r>
              <a:rPr lang="CS-CZ" dirty="0" err="1">
                <a:solidFill>
                  <a:schemeClr val="tx1"/>
                </a:solidFill>
              </a:rPr>
              <a:t>Herudek</a:t>
            </a:r>
            <a:r>
              <a:rPr lang="CS-CZ" dirty="0">
                <a:solidFill>
                  <a:schemeClr val="tx1"/>
                </a:solidFill>
              </a:rPr>
              <a:t>, Zuzana Kobrová, Lucie </a:t>
            </a:r>
            <a:r>
              <a:rPr lang="CS-CZ" dirty="0" err="1">
                <a:solidFill>
                  <a:schemeClr val="tx1"/>
                </a:solidFill>
              </a:rPr>
              <a:t>Škrípová</a:t>
            </a:r>
            <a:endParaRPr lang="cs-CZ" dirty="0" err="1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BSS411 - Moderní technologie a bezpečnost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 descr="Výsledek obrázku pro termin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3" y="495300"/>
            <a:ext cx="8709025" cy="36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Existenční riziko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3" y="1977839"/>
            <a:ext cx="4876800" cy="3813361"/>
          </a:xfrm>
        </p:spPr>
        <p:txBody>
          <a:bodyPr>
            <a:normAutofit fontScale="92500"/>
          </a:bodyPr>
          <a:lstStyle/>
          <a:p>
            <a:r>
              <a:rPr lang="CS-CZ" sz="2000" dirty="0" err="1">
                <a:solidFill>
                  <a:schemeClr val="tx1"/>
                </a:solidFill>
              </a:rPr>
              <a:t>Moorův</a:t>
            </a:r>
            <a:r>
              <a:rPr lang="CS-CZ" sz="2000" dirty="0">
                <a:solidFill>
                  <a:schemeClr val="tx1"/>
                </a:solidFill>
              </a:rPr>
              <a:t> zákon v koncích?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err="1"/>
              <a:t>Turnigův</a:t>
            </a:r>
            <a:r>
              <a:rPr lang="CS-CZ" sz="2000" dirty="0"/>
              <a:t> test vs. argument čínského pokoje </a:t>
            </a:r>
            <a:endParaRPr lang="cs-CZ" sz="2000" dirty="0"/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Další ztráta soukromí - big </a:t>
            </a:r>
            <a:r>
              <a:rPr lang="CS-CZ" sz="2000" dirty="0" err="1">
                <a:solidFill>
                  <a:schemeClr val="tx1"/>
                </a:solidFill>
              </a:rPr>
              <a:t>big</a:t>
            </a:r>
            <a:r>
              <a:rPr lang="CS-CZ" sz="2000" dirty="0">
                <a:solidFill>
                  <a:schemeClr val="tx1"/>
                </a:solidFill>
              </a:rPr>
              <a:t> data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Replikace?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Člověk jako hostitel určený k likvidaci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Technologická singularita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 descr="https://scontent-vie1-1.xx.fbcdn.net/v/t34.0-12/14877866_1541508295875708_502529589_n.jpg?oh=3387e442766879f3a871d49b4074a1f8&amp;oe=581B7FC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0394" y="2111188"/>
            <a:ext cx="4686300" cy="3241861"/>
          </a:xfrm>
        </p:spPr>
      </p:pic>
    </p:spTree>
    <p:extLst>
      <p:ext uri="{BB962C8B-B14F-4D97-AF65-F5344CB8AC3E}">
        <p14:creationId xmlns:p14="http://schemas.microsoft.com/office/powerpoint/2010/main" val="135724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Děkujeme za pozornost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>
              <a:solidFill>
                <a:schemeClr val="tx1"/>
              </a:solidFill>
            </a:endParaRPr>
          </a:p>
        </p:txBody>
      </p:sp>
      <p:pic>
        <p:nvPicPr>
          <p:cNvPr id="4" name="Zástupný symbol pro obsah 3" descr="https://scontent-vie1-1.xx.fbcdn.net/v/t34.0-12/14958548_1541653492527855_242359726_n.png?oh=91be4b2313b14f05e6e37f85861bb1c4&amp;oe=581BB67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1238" y="935038"/>
            <a:ext cx="5121275" cy="5831635"/>
          </a:xfrm>
        </p:spPr>
      </p:pic>
    </p:spTree>
    <p:extLst>
      <p:ext uri="{BB962C8B-B14F-4D97-AF65-F5344CB8AC3E}">
        <p14:creationId xmlns:p14="http://schemas.microsoft.com/office/powerpoint/2010/main" val="418814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827213"/>
            <a:ext cx="9906000" cy="4787619"/>
          </a:xfrm>
        </p:spPr>
        <p:txBody>
          <a:bodyPr>
            <a:normAutofit fontScale="47500" lnSpcReduction="2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BARANIUK, Chris. 2016. </a:t>
            </a:r>
            <a:r>
              <a:rPr lang="CS-CZ" sz="2400" i="1" dirty="0">
                <a:solidFill>
                  <a:schemeClr val="tx1"/>
                </a:solidFill>
              </a:rPr>
              <a:t>AI fighter pilot </a:t>
            </a:r>
            <a:r>
              <a:rPr lang="CS-CZ" sz="2400" i="1" dirty="0" err="1">
                <a:solidFill>
                  <a:schemeClr val="tx1"/>
                </a:solidFill>
              </a:rPr>
              <a:t>wins</a:t>
            </a:r>
            <a:r>
              <a:rPr lang="CS-CZ" sz="2400" i="1" dirty="0">
                <a:solidFill>
                  <a:schemeClr val="tx1"/>
                </a:solidFill>
              </a:rPr>
              <a:t> in </a:t>
            </a:r>
            <a:r>
              <a:rPr lang="CS-CZ" sz="2400" i="1" dirty="0" err="1">
                <a:solidFill>
                  <a:schemeClr val="tx1"/>
                </a:solidFill>
              </a:rPr>
              <a:t>combat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simulation</a:t>
            </a:r>
            <a:r>
              <a:rPr lang="CS-CZ" sz="2400" dirty="0">
                <a:solidFill>
                  <a:schemeClr val="tx1"/>
                </a:solidFill>
              </a:rPr>
              <a:t> [online]. [cit. 2016-11-01]. Dostupné z: </a:t>
            </a:r>
            <a:r>
              <a:rPr lang="CS-CZ" sz="2400" dirty="0">
                <a:solidFill>
                  <a:schemeClr val="tx1"/>
                </a:solidFill>
                <a:hlinkClick r:id="rId3"/>
              </a:rPr>
              <a:t>http://www.bbc.com/news/technology-36650848</a:t>
            </a:r>
          </a:p>
          <a:p>
            <a:r>
              <a:rPr lang="CS-CZ" sz="2400" dirty="0">
                <a:solidFill>
                  <a:schemeClr val="tx1"/>
                </a:solidFill>
              </a:rPr>
              <a:t>BARRAT, James. 2016.Why </a:t>
            </a:r>
            <a:r>
              <a:rPr lang="CS-CZ" sz="2400" dirty="0" err="1">
                <a:solidFill>
                  <a:schemeClr val="tx1"/>
                </a:solidFill>
              </a:rPr>
              <a:t>Stephen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  <a:r>
              <a:rPr lang="CS-CZ" sz="2400" dirty="0" err="1">
                <a:solidFill>
                  <a:schemeClr val="tx1"/>
                </a:solidFill>
              </a:rPr>
              <a:t>Hawking</a:t>
            </a:r>
            <a:r>
              <a:rPr lang="CS-CZ" sz="2400" dirty="0">
                <a:solidFill>
                  <a:schemeClr val="tx1"/>
                </a:solidFill>
              </a:rPr>
              <a:t> and Bill Gates Are </a:t>
            </a:r>
            <a:r>
              <a:rPr lang="CS-CZ" sz="2400" dirty="0" err="1">
                <a:solidFill>
                  <a:schemeClr val="tx1"/>
                </a:solidFill>
              </a:rPr>
              <a:t>terrified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  <a:r>
              <a:rPr lang="CS-CZ" sz="2400" dirty="0" err="1">
                <a:solidFill>
                  <a:schemeClr val="tx1"/>
                </a:solidFill>
              </a:rPr>
              <a:t>Artificial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  <a:r>
              <a:rPr lang="CS-CZ" sz="2400" dirty="0" err="1">
                <a:solidFill>
                  <a:schemeClr val="tx1"/>
                </a:solidFill>
              </a:rPr>
              <a:t>Inteligence.The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  <a:r>
              <a:rPr lang="CS-CZ" sz="2400" dirty="0" err="1">
                <a:solidFill>
                  <a:schemeClr val="tx1"/>
                </a:solidFill>
              </a:rPr>
              <a:t>World</a:t>
            </a:r>
            <a:r>
              <a:rPr lang="CS-CZ" sz="2400" dirty="0">
                <a:solidFill>
                  <a:schemeClr val="tx1"/>
                </a:solidFill>
              </a:rPr>
              <a:t> Post. [online]. [cit. 2016-11-01]. Dostupné z:  </a:t>
            </a:r>
            <a:r>
              <a:rPr lang="CS-CZ" sz="2400" dirty="0">
                <a:solidFill>
                  <a:schemeClr val="tx1"/>
                </a:solidFill>
                <a:hlinkClick r:id="rId4"/>
              </a:rPr>
              <a:t>http://www.huffingtonpost.com/james-barrat/hawking-gates-artificial-intelligence_b_7008706.html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rgbClr val="FFFFFF"/>
                </a:solidFill>
                <a:latin typeface="Century Gothic"/>
              </a:rPr>
              <a:t>BRYNJOLFSSON, Erik a Andrew MCAFEE. </a:t>
            </a:r>
            <a:r>
              <a:rPr lang="CS-CZ" sz="2400" i="1" dirty="0">
                <a:solidFill>
                  <a:srgbClr val="FFFFFF"/>
                </a:solidFill>
                <a:latin typeface="Century Gothic"/>
              </a:rPr>
              <a:t>Druhý věk strojů: práce, pokrok a prosperita v éře špičkových technologií</a:t>
            </a:r>
            <a:r>
              <a:rPr lang="CS-CZ" sz="2400" dirty="0">
                <a:solidFill>
                  <a:srgbClr val="FFFFFF"/>
                </a:solidFill>
                <a:latin typeface="Century Gothic"/>
              </a:rPr>
              <a:t>. Brno: Jan </a:t>
            </a:r>
            <a:r>
              <a:rPr lang="CS-CZ" sz="2400" dirty="0" err="1">
                <a:solidFill>
                  <a:srgbClr val="FFFFFF"/>
                </a:solidFill>
                <a:latin typeface="Century Gothic"/>
              </a:rPr>
              <a:t>Melvil</a:t>
            </a:r>
            <a:r>
              <a:rPr lang="CS-CZ" sz="2400" dirty="0">
                <a:solidFill>
                  <a:srgbClr val="FFFFFF"/>
                </a:solidFill>
                <a:latin typeface="Century Gothic"/>
              </a:rPr>
              <a:t>, 201</a:t>
            </a:r>
            <a:r>
              <a:rPr lang="CS-CZ" dirty="0">
                <a:solidFill>
                  <a:srgbClr val="FFFFFF"/>
                </a:solidFill>
                <a:latin typeface="Verdana"/>
              </a:rPr>
              <a:t>5.</a:t>
            </a:r>
          </a:p>
          <a:p>
            <a:r>
              <a:rPr lang="CS-CZ" sz="2400" dirty="0">
                <a:solidFill>
                  <a:schemeClr val="tx1"/>
                </a:solidFill>
              </a:rPr>
              <a:t>DEL PRADO, </a:t>
            </a:r>
            <a:r>
              <a:rPr lang="CS-CZ" sz="2400" dirty="0" err="1">
                <a:solidFill>
                  <a:schemeClr val="tx1"/>
                </a:solidFill>
              </a:rPr>
              <a:t>Guia</a:t>
            </a:r>
            <a:r>
              <a:rPr lang="CS-CZ" sz="2400" dirty="0">
                <a:solidFill>
                  <a:schemeClr val="tx1"/>
                </a:solidFill>
              </a:rPr>
              <a:t>. 2015. </a:t>
            </a:r>
            <a:r>
              <a:rPr lang="CS-CZ" sz="2400" i="1" dirty="0" err="1">
                <a:solidFill>
                  <a:schemeClr val="tx1"/>
                </a:solidFill>
              </a:rPr>
              <a:t>This</a:t>
            </a:r>
            <a:r>
              <a:rPr lang="CS-CZ" sz="2400" i="1" dirty="0">
                <a:solidFill>
                  <a:schemeClr val="tx1"/>
                </a:solidFill>
              </a:rPr>
              <a:t> drone </a:t>
            </a:r>
            <a:r>
              <a:rPr lang="CS-CZ" sz="2400" i="1" dirty="0" err="1">
                <a:solidFill>
                  <a:schemeClr val="tx1"/>
                </a:solidFill>
              </a:rPr>
              <a:t>is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one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of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the</a:t>
            </a:r>
            <a:r>
              <a:rPr lang="CS-CZ" sz="2400" i="1" dirty="0">
                <a:solidFill>
                  <a:schemeClr val="tx1"/>
                </a:solidFill>
              </a:rPr>
              <a:t> most </a:t>
            </a:r>
            <a:r>
              <a:rPr lang="CS-CZ" sz="2400" i="1" dirty="0" err="1">
                <a:solidFill>
                  <a:schemeClr val="tx1"/>
                </a:solidFill>
              </a:rPr>
              <a:t>secretive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weapons</a:t>
            </a:r>
            <a:r>
              <a:rPr lang="CS-CZ" sz="2400" i="1" dirty="0">
                <a:solidFill>
                  <a:schemeClr val="tx1"/>
                </a:solidFill>
              </a:rPr>
              <a:t> in </a:t>
            </a:r>
            <a:r>
              <a:rPr lang="CS-CZ" sz="2400" i="1" dirty="0" err="1">
                <a:solidFill>
                  <a:schemeClr val="tx1"/>
                </a:solidFill>
              </a:rPr>
              <a:t>the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world</a:t>
            </a:r>
            <a:r>
              <a:rPr lang="CS-CZ" sz="2400" dirty="0">
                <a:solidFill>
                  <a:schemeClr val="tx1"/>
                </a:solidFill>
              </a:rPr>
              <a:t> [online]. [cit. 2016-11-01]. Dostupné z: </a:t>
            </a:r>
            <a:r>
              <a:rPr lang="CS-CZ" sz="2400" dirty="0">
                <a:solidFill>
                  <a:schemeClr val="tx1"/>
                </a:solidFill>
                <a:hlinkClick r:id="rId5"/>
              </a:rPr>
              <a:t>http://www.businessinsider.com/british-taranis-drone-first-autonomous-weapon-2015-9</a:t>
            </a:r>
            <a:endParaRPr lang="CS-CZ" sz="2400">
              <a:solidFill>
                <a:schemeClr val="tx1"/>
              </a:solidFill>
              <a:hlinkClick r:id="rId5"/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Future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life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r>
              <a:rPr lang="CS-CZ" sz="2400" i="1" dirty="0" err="1">
                <a:solidFill>
                  <a:schemeClr val="tx1"/>
                </a:solidFill>
              </a:rPr>
              <a:t>Benefits</a:t>
            </a:r>
            <a:r>
              <a:rPr lang="CS-CZ" sz="2400" i="1" dirty="0">
                <a:solidFill>
                  <a:schemeClr val="tx1"/>
                </a:solidFill>
              </a:rPr>
              <a:t> &amp; </a:t>
            </a:r>
            <a:r>
              <a:rPr lang="CS-CZ" sz="2400" i="1" dirty="0" err="1">
                <a:solidFill>
                  <a:schemeClr val="tx1"/>
                </a:solidFill>
              </a:rPr>
              <a:t>Risks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of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Artificial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Intelligence</a:t>
            </a:r>
            <a:r>
              <a:rPr lang="CS-CZ" sz="2400" i="1" dirty="0">
                <a:solidFill>
                  <a:schemeClr val="tx1"/>
                </a:solidFill>
              </a:rPr>
              <a:t>. Dostupné z: </a:t>
            </a:r>
            <a:r>
              <a:rPr lang="CS-CZ" sz="2400" dirty="0">
                <a:solidFill>
                  <a:schemeClr val="tx1"/>
                </a:solidFill>
              </a:rPr>
              <a:t>http://futureoflife.org/background/benefits-risks-of-artificial-intelligence/</a:t>
            </a:r>
            <a:endParaRPr lang="CS-CZ" sz="2400" i="1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HEATH, Nick. </a:t>
            </a:r>
            <a:r>
              <a:rPr lang="CS-CZ" sz="2400" i="1" dirty="0" err="1">
                <a:solidFill>
                  <a:schemeClr val="tx1"/>
                </a:solidFill>
              </a:rPr>
              <a:t>Why</a:t>
            </a:r>
            <a:r>
              <a:rPr lang="CS-CZ" sz="2400" i="1" dirty="0">
                <a:solidFill>
                  <a:schemeClr val="tx1"/>
                </a:solidFill>
              </a:rPr>
              <a:t> AI </a:t>
            </a:r>
            <a:r>
              <a:rPr lang="CS-CZ" sz="2400" i="1" dirty="0" err="1">
                <a:solidFill>
                  <a:schemeClr val="tx1"/>
                </a:solidFill>
              </a:rPr>
              <a:t>could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destroy</a:t>
            </a:r>
            <a:r>
              <a:rPr lang="CS-CZ" sz="2400" i="1" dirty="0">
                <a:solidFill>
                  <a:schemeClr val="tx1"/>
                </a:solidFill>
              </a:rPr>
              <a:t> more </a:t>
            </a:r>
            <a:r>
              <a:rPr lang="CS-CZ" sz="2400" i="1" dirty="0" err="1">
                <a:solidFill>
                  <a:schemeClr val="tx1"/>
                </a:solidFill>
              </a:rPr>
              <a:t>jobs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than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it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creates</a:t>
            </a:r>
            <a:r>
              <a:rPr lang="CS-CZ" sz="2400" i="1" dirty="0">
                <a:solidFill>
                  <a:schemeClr val="tx1"/>
                </a:solidFill>
              </a:rPr>
              <a:t>, and </a:t>
            </a:r>
            <a:r>
              <a:rPr lang="CS-CZ" sz="2400" i="1" dirty="0" err="1">
                <a:solidFill>
                  <a:schemeClr val="tx1"/>
                </a:solidFill>
              </a:rPr>
              <a:t>how</a:t>
            </a:r>
            <a:r>
              <a:rPr lang="CS-CZ" sz="2400" i="1" dirty="0">
                <a:solidFill>
                  <a:schemeClr val="tx1"/>
                </a:solidFill>
              </a:rPr>
              <a:t> to </a:t>
            </a:r>
            <a:r>
              <a:rPr lang="CS-CZ" sz="2400" i="1" dirty="0" err="1">
                <a:solidFill>
                  <a:schemeClr val="tx1"/>
                </a:solidFill>
              </a:rPr>
              <a:t>safe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them</a:t>
            </a:r>
            <a:r>
              <a:rPr lang="CS-CZ" sz="2400" dirty="0">
                <a:solidFill>
                  <a:schemeClr val="tx1"/>
                </a:solidFill>
              </a:rPr>
              <a:t> [online]. [cit. 2016-11-01]. Dostupné z: </a:t>
            </a:r>
            <a:r>
              <a:rPr lang="CS-CZ" sz="2400" dirty="0">
                <a:solidFill>
                  <a:schemeClr val="tx1"/>
                </a:solidFill>
                <a:hlinkClick r:id="rId6"/>
              </a:rPr>
              <a:t>http://www.techrepublic.com/article/ai-is-destroying-more-jobs-than-it-creates-what-it-means-and-how-we-can-stop-it/</a:t>
            </a:r>
            <a:endParaRPr lang="cs-CZ" sz="2400" dirty="0">
              <a:solidFill>
                <a:schemeClr val="tx1"/>
              </a:solidFill>
              <a:hlinkClick r:id="rId6"/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Human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Rights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Watch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r>
              <a:rPr lang="CS-CZ" sz="2400" i="1" dirty="0" err="1">
                <a:solidFill>
                  <a:schemeClr val="tx1"/>
                </a:solidFill>
              </a:rPr>
              <a:t>Losing</a:t>
            </a:r>
            <a:r>
              <a:rPr lang="CS-CZ" sz="2400" i="1" dirty="0">
                <a:solidFill>
                  <a:schemeClr val="tx1"/>
                </a:solidFill>
              </a:rPr>
              <a:t> Humanity: Case </a:t>
            </a:r>
            <a:r>
              <a:rPr lang="CS-CZ" sz="2400" i="1" dirty="0" err="1">
                <a:solidFill>
                  <a:schemeClr val="tx1"/>
                </a:solidFill>
              </a:rPr>
              <a:t>against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Killer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Robots</a:t>
            </a:r>
            <a:r>
              <a:rPr lang="CS-CZ" sz="2400" dirty="0">
                <a:solidFill>
                  <a:schemeClr val="tx1"/>
                </a:solidFill>
              </a:rPr>
              <a:t> [online]. [cit. 2016-11-01]. Dostupné Z: https://www.hrw.org/report/2012/11/19/losing-humanity/case-against-killer-robots</a:t>
            </a:r>
            <a:endParaRPr lang="CS-CZ" sz="2400" dirty="0">
              <a:solidFill>
                <a:schemeClr val="tx1"/>
              </a:solidFill>
              <a:hlinkClick r:id="rId6"/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Research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Priorities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Robust and </a:t>
            </a:r>
            <a:r>
              <a:rPr lang="CS-CZ" sz="2400" dirty="0" err="1">
                <a:solidFill>
                  <a:schemeClr val="tx1"/>
                </a:solidFill>
              </a:rPr>
              <a:t>Beneficial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Artificial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Intelligence</a:t>
            </a:r>
            <a:r>
              <a:rPr lang="CS-CZ" sz="2400" dirty="0">
                <a:solidFill>
                  <a:schemeClr val="tx1"/>
                </a:solidFill>
              </a:rPr>
              <a:t>. Dostupné z: </a:t>
            </a:r>
            <a:r>
              <a:rPr lang="CS-CZ" sz="2400" dirty="0">
                <a:solidFill>
                  <a:schemeClr val="tx1"/>
                </a:solidFill>
                <a:hlinkClick r:id="rId7"/>
              </a:rPr>
              <a:t>http://futureoflife.org/ai-open-letter/</a:t>
            </a:r>
          </a:p>
          <a:p>
            <a:r>
              <a:rPr lang="CS-CZ" sz="2400" dirty="0" err="1">
                <a:solidFill>
                  <a:schemeClr val="tx1"/>
                </a:solidFill>
              </a:rPr>
              <a:t>SHARKEY,E.Noel</a:t>
            </a:r>
            <a:r>
              <a:rPr lang="CS-CZ" sz="2400" dirty="0">
                <a:solidFill>
                  <a:schemeClr val="tx1"/>
                </a:solidFill>
              </a:rPr>
              <a:t>. 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Evitability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  <a:r>
              <a:rPr lang="CS-CZ" sz="2400" dirty="0" err="1">
                <a:solidFill>
                  <a:schemeClr val="tx1"/>
                </a:solidFill>
              </a:rPr>
              <a:t>Autonomous</a:t>
            </a:r>
            <a:r>
              <a:rPr lang="CS-CZ" sz="2400" dirty="0">
                <a:solidFill>
                  <a:schemeClr val="tx1"/>
                </a:solidFill>
              </a:rPr>
              <a:t> Robot </a:t>
            </a:r>
            <a:r>
              <a:rPr lang="CS-CZ" sz="2400" dirty="0" err="1">
                <a:solidFill>
                  <a:schemeClr val="tx1"/>
                </a:solidFill>
              </a:rPr>
              <a:t>Warfare</a:t>
            </a:r>
            <a:r>
              <a:rPr lang="CS-CZ" sz="2400" dirty="0">
                <a:solidFill>
                  <a:schemeClr val="tx1"/>
                </a:solidFill>
              </a:rPr>
              <a:t>. International </a:t>
            </a:r>
            <a:r>
              <a:rPr lang="CS-CZ" sz="2400" dirty="0" err="1">
                <a:solidFill>
                  <a:schemeClr val="tx1"/>
                </a:solidFill>
              </a:rPr>
              <a:t>Review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Red</a:t>
            </a:r>
            <a:r>
              <a:rPr lang="CS-CZ" sz="240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Cross.2012. Vol. 94. No. 886. Pp. 787-799.[ online]. [cit. 2016-11-01].  Dostupné z: </a:t>
            </a:r>
            <a:r>
              <a:rPr lang="CS-CZ" sz="2400" dirty="0">
                <a:solidFill>
                  <a:schemeClr val="tx1"/>
                </a:solidFill>
                <a:hlinkClick r:id="rId8"/>
              </a:rPr>
              <a:t>https://app.icrc.org/e-briefing/new-tech-modern-battlefield/media/documents/23.-The-evitability-of-autonomous-robot-warfare.pdf</a:t>
            </a:r>
            <a:r>
              <a:rPr lang="CS-CZ" sz="2400" dirty="0">
                <a:solidFill>
                  <a:schemeClr val="tx1"/>
                </a:solidFill>
              </a:rPr>
              <a:t>. </a:t>
            </a:r>
          </a:p>
          <a:p>
            <a:r>
              <a:rPr lang="EN-US" sz="2400" dirty="0">
                <a:solidFill>
                  <a:schemeClr val="tx1"/>
                </a:solidFill>
              </a:rPr>
              <a:t>SCHERER, U. Matthew. Regulating Artificial Intelligence Systems. Harvard Journal of Law &amp; Technology. 2016. č. 2. s. 354-398.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TAYLOR, Harriet. 2016. </a:t>
            </a:r>
            <a:r>
              <a:rPr lang="CS-CZ" sz="2400" i="1" dirty="0">
                <a:solidFill>
                  <a:schemeClr val="tx1"/>
                </a:solidFill>
              </a:rPr>
              <a:t>AI </a:t>
            </a:r>
            <a:r>
              <a:rPr lang="CS-CZ" sz="2400" i="1" dirty="0" err="1">
                <a:solidFill>
                  <a:schemeClr val="tx1"/>
                </a:solidFill>
              </a:rPr>
              <a:t>will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eliminate</a:t>
            </a:r>
            <a:r>
              <a:rPr lang="CS-CZ" sz="2400" i="1" dirty="0">
                <a:solidFill>
                  <a:schemeClr val="tx1"/>
                </a:solidFill>
              </a:rPr>
              <a:t> 6 </a:t>
            </a:r>
            <a:r>
              <a:rPr lang="CS-CZ" sz="2400" i="1" dirty="0" err="1">
                <a:solidFill>
                  <a:schemeClr val="tx1"/>
                </a:solidFill>
              </a:rPr>
              <a:t>percent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of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jobs</a:t>
            </a:r>
            <a:r>
              <a:rPr lang="CS-CZ" sz="2400" i="1" dirty="0">
                <a:solidFill>
                  <a:schemeClr val="tx1"/>
                </a:solidFill>
              </a:rPr>
              <a:t> in </a:t>
            </a:r>
            <a:r>
              <a:rPr lang="CS-CZ" sz="2400" i="1" dirty="0" err="1">
                <a:solidFill>
                  <a:schemeClr val="tx1"/>
                </a:solidFill>
              </a:rPr>
              <a:t>five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years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says</a:t>
            </a:r>
            <a:r>
              <a:rPr lang="CS-CZ" sz="2400" i="1" dirty="0">
                <a:solidFill>
                  <a:schemeClr val="tx1"/>
                </a:solidFill>
              </a:rPr>
              <a:t> report</a:t>
            </a:r>
            <a:r>
              <a:rPr lang="CS-CZ" sz="2400" dirty="0">
                <a:solidFill>
                  <a:schemeClr val="tx1"/>
                </a:solidFill>
              </a:rPr>
              <a:t> [online]. </a:t>
            </a:r>
            <a:r>
              <a:rPr lang="CS-CZ" dirty="0">
                <a:solidFill>
                  <a:schemeClr val="tx1"/>
                </a:solidFill>
              </a:rPr>
              <a:t>[cit. 2016-11-01]. Dostupné z: </a:t>
            </a:r>
            <a:r>
              <a:rPr lang="CS-CZ" dirty="0">
                <a:solidFill>
                  <a:schemeClr val="tx1"/>
                </a:solidFill>
                <a:hlinkClick r:id="rId9"/>
              </a:rPr>
              <a:t>http://www.cnbc.com/2016/09/12/ai-will-eliminate-six-percent-of-jobs-in-five-years-says-report.html</a:t>
            </a:r>
          </a:p>
          <a:p>
            <a:endParaRPr lang="CS-CZ" dirty="0">
              <a:solidFill>
                <a:schemeClr val="tx1"/>
              </a:solidFill>
              <a:hlinkClick r:id="rId9"/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3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Rizikové vlastnosti </a:t>
            </a:r>
            <a:r>
              <a:rPr lang="CS-CZ" b="1" u="sng" dirty="0" err="1"/>
              <a:t>ai</a:t>
            </a:r>
            <a:endParaRPr lang="cs-CZ" b="1" u="sng" dirty="0" err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6313"/>
            <a:ext cx="9906000" cy="4301284"/>
          </a:xfrm>
        </p:spPr>
        <p:txBody>
          <a:bodyPr>
            <a:normAutofit fontScale="92500"/>
          </a:bodyPr>
          <a:lstStyle/>
          <a:p>
            <a:endParaRPr lang="cs-CZ" sz="2400"/>
          </a:p>
          <a:p>
            <a:r>
              <a:rPr lang="CS-CZ" sz="2400" dirty="0"/>
              <a:t>Nedostatečná právní úprava použití a zodpovědnosti</a:t>
            </a:r>
            <a:endParaRPr lang="cs-CZ" sz="2400" dirty="0"/>
          </a:p>
          <a:p>
            <a:r>
              <a:rPr lang="CS-CZ" sz="2400" dirty="0"/>
              <a:t>možná zneužitelnost - teroristé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Vyvinutí nevhodné metody pro dosažení cílů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Post-projektová zkušenost a náročné předvídání vývoje jednotlivých </a:t>
            </a:r>
            <a:r>
              <a:rPr lang="CS-CZ" sz="2400" dirty="0" err="1">
                <a:solidFill>
                  <a:schemeClr val="tx1"/>
                </a:solidFill>
              </a:rPr>
              <a:t>ai</a:t>
            </a:r>
            <a:endParaRPr lang="cs-CZ" sz="2400" dirty="0" err="1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Náročná kontrola autonomních systémů - možná ztráta kontroly (lokálně, obecně)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Při dostatečné sofistikovanosti systémů samostatné přeprogramování se (</a:t>
            </a:r>
            <a:r>
              <a:rPr lang="CS-CZ" sz="2400" dirty="0" err="1">
                <a:solidFill>
                  <a:schemeClr val="tx1"/>
                </a:solidFill>
              </a:rPr>
              <a:t>scherer</a:t>
            </a:r>
            <a:r>
              <a:rPr lang="CS-CZ" sz="2400" dirty="0">
                <a:solidFill>
                  <a:schemeClr val="tx1"/>
                </a:solidFill>
              </a:rPr>
              <a:t> 2016)</a:t>
            </a:r>
            <a:endParaRPr lang="CS-CZ" sz="2400" dirty="0">
              <a:solidFill>
                <a:schemeClr val="tx1"/>
              </a:solidFill>
              <a:latin typeface="Century Gothic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9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artificial.motifake.com/image/demotivational-poster/1204/artificial-intelligence-artificialintelligence-chess-demotivational-posters-13343299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8" y="0"/>
            <a:ext cx="8358187" cy="68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0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358476"/>
          </a:xfrm>
        </p:spPr>
        <p:txBody>
          <a:bodyPr/>
          <a:lstStyle/>
          <a:p>
            <a:r>
              <a:rPr lang="CS-CZ" b="1" u="sng" dirty="0"/>
              <a:t>Právní aspekty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652588"/>
            <a:ext cx="9906000" cy="4710112"/>
          </a:xfrm>
        </p:spPr>
        <p:txBody>
          <a:bodyPr/>
          <a:lstStyle/>
          <a:p>
            <a:r>
              <a:rPr lang="CS-CZ" sz="2400" dirty="0"/>
              <a:t>Zákony obtížně reflektují rychlý vývoj umělé inteligence</a:t>
            </a:r>
            <a:endParaRPr lang="cs-CZ" sz="2400" dirty="0"/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Nutnost jednotného globálního právního rámce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Kdo bude zodpovědný za škody způsobené AI?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Autonomní zbraně nejsou v souladu s mezinárodním lidským právem (</a:t>
            </a:r>
            <a:r>
              <a:rPr lang="CS-CZ" sz="2400" dirty="0" err="1">
                <a:solidFill>
                  <a:schemeClr val="tx1"/>
                </a:solidFill>
              </a:rPr>
              <a:t>Human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rights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watch</a:t>
            </a:r>
            <a:r>
              <a:rPr lang="CS-CZ" sz="2400" dirty="0">
                <a:solidFill>
                  <a:schemeClr val="tx1"/>
                </a:solidFill>
              </a:rPr>
              <a:t>, 2012)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3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ttps://i.imgflip.com/13v8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547" y="-158151"/>
            <a:ext cx="12767094" cy="71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Ekonomické aspekty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3" y="2032000"/>
            <a:ext cx="4876800" cy="438897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Schopnost jednat samostatně bez lidské práce   - průmysl 4.0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Zničí více pracovních míst než vytvoří - produktivita práce stoupá, ale počet zaměstnání klesá (</a:t>
            </a:r>
            <a:r>
              <a:rPr lang="CS-CZ" sz="2400" dirty="0" err="1">
                <a:solidFill>
                  <a:schemeClr val="tx1"/>
                </a:solidFill>
              </a:rPr>
              <a:t>Brynjolfsson</a:t>
            </a:r>
            <a:r>
              <a:rPr lang="CS-CZ" sz="2400" dirty="0">
                <a:solidFill>
                  <a:schemeClr val="tx1"/>
                </a:solidFill>
              </a:rPr>
              <a:t> In: </a:t>
            </a:r>
            <a:r>
              <a:rPr lang="CS-CZ" sz="2400" dirty="0" err="1">
                <a:solidFill>
                  <a:schemeClr val="tx1"/>
                </a:solidFill>
              </a:rPr>
              <a:t>Heath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Může zcela nahradit některá zaměstnání - překladatelé, řidiči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</p:txBody>
      </p:sp>
      <p:pic>
        <p:nvPicPr>
          <p:cNvPr id="5" name="Zástupný symbol pro obsah 4" descr="labor-productivity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1862" y="2211388"/>
            <a:ext cx="5001763" cy="3959225"/>
          </a:xfrm>
        </p:spPr>
      </p:pic>
    </p:spTree>
    <p:extLst>
      <p:ext uri="{BB962C8B-B14F-4D97-AF65-F5344CB8AC3E}">
        <p14:creationId xmlns:p14="http://schemas.microsoft.com/office/powerpoint/2010/main" val="125913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motherjones.com/files/robots_a_63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3" y="-1308"/>
            <a:ext cx="9058275" cy="69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8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Změna bojiště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504" y="2389191"/>
            <a:ext cx="9870909" cy="3402009"/>
          </a:xfrm>
        </p:spPr>
        <p:txBody>
          <a:bodyPr>
            <a:normAutofit fontScale="92500" lnSpcReduction="20000"/>
          </a:bodyPr>
          <a:lstStyle/>
          <a:p>
            <a:endParaRPr lang="cs-CZ" sz="2400"/>
          </a:p>
          <a:p>
            <a:r>
              <a:rPr lang="CS-CZ" sz="2400" dirty="0"/>
              <a:t>Chyby v identifikaci cílů - zaměření a útok jako výlučně lidská činnost</a:t>
            </a:r>
            <a:endParaRPr lang="cs-CZ" sz="2400" dirty="0"/>
          </a:p>
          <a:p>
            <a:r>
              <a:rPr lang="CS-CZ" sz="2400" dirty="0"/>
              <a:t>Potenciál </a:t>
            </a:r>
            <a:r>
              <a:rPr lang="CS-CZ" sz="2400" dirty="0" err="1">
                <a:solidFill>
                  <a:schemeClr val="tx1"/>
                </a:solidFill>
              </a:rPr>
              <a:t>collateral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damage</a:t>
            </a:r>
            <a:r>
              <a:rPr lang="CS-CZ" sz="2400" dirty="0">
                <a:solidFill>
                  <a:schemeClr val="tx1"/>
                </a:solidFill>
              </a:rPr>
              <a:t> stále stejný (</a:t>
            </a:r>
            <a:r>
              <a:rPr lang="CS-CZ" sz="2400" dirty="0" err="1">
                <a:solidFill>
                  <a:schemeClr val="tx1"/>
                </a:solidFill>
              </a:rPr>
              <a:t>Sharkey</a:t>
            </a:r>
            <a:r>
              <a:rPr lang="CS-CZ" sz="2400" dirty="0">
                <a:solidFill>
                  <a:schemeClr val="tx1"/>
                </a:solidFill>
              </a:rPr>
              <a:t>, 2012)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/>
              <a:t>BAE Systems Dron </a:t>
            </a:r>
            <a:r>
              <a:rPr lang="CS-CZ" sz="2400" dirty="0" err="1"/>
              <a:t>Taranis</a:t>
            </a:r>
            <a:r>
              <a:rPr lang="CS-CZ" sz="2400" dirty="0"/>
              <a:t> – možnost autonomního dronu (</a:t>
            </a:r>
            <a:r>
              <a:rPr lang="CS-CZ" sz="2400" dirty="0" err="1"/>
              <a:t>Del</a:t>
            </a:r>
            <a:r>
              <a:rPr lang="CS-CZ" sz="2400" dirty="0"/>
              <a:t> </a:t>
            </a:r>
            <a:r>
              <a:rPr lang="CS-CZ" sz="2400" dirty="0" err="1"/>
              <a:t>Prado</a:t>
            </a:r>
            <a:r>
              <a:rPr lang="CS-CZ" sz="2400" dirty="0"/>
              <a:t>, 2015)</a:t>
            </a:r>
            <a:endParaRPr lang="cs-CZ" sz="240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Autonomní pilotní systém </a:t>
            </a:r>
            <a:r>
              <a:rPr lang="CS-CZ" sz="2400" dirty="0" err="1">
                <a:solidFill>
                  <a:schemeClr val="tx1"/>
                </a:solidFill>
              </a:rPr>
              <a:t>Alpha</a:t>
            </a:r>
            <a:r>
              <a:rPr lang="CS-CZ" sz="2400" dirty="0">
                <a:solidFill>
                  <a:schemeClr val="tx1"/>
                </a:solidFill>
              </a:rPr>
              <a:t> - Cincinnatská Univerzita a společnost </a:t>
            </a:r>
            <a:r>
              <a:rPr lang="CS-CZ" sz="2400" dirty="0" err="1">
                <a:solidFill>
                  <a:schemeClr val="tx1"/>
                </a:solidFill>
              </a:rPr>
              <a:t>Psibernetix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Baraniuk</a:t>
            </a:r>
            <a:r>
              <a:rPr lang="CS-CZ" sz="2400" dirty="0">
                <a:solidFill>
                  <a:schemeClr val="tx1"/>
                </a:solidFill>
              </a:rPr>
              <a:t>, 2016)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Otevřený dopis týkající se autonomních zbraní - "</a:t>
            </a:r>
            <a:r>
              <a:rPr lang="CS-CZ" sz="2400" dirty="0" err="1">
                <a:solidFill>
                  <a:schemeClr val="tx1"/>
                </a:solidFill>
              </a:rPr>
              <a:t>Research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Priorities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Robust and </a:t>
            </a:r>
            <a:r>
              <a:rPr lang="CS-CZ" sz="2400" dirty="0" err="1">
                <a:solidFill>
                  <a:schemeClr val="tx1"/>
                </a:solidFill>
              </a:rPr>
              <a:t>Beneficial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Artificial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Intelligence</a:t>
            </a:r>
            <a:r>
              <a:rPr lang="CS-CZ" dirty="0">
                <a:solidFill>
                  <a:schemeClr val="tx1"/>
                </a:solidFill>
              </a:rPr>
              <a:t>"</a:t>
            </a: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1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6" name="Zástupný symbol pro obsah 5" descr="http://i.dailymail.co.uk/i/pix/2016/06/10/14/3520D3B000000578-3634980-image-a-51_146556714369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52388" y="-20638"/>
            <a:ext cx="6070601" cy="6908893"/>
          </a:xfrm>
        </p:spPr>
      </p:pic>
      <p:pic>
        <p:nvPicPr>
          <p:cNvPr id="5" name="Zástupný symbol pro obsah 4" descr="http://i.huffpost.com/gen/1910519/thumbs/o-TARANIS-INFOGRAPHIC-570.jpg?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27738" y="20638"/>
            <a:ext cx="6183312" cy="6853237"/>
          </a:xfrm>
        </p:spPr>
      </p:pic>
    </p:spTree>
    <p:extLst>
      <p:ext uri="{BB962C8B-B14F-4D97-AF65-F5344CB8AC3E}">
        <p14:creationId xmlns:p14="http://schemas.microsoft.com/office/powerpoint/2010/main" val="392295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0</Words>
  <Application>Microsoft Office PowerPoint</Application>
  <PresentationFormat>Širokoúhlá obrazovka</PresentationFormat>
  <Paragraphs>0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Síť</vt:lpstr>
      <vt:lpstr>Prezentace aplikace PowerPoint</vt:lpstr>
      <vt:lpstr>Rizikové vlastnosti ai</vt:lpstr>
      <vt:lpstr>Prezentace aplikace PowerPoint</vt:lpstr>
      <vt:lpstr>Právní aspekty</vt:lpstr>
      <vt:lpstr>Prezentace aplikace PowerPoint</vt:lpstr>
      <vt:lpstr>Ekonomické aspekty</vt:lpstr>
      <vt:lpstr>Prezentace aplikace PowerPoint</vt:lpstr>
      <vt:lpstr>Změna bojiště</vt:lpstr>
      <vt:lpstr>Prezentace aplikace PowerPoint</vt:lpstr>
      <vt:lpstr>Existenční riziko</vt:lpstr>
      <vt:lpstr>Děkujeme za pozornost   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14</cp:revision>
  <dcterms:created xsi:type="dcterms:W3CDTF">2012-08-16T00:56:33Z</dcterms:created>
  <dcterms:modified xsi:type="dcterms:W3CDTF">2016-11-01T21:23:15Z</dcterms:modified>
</cp:coreProperties>
</file>