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5" r:id="rId9"/>
    <p:sldId id="267" r:id="rId10"/>
    <p:sldId id="268" r:id="rId11"/>
    <p:sldId id="271" r:id="rId12"/>
    <p:sldId id="272" r:id="rId13"/>
    <p:sldId id="270" r:id="rId14"/>
    <p:sldId id="260" r:id="rId15"/>
    <p:sldId id="261" r:id="rId16"/>
    <p:sldId id="26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7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EF83147-EDBB-491E-9F56-CC5EE3612793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99F0253-60E8-4230-81F3-8DD31D0AF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24B6B-3BF2-4B25-A7F5-DB433BA130EF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59450-0DB3-4FE3-A1C3-8DE94B131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8CD8E-B5B9-4E11-AA66-86F1D8C3BDB5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28F40-8E90-4B09-925D-E5161AA253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2B8AD-44F4-4246-B9DB-223815FCEC62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3C3B7-450D-4096-9EC6-E69C28925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FD3B0A-7202-4405-9E4F-9EEDF3356675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C2632C-1DD9-4374-9F7B-E997887D3D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512E38-5128-4404-9F9C-96CE06B9E125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756238-48B8-4666-807E-8B3895055C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3E92A2-71A5-4261-B3B8-1635DC86FE72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D11B16-57D6-4522-ADC2-BEE136DEA8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525B36-9E86-4333-BDA5-0EBEAD2555F3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0230D7-1583-4567-A54C-1E44FD8CA8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51DE-C0A8-40D4-B3D6-B9FAB50AC207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AD83-117B-450C-AE0E-7182F393C3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8ACB89-D909-4998-86C6-121C9E1A8E65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BF08C6-0D2C-4CFA-AC9C-674E57A489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F519F31-AC71-4AAA-AA04-ACF38195B94C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7C01F7B-2AAE-4C01-9D71-D3AD3616BF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26D1F22-496C-4786-AA0B-F4A9A7BF39A5}" type="datetimeFigureOut">
              <a:rPr lang="cs-CZ"/>
              <a:pPr>
                <a:defRPr/>
              </a:pPr>
              <a:t>23.11.2016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58846A1-5471-46B8-ACCE-9426DBE552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l-geographic.cz/clanky/straseni-globalnim-oteplovanim-je-absurdni-dokazuje-enviromentalista.html" TargetMode="External"/><Relationship Id="rId2" Type="http://schemas.openxmlformats.org/officeDocument/2006/relationships/hyperlink" Target="http://il-rs.org.br/ingles/arquivos/NIPCC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newatlas.com/asteroid-mining-future/44961/" TargetMode="External"/><Relationship Id="rId3" Type="http://schemas.openxmlformats.org/officeDocument/2006/relationships/hyperlink" Target="http://www.reuters.com/article/energy-tech-bp-idUSL8N12X2HT20151102" TargetMode="External"/><Relationship Id="rId7" Type="http://schemas.openxmlformats.org/officeDocument/2006/relationships/hyperlink" Target="https://www.theguardian.com/environment/2013/jul/15/technology-planet-ecological-modernism-environmental" TargetMode="External"/><Relationship Id="rId12" Type="http://schemas.openxmlformats.org/officeDocument/2006/relationships/hyperlink" Target="http://www.heritage.org/research/reports/2011/01/how-western-environmental-policies-are-stunting-economic-growth-in-developing-countries" TargetMode="External"/><Relationship Id="rId2" Type="http://schemas.openxmlformats.org/officeDocument/2006/relationships/hyperlink" Target="https://ergosphere.files.wordpress.com/2007/04/cwt_genconflasvegas3_3_0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scovermagazine.com/2003/may/featoil/" TargetMode="External"/><Relationship Id="rId11" Type="http://schemas.openxmlformats.org/officeDocument/2006/relationships/hyperlink" Target="http://www.sciencedirect.com/science/article/pii/S0928765513000250" TargetMode="External"/><Relationship Id="rId5" Type="http://schemas.openxmlformats.org/officeDocument/2006/relationships/hyperlink" Target="http://www.livescience.com/11334-top-10-emerging-environmental-technologies.html" TargetMode="External"/><Relationship Id="rId10" Type="http://schemas.openxmlformats.org/officeDocument/2006/relationships/hyperlink" Target="http://www.space.com/30213-asteroid-mining-planetary-resources-2025.html" TargetMode="External"/><Relationship Id="rId4" Type="http://schemas.openxmlformats.org/officeDocument/2006/relationships/hyperlink" Target="https://www.greenbiz.com/blog/2014/03/13/can-clean-tech-save-the-world" TargetMode="External"/><Relationship Id="rId9" Type="http://schemas.openxmlformats.org/officeDocument/2006/relationships/hyperlink" Target="http://www.theecologist.org/blogs_and_comments/commentators/Jim_Thomas/269573/what_technologies_for_solving_environmental_problems_will_we_see_in_2009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8303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  <p:pic>
        <p:nvPicPr>
          <p:cNvPr id="13315" name="Picture 6" descr="http://www.milost.sk/images/big/201009-logos-stane-sa-izrael-ropnym-emirat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409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900113" y="692150"/>
            <a:ext cx="5148262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 dirty="0">
                <a:solidFill>
                  <a:schemeClr val="bg2">
                    <a:lumMod val="10000"/>
                  </a:schemeClr>
                </a:solidFill>
                <a:latin typeface="Arial Black" pitchFamily="34" charset="0"/>
                <a:cs typeface="+mn-cs"/>
              </a:rPr>
              <a:t>Ekonomická stabilita a pokrok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850" y="5589588"/>
            <a:ext cx="32400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+mn-cs"/>
              </a:rPr>
              <a:t>Alžběta Bajerová, Šimon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+mn-cs"/>
              </a:rPr>
              <a:t>Šoka</a:t>
            </a:r>
            <a:endParaRPr lang="cs-CZ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+mn-cs"/>
              </a:rPr>
              <a:t>David Janošek, Tomáš </a:t>
            </a:r>
            <a:r>
              <a:rPr lang="cs-CZ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+mn-cs"/>
              </a:rPr>
              <a:t>Lalkovič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+mn-cs"/>
              </a:rPr>
              <a:t> 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obsahu 1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241925"/>
          </a:xfrm>
        </p:spPr>
        <p:txBody>
          <a:bodyPr/>
          <a:lstStyle/>
          <a:p>
            <a:pPr lvl="1">
              <a:buFont typeface="Verdana" pitchFamily="34" charset="0"/>
              <a:buNone/>
            </a:pPr>
            <a:endParaRPr lang="sk-SK" smtClean="0"/>
          </a:p>
          <a:p>
            <a:r>
              <a:rPr lang="sk-SK" smtClean="0"/>
              <a:t>Biopalivá</a:t>
            </a:r>
          </a:p>
          <a:p>
            <a:pPr lvl="1"/>
            <a:r>
              <a:rPr lang="sk-SK" smtClean="0"/>
              <a:t>Súťaž o využitie ornej pôdy</a:t>
            </a:r>
          </a:p>
          <a:p>
            <a:pPr lvl="1"/>
            <a:r>
              <a:rPr lang="sk-SK" smtClean="0"/>
              <a:t>Ubúdanie lesov a mokradí</a:t>
            </a:r>
          </a:p>
          <a:p>
            <a:pPr lvl="1"/>
            <a:r>
              <a:rPr lang="sk-SK" smtClean="0"/>
              <a:t>Emisie</a:t>
            </a:r>
          </a:p>
          <a:p>
            <a:pPr lvl="1"/>
            <a:endParaRPr lang="sk-SK" smtClean="0"/>
          </a:p>
          <a:p>
            <a:r>
              <a:rPr lang="sk-SK" smtClean="0"/>
              <a:t>Nezamestnanosť</a:t>
            </a:r>
          </a:p>
          <a:p>
            <a:pPr lvl="1"/>
            <a:r>
              <a:rPr lang="sk-SK" smtClean="0"/>
              <a:t>Nicholas Rivers – ekonomický model, prostredie USA</a:t>
            </a:r>
          </a:p>
          <a:p>
            <a:pPr lvl="1"/>
            <a:r>
              <a:rPr lang="sk-SK" smtClean="0"/>
              <a:t>Politika presadzujúca obnoviteľné zdroje spôsobuje nárast nezamestnanosti (Rivers 2013)</a:t>
            </a:r>
          </a:p>
          <a:p>
            <a:pPr lvl="1"/>
            <a:endParaRPr lang="sk-SK" smtClean="0"/>
          </a:p>
          <a:p>
            <a:endParaRPr lang="sk-SK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088" y="1844675"/>
            <a:ext cx="8075612" cy="4162425"/>
          </a:xfrm>
        </p:spPr>
        <p:txBody>
          <a:bodyPr/>
          <a:lstStyle/>
          <a:p>
            <a:pPr>
              <a:defRPr/>
            </a:pPr>
            <a:r>
              <a:rPr lang="cs-CZ" dirty="0"/>
              <a:t>Zvedání obchodních bariér vládami „prvního světa“ a zemědělskou i průmyslovou lobby</a:t>
            </a:r>
          </a:p>
          <a:p>
            <a:pPr>
              <a:defRPr/>
            </a:pPr>
            <a:r>
              <a:rPr lang="cs-CZ" dirty="0"/>
              <a:t>Limituje obchodní expanzi z regionu a možnost zemí 3. světa využívat své zdroje </a:t>
            </a:r>
          </a:p>
          <a:p>
            <a:pPr marL="715963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Papírnictví, Dřevařství  (FLEGT 2013 - EU arbitrem toho, co je „legální dřevo“)</a:t>
            </a:r>
          </a:p>
          <a:p>
            <a:pPr marL="715963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Palmový olej (produkce, benzín)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/>
              <a:t>Nazývání protektivních opatření „</a:t>
            </a:r>
            <a:r>
              <a:rPr lang="cs-CZ" dirty="0" err="1"/>
              <a:t>envrironmentálními</a:t>
            </a:r>
            <a:r>
              <a:rPr lang="cs-CZ" dirty="0"/>
              <a:t>“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72494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Co </a:t>
            </a:r>
            <a:r>
              <a:rPr lang="cs-CZ" dirty="0">
                <a:highlight>
                  <a:srgbClr val="FFFF00"/>
                </a:highlight>
              </a:rPr>
              <a:t>SKUTEČNĚ</a:t>
            </a:r>
            <a:r>
              <a:rPr lang="cs-CZ" dirty="0"/>
              <a:t> stojí za environmentálními opatřeními? </a:t>
            </a:r>
            <a:r>
              <a:rPr lang="cs-CZ" sz="2200" dirty="0"/>
              <a:t>(</a:t>
            </a:r>
            <a:r>
              <a:rPr lang="cs-CZ" sz="2200" dirty="0" err="1"/>
              <a:t>Roberts</a:t>
            </a:r>
            <a:r>
              <a:rPr lang="cs-CZ" sz="2200" dirty="0"/>
              <a:t>, 2011)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49817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dirty="0"/>
              <a:t>Důsledky západního „environmentálního“ protekcionismu </a:t>
            </a:r>
            <a:r>
              <a:rPr lang="cs-CZ" sz="2200" dirty="0"/>
              <a:t>(</a:t>
            </a:r>
            <a:r>
              <a:rPr lang="cs-CZ" sz="2200" dirty="0" err="1"/>
              <a:t>Sina</a:t>
            </a:r>
            <a:r>
              <a:rPr lang="cs-CZ" sz="2200" dirty="0"/>
              <a:t> 2016)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/>
          <a:lstStyle/>
          <a:p>
            <a:pPr>
              <a:defRPr/>
            </a:pPr>
            <a:r>
              <a:rPr lang="cs-CZ" dirty="0"/>
              <a:t>Vyšší nezaměstnanost</a:t>
            </a:r>
          </a:p>
          <a:p>
            <a:pPr>
              <a:defRPr/>
            </a:pPr>
            <a:r>
              <a:rPr lang="cs-CZ" dirty="0"/>
              <a:t>Nižší možnost rozvoje zemí</a:t>
            </a:r>
          </a:p>
          <a:p>
            <a:pPr>
              <a:defRPr/>
            </a:pPr>
            <a:r>
              <a:rPr lang="cs-CZ" dirty="0"/>
              <a:t>Nemožnost dostat se z „pasti chudoby“</a:t>
            </a:r>
          </a:p>
          <a:p>
            <a:pPr>
              <a:defRPr/>
            </a:pPr>
            <a:r>
              <a:rPr lang="cs-CZ" dirty="0"/>
              <a:t>Nedostatek potravin, hladomory (zákaz GMO potravin již v 1990)</a:t>
            </a:r>
          </a:p>
          <a:p>
            <a:pPr>
              <a:defRPr/>
            </a:pPr>
            <a:r>
              <a:rPr lang="cs-CZ" dirty="0"/>
              <a:t>Tisíce mrtvých (zákaz DDT postřiků)</a:t>
            </a:r>
          </a:p>
          <a:p>
            <a:pPr>
              <a:defRPr/>
            </a:pPr>
            <a:endParaRPr lang="cs-CZ" dirty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cs-CZ" dirty="0"/>
              <a:t>Na úkor koho zachraňujeme životní prostředí?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Richard Sulík - video</a:t>
            </a:r>
          </a:p>
          <a:p>
            <a:endParaRPr lang="sk-SK" smtClean="0"/>
          </a:p>
          <a:p>
            <a:r>
              <a:rPr lang="sk-SK" smtClean="0"/>
              <a:t>https://www.youtube.com/watch?v=Fsb-4a-hr0A&amp;ab_channel=RichardSul%C3%ADk</a:t>
            </a:r>
          </a:p>
          <a:p>
            <a:endParaRPr lang="sk-SK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k-SK" dirty="0"/>
              <a:t>Environmentálna politika EÚ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26627" name="Picture 10" descr="http://img.ihned.cz/attachment.php/130/56360130/vfmbwUOFHnuSNAc6a3i4M9jx8KstlWp1/arkt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113" y="0"/>
            <a:ext cx="12188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ovéPole 8"/>
          <p:cNvSpPr txBox="1">
            <a:spLocks noChangeArrowheads="1"/>
          </p:cNvSpPr>
          <p:nvPr/>
        </p:nvSpPr>
        <p:spPr bwMode="auto">
          <a:xfrm>
            <a:off x="971550" y="1989138"/>
            <a:ext cx="788511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5400" b="1">
                <a:solidFill>
                  <a:srgbClr val="002060"/>
                </a:solidFill>
                <a:latin typeface="Calibri" pitchFamily="34" charset="0"/>
              </a:rPr>
              <a:t>Děkujeme za pozornost!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300" smtClean="0"/>
              <a:t>Esper, J. et al. (2012): Orbital forcing of tree-ring data. In: </a:t>
            </a:r>
            <a:r>
              <a:rPr lang="cs-CZ" sz="1300" i="1" smtClean="0"/>
              <a:t>Nature Climate Change</a:t>
            </a:r>
            <a:r>
              <a:rPr lang="cs-CZ" sz="1300" smtClean="0"/>
              <a:t>, vol. 2, no. 12, pp. 862–866.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smtClean="0"/>
              <a:t>Lindzen, S. R. (2009): Resisting climate hysteria. In: </a:t>
            </a:r>
            <a:r>
              <a:rPr lang="cs-CZ" sz="1300" i="1" smtClean="0"/>
              <a:t>Thepeoplesvoice.org</a:t>
            </a:r>
            <a:r>
              <a:rPr lang="cs-CZ" sz="1300" smtClean="0"/>
              <a:t> [online] August 14, 2009 [cit. 2016-11-17]. Dostupné z: (http://www.thepeoplesvoice.org/TPV3/Voices.php/2009/08/14/resisting-climate-hysteria).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smtClean="0"/>
              <a:t>Lott, M. (2013): Climate models wildly overestimated global warming, study finds. In: </a:t>
            </a:r>
            <a:r>
              <a:rPr lang="cs-CZ" sz="1300" i="1" smtClean="0"/>
              <a:t>Fownews.com</a:t>
            </a:r>
            <a:r>
              <a:rPr lang="cs-CZ" sz="1300" smtClean="0"/>
              <a:t> [online] September 12, 2013 [cit. 2016-11-17]. Dostupné z: (http://www.foxnews.com/science/2013/09/12/climate-models-wildly-overestimated-global-warming-study-finds.html). 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smtClean="0"/>
              <a:t>Moffatt, M. (2016): We Will Never Run Out of Oil. In: </a:t>
            </a:r>
            <a:r>
              <a:rPr lang="cs-CZ" sz="1300" i="1" smtClean="0"/>
              <a:t>Economics.about.com</a:t>
            </a:r>
            <a:r>
              <a:rPr lang="cs-CZ" sz="1300" smtClean="0"/>
              <a:t> [online], [cit. 2016-11-17]. Dostupné z: (http://economics.about.com/cs/macroeconomics/a/run_out_of_oil.htm).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smtClean="0"/>
              <a:t>Radford, T. (2013): Study Finds Plant Growth Surges as CO2 Levels Rise. In: </a:t>
            </a:r>
            <a:r>
              <a:rPr lang="cs-CZ" sz="1300" i="1" smtClean="0"/>
              <a:t>Climate News Network </a:t>
            </a:r>
            <a:r>
              <a:rPr lang="cs-CZ" sz="1300" smtClean="0"/>
              <a:t>[online] June 9, 2013 [cit. 2016-11-17]. Dostupné z: (http://www.climatecentral.org/news/study-finds-plant-growth-surges-as-co2-levels-rise-16094). 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smtClean="0"/>
              <a:t>Singer, F. S. (2008): </a:t>
            </a:r>
            <a:r>
              <a:rPr lang="cs-CZ" sz="1300" i="1" smtClean="0"/>
              <a:t>Nature, Not Human Activity, Rules the Climate: Summary for Policymakers of the Report of the Nongovernmental International Panel on Climate Change</a:t>
            </a:r>
            <a:r>
              <a:rPr lang="cs-CZ" sz="1300" smtClean="0"/>
              <a:t>. Chicago: The Heartland Institute. Dostupné z: (</a:t>
            </a:r>
            <a:r>
              <a:rPr lang="cs-CZ" sz="1300" smtClean="0">
                <a:hlinkClick r:id="rId2"/>
              </a:rPr>
              <a:t>http://il-rs.org.br/ingles/arquivos/NIPCC.pdf</a:t>
            </a:r>
            <a:r>
              <a:rPr lang="cs-CZ" sz="1300" smtClean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cs-CZ" sz="1300" smtClean="0"/>
              <a:t>Sina, L. (2016): </a:t>
            </a:r>
            <a:r>
              <a:rPr lang="en-US" sz="1300" smtClean="0"/>
              <a:t>Protecting “First world” markets and “Third world” nature</a:t>
            </a:r>
            <a:r>
              <a:rPr lang="cs-CZ" sz="1300" smtClean="0"/>
              <a:t>. </a:t>
            </a:r>
            <a:r>
              <a:rPr lang="en-US" sz="1300" smtClean="0"/>
              <a:t>In Global Environmental Change July 2016</a:t>
            </a:r>
            <a:r>
              <a:rPr lang="cs-CZ" sz="1300" smtClean="0"/>
              <a:t>. Vol.</a:t>
            </a:r>
            <a:r>
              <a:rPr lang="en-US" sz="1300" smtClean="0"/>
              <a:t> 39</a:t>
            </a:r>
            <a:r>
              <a:rPr lang="cs-CZ" sz="1300" smtClean="0"/>
              <a:t>, pp. </a:t>
            </a:r>
            <a:r>
              <a:rPr lang="en-US" sz="1300" smtClean="0"/>
              <a:t>294-304</a:t>
            </a:r>
            <a:endParaRPr lang="cs-CZ" sz="1300" smtClean="0"/>
          </a:p>
          <a:p>
            <a:pPr eaLnBrk="1" hangingPunct="1">
              <a:lnSpc>
                <a:spcPct val="80000"/>
              </a:lnSpc>
            </a:pPr>
            <a:r>
              <a:rPr lang="cs-CZ" sz="1300" smtClean="0"/>
              <a:t>Stöckl, P. (2014): Strašení globálním oteplováním je absurdní, dokazuje environmentalista. In: </a:t>
            </a:r>
            <a:r>
              <a:rPr lang="cs-CZ" sz="1300" i="1" smtClean="0"/>
              <a:t>National Geographic </a:t>
            </a:r>
            <a:r>
              <a:rPr lang="cs-CZ" sz="1300" smtClean="0"/>
              <a:t>[online] Únor 28, 2014 [cit. 2016-11-17]. Dostupné z: (</a:t>
            </a:r>
            <a:r>
              <a:rPr lang="cs-CZ" sz="1300" smtClean="0">
                <a:hlinkClick r:id="rId3"/>
              </a:rPr>
              <a:t>http://www.national-geographic.cz/clanky/straseni-globalnim-oteplovanim-je-absurdni-dokazuje-enviromentalista.html#.WCxOdtLhDMw</a:t>
            </a:r>
            <a:r>
              <a:rPr lang="cs-CZ" sz="1300" smtClean="0"/>
              <a:t>).</a:t>
            </a:r>
          </a:p>
          <a:p>
            <a:pPr eaLnBrk="1" hangingPunct="1">
              <a:lnSpc>
                <a:spcPct val="80000"/>
              </a:lnSpc>
            </a:pPr>
            <a:endParaRPr lang="cs-CZ" sz="13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Zdroje: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cs-CZ">
              <a:effectLst/>
            </a:endParaRPr>
          </a:p>
        </p:txBody>
      </p:sp>
      <p:sp>
        <p:nvSpPr>
          <p:cNvPr id="28674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000" smtClean="0"/>
              <a:t>Adams et. al. (2004): </a:t>
            </a:r>
            <a:r>
              <a:rPr lang="cs-CZ" sz="1000" i="1" smtClean="0"/>
              <a:t>Converting Turkey Offal Into Bio-Derived Hydrocarbon Oil With the CWT Thermal Process</a:t>
            </a:r>
            <a:r>
              <a:rPr lang="cs-CZ" sz="1000" smtClean="0"/>
              <a:t>, online text (</a:t>
            </a:r>
            <a:r>
              <a:rPr lang="cs-CZ" sz="1000" smtClean="0">
                <a:hlinkClick r:id="rId2"/>
              </a:rPr>
              <a:t>https://ergosphere.files.wordpress.com/2007/04/cwt_genconflasvegas3_3_04.pdf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Bousso, R. (2015): </a:t>
            </a:r>
            <a:r>
              <a:rPr lang="cs-CZ" sz="1000" i="1" smtClean="0"/>
              <a:t>BP Sees Technology Nearly Doubling World Energy Resources by 2050</a:t>
            </a:r>
            <a:r>
              <a:rPr lang="cs-CZ" sz="1000" smtClean="0"/>
              <a:t>, online text (</a:t>
            </a:r>
            <a:r>
              <a:rPr lang="cs-CZ" sz="1000" smtClean="0">
                <a:hlinkClick r:id="rId3"/>
              </a:rPr>
              <a:t>http://www.reuters.com/article/energy-tech-bp-idUSL8N12X2HT20151102</a:t>
            </a:r>
            <a:r>
              <a:rPr lang="cs-CZ" sz="1000" smtClean="0"/>
              <a:t>). Ověřeno ke dni 8.11.2016.</a:t>
            </a:r>
            <a:endParaRPr lang="cs-CZ" sz="1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Buzan, B., Waever, O., de Wilde, J. (2005): Bezpečnost: Nový rámec pro analýzu. Brno: Centrum strategických studií.</a:t>
            </a:r>
            <a:endParaRPr lang="cs-CZ" sz="1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Doody, D. (2014): </a:t>
            </a:r>
            <a:r>
              <a:rPr lang="cs-CZ" sz="1000" i="1" smtClean="0"/>
              <a:t>9 Technologies That Promise To Clean Up The Planet</a:t>
            </a:r>
            <a:r>
              <a:rPr lang="cs-CZ" sz="1000" smtClean="0"/>
              <a:t>, online text</a:t>
            </a:r>
            <a:r>
              <a:rPr lang="cs-CZ" sz="1000" smtClean="0">
                <a:latin typeface="Arial" charset="0"/>
              </a:rPr>
              <a:t> </a:t>
            </a:r>
            <a:r>
              <a:rPr lang="cs-CZ" sz="1000" smtClean="0"/>
              <a:t>(</a:t>
            </a:r>
            <a:r>
              <a:rPr lang="cs-CZ" sz="1000" smtClean="0">
                <a:hlinkClick r:id="rId4"/>
              </a:rPr>
              <a:t>https://www.greenbiz.com/blog/2014/03/13/can-clean-tech-save-the-world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Goudarzi S. (2007): </a:t>
            </a:r>
            <a:r>
              <a:rPr lang="cs-CZ" sz="1000" i="1" smtClean="0"/>
              <a:t>Top 10 Emerging Environmental Technologies: Bury the Bad Stuff</a:t>
            </a:r>
            <a:r>
              <a:rPr lang="cs-CZ" sz="1000" smtClean="0"/>
              <a:t>, online text (</a:t>
            </a:r>
            <a:r>
              <a:rPr lang="cs-CZ" sz="1000" smtClean="0">
                <a:hlinkClick r:id="rId5"/>
              </a:rPr>
              <a:t>http://www.livescience.com/11334-top-10-emerging-environmental-technologies.html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Lemley, B., Law, T. (2003): </a:t>
            </a:r>
            <a:r>
              <a:rPr lang="cs-CZ" sz="1000" i="1" smtClean="0"/>
              <a:t>Anything Into Oil</a:t>
            </a:r>
            <a:r>
              <a:rPr lang="cs-CZ" sz="1000" smtClean="0"/>
              <a:t>, online text (</a:t>
            </a:r>
            <a:r>
              <a:rPr lang="cs-CZ" sz="1000" smtClean="0">
                <a:hlinkClick r:id="rId6"/>
              </a:rPr>
              <a:t>http://discovermagazine.com/2003/may/featoil/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Pearce, F. (2013): </a:t>
            </a:r>
            <a:r>
              <a:rPr lang="cs-CZ" sz="1000" i="1" smtClean="0"/>
              <a:t>Technology As Our Planet’s Last Best Hope</a:t>
            </a:r>
            <a:r>
              <a:rPr lang="cs-CZ" sz="1000" smtClean="0"/>
              <a:t>, online text (</a:t>
            </a:r>
            <a:r>
              <a:rPr lang="cs-CZ" sz="1000" smtClean="0">
                <a:hlinkClick r:id="rId7"/>
              </a:rPr>
              <a:t>https://www.theguardian.com/environment/2013/jul/15/technology-planet-ecological-modernism-environmental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Szondy, D. (2016): </a:t>
            </a:r>
            <a:r>
              <a:rPr lang="cs-CZ" sz="1000" i="1" smtClean="0"/>
              <a:t>Asteroid Mining: The Race For Space Riches</a:t>
            </a:r>
            <a:r>
              <a:rPr lang="cs-CZ" sz="1000" smtClean="0"/>
              <a:t>, online text (</a:t>
            </a:r>
            <a:r>
              <a:rPr lang="cs-CZ" sz="1000" smtClean="0">
                <a:hlinkClick r:id="rId8"/>
              </a:rPr>
              <a:t>http://newatlas.com/asteroid-mining-future/44961/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Thomas, J. (2009): </a:t>
            </a:r>
            <a:r>
              <a:rPr lang="cs-CZ" sz="1000" i="1" smtClean="0"/>
              <a:t>What Technologies For Solving Environmental Problems Will We See in 2009?</a:t>
            </a:r>
            <a:r>
              <a:rPr lang="cs-CZ" sz="1000" smtClean="0"/>
              <a:t>, online text (</a:t>
            </a:r>
            <a:r>
              <a:rPr lang="cs-CZ" sz="1000" smtClean="0">
                <a:hlinkClick r:id="rId9"/>
              </a:rPr>
              <a:t>http://www.theecologist.org/blogs_and_comments/commentators/Jim_Thomas/269573/what_technologies_for_solving_environmental_problems_will_we_see_in_2009.html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Wall, M. (2015): </a:t>
            </a:r>
            <a:r>
              <a:rPr lang="cs-CZ" sz="1000" i="1" smtClean="0"/>
              <a:t>Asteroid Mining May Be a Reality By 2025</a:t>
            </a:r>
            <a:r>
              <a:rPr lang="cs-CZ" sz="1000" smtClean="0"/>
              <a:t>, online text (</a:t>
            </a:r>
            <a:r>
              <a:rPr lang="cs-CZ" sz="1000" smtClean="0">
                <a:hlinkClick r:id="rId10"/>
              </a:rPr>
              <a:t>http://www.space.com/30213-asteroid-mining-planetary-resources-2025.html</a:t>
            </a:r>
            <a:r>
              <a:rPr lang="cs-CZ" sz="1000" smtClean="0"/>
              <a:t>). Ověřeno ke dni 8.11.2016.</a:t>
            </a:r>
          </a:p>
          <a:p>
            <a:pPr eaLnBrk="1" hangingPunct="1">
              <a:lnSpc>
                <a:spcPct val="80000"/>
              </a:lnSpc>
            </a:pPr>
            <a:r>
              <a:rPr lang="cs-CZ" sz="1000" smtClean="0"/>
              <a:t>Rivers, N. (2013): </a:t>
            </a:r>
            <a:r>
              <a:rPr lang="en-US" sz="1000" smtClean="0"/>
              <a:t>Renewable energy and unemployment: A general equilibrium analysis</a:t>
            </a:r>
            <a:r>
              <a:rPr lang="cs-CZ" sz="1000" smtClean="0"/>
              <a:t>. Resource and Energy Economics, Vol. 35, 4. (</a:t>
            </a:r>
            <a:r>
              <a:rPr lang="en-US" sz="1000" smtClean="0">
                <a:hlinkClick r:id="rId11"/>
              </a:rPr>
              <a:t>http://www.sciencedirect.com/science/article/pii/S0928765513000250</a:t>
            </a:r>
            <a:r>
              <a:rPr lang="sk-SK" sz="10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sk-SK" sz="1000" smtClean="0"/>
              <a:t>Roberts, J. (2011). </a:t>
            </a:r>
            <a:r>
              <a:rPr lang="en-US" sz="1000" smtClean="0"/>
              <a:t>How Western Environmental Policies Are Stunting Economic Growth in Developing Countries</a:t>
            </a:r>
            <a:r>
              <a:rPr lang="cs-CZ" sz="1000" smtClean="0"/>
              <a:t>. Economic Freedom, Foreign Aid and Development. 24. 1. 2011. Online dostupné z: </a:t>
            </a:r>
            <a:r>
              <a:rPr lang="cs-CZ" sz="1000" smtClean="0">
                <a:hlinkClick r:id="rId12"/>
              </a:rPr>
              <a:t>http://www.heritage.org/research/reports/2011/01/how-western-environmental-policies-are-stunting-economic-growth-in-developing-countries</a:t>
            </a:r>
            <a:r>
              <a:rPr lang="cs-CZ" sz="1000" smtClean="0"/>
              <a:t> </a:t>
            </a:r>
            <a:endParaRPr lang="en-US" sz="1000" smtClean="0"/>
          </a:p>
          <a:p>
            <a:pPr eaLnBrk="1" hangingPunct="1">
              <a:lnSpc>
                <a:spcPct val="80000"/>
              </a:lnSpc>
            </a:pPr>
            <a:endParaRPr lang="en-US" sz="1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684213" y="14128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Změny klimatu jsou projevem klimatických cyklů (Esper 2012)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Neexistuje žádný důkaz, že zvýšení oxidu uhličitého produkovaného lidmi způsobují globální oteplování (Singer 2008)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Globální oteplování má pozitivní důsledky</a:t>
            </a:r>
            <a:endParaRPr lang="cs-CZ" smtClean="0">
              <a:latin typeface="Arial" charset="0"/>
            </a:endParaRPr>
          </a:p>
          <a:p>
            <a:pPr eaLnBrk="1" hangingPunct="1"/>
            <a:endParaRPr lang="cs-CZ" smtClean="0">
              <a:latin typeface="Arial" charset="0"/>
            </a:endParaRPr>
          </a:p>
          <a:p>
            <a:pPr eaLnBrk="1" hangingPunct="1"/>
            <a:r>
              <a:rPr lang="cs-CZ" smtClean="0"/>
              <a:t>Klimatické modely nejsou spolehlivé</a:t>
            </a:r>
          </a:p>
          <a:p>
            <a:pPr marL="1600200" lvl="3" eaLnBrk="1" hangingPunct="1"/>
            <a:r>
              <a:rPr lang="cs-CZ" smtClean="0"/>
              <a:t>Od roku 1990: 114 ze 117 modelů neodhadlo správnou teplotu (Lott 2013)</a:t>
            </a:r>
          </a:p>
          <a:p>
            <a:pPr eaLnBrk="1" hangingPunct="1"/>
            <a:endParaRPr lang="cs-CZ" smtClean="0"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325" y="2667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Změny klimatu nejsou problém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1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Katastrofické scénáře o vyčerpání nerostných surovin</a:t>
            </a: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80. léta – brzy konec ropy?</a:t>
            </a:r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Zcela pomíjí základní ekonomické principy </a:t>
            </a:r>
          </a:p>
          <a:p>
            <a:pPr lvl="1" eaLnBrk="1" hangingPunct="1"/>
            <a:r>
              <a:rPr lang="cs-CZ" smtClean="0"/>
              <a:t>Jejich proces ukončen jinou alternativou (Moffatt 2016)</a:t>
            </a:r>
            <a:endParaRPr lang="cs-CZ" smtClean="0">
              <a:latin typeface="Arial" charset="0"/>
            </a:endParaRPr>
          </a:p>
          <a:p>
            <a:pPr lvl="1" eaLnBrk="1" hangingPunct="1"/>
            <a:r>
              <a:rPr lang="cs-CZ" smtClean="0"/>
              <a:t>Potlačení starosti o budoucnost-vyhneme se      </a:t>
            </a:r>
            <a:r>
              <a:rPr lang="cs-CZ" smtClean="0">
                <a:latin typeface="Arial" charset="0"/>
              </a:rPr>
              <a:t>		       </a:t>
            </a:r>
            <a:r>
              <a:rPr lang="cs-CZ" smtClean="0"/>
              <a:t>obrovským (až paralyzujícím) výdajům</a:t>
            </a:r>
          </a:p>
          <a:p>
            <a:pPr marL="2057400" lvl="4" eaLnBrk="1" hangingPunct="1"/>
            <a:r>
              <a:rPr lang="cs-CZ" smtClean="0">
                <a:latin typeface="Arial" charset="0"/>
              </a:rPr>
              <a:t>  </a:t>
            </a:r>
            <a:r>
              <a:rPr lang="cs-CZ" smtClean="0"/>
              <a:t>             (Buzan, Waever, de Wilde 2005)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12762" y="266700"/>
            <a:ext cx="8229601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Katastrofické scénáře</a:t>
            </a:r>
          </a:p>
        </p:txBody>
      </p:sp>
      <p:graphicFrame>
        <p:nvGraphicFramePr>
          <p:cNvPr id="15380" name="Group 20"/>
          <p:cNvGraphicFramePr>
            <a:graphicFrameLocks noGrp="1"/>
          </p:cNvGraphicFramePr>
          <p:nvPr/>
        </p:nvGraphicFramePr>
        <p:xfrm>
          <a:off x="900113" y="2636838"/>
          <a:ext cx="5040312" cy="1584325"/>
        </p:xfrm>
        <a:graphic>
          <a:graphicData uri="http://schemas.openxmlformats.org/drawingml/2006/table">
            <a:tbl>
              <a:tblPr/>
              <a:tblGrid>
                <a:gridCol w="5040312">
                  <a:extLst>
                    <a:ext uri="{9D8B030D-6E8A-4147-A177-3AD203B41FA5}"/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Počet vytěžitelných barelů pomocí současné technologie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651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Světová spotřeba ropy/rok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700">
                <a:effectLst>
                  <a:outerShdw blurRad="38100" dist="38100" dir="2700000" algn="tl">
                    <a:srgbClr val="C0C0C0"/>
                  </a:outerShdw>
                </a:effectLst>
              </a:rPr>
              <a:t>Stávající zdroje a nové technologie</a:t>
            </a:r>
          </a:p>
        </p:txBody>
      </p:sp>
      <p:sp>
        <p:nvSpPr>
          <p:cNvPr id="16386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1" eaLnBrk="1" hangingPunct="1"/>
            <a:r>
              <a:rPr lang="cs-CZ" smtClean="0"/>
              <a:t>Nové technologie -&gt; nové způsoby těžby (Moffatt 2016)</a:t>
            </a:r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Díky nim menší pravděpodobnost, že suroviny dojdou (i přes vzrůstající spotřebu)</a:t>
            </a:r>
          </a:p>
          <a:p>
            <a:pPr lvl="1" eaLnBrk="1" hangingPunct="1"/>
            <a:endParaRPr lang="cs-CZ" smtClean="0"/>
          </a:p>
          <a:p>
            <a:pPr lvl="1" eaLnBrk="1" hangingPunct="1"/>
            <a:r>
              <a:rPr lang="cs-CZ" smtClean="0"/>
              <a:t>Př. rok 2050 – svět bez plynu ropy x dvojnásobek rezerv, větší nabídka než poptávka (Bousso 2015).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507413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3700">
                <a:effectLst/>
              </a:rPr>
              <a:t>Technologie jako řešení environmentálních problémů</a:t>
            </a:r>
          </a:p>
        </p:txBody>
      </p:sp>
      <p:sp>
        <p:nvSpPr>
          <p:cNvPr id="17410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Environmentální modernismus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Moderní technologie jsou řešením, ne problémem.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Využívání inovací může zachránit planetu (Pearce 2013).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3700">
                <a:effectLst/>
              </a:rPr>
              <a:t>Technologie jako řešení environmentálních problémů II.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468313" y="1412875"/>
            <a:ext cx="8229600" cy="4886325"/>
          </a:xfrm>
        </p:spPr>
        <p:txBody>
          <a:bodyPr/>
          <a:lstStyle/>
          <a:p>
            <a:pPr eaLnBrk="1" hangingPunct="1"/>
            <a:r>
              <a:rPr lang="cs-CZ" b="1" dirty="0" err="1" smtClean="0"/>
              <a:t>Geo</a:t>
            </a:r>
            <a:r>
              <a:rPr lang="cs-CZ" b="1" dirty="0" smtClean="0"/>
              <a:t>-</a:t>
            </a:r>
            <a:r>
              <a:rPr lang="cs-CZ" b="1" dirty="0" err="1" smtClean="0"/>
              <a:t>engineering</a:t>
            </a:r>
            <a:r>
              <a:rPr lang="cs-CZ" dirty="0" smtClean="0"/>
              <a:t> –např. rozptyl </a:t>
            </a:r>
            <a:r>
              <a:rPr lang="cs-CZ" dirty="0" err="1" smtClean="0"/>
              <a:t>nano</a:t>
            </a:r>
            <a:r>
              <a:rPr lang="cs-CZ" dirty="0" smtClean="0"/>
              <a:t> částic síry v horních vrstvách atmosféry (odrážení slunečního záření zpět do vesmíru)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Pozměnění složení vod oceánů (</a:t>
            </a:r>
            <a:r>
              <a:rPr lang="cs-CZ" dirty="0" err="1" smtClean="0"/>
              <a:t>absorbce</a:t>
            </a:r>
            <a:r>
              <a:rPr lang="cs-CZ" dirty="0" smtClean="0"/>
              <a:t> oxidu uhličitého)</a:t>
            </a:r>
          </a:p>
          <a:p>
            <a:pPr eaLnBrk="1" hangingPunct="1"/>
            <a:endParaRPr lang="cs-CZ" b="1" dirty="0" smtClean="0"/>
          </a:p>
          <a:p>
            <a:pPr eaLnBrk="1" hangingPunct="1"/>
            <a:r>
              <a:rPr lang="cs-CZ" dirty="0" smtClean="0"/>
              <a:t>Bezbolestná </a:t>
            </a:r>
            <a:r>
              <a:rPr lang="cs-CZ" dirty="0" smtClean="0"/>
              <a:t>náprava bez nutnosti redukce emisí (Thomas 2009).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cs-CZ" sz="3700">
                <a:effectLst/>
              </a:rPr>
              <a:t>Technologie jako řešení environmentálních problémů III.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/>
              <a:t>Skyonic Corporation</a:t>
            </a:r>
            <a:r>
              <a:rPr lang="cs-CZ" smtClean="0"/>
              <a:t> - možnost zachycení oxidu uhličitého skrze uhlík.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Jedna továrna </a:t>
            </a:r>
            <a:r>
              <a:rPr lang="cs-CZ" b="1" smtClean="0"/>
              <a:t>redukci o 300 000 tun</a:t>
            </a:r>
            <a:r>
              <a:rPr lang="cs-CZ" smtClean="0"/>
              <a:t> emisí oxidu uhličitého ročně (Goudarzi 2007), (Doody 2014).</a:t>
            </a:r>
          </a:p>
          <a:p>
            <a:pPr eaLnBrk="1" hangingPunct="1">
              <a:lnSpc>
                <a:spcPct val="90000"/>
              </a:lnSpc>
            </a:pPr>
            <a:endParaRPr lang="cs-CZ" b="1" smtClean="0"/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Changing World Technologies – termální depolymerizace</a:t>
            </a:r>
            <a:r>
              <a:rPr lang="cs-CZ" smtClean="0"/>
              <a:t>. Možnost řešení třech problémů – likvidace odpadu, doplnění zásob ropy, zmírnění globálního oteplování. (Lemley, Law 2003), (Adams et. al 2004).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>
                <a:effectLst/>
              </a:rPr>
              <a:t>Nové technologie a nové zdroje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Zhruba po roce 2020 by se realitou mohla stát těžba asteroidů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Využití jak v rámci vesmíru (10 tisíc dolarů za litr vodu na MVS), tak i doprava na zem.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Př. asteroid s rozlohou jeden kilometr může obsahovat až 100 000 tun platiny. V současnosti se těží 130 tun platiny na zemi za rok. (Szondy 2016), (Wall 2015).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Vodná energia</a:t>
            </a:r>
          </a:p>
          <a:p>
            <a:pPr lvl="1"/>
            <a:r>
              <a:rPr lang="sk-SK" smtClean="0"/>
              <a:t>Dominantný zdroj</a:t>
            </a:r>
          </a:p>
          <a:p>
            <a:pPr lvl="1"/>
            <a:r>
              <a:rPr lang="sk-SK" smtClean="0"/>
              <a:t>Stavba priehrad</a:t>
            </a:r>
          </a:p>
          <a:p>
            <a:pPr lvl="1"/>
            <a:r>
              <a:rPr lang="sk-SK" smtClean="0"/>
              <a:t>Premena krajiny – ničenie ekosystémov</a:t>
            </a:r>
          </a:p>
          <a:p>
            <a:pPr lvl="1"/>
            <a:r>
              <a:rPr lang="sk-SK" smtClean="0"/>
              <a:t>Dopad na ľudí – Čína 1959</a:t>
            </a:r>
          </a:p>
          <a:p>
            <a:pPr lvl="1"/>
            <a:endParaRPr lang="sk-SK" smtClean="0"/>
          </a:p>
          <a:p>
            <a:r>
              <a:rPr lang="sk-SK" smtClean="0"/>
              <a:t>Solárna energia</a:t>
            </a:r>
          </a:p>
          <a:p>
            <a:pPr lvl="1"/>
            <a:r>
              <a:rPr lang="sk-SK" smtClean="0"/>
              <a:t>Rozsiahle plochy</a:t>
            </a:r>
          </a:p>
          <a:p>
            <a:pPr lvl="1"/>
            <a:r>
              <a:rPr lang="sk-SK" smtClean="0"/>
              <a:t>Erózia a stlačovanie pôdy</a:t>
            </a:r>
          </a:p>
          <a:p>
            <a:pPr lvl="1"/>
            <a:r>
              <a:rPr lang="sk-SK" smtClean="0"/>
              <a:t>Odvodňovanie</a:t>
            </a:r>
          </a:p>
          <a:p>
            <a:pPr lvl="1"/>
            <a:r>
              <a:rPr lang="sk-SK" smtClean="0"/>
              <a:t>Škodlivé materiály v solárnych paneloch</a:t>
            </a:r>
          </a:p>
          <a:p>
            <a:pPr lvl="1">
              <a:buFont typeface="Verdana" pitchFamily="34" charset="0"/>
              <a:buNone/>
            </a:pPr>
            <a:endParaRPr lang="sk-SK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sk-SK" dirty="0"/>
              <a:t>Negatívne dopady obnoviteľných zdrojov energie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4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1120</Words>
  <Application>Microsoft Office PowerPoint</Application>
  <PresentationFormat>Prezentácia na obrazovke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Shluk</vt:lpstr>
      <vt:lpstr>Snímka 1</vt:lpstr>
      <vt:lpstr>Změny klimatu nejsou problém</vt:lpstr>
      <vt:lpstr>Katastrofické scénáře</vt:lpstr>
      <vt:lpstr>Stávající zdroje a nové technologie</vt:lpstr>
      <vt:lpstr>Technologie jako řešení environmentálních problémů</vt:lpstr>
      <vt:lpstr>Technologie jako řešení environmentálních problémů II.</vt:lpstr>
      <vt:lpstr>Technologie jako řešení environmentálních problémů III.</vt:lpstr>
      <vt:lpstr>Nové technologie a nové zdroje</vt:lpstr>
      <vt:lpstr>Negatívne dopady obnoviteľných zdrojov energie</vt:lpstr>
      <vt:lpstr>Snímka 10</vt:lpstr>
      <vt:lpstr>Co SKUTEČNĚ stojí za environmentálními opatřeními? (Roberts, 2011)</vt:lpstr>
      <vt:lpstr>Důsledky západního „environmentálního“ protekcionismu (Sina 2016)</vt:lpstr>
      <vt:lpstr>Environmentálna politika EÚ</vt:lpstr>
      <vt:lpstr>Snímka 14</vt:lpstr>
      <vt:lpstr>Zdroje:</vt:lpstr>
      <vt:lpstr>Snímka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</dc:creator>
  <cp:lastModifiedBy>Notebook</cp:lastModifiedBy>
  <cp:revision>27</cp:revision>
  <dcterms:created xsi:type="dcterms:W3CDTF">2016-11-17T18:23:54Z</dcterms:created>
  <dcterms:modified xsi:type="dcterms:W3CDTF">2016-11-23T06:40:45Z</dcterms:modified>
</cp:coreProperties>
</file>