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9" r:id="rId9"/>
    <p:sldId id="270" r:id="rId10"/>
    <p:sldId id="259" r:id="rId11"/>
    <p:sldId id="260" r:id="rId12"/>
    <p:sldId id="261" r:id="rId13"/>
    <p:sldId id="262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810" y="1905000"/>
            <a:ext cx="9146382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810" y="5105400"/>
            <a:ext cx="9146381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Volný tva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58" name="Volný tva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59" name="Volný tva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60" name="Volný tva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61" name="Volný tva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62" name="Volný tva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63" name="Volný tva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64" name="Volný tva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65" name="Volný tva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66" name="Volný tva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67" name="Volný tva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68" name="Volný tva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69" name="Volný tva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70" name="Volný tva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71" name="Volný tva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72" name="Volný tva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73" name="Volný tva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74" name="Volný tva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75" name="Volný tva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76" name="Volný tva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77" name="Volný tva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78" name="Volný tva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79" name="Volný tva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80" name="Volný tva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81" name="Volný tva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82" name="Volný tva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83" name="Volný tva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84" name="Volný tva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85" name="Volný tva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86" name="Volný tva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87" name="Volný tva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88" name="Volný tva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89" name="Volný tva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90" name="Volný tva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91" name="Volný tva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92" name="Volný tva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93" name="Volný tva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94" name="Volný tva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95" name="Volný tva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96" name="Volný tva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97" name="Volný tva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98" name="Volný tva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99" name="Volný tva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00" name="Volný tva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01" name="Volný tva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02" name="Volný tva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03" name="Volný tva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04" name="Volný tva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05" name="Volný tva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06" name="Volný tva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07" name="Volný tva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08" name="Volný tva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09" name="Volný tva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10" name="Volný tva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11" name="Volný tva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12" name="Volný tva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13" name="Volný tva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14" name="Volný tva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15" name="Volný tva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16" name="Volný tva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17" name="Volný tva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18" name="Volný tva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19" name="Volný tva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20" name="Volný tva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21" name="Volný tva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22" name="Volný tva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23" name="Volný tva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24" name="Volný tva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25" name="Volný tva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26" name="Volný tva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27" name="Volný tva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28" name="Volný tva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29" name="Volný tva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30" name="Volný tva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31" name="Volný tva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32" name="Volný tva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33" name="Volný tva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34" name="Volný tva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35" name="Volný tva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36" name="Volný tva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37" name="Volný tva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38" name="Volný tva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39" name="Volný tva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40" name="Volný tva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41" name="Volný tva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42" name="Volný tva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43" name="Volný tva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44" name="Volný tva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45" name="Volný tva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46" name="Volný tva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47" name="Volný tva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48" name="Volný tva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49" name="Volný tva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50" name="Volný tva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51" name="Volný tva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52" name="Volný tva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53" name="Volný tva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54" name="Volný tva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55" name="Volný tva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56" name="Volný tva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57" name="Volný tva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58" name="Volný tva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59" name="Volný tva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60" name="Volný tva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61" name="Volný tva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62" name="Volný tva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63" name="Volný tva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64" name="Volný tva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65" name="Volný tva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66" name="Volný tva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67" name="Volný tva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68" name="Volný tva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69" name="Volný tva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70" name="Volný tva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71" name="Volný tva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72" name="Volný tva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73" name="Volný tva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74" name="Volný tva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75" name="Volný tva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76" name="Volný tva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77" name="Volný tva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78" name="Volný tva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79" name="Volný tva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09893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8" name="Volný tvar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9" name="Volný tvar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0" name="Volný tvar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1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2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3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4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5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6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3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4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5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6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7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8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9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30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31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32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33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34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35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36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37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38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39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40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41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42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43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44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45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46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47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48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49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50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51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52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53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54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55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56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57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58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59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60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61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62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63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64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65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66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67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68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69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70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71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72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73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74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75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76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77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78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79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80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81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9530-8359-40B8-A088-EB251CD834CD}" type="datetimeFigureOut">
              <a:rPr lang="cs-CZ" smtClean="0"/>
              <a:t>22. 11. 2016</a:t>
            </a:fld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A88D-E77E-4BD6-A9EB-EC08D32EB6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7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7046" y="3472590"/>
            <a:ext cx="6492240" cy="64025"/>
            <a:chOff x="1522413" y="1514475"/>
            <a:chExt cx="10569575" cy="64008"/>
          </a:xfrm>
        </p:grpSpPr>
        <p:sp>
          <p:nvSpPr>
            <p:cNvPr id="8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9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0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1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2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3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4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5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6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3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4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5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6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7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8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9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30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31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32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33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34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35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36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37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38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39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40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41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42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43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44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45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46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47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48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49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50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51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52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53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54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55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56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57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58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59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60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61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62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63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64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65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66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67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68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69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70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71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72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73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74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75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76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77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78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79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80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81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</p:grp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364311" y="274640"/>
            <a:ext cx="1371957" cy="5901747"/>
          </a:xfrm>
        </p:spPr>
        <p:txBody>
          <a:bodyPr vert="eaVert"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8171" y="277814"/>
            <a:ext cx="9146383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9530-8359-40B8-A088-EB251CD834CD}" type="datetimeFigureOut">
              <a:rPr lang="cs-CZ" smtClean="0"/>
              <a:t>22. 11. 2016</a:t>
            </a:fld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A88D-E77E-4BD6-A9EB-EC08D32EB6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34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8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69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0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1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2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3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4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5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6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7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8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9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0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1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2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3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4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5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6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7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8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9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0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1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2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3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4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5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6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7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8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9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0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1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2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3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4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5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6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7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8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9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0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1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2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3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4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5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6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7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8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9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0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1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2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3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4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5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6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7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8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9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30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31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32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33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34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35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36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37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38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39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40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41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9530-8359-40B8-A088-EB251CD834CD}" type="datetimeFigureOut">
              <a:rPr lang="cs-CZ" smtClean="0"/>
              <a:t>22. 11. 2016</a:t>
            </a:fld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A88D-E77E-4BD6-A9EB-EC08D32EB6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28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Volný tva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57" name="Volný tva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58" name="Volný tva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59" name="Volný tva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60" name="Volný tva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61" name="Volný tva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62" name="Volný tva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63" name="Volný tva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64" name="Volný tva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65" name="Volný tva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66" name="Volný tva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67" name="Volný tva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68" name="Volný tva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69" name="Volný tva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70" name="Volný tva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71" name="Volný tva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72" name="Volný tva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73" name="Volný tva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74" name="Volný tva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75" name="Volný tva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76" name="Volný tva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77" name="Volný tva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78" name="Volný tva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79" name="Volný tva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80" name="Volný tva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81" name="Volný tva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82" name="Volný tva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83" name="Volný tva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84" name="Volný tva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85" name="Volný tva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86" name="Volný tva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87" name="Volný tva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88" name="Volný tva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89" name="Volný tva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90" name="Volný tva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91" name="Volný tva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92" name="Volný tva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93" name="Volný tva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94" name="Volný tva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95" name="Volný tva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96" name="Volný tva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97" name="Volný tva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98" name="Volný tva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299" name="Volný tva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00" name="Volný tva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01" name="Volný tva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02" name="Volný tva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03" name="Volný tva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04" name="Volný tva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05" name="Volný tva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06" name="Volný tva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07" name="Volný tva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08" name="Volný tva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09" name="Volný tva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10" name="Volný tva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11" name="Volný tva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12" name="Volný tva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13" name="Volný tva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14" name="Volný tva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15" name="Volný tva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16" name="Volný tva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17" name="Volný tva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18" name="Volný tva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19" name="Volný tva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20" name="Volný tva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21" name="Volný tva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22" name="Volný tva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23" name="Volný tva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24" name="Volný tva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25" name="Volný tva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26" name="Volný tva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27" name="Volný tva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28" name="Volný tva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29" name="Volný tva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30" name="Volný tva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31" name="Volný tva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32" name="Volný tva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33" name="Volný tva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34" name="Volný tva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35" name="Volný tva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36" name="Volný tva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37" name="Volný tva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38" name="Volný tva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39" name="Volný tva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40" name="Volný tva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41" name="Volný tva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42" name="Volný tva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43" name="Volný tva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44" name="Volný tva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45" name="Volný tva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46" name="Volný tva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47" name="Volný tva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48" name="Volný tva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49" name="Volný tva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50" name="Volný tva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51" name="Volný tva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52" name="Volný tva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53" name="Volný tva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54" name="Volný tva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55" name="Volný tva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56" name="Volný tva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57" name="Volný tva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58" name="Volný tva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59" name="Volný tva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60" name="Volný tva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61" name="Volný tva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62" name="Volný tva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63" name="Volný tva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64" name="Volný tva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65" name="Volný tva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66" name="Volný tva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67" name="Volný tva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68" name="Volný tva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69" name="Volný tva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70" name="Volný tva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71" name="Volný tva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72" name="Volný tva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73" name="Volný tva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74" name="Volný tva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75" name="Volný tva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76" name="Volný tva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77" name="Volný tva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  <p:sp>
          <p:nvSpPr>
            <p:cNvPr id="378" name="Volný tva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810" y="1905000"/>
            <a:ext cx="9146382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810" y="5102526"/>
            <a:ext cx="9146381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9530-8359-40B8-A088-EB251CD834CD}" type="datetimeFigureOut">
              <a:rPr lang="cs-CZ" smtClean="0"/>
              <a:t>22. 11. 2016</a:t>
            </a:fld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A88D-E77E-4BD6-A9EB-EC08D32EB6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25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9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60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61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62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63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64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65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66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67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68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69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0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1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2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3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4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5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6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7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8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9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0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1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2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3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4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5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6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7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8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9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0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1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2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3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4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5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6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7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8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9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0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1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2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3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4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5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6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7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8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9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0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1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2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3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4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5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6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7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8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9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0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1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2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3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4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5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6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7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8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9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30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31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32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2810" y="1905000"/>
            <a:ext cx="442075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8442" y="1905000"/>
            <a:ext cx="442074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9530-8359-40B8-A088-EB251CD834CD}" type="datetimeFigureOut">
              <a:rPr lang="cs-CZ" smtClean="0"/>
              <a:t>22. 11. 2016</a:t>
            </a:fld>
            <a:endParaRPr lang="cs-CZ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A88D-E77E-4BD6-A9EB-EC08D32EB6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47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1" name="Volný tvar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62" name="Volný tvar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63" name="Volný tvar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64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65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66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67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68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69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0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1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2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3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4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5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6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7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8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9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0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1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2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3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4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5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6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7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8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9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0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1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2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3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4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5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6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7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8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9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0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1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2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3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4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5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6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7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8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9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0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1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2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3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4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5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6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7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8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9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0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1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2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3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4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5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6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7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8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9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30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31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32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33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34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810" y="1905000"/>
            <a:ext cx="441770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810" y="2819400"/>
            <a:ext cx="441770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51488" y="1905000"/>
            <a:ext cx="441770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51488" y="2819400"/>
            <a:ext cx="441770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9530-8359-40B8-A088-EB251CD834CD}" type="datetimeFigureOut">
              <a:rPr lang="cs-CZ" smtClean="0"/>
              <a:t>22. 11. 2016</a:t>
            </a:fld>
            <a:endParaRPr lang="cs-CZ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A88D-E77E-4BD6-A9EB-EC08D32EB6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11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7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58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59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60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61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62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63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64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65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66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67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68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69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0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1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2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3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4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5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6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7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8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79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0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1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2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3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4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5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6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7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8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89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0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1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2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3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4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5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6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7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8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199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0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1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2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3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4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5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6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7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8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09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0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1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2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3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4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5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6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7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8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19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0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1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2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3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4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5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6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7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8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29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  <p:sp>
          <p:nvSpPr>
            <p:cNvPr id="230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 noProof="0" dirty="0">
                <a:ln>
                  <a:noFill/>
                </a:ln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9530-8359-40B8-A088-EB251CD834CD}" type="datetimeFigureOut">
              <a:rPr lang="cs-CZ" smtClean="0"/>
              <a:t>22. 11. 2016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A88D-E77E-4BD6-A9EB-EC08D32EB6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9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9530-8359-40B8-A088-EB251CD834CD}" type="datetimeFigureOut">
              <a:rPr lang="cs-CZ" smtClean="0"/>
              <a:t>22. 11. 2016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A88D-E77E-4BD6-A9EB-EC08D32EB6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95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8990" y="1630822"/>
            <a:ext cx="6292667" cy="4575885"/>
            <a:chOff x="4417839" y="1630821"/>
            <a:chExt cx="6291028" cy="4575885"/>
          </a:xfrm>
        </p:grpSpPr>
        <p:grpSp>
          <p:nvGrpSpPr>
            <p:cNvPr id="616" name="Skupina 5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Skupina 6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Volný tvar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olný tvar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olný tvar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Skupina 6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Volný tvar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olný tvar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olný tvar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Skupina 5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Skupina 5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Volný tvar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olný tvar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olný tvar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Skupina 5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Volný tvar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olný tvar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olný tvar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1249" y="1905000"/>
            <a:ext cx="5670757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2809" y="3429000"/>
            <a:ext cx="2743915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9530-8359-40B8-A088-EB251CD834CD}" type="datetimeFigureOut">
              <a:rPr lang="cs-CZ" smtClean="0"/>
              <a:t>22. 11. 2016</a:t>
            </a:fld>
            <a:endParaRPr lang="cs-CZ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A88D-E77E-4BD6-A9EB-EC08D32EB6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16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877" y="1630822"/>
            <a:ext cx="6292667" cy="4575885"/>
            <a:chOff x="4417839" y="1630821"/>
            <a:chExt cx="6291028" cy="4575885"/>
          </a:xfrm>
        </p:grpSpPr>
        <p:grpSp>
          <p:nvGrpSpPr>
            <p:cNvPr id="615" name="Skupina 5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Skupina 6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Volný tvar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Volný tvar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olný tvar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Skupina 6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Volný tvar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Volný tvar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olný tvar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Skupina 5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Skupina 5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Volný tvar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Volný tvar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olný tvar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Skupina 5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Volný tvar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Volný tvar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olný tvar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olný tvar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olný tvar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olný tvar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olný tvar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olný tvar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olný tvar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olný tvar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olný tvar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olný tvar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olný tvar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olný tvar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olný tvar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olný tvar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olný tvar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olný tvar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olný tvar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olný tvar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olný tvar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olný tvar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olný tvar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olný tvar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olný tvar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olný tvar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olný tvar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olný tvar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olný tvar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olný tvar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olný tvar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olný tvar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olný tvar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olný tvar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olný tvar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olný tvar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olný tvar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olný tvar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olný tvar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olný tvar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olný tvar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olný tvar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olný tvar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olný tvar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olný tvar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olný tvar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olný tvar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olný tvar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olný tvar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olný tvar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olný tvar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olný tvar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olný tvar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olný tvar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olný tvar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olný tvar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olný tvar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olný tvar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olný tvar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olný tvar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olný tvar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olný tvar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olný tvar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olný tvar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olný tvar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olný tvar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olný tvar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olný tvar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olný tvar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olný tvar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olný tvar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olný tvar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olný tvar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olný tvar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1800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1746293" y="1884311"/>
            <a:ext cx="5670757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08018" y="3411748"/>
            <a:ext cx="2743915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9530-8359-40B8-A088-EB251CD834CD}" type="datetimeFigureOut">
              <a:rPr lang="cs-CZ" smtClean="0"/>
              <a:t>22. 11. 2016</a:t>
            </a:fld>
            <a:endParaRPr lang="cs-CZ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A88D-E77E-4BD6-A9EB-EC08D32EB6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781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811" y="1905000"/>
            <a:ext cx="914638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77716" y="6400801"/>
            <a:ext cx="1244183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D9530-8359-40B8-A088-EB251CD834CD}" type="datetimeFigureOut">
              <a:rPr lang="cs-CZ" smtClean="0"/>
              <a:t>22. 11. 2016</a:t>
            </a:fld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522810" y="6400801"/>
            <a:ext cx="6326246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525893" y="6400801"/>
            <a:ext cx="114330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0A88D-E77E-4BD6-A9EB-EC08D32EB6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0213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erve-energy-future.com/pros-and-cons-of-renewable-energy.php" TargetMode="External"/><Relationship Id="rId2" Type="http://schemas.openxmlformats.org/officeDocument/2006/relationships/hyperlink" Target="https://www.cia.gov/library/publications/the-world-factboo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315.feld.cvut.cz/CD_MPO/CVUT-2-OZE.pdf" TargetMode="External"/><Relationship Id="rId5" Type="http://schemas.openxmlformats.org/officeDocument/2006/relationships/hyperlink" Target="http://qz.com/487128/west-africas-air-pollution-is-reaching-dangerously-high-levels-and-we-dont-know-the-worst-of-it/" TargetMode="External"/><Relationship Id="rId4" Type="http://schemas.openxmlformats.org/officeDocument/2006/relationships/hyperlink" Target="http://qz.com/136606/here-are-the-worlds-worst-cities-for-air-pollution-and-theyre-not-the-ones-youd-expec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dmagenerace.cz/text/detail/geoinzenyrstvi-porucime-svetlu-desti" TargetMode="External"/><Relationship Id="rId7" Type="http://schemas.openxmlformats.org/officeDocument/2006/relationships/hyperlink" Target="http://www.worldbank.org/en/news/feature/2015/06/16/in-lagos-nigeria-a-plea-for-action-against-pollution" TargetMode="External"/><Relationship Id="rId2" Type="http://schemas.openxmlformats.org/officeDocument/2006/relationships/hyperlink" Target="http://www.opec.org/opec_web/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re.ac.uk/download/pdf/30291898.pdf" TargetMode="External"/><Relationship Id="rId5" Type="http://schemas.openxmlformats.org/officeDocument/2006/relationships/hyperlink" Target="http://sbp.fsv.cuni.cz/SBP-254-version1-TRS_WP_15.pdf" TargetMode="External"/><Relationship Id="rId4" Type="http://schemas.openxmlformats.org/officeDocument/2006/relationships/hyperlink" Target="http://www.treehugger.com/corporate-responsibility/opec-emneedsem-low-oil-prices-because-it-keeps-alternative-energy-down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7036" y="221974"/>
            <a:ext cx="9171694" cy="2667000"/>
          </a:xfrm>
        </p:spPr>
        <p:txBody>
          <a:bodyPr/>
          <a:lstStyle/>
          <a:p>
            <a:r>
              <a:rPr lang="cs-CZ" b="1" dirty="0">
                <a:latin typeface="Cambria" panose="02040503050406030204" pitchFamily="18" charset="0"/>
              </a:rPr>
              <a:t>Výroba energie, změny klimatu, </a:t>
            </a:r>
            <a:r>
              <a:rPr lang="cs-CZ" b="1" dirty="0" err="1">
                <a:latin typeface="Cambria" panose="02040503050406030204" pitchFamily="18" charset="0"/>
              </a:rPr>
              <a:t>geoengineering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75819" y="5184912"/>
            <a:ext cx="9146381" cy="1427923"/>
          </a:xfrm>
        </p:spPr>
        <p:txBody>
          <a:bodyPr>
            <a:norm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Košíková Aneta</a:t>
            </a:r>
          </a:p>
          <a:p>
            <a:r>
              <a:rPr lang="cs-CZ" dirty="0">
                <a:latin typeface="Cambria" panose="02040503050406030204" pitchFamily="18" charset="0"/>
              </a:rPr>
              <a:t>Lánová Kristýna</a:t>
            </a:r>
          </a:p>
          <a:p>
            <a:r>
              <a:rPr lang="cs-CZ" dirty="0">
                <a:latin typeface="Cambria" panose="02040503050406030204" pitchFamily="18" charset="0"/>
              </a:rPr>
              <a:t>Pala Tadeáš</a:t>
            </a:r>
          </a:p>
          <a:p>
            <a:r>
              <a:rPr lang="cs-CZ" dirty="0">
                <a:latin typeface="Cambria" panose="02040503050406030204" pitchFamily="18" charset="0"/>
              </a:rPr>
              <a:t>Pařízková Zdeňka</a:t>
            </a:r>
          </a:p>
          <a:p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529876" y="3552259"/>
            <a:ext cx="7344816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SzPct val="9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9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90000"/>
              <a:buFont typeface="Wingdings" pitchFamily="2" charset="2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90000"/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90000"/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90000"/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90000"/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90000"/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90000"/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mbria" panose="02040503050406030204" pitchFamily="18" charset="0"/>
              </a:rPr>
              <a:t>“The nation behaves well if it treats its natural resources as assets which it must turn over to the next generation increased, and not impaired, in value.” </a:t>
            </a:r>
            <a:br>
              <a:rPr lang="cs-CZ" dirty="0">
                <a:latin typeface="Cambria" panose="02040503050406030204" pitchFamily="18" charset="0"/>
              </a:rPr>
            </a:br>
            <a:br>
              <a:rPr lang="cs-CZ" dirty="0">
                <a:latin typeface="Cambria" panose="02040503050406030204" pitchFamily="18" charset="0"/>
              </a:rPr>
            </a:br>
            <a:r>
              <a:rPr lang="cs-CZ" dirty="0">
                <a:latin typeface="Cambria" panose="02040503050406030204" pitchFamily="18" charset="0"/>
              </a:rPr>
              <a:t>								</a:t>
            </a:r>
            <a:r>
              <a:rPr lang="cs-CZ" b="1" dirty="0">
                <a:latin typeface="Cambria" panose="02040503050406030204" pitchFamily="18" charset="0"/>
              </a:rPr>
              <a:t>T. Roosevelt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24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Cambria" panose="02040503050406030204" pitchFamily="18" charset="0"/>
              </a:rPr>
              <a:t>Alternativní zdroje energie - typy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17981" y="1761502"/>
            <a:ext cx="9251210" cy="474759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>
                <a:latin typeface="Cambria" panose="02040503050406030204" pitchFamily="18" charset="0"/>
              </a:rPr>
              <a:t>Obnovitelné/neobnovitelné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000" dirty="0"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>
                <a:latin typeface="Cambria" panose="02040503050406030204" pitchFamily="18" charset="0"/>
              </a:rPr>
              <a:t>Solární energie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>
                <a:latin typeface="Cambria" panose="02040503050406030204" pitchFamily="18" charset="0"/>
              </a:rPr>
              <a:t>Hydro energie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>
                <a:latin typeface="Cambria" panose="02040503050406030204" pitchFamily="18" charset="0"/>
              </a:rPr>
              <a:t>Větrná energie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>
                <a:latin typeface="Cambria" panose="02040503050406030204" pitchFamily="18" charset="0"/>
              </a:rPr>
              <a:t>Geotermální energie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000" dirty="0"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>
                <a:latin typeface="Cambria" panose="02040503050406030204" pitchFamily="18" charset="0"/>
              </a:rPr>
              <a:t>Biomasa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>
                <a:latin typeface="Cambria" panose="02040503050406030204" pitchFamily="18" charset="0"/>
              </a:rPr>
              <a:t>Biopaliva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000" dirty="0"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>
                <a:latin typeface="Cambria" panose="02040503050406030204" pitchFamily="18" charset="0"/>
              </a:rPr>
              <a:t>Syntetická paliva (uhlí, ropa</a:t>
            </a:r>
            <a:r>
              <a:rPr lang="cs-CZ" sz="2000">
                <a:latin typeface="Cambria" panose="02040503050406030204" pitchFamily="18" charset="0"/>
              </a:rPr>
              <a:t>, břidlice) </a:t>
            </a:r>
            <a:endParaRPr lang="cs-CZ" sz="20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sz="2000" dirty="0" err="1">
                <a:solidFill>
                  <a:srgbClr val="00B0F0"/>
                </a:solidFill>
                <a:latin typeface="Cambria" panose="02040503050406030204" pitchFamily="18" charset="0"/>
              </a:rPr>
              <a:t>Geoingeneering</a:t>
            </a:r>
            <a:endParaRPr lang="cs-CZ" sz="2000" dirty="0">
              <a:solidFill>
                <a:srgbClr val="00B0F0"/>
              </a:solidFill>
              <a:latin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cs-CZ" sz="2000" dirty="0">
                <a:latin typeface="Cambria" panose="02040503050406030204" pitchFamily="18" charset="0"/>
              </a:rPr>
              <a:t>Klimatické inženýrství</a:t>
            </a:r>
          </a:p>
          <a:p>
            <a:pPr>
              <a:spcBef>
                <a:spcPts val="600"/>
              </a:spcBef>
            </a:pPr>
            <a:r>
              <a:rPr lang="cs-CZ" sz="2000" dirty="0">
                <a:latin typeface="Cambria" panose="02040503050406030204" pitchFamily="18" charset="0"/>
              </a:rPr>
              <a:t>Management slunečního záření a odstranění CO2 </a:t>
            </a:r>
          </a:p>
          <a:p>
            <a:pPr>
              <a:spcBef>
                <a:spcPts val="600"/>
              </a:spcBef>
            </a:pPr>
            <a:r>
              <a:rPr lang="cs-CZ" sz="2000" dirty="0">
                <a:latin typeface="Cambria" panose="02040503050406030204" pitchFamily="18" charset="0"/>
              </a:rPr>
              <a:t>Nejistý výsledek</a:t>
            </a:r>
          </a:p>
          <a:p>
            <a:pPr>
              <a:spcBef>
                <a:spcPts val="600"/>
              </a:spcBef>
            </a:pPr>
            <a:r>
              <a:rPr lang="cs-CZ" sz="2000" dirty="0">
                <a:latin typeface="Cambria" panose="02040503050406030204" pitchFamily="18" charset="0"/>
              </a:rPr>
              <a:t>Nevyřeší naše problémy -&gt; „last resort“</a:t>
            </a:r>
          </a:p>
          <a:p>
            <a:pPr>
              <a:spcBef>
                <a:spcPts val="600"/>
              </a:spcBef>
            </a:pPr>
            <a:endParaRPr lang="cs-CZ" sz="2000" dirty="0">
              <a:latin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endParaRPr lang="cs-CZ" sz="2000" dirty="0">
              <a:latin typeface="Cambria" panose="02040503050406030204" pitchFamily="18" charset="0"/>
            </a:endParaRPr>
          </a:p>
          <a:p>
            <a:endParaRPr lang="cs-CZ" sz="2000" dirty="0">
              <a:latin typeface="Cambria" panose="02040503050406030204" pitchFamily="18" charset="0"/>
            </a:endParaRPr>
          </a:p>
          <a:p>
            <a:endParaRPr lang="cs-CZ" sz="2000" b="1" dirty="0">
              <a:latin typeface="Cambria" panose="02040503050406030204" pitchFamily="18" charset="0"/>
            </a:endParaRPr>
          </a:p>
          <a:p>
            <a:endParaRPr lang="cs-CZ" dirty="0"/>
          </a:p>
        </p:txBody>
      </p:sp>
      <p:pic>
        <p:nvPicPr>
          <p:cNvPr id="4098" name="Picture 2" descr="Renewable Energy? I'm a Big Fan - Renewable Energy? I'm a Big Fan  Wind Turb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968" y="1761503"/>
            <a:ext cx="2855848" cy="428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525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Cambria" panose="02040503050406030204" pitchFamily="18" charset="0"/>
              </a:rPr>
              <a:t>Alternativní zdroje energie – 7 výhod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2811" y="1789043"/>
            <a:ext cx="4671732" cy="516834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cs-CZ" dirty="0">
                <a:latin typeface="Cambria" panose="02040503050406030204" pitchFamily="18" charset="0"/>
              </a:rPr>
              <a:t>Stabilní ceny elektřiny</a:t>
            </a:r>
          </a:p>
          <a:p>
            <a:pPr marL="457200" indent="-457200">
              <a:buFont typeface="+mj-lt"/>
              <a:buAutoNum type="arabicParenR"/>
            </a:pPr>
            <a:r>
              <a:rPr lang="cs-CZ" dirty="0">
                <a:solidFill>
                  <a:srgbClr val="00B0F0"/>
                </a:solidFill>
                <a:latin typeface="Cambria" panose="02040503050406030204" pitchFamily="18" charset="0"/>
              </a:rPr>
              <a:t>Dlouhodobý zdroj energie</a:t>
            </a:r>
          </a:p>
          <a:p>
            <a:pPr marL="457200" indent="-457200">
              <a:buFont typeface="+mj-lt"/>
              <a:buAutoNum type="arabicParenR"/>
            </a:pPr>
            <a:r>
              <a:rPr lang="cs-CZ" dirty="0">
                <a:latin typeface="Cambria" panose="02040503050406030204" pitchFamily="18" charset="0"/>
              </a:rPr>
              <a:t>Spolehlivost dostupnosti</a:t>
            </a:r>
          </a:p>
          <a:p>
            <a:pPr marL="457200" indent="-457200">
              <a:buFont typeface="+mj-lt"/>
              <a:buAutoNum type="arabicParenR"/>
            </a:pPr>
            <a:r>
              <a:rPr lang="cs-CZ" dirty="0">
                <a:solidFill>
                  <a:srgbClr val="00B0F0"/>
                </a:solidFill>
                <a:latin typeface="Cambria" panose="02040503050406030204" pitchFamily="18" charset="0"/>
              </a:rPr>
              <a:t>Nízké či žádné skleníkové plyny a emise</a:t>
            </a:r>
          </a:p>
          <a:p>
            <a:pPr marL="457200" indent="-457200">
              <a:buFont typeface="+mj-lt"/>
              <a:buAutoNum type="arabicParenR"/>
            </a:pPr>
            <a:r>
              <a:rPr lang="cs-CZ" dirty="0">
                <a:latin typeface="Cambria" panose="02040503050406030204" pitchFamily="18" charset="0"/>
              </a:rPr>
              <a:t>Nová pracovní místa</a:t>
            </a:r>
          </a:p>
          <a:p>
            <a:pPr marL="457200" indent="-457200">
              <a:buFont typeface="+mj-lt"/>
              <a:buAutoNum type="arabicParenR"/>
            </a:pPr>
            <a:r>
              <a:rPr lang="cs-CZ" dirty="0">
                <a:solidFill>
                  <a:srgbClr val="00B0F0"/>
                </a:solidFill>
                <a:latin typeface="Cambria" panose="02040503050406030204" pitchFamily="18" charset="0"/>
              </a:rPr>
              <a:t>Nízká provozní cena</a:t>
            </a:r>
          </a:p>
          <a:p>
            <a:pPr marL="457200" indent="-457200">
              <a:buFont typeface="+mj-lt"/>
              <a:buAutoNum type="arabicParenR"/>
            </a:pPr>
            <a:r>
              <a:rPr lang="cs-CZ" dirty="0">
                <a:latin typeface="Cambria" panose="02040503050406030204" pitchFamily="18" charset="0"/>
              </a:rPr>
              <a:t>Možnost soukromých elektráren pro spotřebitele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http://ecopreneurist.com/wp-content/uploads/2012/01/solar-power-cartoon-isnt-feas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30894"/>
            <a:ext cx="5406887" cy="406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887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Cambria" panose="02040503050406030204" pitchFamily="18" charset="0"/>
              </a:rPr>
              <a:t>Sociologické a politické dopady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5245" y="1642237"/>
            <a:ext cx="6017677" cy="5012634"/>
          </a:xfrm>
        </p:spPr>
        <p:txBody>
          <a:bodyPr>
            <a:normAutofit/>
          </a:bodyPr>
          <a:lstStyle/>
          <a:p>
            <a:pPr marL="450850" indent="-342900">
              <a:lnSpc>
                <a:spcPct val="110000"/>
              </a:lnSpc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000" dirty="0">
                <a:latin typeface="Cambria" panose="02040503050406030204" pitchFamily="18" charset="0"/>
              </a:rPr>
              <a:t>Princip: „Po nás potopa“ (neobnovitelné by měly vést k zisku obnovitelných)</a:t>
            </a:r>
          </a:p>
          <a:p>
            <a:pPr marL="450850" indent="-342900">
              <a:lnSpc>
                <a:spcPct val="110000"/>
              </a:lnSpc>
              <a:spcAft>
                <a:spcPts val="600"/>
              </a:spcAft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000" dirty="0">
                <a:latin typeface="Cambria" panose="02040503050406030204" pitchFamily="18" charset="0"/>
              </a:rPr>
              <a:t>Kartely, OPEC, „Fosilní průmysl“ (BP, Automobilky, lobby), Manipulace s cenou ropy, Nerovnoměrná distribuce, Války, ropné krize, havárie, problematika skladování a transportu</a:t>
            </a:r>
          </a:p>
          <a:p>
            <a:pPr marL="450850" indent="-342900">
              <a:lnSpc>
                <a:spcPct val="110000"/>
              </a:lnSpc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000" dirty="0">
                <a:latin typeface="Cambria" panose="02040503050406030204" pitchFamily="18" charset="0"/>
              </a:rPr>
              <a:t>Riziko/Šance pro Třetí svět (ohrožení strmou degradací na všech úrovních, šance rychlé implementace alternativ) (statistika WHO)</a:t>
            </a:r>
          </a:p>
          <a:p>
            <a:pPr marL="450850" indent="-342900">
              <a:lnSpc>
                <a:spcPct val="110000"/>
              </a:lnSpc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000" dirty="0">
                <a:latin typeface="Cambria" panose="02040503050406030204" pitchFamily="18" charset="0"/>
              </a:rPr>
              <a:t>Udržitelný rozvoj</a:t>
            </a:r>
          </a:p>
          <a:p>
            <a:pPr marL="107950" indent="0">
              <a:lnSpc>
                <a:spcPct val="110000"/>
              </a:lnSpc>
              <a:buSzPct val="100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000" dirty="0">
                <a:solidFill>
                  <a:srgbClr val="00B0F0"/>
                </a:solidFill>
                <a:latin typeface="Cambria" panose="02040503050406030204" pitchFamily="18" charset="0"/>
              </a:rPr>
              <a:t>Evoluce, nikoliv revoluce</a:t>
            </a:r>
          </a:p>
          <a:p>
            <a:endParaRPr lang="cs-CZ" sz="1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557" y="1853385"/>
            <a:ext cx="3816424" cy="189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760" y="3962400"/>
            <a:ext cx="5270018" cy="278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97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0034" y="1865381"/>
            <a:ext cx="10614991" cy="4267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sz="3200" dirty="0">
                <a:solidFill>
                  <a:srgbClr val="FFCC00"/>
                </a:solidFill>
                <a:latin typeface="Cambria" panose="02040503050406030204" pitchFamily="18" charset="0"/>
              </a:rPr>
              <a:t>Změna klimatu není problém</a:t>
            </a:r>
            <a:r>
              <a:rPr lang="cs-CZ" altLang="cs-CZ" sz="3200" dirty="0">
                <a:solidFill>
                  <a:srgbClr val="FFC000"/>
                </a:solidFill>
                <a:latin typeface="Cambria" panose="02040503050406030204" pitchFamily="18" charset="0"/>
              </a:rPr>
              <a:t>,</a:t>
            </a:r>
            <a:r>
              <a:rPr lang="cs-CZ" altLang="cs-CZ" sz="3200" dirty="0">
                <a:latin typeface="Cambria" panose="02040503050406030204" pitchFamily="18" charset="0"/>
              </a:rPr>
              <a:t> </a:t>
            </a:r>
            <a:r>
              <a:rPr lang="cs-CZ" altLang="cs-CZ" sz="3200" dirty="0">
                <a:solidFill>
                  <a:srgbClr val="00B0F0"/>
                </a:solidFill>
                <a:latin typeface="Cambria" panose="02040503050406030204" pitchFamily="18" charset="0"/>
              </a:rPr>
              <a:t>ekonomická stabilita a </a:t>
            </a:r>
            <a:r>
              <a:rPr lang="cs-CZ" altLang="cs-CZ" sz="3200" dirty="0">
                <a:solidFill>
                  <a:srgbClr val="FF0000"/>
                </a:solidFill>
                <a:latin typeface="Cambria" panose="02040503050406030204" pitchFamily="18" charset="0"/>
              </a:rPr>
              <a:t>pokrok</a:t>
            </a:r>
            <a:r>
              <a:rPr lang="cs-CZ" altLang="cs-CZ" sz="3200" dirty="0">
                <a:solidFill>
                  <a:srgbClr val="6666FF"/>
                </a:solidFill>
                <a:latin typeface="Cambria" panose="02040503050406030204" pitchFamily="18" charset="0"/>
              </a:rPr>
              <a:t> </a:t>
            </a:r>
            <a:r>
              <a:rPr lang="cs-CZ" altLang="cs-CZ" sz="3200" dirty="0">
                <a:solidFill>
                  <a:srgbClr val="00B0F0"/>
                </a:solidFill>
                <a:latin typeface="Cambria" panose="02040503050406030204" pitchFamily="18" charset="0"/>
              </a:rPr>
              <a:t>jsou nejdůležitější. </a:t>
            </a:r>
            <a:r>
              <a:rPr lang="cs-CZ" altLang="cs-CZ" sz="3200" dirty="0">
                <a:solidFill>
                  <a:srgbClr val="B8007B"/>
                </a:solidFill>
                <a:latin typeface="Cambria" panose="02040503050406030204" pitchFamily="18" charset="0"/>
              </a:rPr>
              <a:t>Využívejme všechny dostupné zdroje, které máme k dispozici</a:t>
            </a:r>
            <a:r>
              <a:rPr lang="cs-CZ" altLang="cs-CZ" sz="3200" dirty="0">
                <a:solidFill>
                  <a:srgbClr val="940464"/>
                </a:solidFill>
                <a:latin typeface="Cambria" panose="02040503050406030204" pitchFamily="18" charset="0"/>
              </a:rPr>
              <a:t>,</a:t>
            </a:r>
            <a:r>
              <a:rPr lang="cs-CZ" altLang="cs-CZ" sz="3200" dirty="0">
                <a:latin typeface="Cambria" panose="02040503050406030204" pitchFamily="18" charset="0"/>
              </a:rPr>
              <a:t> jinak na to těžce doplatíme.</a:t>
            </a:r>
          </a:p>
          <a:p>
            <a:pPr marL="0" indent="0" algn="ctr">
              <a:buNone/>
            </a:pPr>
            <a:endParaRPr lang="cs-CZ" sz="3200" dirty="0">
              <a:latin typeface="Cambria" panose="020405030504060302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811" y="3742203"/>
            <a:ext cx="4228631" cy="288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47" y="3742203"/>
            <a:ext cx="4174932" cy="288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82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Cambria" panose="02040503050406030204" pitchFamily="18" charset="0"/>
              </a:rPr>
              <a:t>Zdroje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2811" y="1772477"/>
            <a:ext cx="9463241" cy="4575313"/>
          </a:xfrm>
        </p:spPr>
        <p:txBody>
          <a:bodyPr>
            <a:noAutofit/>
          </a:bodyPr>
          <a:lstStyle/>
          <a:p>
            <a:r>
              <a:rPr lang="cs-CZ" sz="1800" dirty="0">
                <a:latin typeface="Cambria" panose="02040503050406030204" pitchFamily="18" charset="0"/>
              </a:rPr>
              <a:t>CIA. 2016. </a:t>
            </a:r>
            <a:r>
              <a:rPr lang="cs-CZ" sz="1800" dirty="0" err="1">
                <a:latin typeface="Cambria" panose="02040503050406030204" pitchFamily="18" charset="0"/>
              </a:rPr>
              <a:t>The</a:t>
            </a:r>
            <a:r>
              <a:rPr lang="cs-CZ" sz="1800" dirty="0">
                <a:latin typeface="Cambria" panose="02040503050406030204" pitchFamily="18" charset="0"/>
              </a:rPr>
              <a:t> </a:t>
            </a:r>
            <a:r>
              <a:rPr lang="cs-CZ" sz="1800" dirty="0" err="1">
                <a:latin typeface="Cambria" panose="02040503050406030204" pitchFamily="18" charset="0"/>
              </a:rPr>
              <a:t>World</a:t>
            </a:r>
            <a:r>
              <a:rPr lang="cs-CZ" sz="1800" dirty="0">
                <a:latin typeface="Cambria" panose="02040503050406030204" pitchFamily="18" charset="0"/>
              </a:rPr>
              <a:t> </a:t>
            </a:r>
            <a:r>
              <a:rPr lang="cs-CZ" sz="1800" dirty="0" err="1">
                <a:latin typeface="Cambria" panose="02040503050406030204" pitchFamily="18" charset="0"/>
              </a:rPr>
              <a:t>Factbook</a:t>
            </a:r>
            <a:r>
              <a:rPr lang="cs-CZ" sz="1800" dirty="0">
                <a:latin typeface="Cambria" panose="02040503050406030204" pitchFamily="18" charset="0"/>
              </a:rPr>
              <a:t>. Dostupné z: </a:t>
            </a:r>
            <a:r>
              <a:rPr lang="cs-CZ" sz="1800" dirty="0">
                <a:latin typeface="Cambria" panose="02040503050406030204" pitchFamily="18" charset="0"/>
                <a:hlinkClick r:id="rId2"/>
              </a:rPr>
              <a:t>https://www.cia.gov/library/publications/the-world-factbook/</a:t>
            </a:r>
            <a:endParaRPr lang="cs-CZ" sz="1800" dirty="0">
              <a:latin typeface="Cambria" panose="02040503050406030204" pitchFamily="18" charset="0"/>
            </a:endParaRPr>
          </a:p>
          <a:p>
            <a:r>
              <a:rPr lang="cs-CZ" sz="1800" dirty="0">
                <a:latin typeface="Cambria" panose="02040503050406030204" pitchFamily="18" charset="0"/>
              </a:rPr>
              <a:t>CFF. 2016. </a:t>
            </a:r>
            <a:r>
              <a:rPr lang="en-US" sz="1800" dirty="0">
                <a:latin typeface="Cambria" panose="02040503050406030204" pitchFamily="18" charset="0"/>
              </a:rPr>
              <a:t>Renewable Energy Pros and Cons</a:t>
            </a:r>
            <a:r>
              <a:rPr lang="cs-CZ" sz="1800" dirty="0">
                <a:latin typeface="Cambria" panose="02040503050406030204" pitchFamily="18" charset="0"/>
              </a:rPr>
              <a:t>. Dostupné z: </a:t>
            </a:r>
            <a:r>
              <a:rPr lang="cs-CZ" sz="1800" dirty="0">
                <a:latin typeface="Cambria" panose="02040503050406030204" pitchFamily="18" charset="0"/>
                <a:hlinkClick r:id="rId3"/>
              </a:rPr>
              <a:t>http://www.conserve-energy-future.com/pros-and-cons-of-renewable-energy.php</a:t>
            </a:r>
            <a:endParaRPr lang="cs-CZ" sz="1800" dirty="0">
              <a:latin typeface="Cambria" panose="02040503050406030204" pitchFamily="18" charset="0"/>
            </a:endParaRPr>
          </a:p>
          <a:p>
            <a:r>
              <a:rPr lang="cs-CZ" altLang="cs-CZ" sz="1800" dirty="0">
                <a:latin typeface="Cambria" panose="02040503050406030204" pitchFamily="18" charset="0"/>
              </a:rPr>
              <a:t>King, </a:t>
            </a:r>
            <a:r>
              <a:rPr lang="cs-CZ" altLang="cs-CZ" sz="1800" dirty="0" err="1">
                <a:latin typeface="Cambria" panose="02040503050406030204" pitchFamily="18" charset="0"/>
              </a:rPr>
              <a:t>Ritchie</a:t>
            </a:r>
            <a:r>
              <a:rPr lang="cs-CZ" altLang="cs-CZ" sz="1800" dirty="0">
                <a:latin typeface="Cambria" panose="02040503050406030204" pitchFamily="18" charset="0"/>
              </a:rPr>
              <a:t>, </a:t>
            </a:r>
            <a:r>
              <a:rPr lang="cs-CZ" altLang="cs-CZ" sz="1800" dirty="0" err="1">
                <a:latin typeface="Cambria" panose="02040503050406030204" pitchFamily="18" charset="0"/>
              </a:rPr>
              <a:t>Kuyo</a:t>
            </a:r>
            <a:r>
              <a:rPr lang="cs-CZ" altLang="cs-CZ" sz="1800" dirty="0">
                <a:latin typeface="Cambria" panose="02040503050406030204" pitchFamily="18" charset="0"/>
              </a:rPr>
              <a:t> Lily. 2013. </a:t>
            </a:r>
            <a:r>
              <a:rPr lang="cs-CZ" altLang="cs-CZ" sz="1800" dirty="0" err="1">
                <a:latin typeface="Cambria" panose="02040503050406030204" pitchFamily="18" charset="0"/>
              </a:rPr>
              <a:t>Here</a:t>
            </a:r>
            <a:r>
              <a:rPr lang="cs-CZ" altLang="cs-CZ" sz="1800" dirty="0">
                <a:latin typeface="Cambria" panose="02040503050406030204" pitchFamily="18" charset="0"/>
              </a:rPr>
              <a:t> are </a:t>
            </a:r>
            <a:r>
              <a:rPr lang="cs-CZ" altLang="cs-CZ" sz="1800" dirty="0" err="1">
                <a:latin typeface="Cambria" panose="02040503050406030204" pitchFamily="18" charset="0"/>
              </a:rPr>
              <a:t>the</a:t>
            </a:r>
            <a:r>
              <a:rPr lang="cs-CZ" altLang="cs-CZ" sz="1800" dirty="0">
                <a:latin typeface="Cambria" panose="02040503050406030204" pitchFamily="18" charset="0"/>
              </a:rPr>
              <a:t> </a:t>
            </a:r>
            <a:r>
              <a:rPr lang="cs-CZ" altLang="cs-CZ" sz="1800" dirty="0" err="1">
                <a:latin typeface="Cambria" panose="02040503050406030204" pitchFamily="18" charset="0"/>
              </a:rPr>
              <a:t>world’s</a:t>
            </a:r>
            <a:r>
              <a:rPr lang="cs-CZ" altLang="cs-CZ" sz="1800" dirty="0">
                <a:latin typeface="Cambria" panose="02040503050406030204" pitchFamily="18" charset="0"/>
              </a:rPr>
              <a:t> </a:t>
            </a:r>
            <a:r>
              <a:rPr lang="cs-CZ" altLang="cs-CZ" sz="1800" dirty="0" err="1">
                <a:latin typeface="Cambria" panose="02040503050406030204" pitchFamily="18" charset="0"/>
              </a:rPr>
              <a:t>worst</a:t>
            </a:r>
            <a:r>
              <a:rPr lang="cs-CZ" altLang="cs-CZ" sz="1800" dirty="0">
                <a:latin typeface="Cambria" panose="02040503050406030204" pitchFamily="18" charset="0"/>
              </a:rPr>
              <a:t> </a:t>
            </a:r>
            <a:r>
              <a:rPr lang="cs-CZ" altLang="cs-CZ" sz="1800" dirty="0" err="1">
                <a:latin typeface="Cambria" panose="02040503050406030204" pitchFamily="18" charset="0"/>
              </a:rPr>
              <a:t>cities</a:t>
            </a:r>
            <a:r>
              <a:rPr lang="cs-CZ" altLang="cs-CZ" sz="1800" dirty="0">
                <a:latin typeface="Cambria" panose="02040503050406030204" pitchFamily="18" charset="0"/>
              </a:rPr>
              <a:t> </a:t>
            </a:r>
            <a:r>
              <a:rPr lang="cs-CZ" altLang="cs-CZ" sz="1800" dirty="0" err="1">
                <a:latin typeface="Cambria" panose="02040503050406030204" pitchFamily="18" charset="0"/>
              </a:rPr>
              <a:t>for</a:t>
            </a:r>
            <a:r>
              <a:rPr lang="cs-CZ" altLang="cs-CZ" sz="1800" dirty="0">
                <a:latin typeface="Cambria" panose="02040503050406030204" pitchFamily="18" charset="0"/>
              </a:rPr>
              <a:t> air </a:t>
            </a:r>
            <a:r>
              <a:rPr lang="cs-CZ" altLang="cs-CZ" sz="1800" dirty="0" err="1">
                <a:latin typeface="Cambria" panose="02040503050406030204" pitchFamily="18" charset="0"/>
              </a:rPr>
              <a:t>pollution</a:t>
            </a:r>
            <a:r>
              <a:rPr lang="cs-CZ" altLang="cs-CZ" sz="1800" dirty="0">
                <a:latin typeface="Cambria" panose="02040503050406030204" pitchFamily="18" charset="0"/>
              </a:rPr>
              <a:t>, and </a:t>
            </a:r>
            <a:r>
              <a:rPr lang="cs-CZ" altLang="cs-CZ" sz="1800" dirty="0" err="1">
                <a:latin typeface="Cambria" panose="02040503050406030204" pitchFamily="18" charset="0"/>
              </a:rPr>
              <a:t>they’re</a:t>
            </a:r>
            <a:r>
              <a:rPr lang="cs-CZ" altLang="cs-CZ" sz="1800" dirty="0">
                <a:latin typeface="Cambria" panose="02040503050406030204" pitchFamily="18" charset="0"/>
              </a:rPr>
              <a:t> not </a:t>
            </a:r>
            <a:r>
              <a:rPr lang="cs-CZ" altLang="cs-CZ" sz="1800" dirty="0" err="1">
                <a:latin typeface="Cambria" panose="02040503050406030204" pitchFamily="18" charset="0"/>
              </a:rPr>
              <a:t>the</a:t>
            </a:r>
            <a:r>
              <a:rPr lang="cs-CZ" altLang="cs-CZ" sz="1800" dirty="0">
                <a:latin typeface="Cambria" panose="02040503050406030204" pitchFamily="18" charset="0"/>
              </a:rPr>
              <a:t> </a:t>
            </a:r>
            <a:r>
              <a:rPr lang="cs-CZ" altLang="cs-CZ" sz="1800" dirty="0" err="1">
                <a:latin typeface="Cambria" panose="02040503050406030204" pitchFamily="18" charset="0"/>
              </a:rPr>
              <a:t>ones</a:t>
            </a:r>
            <a:r>
              <a:rPr lang="cs-CZ" altLang="cs-CZ" sz="1800" dirty="0">
                <a:latin typeface="Cambria" panose="02040503050406030204" pitchFamily="18" charset="0"/>
              </a:rPr>
              <a:t> </a:t>
            </a:r>
            <a:r>
              <a:rPr lang="cs-CZ" altLang="cs-CZ" sz="1800" dirty="0" err="1">
                <a:latin typeface="Cambria" panose="02040503050406030204" pitchFamily="18" charset="0"/>
              </a:rPr>
              <a:t>you’d</a:t>
            </a:r>
            <a:r>
              <a:rPr lang="cs-CZ" altLang="cs-CZ" sz="1800" dirty="0">
                <a:latin typeface="Cambria" panose="02040503050406030204" pitchFamily="18" charset="0"/>
              </a:rPr>
              <a:t> </a:t>
            </a:r>
            <a:r>
              <a:rPr lang="cs-CZ" altLang="cs-CZ" sz="1800" dirty="0" err="1">
                <a:latin typeface="Cambria" panose="02040503050406030204" pitchFamily="18" charset="0"/>
              </a:rPr>
              <a:t>expect</a:t>
            </a:r>
            <a:r>
              <a:rPr lang="cs-CZ" altLang="cs-CZ" sz="1800" dirty="0">
                <a:latin typeface="Cambria" panose="02040503050406030204" pitchFamily="18" charset="0"/>
              </a:rPr>
              <a:t>. Dostupné z: </a:t>
            </a:r>
            <a:r>
              <a:rPr lang="cs-CZ" altLang="cs-CZ" sz="1800" dirty="0">
                <a:latin typeface="Cambria" panose="02040503050406030204" pitchFamily="18" charset="0"/>
                <a:hlinkClick r:id="rId4"/>
              </a:rPr>
              <a:t>http://qz.com/136606/here-are-the-worlds-worst-cities-for-air-pollution-and-theyre-not-the-ones-youd-expect/</a:t>
            </a:r>
            <a:endParaRPr lang="cs-CZ" altLang="cs-CZ" sz="1800" dirty="0">
              <a:latin typeface="Cambria" panose="02040503050406030204" pitchFamily="18" charset="0"/>
            </a:endParaRPr>
          </a:p>
          <a:p>
            <a:r>
              <a:rPr lang="cs-CZ" altLang="cs-CZ" sz="1800" dirty="0" err="1">
                <a:latin typeface="Cambria" panose="02040503050406030204" pitchFamily="18" charset="0"/>
              </a:rPr>
              <a:t>Kuyo</a:t>
            </a:r>
            <a:r>
              <a:rPr lang="cs-CZ" altLang="cs-CZ" sz="1800" dirty="0">
                <a:latin typeface="Cambria" panose="02040503050406030204" pitchFamily="18" charset="0"/>
              </a:rPr>
              <a:t>, Lily. 2015. </a:t>
            </a:r>
            <a:r>
              <a:rPr lang="cs-CZ" altLang="cs-CZ" sz="1800" dirty="0" err="1">
                <a:latin typeface="Cambria" panose="02040503050406030204" pitchFamily="18" charset="0"/>
              </a:rPr>
              <a:t>West</a:t>
            </a:r>
            <a:r>
              <a:rPr lang="cs-CZ" altLang="cs-CZ" sz="1800" dirty="0">
                <a:latin typeface="Cambria" panose="02040503050406030204" pitchFamily="18" charset="0"/>
              </a:rPr>
              <a:t> </a:t>
            </a:r>
            <a:r>
              <a:rPr lang="cs-CZ" altLang="cs-CZ" sz="1800" dirty="0" err="1">
                <a:latin typeface="Cambria" panose="02040503050406030204" pitchFamily="18" charset="0"/>
              </a:rPr>
              <a:t>Africa’s</a:t>
            </a:r>
            <a:r>
              <a:rPr lang="cs-CZ" altLang="cs-CZ" sz="1800" dirty="0">
                <a:latin typeface="Cambria" panose="02040503050406030204" pitchFamily="18" charset="0"/>
              </a:rPr>
              <a:t> air </a:t>
            </a:r>
            <a:r>
              <a:rPr lang="cs-CZ" altLang="cs-CZ" sz="1800" dirty="0" err="1">
                <a:latin typeface="Cambria" panose="02040503050406030204" pitchFamily="18" charset="0"/>
              </a:rPr>
              <a:t>pollution</a:t>
            </a:r>
            <a:r>
              <a:rPr lang="cs-CZ" altLang="cs-CZ" sz="1800" dirty="0">
                <a:latin typeface="Cambria" panose="02040503050406030204" pitchFamily="18" charset="0"/>
              </a:rPr>
              <a:t> </a:t>
            </a:r>
            <a:r>
              <a:rPr lang="cs-CZ" altLang="cs-CZ" sz="1800" dirty="0" err="1">
                <a:latin typeface="Cambria" panose="02040503050406030204" pitchFamily="18" charset="0"/>
              </a:rPr>
              <a:t>is</a:t>
            </a:r>
            <a:r>
              <a:rPr lang="cs-CZ" altLang="cs-CZ" sz="1800" dirty="0">
                <a:latin typeface="Cambria" panose="02040503050406030204" pitchFamily="18" charset="0"/>
              </a:rPr>
              <a:t> </a:t>
            </a:r>
            <a:r>
              <a:rPr lang="cs-CZ" altLang="cs-CZ" sz="1800" dirty="0" err="1">
                <a:latin typeface="Cambria" panose="02040503050406030204" pitchFamily="18" charset="0"/>
              </a:rPr>
              <a:t>reaching</a:t>
            </a:r>
            <a:r>
              <a:rPr lang="cs-CZ" altLang="cs-CZ" sz="1800" dirty="0">
                <a:latin typeface="Cambria" panose="02040503050406030204" pitchFamily="18" charset="0"/>
              </a:rPr>
              <a:t> </a:t>
            </a:r>
            <a:r>
              <a:rPr lang="cs-CZ" altLang="cs-CZ" sz="1800" dirty="0" err="1">
                <a:latin typeface="Cambria" panose="02040503050406030204" pitchFamily="18" charset="0"/>
              </a:rPr>
              <a:t>dangerously</a:t>
            </a:r>
            <a:r>
              <a:rPr lang="cs-CZ" altLang="cs-CZ" sz="1800" dirty="0">
                <a:latin typeface="Cambria" panose="02040503050406030204" pitchFamily="18" charset="0"/>
              </a:rPr>
              <a:t> </a:t>
            </a:r>
            <a:r>
              <a:rPr lang="cs-CZ" altLang="cs-CZ" sz="1800" dirty="0" err="1">
                <a:latin typeface="Cambria" panose="02040503050406030204" pitchFamily="18" charset="0"/>
              </a:rPr>
              <a:t>high</a:t>
            </a:r>
            <a:r>
              <a:rPr lang="cs-CZ" altLang="cs-CZ" sz="1800" dirty="0">
                <a:latin typeface="Cambria" panose="02040503050406030204" pitchFamily="18" charset="0"/>
              </a:rPr>
              <a:t> </a:t>
            </a:r>
            <a:r>
              <a:rPr lang="cs-CZ" altLang="cs-CZ" sz="1800" dirty="0" err="1">
                <a:latin typeface="Cambria" panose="02040503050406030204" pitchFamily="18" charset="0"/>
              </a:rPr>
              <a:t>levels</a:t>
            </a:r>
            <a:r>
              <a:rPr lang="cs-CZ" altLang="cs-CZ" sz="1800" dirty="0">
                <a:latin typeface="Cambria" panose="02040503050406030204" pitchFamily="18" charset="0"/>
              </a:rPr>
              <a:t>—and </a:t>
            </a:r>
            <a:r>
              <a:rPr lang="cs-CZ" altLang="cs-CZ" sz="1800" dirty="0" err="1">
                <a:latin typeface="Cambria" panose="02040503050406030204" pitchFamily="18" charset="0"/>
              </a:rPr>
              <a:t>we</a:t>
            </a:r>
            <a:r>
              <a:rPr lang="cs-CZ" altLang="cs-CZ" sz="1800" dirty="0">
                <a:latin typeface="Cambria" panose="02040503050406030204" pitchFamily="18" charset="0"/>
              </a:rPr>
              <a:t> </a:t>
            </a:r>
            <a:r>
              <a:rPr lang="cs-CZ" altLang="cs-CZ" sz="1800" dirty="0" err="1">
                <a:latin typeface="Cambria" panose="02040503050406030204" pitchFamily="18" charset="0"/>
              </a:rPr>
              <a:t>don’t</a:t>
            </a:r>
            <a:r>
              <a:rPr lang="cs-CZ" altLang="cs-CZ" sz="1800" dirty="0">
                <a:latin typeface="Cambria" panose="02040503050406030204" pitchFamily="18" charset="0"/>
              </a:rPr>
              <a:t> </a:t>
            </a:r>
            <a:r>
              <a:rPr lang="cs-CZ" altLang="cs-CZ" sz="1800" dirty="0" err="1">
                <a:latin typeface="Cambria" panose="02040503050406030204" pitchFamily="18" charset="0"/>
              </a:rPr>
              <a:t>know</a:t>
            </a:r>
            <a:r>
              <a:rPr lang="cs-CZ" altLang="cs-CZ" sz="1800" dirty="0">
                <a:latin typeface="Cambria" panose="02040503050406030204" pitchFamily="18" charset="0"/>
              </a:rPr>
              <a:t> </a:t>
            </a:r>
            <a:r>
              <a:rPr lang="cs-CZ" altLang="cs-CZ" sz="1800" dirty="0" err="1">
                <a:latin typeface="Cambria" panose="02040503050406030204" pitchFamily="18" charset="0"/>
              </a:rPr>
              <a:t>the</a:t>
            </a:r>
            <a:r>
              <a:rPr lang="cs-CZ" altLang="cs-CZ" sz="1800" dirty="0">
                <a:latin typeface="Cambria" panose="02040503050406030204" pitchFamily="18" charset="0"/>
              </a:rPr>
              <a:t> </a:t>
            </a:r>
            <a:r>
              <a:rPr lang="cs-CZ" altLang="cs-CZ" sz="1800" dirty="0" err="1">
                <a:latin typeface="Cambria" panose="02040503050406030204" pitchFamily="18" charset="0"/>
              </a:rPr>
              <a:t>worst</a:t>
            </a:r>
            <a:r>
              <a:rPr lang="cs-CZ" altLang="cs-CZ" sz="1800" dirty="0">
                <a:latin typeface="Cambria" panose="02040503050406030204" pitchFamily="18" charset="0"/>
              </a:rPr>
              <a:t> </a:t>
            </a:r>
            <a:r>
              <a:rPr lang="cs-CZ" altLang="cs-CZ" sz="1800" dirty="0" err="1">
                <a:latin typeface="Cambria" panose="02040503050406030204" pitchFamily="18" charset="0"/>
              </a:rPr>
              <a:t>of</a:t>
            </a:r>
            <a:r>
              <a:rPr lang="cs-CZ" altLang="cs-CZ" sz="1800" dirty="0">
                <a:latin typeface="Cambria" panose="02040503050406030204" pitchFamily="18" charset="0"/>
              </a:rPr>
              <a:t> </a:t>
            </a:r>
            <a:r>
              <a:rPr lang="cs-CZ" altLang="cs-CZ" sz="1800" dirty="0" err="1">
                <a:latin typeface="Cambria" panose="02040503050406030204" pitchFamily="18" charset="0"/>
              </a:rPr>
              <a:t>it</a:t>
            </a:r>
            <a:r>
              <a:rPr lang="cs-CZ" altLang="cs-CZ" sz="1800" dirty="0">
                <a:latin typeface="Cambria" panose="02040503050406030204" pitchFamily="18" charset="0"/>
              </a:rPr>
              <a:t>. Dostupné z:  </a:t>
            </a:r>
            <a:r>
              <a:rPr lang="cs-CZ" altLang="cs-CZ" sz="1800" dirty="0">
                <a:latin typeface="Cambria" panose="02040503050406030204" pitchFamily="18" charset="0"/>
                <a:hlinkClick r:id="rId5"/>
              </a:rPr>
              <a:t>http://qz.com/487128/west-africas-air-pollution-is-reaching-dangerously-high-levels-and-we-dont-know-the-worst-of-it/</a:t>
            </a:r>
            <a:endParaRPr lang="cs-CZ" altLang="cs-CZ" sz="1800" dirty="0">
              <a:latin typeface="Cambria" panose="02040503050406030204" pitchFamily="18" charset="0"/>
            </a:endParaRPr>
          </a:p>
          <a:p>
            <a:r>
              <a:rPr lang="cs-CZ" sz="1800" dirty="0">
                <a:latin typeface="Cambria" panose="02040503050406030204" pitchFamily="18" charset="0"/>
              </a:rPr>
              <a:t>Mastný, P. 2011. Obnovitelné zdroje elektrické energie. Praha: ČVÚT. Dostupné z: </a:t>
            </a:r>
            <a:r>
              <a:rPr lang="cs-CZ" sz="1800" dirty="0">
                <a:latin typeface="Cambria" panose="02040503050406030204" pitchFamily="18" charset="0"/>
                <a:hlinkClick r:id="rId6"/>
              </a:rPr>
              <a:t>https://k315.feld.cvut.cz/CD_MPO/CVUT-2-OZE.pdf</a:t>
            </a:r>
            <a:endParaRPr lang="cs-CZ" sz="1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9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Cambria" panose="02040503050406030204" pitchFamily="18" charset="0"/>
              </a:rPr>
              <a:t>Zdroje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2811" y="1785731"/>
            <a:ext cx="9146382" cy="4827104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Cambria" panose="02040503050406030204" pitchFamily="18" charset="0"/>
              </a:rPr>
              <a:t>OPEC. 2016.  Dostupné z: </a:t>
            </a:r>
            <a:r>
              <a:rPr lang="cs-CZ" sz="1800" dirty="0">
                <a:latin typeface="Cambria" panose="02040503050406030204" pitchFamily="18" charset="0"/>
                <a:hlinkClick r:id="rId2"/>
              </a:rPr>
              <a:t>http://www.opec.org/opec_web/en/</a:t>
            </a:r>
            <a:endParaRPr lang="cs-CZ" sz="1800" dirty="0">
              <a:latin typeface="Cambria" panose="02040503050406030204" pitchFamily="18" charset="0"/>
            </a:endParaRPr>
          </a:p>
          <a:p>
            <a:r>
              <a:rPr lang="cs-CZ" altLang="cs-CZ" sz="1800" dirty="0">
                <a:latin typeface="Cambria" panose="02040503050406030204" pitchFamily="18" charset="0"/>
              </a:rPr>
              <a:t>Patočka, J., Svobodová, R. 2015. </a:t>
            </a:r>
            <a:r>
              <a:rPr lang="cs-CZ" sz="1800" dirty="0" err="1">
                <a:latin typeface="Cambria" panose="02040503050406030204" pitchFamily="18" charset="0"/>
              </a:rPr>
              <a:t>Geoinženýrství</a:t>
            </a:r>
            <a:r>
              <a:rPr lang="cs-CZ" sz="1800" dirty="0">
                <a:latin typeface="Cambria" panose="02040503050406030204" pitchFamily="18" charset="0"/>
              </a:rPr>
              <a:t>: poručíme světlu, dešti. </a:t>
            </a:r>
            <a:r>
              <a:rPr lang="cs-CZ" altLang="cs-CZ" sz="1800" dirty="0">
                <a:latin typeface="Cambria" panose="02040503050406030204" pitchFamily="18" charset="0"/>
              </a:rPr>
              <a:t>Dostupné z: </a:t>
            </a:r>
            <a:r>
              <a:rPr lang="cs-CZ" altLang="cs-CZ" sz="1800" dirty="0">
                <a:latin typeface="Cambria" panose="02040503050406030204" pitchFamily="18" charset="0"/>
                <a:hlinkClick r:id="rId3"/>
              </a:rPr>
              <a:t>http://www.sedmagenerace.cz/text/detail/geoinzenyrstvi-porucime-svetlu-desti</a:t>
            </a:r>
            <a:endParaRPr lang="cs-CZ" sz="1800" dirty="0">
              <a:latin typeface="Cambria" panose="02040503050406030204" pitchFamily="18" charset="0"/>
            </a:endParaRPr>
          </a:p>
          <a:p>
            <a:r>
              <a:rPr lang="cs-CZ" altLang="cs-CZ" sz="1800" dirty="0">
                <a:latin typeface="Cambria" panose="02040503050406030204" pitchFamily="18" charset="0"/>
              </a:rPr>
              <a:t>Richard, Michael Graham. 2010. OPEC </a:t>
            </a:r>
            <a:r>
              <a:rPr lang="cs-CZ" altLang="cs-CZ" sz="1800" dirty="0" err="1">
                <a:latin typeface="Cambria" panose="02040503050406030204" pitchFamily="18" charset="0"/>
              </a:rPr>
              <a:t>Needs</a:t>
            </a:r>
            <a:r>
              <a:rPr lang="cs-CZ" altLang="cs-CZ" sz="1800" dirty="0">
                <a:latin typeface="Cambria" panose="02040503050406030204" pitchFamily="18" charset="0"/>
              </a:rPr>
              <a:t> </a:t>
            </a:r>
            <a:r>
              <a:rPr lang="cs-CZ" altLang="cs-CZ" sz="1800" dirty="0" err="1">
                <a:latin typeface="Cambria" panose="02040503050406030204" pitchFamily="18" charset="0"/>
              </a:rPr>
              <a:t>Low</a:t>
            </a:r>
            <a:r>
              <a:rPr lang="cs-CZ" altLang="cs-CZ" sz="1800" dirty="0">
                <a:latin typeface="Cambria" panose="02040503050406030204" pitchFamily="18" charset="0"/>
              </a:rPr>
              <a:t> </a:t>
            </a:r>
            <a:r>
              <a:rPr lang="cs-CZ" altLang="cs-CZ" sz="1800" dirty="0" err="1">
                <a:latin typeface="Cambria" panose="02040503050406030204" pitchFamily="18" charset="0"/>
              </a:rPr>
              <a:t>Oil</a:t>
            </a:r>
            <a:r>
              <a:rPr lang="cs-CZ" altLang="cs-CZ" sz="1800" dirty="0">
                <a:latin typeface="Cambria" panose="02040503050406030204" pitchFamily="18" charset="0"/>
              </a:rPr>
              <a:t> </a:t>
            </a:r>
            <a:r>
              <a:rPr lang="cs-CZ" altLang="cs-CZ" sz="1800" dirty="0" err="1">
                <a:latin typeface="Cambria" panose="02040503050406030204" pitchFamily="18" charset="0"/>
              </a:rPr>
              <a:t>Prices</a:t>
            </a:r>
            <a:r>
              <a:rPr lang="cs-CZ" altLang="cs-CZ" sz="1800" dirty="0">
                <a:latin typeface="Cambria" panose="02040503050406030204" pitchFamily="18" charset="0"/>
              </a:rPr>
              <a:t> </a:t>
            </a:r>
            <a:r>
              <a:rPr lang="cs-CZ" altLang="cs-CZ" sz="1800" dirty="0" err="1">
                <a:latin typeface="Cambria" panose="02040503050406030204" pitchFamily="18" charset="0"/>
              </a:rPr>
              <a:t>Because</a:t>
            </a:r>
            <a:r>
              <a:rPr lang="cs-CZ" altLang="cs-CZ" sz="1800" dirty="0">
                <a:latin typeface="Cambria" panose="02040503050406030204" pitchFamily="18" charset="0"/>
              </a:rPr>
              <a:t> </a:t>
            </a:r>
            <a:r>
              <a:rPr lang="cs-CZ" altLang="cs-CZ" sz="1800" dirty="0" err="1">
                <a:latin typeface="Cambria" panose="02040503050406030204" pitchFamily="18" charset="0"/>
              </a:rPr>
              <a:t>it</a:t>
            </a:r>
            <a:r>
              <a:rPr lang="cs-CZ" altLang="cs-CZ" sz="1800" dirty="0">
                <a:latin typeface="Cambria" panose="02040503050406030204" pitchFamily="18" charset="0"/>
              </a:rPr>
              <a:t> </a:t>
            </a:r>
            <a:r>
              <a:rPr lang="cs-CZ" altLang="cs-CZ" sz="1800" dirty="0" err="1">
                <a:latin typeface="Cambria" panose="02040503050406030204" pitchFamily="18" charset="0"/>
              </a:rPr>
              <a:t>Keeps</a:t>
            </a:r>
            <a:r>
              <a:rPr lang="cs-CZ" altLang="cs-CZ" sz="1800" dirty="0">
                <a:latin typeface="Cambria" panose="02040503050406030204" pitchFamily="18" charset="0"/>
              </a:rPr>
              <a:t> </a:t>
            </a:r>
            <a:r>
              <a:rPr lang="cs-CZ" altLang="cs-CZ" sz="1800" dirty="0" err="1">
                <a:latin typeface="Cambria" panose="02040503050406030204" pitchFamily="18" charset="0"/>
              </a:rPr>
              <a:t>Alternative</a:t>
            </a:r>
            <a:r>
              <a:rPr lang="cs-CZ" altLang="cs-CZ" sz="1800" dirty="0">
                <a:latin typeface="Cambria" panose="02040503050406030204" pitchFamily="18" charset="0"/>
              </a:rPr>
              <a:t> </a:t>
            </a:r>
            <a:r>
              <a:rPr lang="cs-CZ" altLang="cs-CZ" sz="1800" dirty="0" err="1">
                <a:latin typeface="Cambria" panose="02040503050406030204" pitchFamily="18" charset="0"/>
              </a:rPr>
              <a:t>Energy</a:t>
            </a:r>
            <a:r>
              <a:rPr lang="cs-CZ" altLang="cs-CZ" sz="1800" dirty="0">
                <a:latin typeface="Cambria" panose="02040503050406030204" pitchFamily="18" charset="0"/>
              </a:rPr>
              <a:t> Down. Dostupné z: </a:t>
            </a:r>
            <a:r>
              <a:rPr lang="cs-CZ" altLang="cs-CZ" sz="1800" dirty="0">
                <a:latin typeface="Cambria" panose="02040503050406030204" pitchFamily="18" charset="0"/>
                <a:hlinkClick r:id="rId4"/>
              </a:rPr>
              <a:t>http://www.treehugger.com/corporate-responsibility/opec-emneedsem-low-oil-prices-because-it-keeps-alternative-energy-down.html</a:t>
            </a:r>
            <a:endParaRPr lang="cs-CZ" altLang="cs-CZ" sz="1800" dirty="0">
              <a:latin typeface="Cambria" panose="02040503050406030204" pitchFamily="18" charset="0"/>
            </a:endParaRPr>
          </a:p>
          <a:p>
            <a:r>
              <a:rPr lang="cs-CZ" altLang="cs-CZ" sz="1800" dirty="0">
                <a:latin typeface="Cambria" panose="02040503050406030204" pitchFamily="18" charset="0"/>
              </a:rPr>
              <a:t>Stejskal, Libor. 2012. Změna klimatu a její dopady: hlavní hrozba 21. století. Středisko bezpečnostní politiky. Program bezpečnostního výzkumu ČR v letech 2010-2015. Dostupné z: </a:t>
            </a:r>
            <a:r>
              <a:rPr lang="cs-CZ" altLang="cs-CZ" sz="1800" dirty="0">
                <a:latin typeface="Cambria" panose="02040503050406030204" pitchFamily="18" charset="0"/>
                <a:hlinkClick r:id="rId5"/>
              </a:rPr>
              <a:t>http://sbp.fsv.cuni.cz/SBP-254-version1-TRS_WP_15.pdf</a:t>
            </a:r>
            <a:endParaRPr lang="cs-CZ" altLang="cs-CZ" sz="1800" dirty="0">
              <a:latin typeface="Cambria" panose="02040503050406030204" pitchFamily="18" charset="0"/>
            </a:endParaRPr>
          </a:p>
          <a:p>
            <a:r>
              <a:rPr lang="cs-CZ" sz="1800" dirty="0">
                <a:latin typeface="Cambria" panose="02040503050406030204" pitchFamily="18" charset="0"/>
              </a:rPr>
              <a:t>Stránský, J. 2011. Alternativní zdroje energie. Brno: VÚT. Dostupné z: </a:t>
            </a:r>
            <a:r>
              <a:rPr lang="cs-CZ" sz="1800" dirty="0">
                <a:latin typeface="Cambria" panose="02040503050406030204" pitchFamily="18" charset="0"/>
                <a:hlinkClick r:id="rId6"/>
              </a:rPr>
              <a:t>https://core.ac.uk/download/pdf/30291898.pdf</a:t>
            </a:r>
            <a:endParaRPr lang="cs-CZ" sz="1800" dirty="0">
              <a:latin typeface="Cambria" panose="02040503050406030204" pitchFamily="18" charset="0"/>
            </a:endParaRPr>
          </a:p>
          <a:p>
            <a:r>
              <a:rPr lang="cs-CZ" altLang="cs-CZ" sz="1800" dirty="0">
                <a:latin typeface="Cambria" panose="02040503050406030204" pitchFamily="18" charset="0"/>
              </a:rPr>
              <a:t>THE WORLDBANK. 2015. A </a:t>
            </a:r>
            <a:r>
              <a:rPr lang="cs-CZ" altLang="cs-CZ" sz="1800" dirty="0" err="1">
                <a:latin typeface="Cambria" panose="02040503050406030204" pitchFamily="18" charset="0"/>
              </a:rPr>
              <a:t>Plea</a:t>
            </a:r>
            <a:r>
              <a:rPr lang="cs-CZ" altLang="cs-CZ" sz="1800" dirty="0">
                <a:latin typeface="Cambria" panose="02040503050406030204" pitchFamily="18" charset="0"/>
              </a:rPr>
              <a:t> </a:t>
            </a:r>
            <a:r>
              <a:rPr lang="cs-CZ" altLang="cs-CZ" sz="1800" dirty="0" err="1">
                <a:latin typeface="Cambria" panose="02040503050406030204" pitchFamily="18" charset="0"/>
              </a:rPr>
              <a:t>for</a:t>
            </a:r>
            <a:r>
              <a:rPr lang="cs-CZ" altLang="cs-CZ" sz="1800" dirty="0">
                <a:latin typeface="Cambria" panose="02040503050406030204" pitchFamily="18" charset="0"/>
              </a:rPr>
              <a:t> </a:t>
            </a:r>
            <a:r>
              <a:rPr lang="cs-CZ" altLang="cs-CZ" sz="1800" dirty="0" err="1">
                <a:latin typeface="Cambria" panose="02040503050406030204" pitchFamily="18" charset="0"/>
              </a:rPr>
              <a:t>Action</a:t>
            </a:r>
            <a:r>
              <a:rPr lang="cs-CZ" altLang="cs-CZ" sz="1800" dirty="0">
                <a:latin typeface="Cambria" panose="02040503050406030204" pitchFamily="18" charset="0"/>
              </a:rPr>
              <a:t> </a:t>
            </a:r>
            <a:r>
              <a:rPr lang="cs-CZ" altLang="cs-CZ" sz="1800" dirty="0" err="1">
                <a:latin typeface="Cambria" panose="02040503050406030204" pitchFamily="18" charset="0"/>
              </a:rPr>
              <a:t>against</a:t>
            </a:r>
            <a:r>
              <a:rPr lang="cs-CZ" altLang="cs-CZ" sz="1800" dirty="0">
                <a:latin typeface="Cambria" panose="02040503050406030204" pitchFamily="18" charset="0"/>
              </a:rPr>
              <a:t> </a:t>
            </a:r>
            <a:r>
              <a:rPr lang="cs-CZ" altLang="cs-CZ" sz="1800" dirty="0" err="1">
                <a:latin typeface="Cambria" panose="02040503050406030204" pitchFamily="18" charset="0"/>
              </a:rPr>
              <a:t>Pollution</a:t>
            </a:r>
            <a:r>
              <a:rPr lang="cs-CZ" altLang="cs-CZ" sz="1800" dirty="0">
                <a:latin typeface="Cambria" panose="02040503050406030204" pitchFamily="18" charset="0"/>
              </a:rPr>
              <a:t> in </a:t>
            </a:r>
            <a:r>
              <a:rPr lang="cs-CZ" altLang="cs-CZ" sz="1800" dirty="0" err="1">
                <a:latin typeface="Cambria" panose="02040503050406030204" pitchFamily="18" charset="0"/>
              </a:rPr>
              <a:t>Nigeria</a:t>
            </a:r>
            <a:r>
              <a:rPr lang="cs-CZ" altLang="cs-CZ" sz="1800" dirty="0">
                <a:latin typeface="Cambria" panose="02040503050406030204" pitchFamily="18" charset="0"/>
              </a:rPr>
              <a:t>. Dostupné z: </a:t>
            </a:r>
            <a:r>
              <a:rPr lang="cs-CZ" altLang="cs-CZ" sz="1800" dirty="0">
                <a:latin typeface="Cambria" panose="02040503050406030204" pitchFamily="18" charset="0"/>
                <a:hlinkClick r:id="rId7"/>
              </a:rPr>
              <a:t>http://www.worldbank.org/en/news/feature/2015/06/16/in-lagos-nigeria-a-plea-for-action-against-pollution</a:t>
            </a:r>
            <a:endParaRPr lang="cs-CZ" altLang="cs-CZ" sz="1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83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latin typeface="Cambria" panose="02040503050406030204" pitchFamily="18" charset="0"/>
              </a:rPr>
              <a:t>Teze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6106" y="2736574"/>
            <a:ext cx="1091979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latin typeface="Cambria" panose="02040503050406030204" pitchFamily="18" charset="0"/>
                <a:cs typeface="Arial" pitchFamily="34" charset="0"/>
              </a:rPr>
              <a:t>"</a:t>
            </a:r>
            <a:r>
              <a:rPr lang="cs-CZ" sz="3200" dirty="0">
                <a:solidFill>
                  <a:srgbClr val="00B0F0"/>
                </a:solidFill>
                <a:latin typeface="Cambria" panose="02040503050406030204" pitchFamily="18" charset="0"/>
                <a:cs typeface="Arial" pitchFamily="34" charset="0"/>
              </a:rPr>
              <a:t>Změnu klimatu </a:t>
            </a:r>
            <a:r>
              <a:rPr lang="cs-CZ" sz="3200" dirty="0">
                <a:latin typeface="Cambria" panose="02040503050406030204" pitchFamily="18" charset="0"/>
                <a:cs typeface="Arial" pitchFamily="34" charset="0"/>
              </a:rPr>
              <a:t>způsobuje svojí činností </a:t>
            </a:r>
            <a:r>
              <a:rPr lang="cs-CZ" sz="3200" dirty="0">
                <a:solidFill>
                  <a:srgbClr val="00B0F0"/>
                </a:solidFill>
                <a:latin typeface="Cambria" panose="02040503050406030204" pitchFamily="18" charset="0"/>
                <a:cs typeface="Arial" pitchFamily="34" charset="0"/>
              </a:rPr>
              <a:t>člověk</a:t>
            </a:r>
            <a:r>
              <a:rPr lang="cs-CZ" sz="3200" dirty="0">
                <a:latin typeface="Cambria" panose="02040503050406030204" pitchFamily="18" charset="0"/>
                <a:cs typeface="Arial" pitchFamily="34" charset="0"/>
              </a:rPr>
              <a:t> a ohrožuje tím vlastní existenci. Je zapotřebí co nejrychleji rozvinout </a:t>
            </a:r>
            <a:r>
              <a:rPr lang="cs-CZ" sz="3200" dirty="0">
                <a:solidFill>
                  <a:srgbClr val="00B0F0"/>
                </a:solidFill>
                <a:latin typeface="Cambria" panose="02040503050406030204" pitchFamily="18" charset="0"/>
                <a:cs typeface="Arial" pitchFamily="34" charset="0"/>
              </a:rPr>
              <a:t>alternativní zdroje energie </a:t>
            </a:r>
            <a:r>
              <a:rPr lang="cs-CZ" sz="3200" dirty="0">
                <a:latin typeface="Cambria" panose="02040503050406030204" pitchFamily="18" charset="0"/>
                <a:cs typeface="Arial" pitchFamily="34" charset="0"/>
              </a:rPr>
              <a:t>i změnit fungování </a:t>
            </a:r>
            <a:r>
              <a:rPr lang="cs-CZ" sz="3200" dirty="0">
                <a:solidFill>
                  <a:srgbClr val="00B0F0"/>
                </a:solidFill>
                <a:latin typeface="Cambria" panose="02040503050406030204" pitchFamily="18" charset="0"/>
                <a:cs typeface="Arial" pitchFamily="34" charset="0"/>
              </a:rPr>
              <a:t>globální společnosti</a:t>
            </a:r>
            <a:r>
              <a:rPr lang="cs-CZ" sz="3200" dirty="0">
                <a:latin typeface="Cambria" panose="02040503050406030204" pitchFamily="18" charset="0"/>
                <a:cs typeface="Arial" pitchFamily="34" charset="0"/>
              </a:rPr>
              <a:t>.“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03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latin typeface="Cambria" panose="02040503050406030204" pitchFamily="18" charset="0"/>
              </a:rPr>
              <a:t>Obsah prezentace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Cambria" panose="02040503050406030204" pitchFamily="18" charset="0"/>
              </a:rPr>
              <a:t>Změna klimatu</a:t>
            </a:r>
          </a:p>
          <a:p>
            <a:r>
              <a:rPr lang="cs-CZ" dirty="0">
                <a:latin typeface="Cambria" panose="02040503050406030204" pitchFamily="18" charset="0"/>
              </a:rPr>
              <a:t>Problematika ropných států</a:t>
            </a:r>
          </a:p>
          <a:p>
            <a:r>
              <a:rPr lang="cs-CZ" dirty="0">
                <a:latin typeface="Cambria" panose="02040503050406030204" pitchFamily="18" charset="0"/>
              </a:rPr>
              <a:t>Alternativní zdroje energie</a:t>
            </a:r>
          </a:p>
          <a:p>
            <a:r>
              <a:rPr lang="cs-CZ" dirty="0">
                <a:latin typeface="Cambria" panose="02040503050406030204" pitchFamily="18" charset="0"/>
              </a:rPr>
              <a:t>Sociologické a politické dopady</a:t>
            </a:r>
          </a:p>
          <a:p>
            <a:r>
              <a:rPr lang="cs-CZ" dirty="0">
                <a:latin typeface="Cambria" panose="02040503050406030204" pitchFamily="18" charset="0"/>
              </a:rPr>
              <a:t>Shrnutí</a:t>
            </a:r>
          </a:p>
          <a:p>
            <a:r>
              <a:rPr lang="cs-CZ" dirty="0">
                <a:latin typeface="Cambria" panose="02040503050406030204" pitchFamily="18" charset="0"/>
              </a:rPr>
              <a:t>Zdroje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0087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dirty="0">
                <a:latin typeface="Cambria" panose="02040503050406030204" pitchFamily="18" charset="0"/>
              </a:rPr>
              <a:t>Změna klimatu I.</a:t>
            </a:r>
            <a:endParaRPr lang="cs-CZ" sz="3600" dirty="0"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2811" y="1905000"/>
            <a:ext cx="10033086" cy="460181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Dějiny klimatu ukazují, že neexistuje žádná trvalá a optimální rovnováha, </a:t>
            </a:r>
            <a:r>
              <a:rPr lang="cs-CZ" altLang="cs-CZ" dirty="0">
                <a:latin typeface="Cambria" panose="02040503050406030204" pitchFamily="18" charset="0"/>
                <a:cs typeface="Times New Roman" panose="02020603050405020304" pitchFamily="18" charset="0"/>
              </a:rPr>
              <a:t>velké výkyvy se děly již v minulosti</a:t>
            </a:r>
          </a:p>
          <a:p>
            <a:pPr algn="just"/>
            <a:r>
              <a:rPr lang="cs-CZ" altLang="cs-CZ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>
                <a:solidFill>
                  <a:srgbClr val="00B0F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ALE! </a:t>
            </a:r>
            <a:r>
              <a:rPr lang="cs-CZ" altLang="cs-CZ" dirty="0">
                <a:latin typeface="Cambria" panose="02040503050406030204" pitchFamily="18" charset="0"/>
                <a:cs typeface="Times New Roman" panose="02020603050405020304" pitchFamily="18" charset="0"/>
              </a:rPr>
              <a:t>- přírodní klimatické změny měly významný vliv na lidskou činnost - zemědělství v chladnějších částech Evropy, zemědělskou kolonizaci, osídlení Grónska,  rozvoj </a:t>
            </a:r>
            <a:r>
              <a:rPr lang="cs-CZ" altLang="cs-CZ" u="sng" dirty="0">
                <a:latin typeface="Cambria" panose="02040503050406030204" pitchFamily="18" charset="0"/>
                <a:cs typeface="Times New Roman" panose="02020603050405020304" pitchFamily="18" charset="0"/>
              </a:rPr>
              <a:t>moderní průmyslové revoluce</a:t>
            </a:r>
            <a:r>
              <a:rPr lang="cs-CZ" altLang="cs-CZ" dirty="0">
                <a:latin typeface="Cambria" panose="020405030504060302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cs-CZ" altLang="cs-CZ" dirty="0">
                <a:latin typeface="Cambria" panose="02040503050406030204" pitchFamily="18" charset="0"/>
                <a:cs typeface="Times New Roman" panose="02020603050405020304" pitchFamily="18" charset="0"/>
              </a:rPr>
              <a:t>Během 20. st. byla skoro celá planeta pokryta prudce rostoucími emisemi oxidu uhličitého a nastartovala zesilování skleníkového efektu - následkem je rychlý růst teploty nazývaný od 70. let 20. st. globálním oteplováním</a:t>
            </a:r>
          </a:p>
          <a:p>
            <a:pPr algn="just"/>
            <a:r>
              <a:rPr lang="cs-CZ" altLang="cs-CZ" dirty="0">
                <a:latin typeface="Cambria" panose="02040503050406030204" pitchFamily="18" charset="0"/>
                <a:cs typeface="Times New Roman" panose="02020603050405020304" pitchFamily="18" charset="0"/>
              </a:rPr>
              <a:t>Změna klimatu bývá často zlehčována do podoby jakéhosi „strašáka“ </a:t>
            </a:r>
          </a:p>
          <a:p>
            <a:pPr algn="just"/>
            <a:r>
              <a:rPr lang="cs-CZ" altLang="cs-CZ" dirty="0">
                <a:latin typeface="Cambria" panose="02040503050406030204" pitchFamily="18" charset="0"/>
                <a:cs typeface="Times New Roman" panose="02020603050405020304" pitchFamily="18" charset="0"/>
              </a:rPr>
              <a:t>Je hrozbou </a:t>
            </a:r>
            <a:r>
              <a:rPr lang="cs-CZ" altLang="cs-CZ" b="1" dirty="0">
                <a:solidFill>
                  <a:srgbClr val="00B0F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současnosti</a:t>
            </a:r>
            <a:r>
              <a:rPr lang="cs-CZ" altLang="cs-CZ" dirty="0">
                <a:latin typeface="Cambria" panose="02040503050406030204" pitchFamily="18" charset="0"/>
                <a:cs typeface="Times New Roman" panose="02020603050405020304" pitchFamily="18" charset="0"/>
              </a:rPr>
              <a:t> - ne daleké </a:t>
            </a:r>
            <a:r>
              <a:rPr lang="cs-CZ" altLang="cs-CZ" b="1" dirty="0">
                <a:solidFill>
                  <a:srgbClr val="00B0F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budoucnosti</a:t>
            </a:r>
            <a:r>
              <a:rPr lang="cs-CZ" altLang="cs-CZ" dirty="0">
                <a:latin typeface="Cambria" panose="02040503050406030204" pitchFamily="18" charset="0"/>
                <a:cs typeface="Times New Roman" panose="02020603050405020304" pitchFamily="18" charset="0"/>
              </a:rPr>
              <a:t> - doložené globální oteplování a klimatický rozvrat již naplno probíhá a způsobuje škody, ničí životní podmínky a postihuje ekosystémy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638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dirty="0">
                <a:latin typeface="Cambria" panose="02040503050406030204" pitchFamily="18" charset="0"/>
              </a:rPr>
              <a:t>Změna klimatu II.</a:t>
            </a:r>
            <a:endParaRPr lang="cs-CZ" sz="3600" dirty="0"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2810" y="1905000"/>
            <a:ext cx="10033085" cy="4267200"/>
          </a:xfrm>
        </p:spPr>
        <p:txBody>
          <a:bodyPr>
            <a:normAutofit lnSpcReduction="10000"/>
          </a:bodyPr>
          <a:lstStyle/>
          <a:p>
            <a:pPr algn="just">
              <a:buNone/>
              <a:defRPr/>
            </a:pPr>
            <a:r>
              <a:rPr lang="cs-CZ" sz="2000" b="1" dirty="0">
                <a:latin typeface="Cambria" panose="02040503050406030204" pitchFamily="18" charset="0"/>
                <a:cs typeface="Times New Roman" pitchFamily="18" charset="0"/>
              </a:rPr>
              <a:t>Odkdy člověk mění zásadním způsobem klima? </a:t>
            </a:r>
            <a:r>
              <a:rPr lang="cs-CZ" sz="1600" dirty="0">
                <a:latin typeface="Cambria" panose="02040503050406030204" pitchFamily="18" charset="0"/>
                <a:cs typeface="Times New Roman" pitchFamily="18" charset="0"/>
              </a:rPr>
              <a:t>(Stejskal 2012)</a:t>
            </a:r>
          </a:p>
          <a:p>
            <a:pPr marL="857250" lvl="1" indent="-457200" algn="just">
              <a:buFont typeface="+mj-lt"/>
              <a:buAutoNum type="arabicPeriod"/>
              <a:defRPr/>
            </a:pPr>
            <a:r>
              <a:rPr lang="cs-CZ" sz="1800" dirty="0">
                <a:latin typeface="Cambria" panose="02040503050406030204" pitchFamily="18" charset="0"/>
                <a:cs typeface="Times New Roman" pitchFamily="18" charset="0"/>
              </a:rPr>
              <a:t>Neolit (10-5 tisíc let př. n. l.) - komunity zemědělců a pastevců začaly bezprecedentně měnit povrch kontinentů, kácení pralesů</a:t>
            </a:r>
          </a:p>
          <a:p>
            <a:pPr marL="857250" lvl="1" indent="-457200" algn="just">
              <a:buFont typeface="+mj-lt"/>
              <a:buAutoNum type="arabicPeriod"/>
              <a:defRPr/>
            </a:pPr>
            <a:r>
              <a:rPr lang="cs-CZ" sz="1800" dirty="0">
                <a:latin typeface="Cambria" panose="02040503050406030204" pitchFamily="18" charset="0"/>
                <a:cs typeface="Times New Roman" pitchFamily="18" charset="0"/>
              </a:rPr>
              <a:t>Průmyslová revoluce (od 18. st.)</a:t>
            </a:r>
          </a:p>
          <a:p>
            <a:pPr marL="857250" lvl="1" indent="-457200" algn="just">
              <a:buFont typeface="+mj-lt"/>
              <a:buAutoNum type="arabicPeriod"/>
              <a:defRPr/>
            </a:pPr>
            <a:r>
              <a:rPr lang="cs-CZ" sz="1800" dirty="0">
                <a:latin typeface="Cambria" panose="02040503050406030204" pitchFamily="18" charset="0"/>
                <a:cs typeface="Times New Roman" pitchFamily="18" charset="0"/>
              </a:rPr>
              <a:t>Období od 1950 - obrovská akcelerace a zesílení lidského vlivu na atmosféru - spalováním fosilních paliv (uhlí a ropy), spotřeba energie vzrostla mezi roky 1860 a 1985 šestinásobně</a:t>
            </a:r>
          </a:p>
          <a:p>
            <a:pPr marL="857250" lvl="1" indent="-457200" algn="just">
              <a:buFont typeface="+mj-lt"/>
              <a:buAutoNum type="arabicPeriod"/>
              <a:defRPr/>
            </a:pPr>
            <a:endParaRPr lang="cs-CZ" sz="1600" dirty="0">
              <a:latin typeface="Cambria" panose="02040503050406030204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cs-CZ" sz="2000" b="1" dirty="0">
                <a:latin typeface="Cambria" panose="02040503050406030204" pitchFamily="18" charset="0"/>
                <a:cs typeface="Times New Roman" pitchFamily="18" charset="0"/>
              </a:rPr>
              <a:t>Co způsobuje antropogenní změny klimatu? </a:t>
            </a:r>
            <a:r>
              <a:rPr lang="cs-CZ" sz="1600" dirty="0">
                <a:latin typeface="Cambria" panose="02040503050406030204" pitchFamily="18" charset="0"/>
                <a:cs typeface="Times New Roman" pitchFamily="18" charset="0"/>
              </a:rPr>
              <a:t>(Stejskal 2012)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cs-CZ" sz="1800" dirty="0">
                <a:latin typeface="Cambria" panose="02040503050406030204" pitchFamily="18" charset="0"/>
                <a:cs typeface="Times New Roman" pitchFamily="18" charset="0"/>
              </a:rPr>
              <a:t>energetika, automobilová a letecká doprava, průmyslová výroba, zemědělství (odlesnění a masový chov dobytka)</a:t>
            </a:r>
          </a:p>
          <a:p>
            <a:pPr marL="274320" lvl="1" indent="0" algn="just">
              <a:buNone/>
              <a:defRPr/>
            </a:pPr>
            <a:endParaRPr lang="cs-CZ" sz="1600" dirty="0">
              <a:latin typeface="Cambria" panose="02040503050406030204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cs-CZ" sz="2000" b="1" dirty="0">
                <a:latin typeface="Cambria" panose="02040503050406030204" pitchFamily="18" charset="0"/>
                <a:cs typeface="Times New Roman" pitchFamily="18" charset="0"/>
              </a:rPr>
              <a:t>Co znečišťuje ovzduší? </a:t>
            </a:r>
            <a:r>
              <a:rPr lang="cs-CZ" sz="1600" dirty="0">
                <a:latin typeface="Cambria" panose="02040503050406030204" pitchFamily="18" charset="0"/>
                <a:cs typeface="Times New Roman" pitchFamily="18" charset="0"/>
              </a:rPr>
              <a:t>(Stejskal 2012)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cs-CZ" sz="1800" dirty="0">
                <a:latin typeface="Cambria" panose="02040503050406030204" pitchFamily="18" charset="0"/>
                <a:cs typeface="Times New Roman" pitchFamily="18" charset="0"/>
              </a:rPr>
              <a:t>Stopové skleníkové plyny (CO2 metan, oxid dusíku), pevné částice (saze a prach) - mohou sloužit jako „</a:t>
            </a:r>
            <a:r>
              <a:rPr lang="cs-CZ" sz="1800" dirty="0" err="1">
                <a:latin typeface="Cambria" panose="02040503050406030204" pitchFamily="18" charset="0"/>
                <a:cs typeface="Times New Roman" pitchFamily="18" charset="0"/>
              </a:rPr>
              <a:t>ochlazovadlo</a:t>
            </a:r>
            <a:r>
              <a:rPr lang="cs-CZ" sz="1800" dirty="0">
                <a:latin typeface="Cambria" panose="02040503050406030204" pitchFamily="18" charset="0"/>
                <a:cs typeface="Times New Roman" pitchFamily="18" charset="0"/>
              </a:rPr>
              <a:t>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764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dirty="0">
                <a:latin typeface="Cambria" panose="02040503050406030204" pitchFamily="18" charset="0"/>
              </a:rPr>
              <a:t>Změna klimatu III.</a:t>
            </a:r>
            <a:endParaRPr lang="cs-CZ" sz="3600" dirty="0"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2000" dirty="0">
                <a:solidFill>
                  <a:srgbClr val="00B0F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Negativní dopady: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dirty="0">
                <a:latin typeface="Cambria" panose="02040503050406030204" pitchFamily="18" charset="0"/>
                <a:cs typeface="Times New Roman" panose="02020603050405020304" pitchFamily="18" charset="0"/>
              </a:rPr>
              <a:t>Environmentální (příroda, ekosystémy, narušení hydrologických systémů)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dirty="0">
                <a:latin typeface="Cambria" panose="02040503050406030204" pitchFamily="18" charset="0"/>
                <a:cs typeface="Times New Roman" panose="02020603050405020304" pitchFamily="18" charset="0"/>
              </a:rPr>
              <a:t>Lidské (životy a zdraví, fungování a přežití lidských společenství)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dirty="0">
                <a:latin typeface="Cambria" panose="02040503050406030204" pitchFamily="18" charset="0"/>
                <a:cs typeface="Times New Roman" panose="02020603050405020304" pitchFamily="18" charset="0"/>
              </a:rPr>
              <a:t>Ekonomické (hospodářské ztráty)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dirty="0">
                <a:latin typeface="Cambria" panose="02040503050406030204" pitchFamily="18" charset="0"/>
                <a:cs typeface="Times New Roman" panose="02020603050405020304" pitchFamily="18" charset="0"/>
              </a:rPr>
              <a:t>Sucho a degradace půdy, migrace, konfliktní konstelace (ztráty území, zdrojů vody a půdy, masová migrace), rozvrat celoplanetárních životodárných systémů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altLang="cs-CZ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000" dirty="0">
                <a:solidFill>
                  <a:srgbClr val="00B0F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Minimální pozitivní dopady: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dirty="0">
                <a:latin typeface="Cambria" panose="02040503050406030204" pitchFamily="18" charset="0"/>
                <a:cs typeface="Times New Roman" panose="02020603050405020304" pitchFamily="18" charset="0"/>
              </a:rPr>
              <a:t>Zlepšení podmínek pro zemědělství,  osídlení v oblastech vysokého severu Evropy, Ruska a Kanady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8898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627" y="274638"/>
            <a:ext cx="10482470" cy="1020762"/>
          </a:xfrm>
        </p:spPr>
        <p:txBody>
          <a:bodyPr>
            <a:normAutofit/>
          </a:bodyPr>
          <a:lstStyle/>
          <a:p>
            <a:pPr algn="ctr"/>
            <a:r>
              <a:rPr lang="cs-CZ" altLang="cs-CZ" sz="2200" b="1" dirty="0">
                <a:latin typeface="Cambria" panose="02040503050406030204" pitchFamily="18" charset="0"/>
              </a:rPr>
              <a:t>Mapa ekologické citlivosti země - ukazuje které oblasti budou jak silně zasaženy změnou klimatu v průběhu 21. století</a:t>
            </a:r>
            <a:endParaRPr lang="cs-CZ" sz="2200" dirty="0"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Bez názvu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2048" y="1653690"/>
            <a:ext cx="7507907" cy="508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7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mbria" panose="02040503050406030204" pitchFamily="18" charset="0"/>
              </a:rPr>
              <a:t>Problematika ropných států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2810" y="1904999"/>
            <a:ext cx="9741537" cy="4562061"/>
          </a:xfrm>
        </p:spPr>
        <p:txBody>
          <a:bodyPr/>
          <a:lstStyle/>
          <a:p>
            <a:r>
              <a:rPr lang="cs-CZ" dirty="0">
                <a:latin typeface="Cambria" panose="02040503050406030204" pitchFamily="18" charset="0"/>
              </a:rPr>
              <a:t>Příjmy z ropy nejdou do vývoje nových technologií, které používají obnovitelné zdroje</a:t>
            </a:r>
          </a:p>
          <a:p>
            <a:r>
              <a:rPr lang="cs-CZ" dirty="0">
                <a:latin typeface="Cambria" panose="02040503050406030204" pitchFamily="18" charset="0"/>
              </a:rPr>
              <a:t>Přílišné spoléhání na vyčerpávání vyčerpatelných zdrojů</a:t>
            </a:r>
          </a:p>
          <a:p>
            <a:r>
              <a:rPr lang="cs-CZ" dirty="0">
                <a:latin typeface="Cambria" panose="02040503050406030204" pitchFamily="18" charset="0"/>
              </a:rPr>
              <a:t>Klesající cena ropy je vede k obrovským ekonomickým problémům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388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mbria" panose="02040503050406030204" pitchFamily="18" charset="0"/>
              </a:rPr>
              <a:t>Vývoz a příjmy z ropy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524548"/>
              </p:ext>
            </p:extLst>
          </p:nvPr>
        </p:nvGraphicFramePr>
        <p:xfrm>
          <a:off x="1123570" y="1745974"/>
          <a:ext cx="9944862" cy="4876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2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8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3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8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příjmy z ropy v mil. dolarů 2015*</a:t>
                      </a:r>
                      <a:endParaRPr lang="cs-CZ" sz="16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milion vyvezených barelů za den 2013**</a:t>
                      </a:r>
                      <a:endParaRPr lang="cs-CZ" sz="16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Saudská Arábie</a:t>
                      </a:r>
                      <a:endParaRPr lang="cs-CZ" sz="16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157 962</a:t>
                      </a:r>
                      <a:endParaRPr lang="cs-CZ" sz="16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7 416 </a:t>
                      </a:r>
                      <a:endParaRPr lang="cs-CZ" sz="16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Ruská Federace</a:t>
                      </a:r>
                      <a:endParaRPr lang="cs-CZ" sz="16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?</a:t>
                      </a:r>
                      <a:endParaRPr lang="cs-CZ" sz="16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4 888 </a:t>
                      </a:r>
                      <a:endParaRPr lang="cs-CZ" sz="16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Spojené arabské emiráty</a:t>
                      </a:r>
                      <a:endParaRPr lang="cs-CZ" sz="16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52 369</a:t>
                      </a:r>
                      <a:endParaRPr lang="cs-CZ" sz="16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2 637</a:t>
                      </a:r>
                      <a:endParaRPr lang="cs-CZ" sz="16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Irák</a:t>
                      </a:r>
                      <a:endParaRPr lang="cs-CZ" sz="16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54 394</a:t>
                      </a:r>
                      <a:endParaRPr lang="cs-CZ" sz="16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2 462 </a:t>
                      </a:r>
                      <a:endParaRPr lang="cs-CZ" sz="16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Nigérie</a:t>
                      </a:r>
                      <a:endParaRPr lang="cs-CZ" sz="16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41 818</a:t>
                      </a:r>
                      <a:endParaRPr lang="cs-CZ" sz="16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2 231 </a:t>
                      </a:r>
                      <a:endParaRPr lang="cs-CZ" sz="16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Kuvajt</a:t>
                      </a:r>
                      <a:endParaRPr lang="cs-CZ" sz="16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48 782</a:t>
                      </a:r>
                      <a:endParaRPr lang="cs-CZ" sz="16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1 711 </a:t>
                      </a:r>
                      <a:endParaRPr lang="cs-CZ" sz="16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Venezuela</a:t>
                      </a:r>
                      <a:endParaRPr lang="cs-CZ" sz="16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35 802</a:t>
                      </a:r>
                      <a:endParaRPr lang="cs-CZ" sz="16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1 548 </a:t>
                      </a:r>
                      <a:endParaRPr lang="cs-CZ" sz="16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14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*opec.org, **CIA </a:t>
                      </a:r>
                      <a:r>
                        <a:rPr lang="cs-CZ" sz="1100" dirty="0" err="1">
                          <a:effectLst/>
                        </a:rPr>
                        <a:t>Factbook</a:t>
                      </a:r>
                      <a:endParaRPr lang="cs-CZ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110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3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Motiv3" id="{7602AC1A-D62E-4E0F-8CDB-1285F15F0791}" vid="{0C675B9B-3262-45BB-BA59-308148289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Motiv3</Template>
  <TotalTime>796</TotalTime>
  <Words>915</Words>
  <Application>Microsoft Office PowerPoint</Application>
  <PresentationFormat>Širokoúhlá obrazovka</PresentationFormat>
  <Paragraphs>120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</vt:lpstr>
      <vt:lpstr>Consolas</vt:lpstr>
      <vt:lpstr>Corbel</vt:lpstr>
      <vt:lpstr>Times New Roman</vt:lpstr>
      <vt:lpstr>Wingdings</vt:lpstr>
      <vt:lpstr>Motiv3</vt:lpstr>
      <vt:lpstr>Výroba energie, změny klimatu, geoengineering</vt:lpstr>
      <vt:lpstr>Teze</vt:lpstr>
      <vt:lpstr>Obsah prezentace</vt:lpstr>
      <vt:lpstr>Změna klimatu I.</vt:lpstr>
      <vt:lpstr>Změna klimatu II.</vt:lpstr>
      <vt:lpstr>Změna klimatu III.</vt:lpstr>
      <vt:lpstr>Mapa ekologické citlivosti země - ukazuje které oblasti budou jak silně zasaženy změnou klimatu v průběhu 21. století</vt:lpstr>
      <vt:lpstr>Problematika ropných států</vt:lpstr>
      <vt:lpstr>Vývoz a příjmy z ropy</vt:lpstr>
      <vt:lpstr>Alternativní zdroje energie - typy</vt:lpstr>
      <vt:lpstr>Alternativní zdroje energie – 7 výhod</vt:lpstr>
      <vt:lpstr>Sociologické a politické dopady</vt:lpstr>
      <vt:lpstr>Prezentace aplikace PowerPoint</vt:lpstr>
      <vt:lpstr>Zdroje I.</vt:lpstr>
      <vt:lpstr>Zdroje II.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Výroba energie, změny klimatu, geoengineering</dc:title>
  <dc:creator>Aneta Košíková</dc:creator>
  <cp:lastModifiedBy>Aneta Košíková</cp:lastModifiedBy>
  <cp:revision>26</cp:revision>
  <dcterms:created xsi:type="dcterms:W3CDTF">2016-11-22T17:22:26Z</dcterms:created>
  <dcterms:modified xsi:type="dcterms:W3CDTF">2016-11-23T07:10:53Z</dcterms:modified>
</cp:coreProperties>
</file>