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8" r:id="rId9"/>
    <p:sldId id="262" r:id="rId10"/>
    <p:sldId id="269" r:id="rId11"/>
    <p:sldId id="270" r:id="rId12"/>
    <p:sldId id="265" r:id="rId13"/>
    <p:sldId id="266" r:id="rId14"/>
    <p:sldId id="263" r:id="rId15"/>
    <p:sldId id="267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592"/>
  </p:normalViewPr>
  <p:slideViewPr>
    <p:cSldViewPr snapToGrid="0" snapToObjects="1">
      <p:cViewPr>
        <p:scale>
          <a:sx n="66" d="100"/>
          <a:sy n="66" d="100"/>
        </p:scale>
        <p:origin x="-42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1747E8F-C9F7-1042-B128-EFFB9EC2DDF9}" type="datetimeFigureOut">
              <a:rPr lang="cs-CZ" smtClean="0"/>
              <a:t>30.11.2016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3433AD3-5730-8540-8B00-B0F794343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3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y.cz/scripts/detail.php?id=2212" TargetMode="External"/><Relationship Id="rId7" Type="http://schemas.openxmlformats.org/officeDocument/2006/relationships/hyperlink" Target="http://www.diabetickaasociace.cz/co-je-diabetes/data-o-diabetu-v-cr/" TargetMode="External"/><Relationship Id="rId2" Type="http://schemas.openxmlformats.org/officeDocument/2006/relationships/hyperlink" Target="https://www.ncbi.nlm.nih.gov/pmc/articles/PMC13264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news/technology-32795169" TargetMode="External"/><Relationship Id="rId5" Type="http://schemas.openxmlformats.org/officeDocument/2006/relationships/hyperlink" Target="https://www.boundless.com/biology/textbooks/boundless-biology-textbook/biotechnology-and-genomics-17/biotechnology-119/biotechnology-in-medicine-480-11702/" TargetMode="External"/><Relationship Id="rId4" Type="http://schemas.openxmlformats.org/officeDocument/2006/relationships/hyperlink" Target="http://www.biotechnology.amgen.com/timelin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cience/2016/feb/01/human-embryo-genetic-modify-regulator-green-light-research" TargetMode="External"/><Relationship Id="rId7" Type="http://schemas.openxmlformats.org/officeDocument/2006/relationships/hyperlink" Target="http://musculardystrophynews.com/2015/02/20/statistical-review-reveals-true-prevalence-of-muscular-dystrophies-duchenne-and-becker/" TargetMode="External"/><Relationship Id="rId2" Type="http://schemas.openxmlformats.org/officeDocument/2006/relationships/hyperlink" Target="http://www.nationalgeographic.com/magazine/2016/08/dna-crispr-gene-editing-science-eth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menshealth.gov/publications/our-publications/fact-sheet/infertility.html#e" TargetMode="External"/><Relationship Id="rId5" Type="http://schemas.openxmlformats.org/officeDocument/2006/relationships/hyperlink" Target="http://www.who.int/reproductivehealth/topics/infertility/burden/en/" TargetMode="External"/><Relationship Id="rId4" Type="http://schemas.openxmlformats.org/officeDocument/2006/relationships/hyperlink" Target="http://www.genengnews.com/gen-news-highlights/whole-genome-sequencing-now-possible-for-ivf/81250925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th/22356/pravf_m/scan.pdf" TargetMode="External"/><Relationship Id="rId3" Type="http://schemas.openxmlformats.org/officeDocument/2006/relationships/hyperlink" Target="https://www.online.muni.cz/tema/1843-tema-gmo-geneticky-modifikovane-organismy" TargetMode="External"/><Relationship Id="rId7" Type="http://schemas.openxmlformats.org/officeDocument/2006/relationships/hyperlink" Target="http://www.reflex.cz/clanek/veda/54353/geneticky-upravena-zlata-ryze-zabrani-hladu-zachrani-zrak-ale-aktiviste-jsou-proti.html" TargetMode="External"/><Relationship Id="rId2" Type="http://schemas.openxmlformats.org/officeDocument/2006/relationships/hyperlink" Target="http://technet.idnes.cz/geneticky-modifikovane-plodiny-dn2-/veda.aspx?c=A131216_122147_veda_m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zpecnostpotravin.cz/UserFiles/Koubova/GMO_bez_obalu.pdf" TargetMode="External"/><Relationship Id="rId5" Type="http://schemas.openxmlformats.org/officeDocument/2006/relationships/hyperlink" Target="https://www.vurv.cz/sites/File/Publications/ISBN978-80-7427-184-7.pdf" TargetMode="External"/><Relationship Id="rId4" Type="http://schemas.openxmlformats.org/officeDocument/2006/relationships/hyperlink" Target="http://www.agroporta.cz/index.php?page=inc/clanek3" TargetMode="External"/><Relationship Id="rId9" Type="http://schemas.openxmlformats.org/officeDocument/2006/relationships/hyperlink" Target="https://is.muni.cz/auth/th/394718/lf_m/Prinosy_a_rizika_GM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Biotechnologie a genetika - "Rozmach biotechnologií a genetického inženýrství je </a:t>
            </a:r>
            <a:r>
              <a:rPr lang="cs-CZ" sz="2800" dirty="0" smtClean="0"/>
              <a:t>jednoznačn</a:t>
            </a:r>
            <a:r>
              <a:rPr lang="cs-CZ" sz="2800" dirty="0" smtClean="0"/>
              <a:t>ě </a:t>
            </a:r>
            <a:r>
              <a:rPr lang="cs-CZ" sz="2800" dirty="0" smtClean="0"/>
              <a:t>prospěšný </a:t>
            </a:r>
            <a:r>
              <a:rPr lang="cs-CZ" sz="2800" dirty="0"/>
              <a:t>pro naše zdraví, blahobyt i </a:t>
            </a:r>
            <a:r>
              <a:rPr lang="cs-CZ" sz="2800" dirty="0" smtClean="0"/>
              <a:t>bezpečnost</a:t>
            </a:r>
            <a:r>
              <a:rPr lang="cs-CZ" sz="2800" dirty="0"/>
              <a:t>. Je </a:t>
            </a:r>
            <a:r>
              <a:rPr lang="cs-CZ" sz="2800" dirty="0" smtClean="0"/>
              <a:t>zapotřebí </a:t>
            </a:r>
            <a:r>
              <a:rPr lang="cs-CZ" sz="2800" dirty="0"/>
              <a:t>do nich více investovat a odstranit </a:t>
            </a:r>
            <a:r>
              <a:rPr lang="cs-CZ" sz="2800" dirty="0" smtClean="0"/>
              <a:t>zbytečné </a:t>
            </a:r>
            <a:r>
              <a:rPr lang="cs-CZ" sz="2800" dirty="0"/>
              <a:t>brzdy a </a:t>
            </a:r>
            <a:r>
              <a:rPr lang="cs-CZ" sz="2800" dirty="0" smtClean="0"/>
              <a:t>překážky</a:t>
            </a:r>
            <a:r>
              <a:rPr lang="cs-CZ" sz="2800" dirty="0"/>
              <a:t>."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948672" cy="185928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Richard Křivánek </a:t>
            </a:r>
          </a:p>
          <a:p>
            <a:pPr algn="l"/>
            <a:r>
              <a:rPr lang="cs-CZ" dirty="0"/>
              <a:t>Petra Kozová</a:t>
            </a:r>
          </a:p>
          <a:p>
            <a:r>
              <a:rPr lang="cs-CZ" dirty="0"/>
              <a:t>Lila </a:t>
            </a:r>
            <a:r>
              <a:rPr lang="cs-CZ" dirty="0" err="1"/>
              <a:t>Uhrinová</a:t>
            </a:r>
            <a:r>
              <a:rPr lang="cs-CZ" dirty="0"/>
              <a:t>                                                                               TEAM F</a:t>
            </a:r>
          </a:p>
          <a:p>
            <a:pPr algn="just"/>
            <a:r>
              <a:rPr lang="cs-CZ" dirty="0"/>
              <a:t>Ivana Chalupová                                                                     30.11.2016</a:t>
            </a:r>
          </a:p>
        </p:txBody>
      </p:sp>
    </p:spTree>
    <p:extLst>
      <p:ext uri="{BB962C8B-B14F-4D97-AF65-F5344CB8AC3E}">
        <p14:creationId xmlns:p14="http://schemas.microsoft.com/office/powerpoint/2010/main" val="4560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23677" t="23515" r="30556" b="26866"/>
          <a:stretch/>
        </p:blipFill>
        <p:spPr bwMode="auto">
          <a:xfrm>
            <a:off x="1092818" y="274645"/>
            <a:ext cx="9656957" cy="6393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65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26852" t="27513" r="29894" b="24986"/>
          <a:stretch/>
        </p:blipFill>
        <p:spPr bwMode="auto">
          <a:xfrm>
            <a:off x="1126273" y="144966"/>
            <a:ext cx="9578898" cy="6478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62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biologické zbraně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neletální zbraně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vychází z civilního užití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organismy požírají určité látky – ropa, železo, papír, mazivo</a:t>
            </a:r>
          </a:p>
          <a:p>
            <a:pPr lvl="0"/>
            <a:endParaRPr lang="cs-CZ" dirty="0"/>
          </a:p>
          <a:p>
            <a:r>
              <a:rPr lang="cs-CZ" dirty="0"/>
              <a:t>znehodnocení raket, munice, výbušnin                                       </a:t>
            </a:r>
          </a:p>
          <a:p>
            <a:r>
              <a:rPr lang="cs-CZ" dirty="0"/>
              <a:t>                                                                                                       (</a:t>
            </a:r>
            <a:r>
              <a:rPr lang="cs-CZ" dirty="0" err="1"/>
              <a:t>Army.cz</a:t>
            </a:r>
            <a:r>
              <a:rPr lang="cs-CZ" dirty="0"/>
              <a:t>)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23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biologické zbraně 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infikace nepřátel nemocemi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nemoci s krátkou životností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boj proti drogám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(</a:t>
            </a:r>
            <a:r>
              <a:rPr lang="cs-CZ" dirty="0" err="1"/>
              <a:t>Aken</a:t>
            </a:r>
            <a:r>
              <a:rPr lang="cs-CZ" dirty="0"/>
              <a:t>, </a:t>
            </a:r>
            <a:r>
              <a:rPr lang="cs-CZ" dirty="0" err="1"/>
              <a:t>Hammond</a:t>
            </a:r>
            <a:r>
              <a:rPr lang="cs-CZ" dirty="0"/>
              <a:t> 2003)</a:t>
            </a:r>
          </a:p>
        </p:txBody>
      </p:sp>
    </p:spTree>
    <p:extLst>
      <p:ext uri="{BB962C8B-B14F-4D97-AF65-F5344CB8AC3E}">
        <p14:creationId xmlns:p14="http://schemas.microsoft.com/office/powerpoint/2010/main" val="179372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Aken</a:t>
            </a:r>
            <a:r>
              <a:rPr lang="cs-CZ" dirty="0"/>
              <a:t>, J., </a:t>
            </a:r>
            <a:r>
              <a:rPr lang="cs-CZ" dirty="0" err="1"/>
              <a:t>Hammond</a:t>
            </a:r>
            <a:r>
              <a:rPr lang="cs-CZ" dirty="0"/>
              <a:t> E. 2003.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 and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weapons</a:t>
            </a:r>
            <a:r>
              <a:rPr lang="cs-CZ" dirty="0"/>
              <a:t>. (online) (cit.22.11.2016). Dostupné z: </a:t>
            </a:r>
            <a:r>
              <a:rPr lang="cs-CZ" u="sng" dirty="0">
                <a:hlinkClick r:id="rId2"/>
              </a:rPr>
              <a:t>https://www.ncbi.nlm.nih.gov/pmc/articles/PMC1326447/</a:t>
            </a:r>
            <a:endParaRPr lang="cs-CZ" dirty="0"/>
          </a:p>
          <a:p>
            <a:r>
              <a:rPr lang="cs-CZ" dirty="0" err="1"/>
              <a:t>Army.cz</a:t>
            </a:r>
            <a:r>
              <a:rPr lang="cs-CZ" dirty="0"/>
              <a:t>. rok neznámý. Neletální zbraně. (online) (cit.22.11.2016). Dostupné z: </a:t>
            </a:r>
            <a:r>
              <a:rPr lang="cs-CZ" u="sng" dirty="0">
                <a:hlinkClick r:id="rId3"/>
              </a:rPr>
              <a:t>http://www.army.cz/scripts/detail.php?id=2212</a:t>
            </a:r>
            <a:endParaRPr lang="cs-CZ" dirty="0"/>
          </a:p>
          <a:p>
            <a:r>
              <a:rPr lang="cs-CZ" dirty="0"/>
              <a:t>Biotechnology </a:t>
            </a:r>
            <a:r>
              <a:rPr lang="cs-CZ" dirty="0" err="1"/>
              <a:t>Amgen</a:t>
            </a:r>
            <a:r>
              <a:rPr lang="cs-CZ" dirty="0"/>
              <a:t> 2016. </a:t>
            </a:r>
            <a:r>
              <a:rPr lang="cs-CZ" dirty="0" err="1"/>
              <a:t>Timeline</a:t>
            </a:r>
            <a:r>
              <a:rPr lang="cs-CZ" dirty="0"/>
              <a:t>. Citováno 26.11.2016. dostupné na </a:t>
            </a:r>
            <a:r>
              <a:rPr lang="cs-CZ" u="sng" dirty="0">
                <a:hlinkClick r:id="rId4"/>
              </a:rPr>
              <a:t>http://www.biotechnology.amgen.com/timeline.html</a:t>
            </a:r>
            <a:endParaRPr lang="cs-CZ" dirty="0"/>
          </a:p>
          <a:p>
            <a:r>
              <a:rPr lang="cs-CZ" dirty="0" err="1"/>
              <a:t>Boundles.com</a:t>
            </a:r>
            <a:r>
              <a:rPr lang="cs-CZ" dirty="0"/>
              <a:t> 2016. Biotechnology in </a:t>
            </a:r>
            <a:r>
              <a:rPr lang="cs-CZ" dirty="0" err="1"/>
              <a:t>Medicine</a:t>
            </a:r>
            <a:r>
              <a:rPr lang="cs-CZ" dirty="0"/>
              <a:t>. Citováno 26.11.2016. dostupné na: </a:t>
            </a:r>
            <a:r>
              <a:rPr lang="cs-CZ" u="sng" dirty="0">
                <a:hlinkClick r:id="rId5"/>
              </a:rPr>
              <a:t>https://www.boundless.com/biology/textbooks/boundless-biology-textbook/biotechnology-and-genomics-17/biotechnology-119/biotechnology-in-medicine-480-11702/</a:t>
            </a:r>
            <a:endParaRPr lang="cs-CZ" dirty="0"/>
          </a:p>
          <a:p>
            <a:r>
              <a:rPr lang="cs-CZ" dirty="0"/>
              <a:t>BBC 2016. </a:t>
            </a:r>
            <a:r>
              <a:rPr lang="cs-CZ" dirty="0" err="1"/>
              <a:t>L’Oreal</a:t>
            </a:r>
            <a:r>
              <a:rPr lang="cs-CZ" dirty="0"/>
              <a:t> to start 3D-printing skin (19.5.2015). citováno dne 26.11.2016. dostupné na: </a:t>
            </a:r>
            <a:r>
              <a:rPr lang="cs-CZ" u="sng" dirty="0">
                <a:hlinkClick r:id="rId6"/>
              </a:rPr>
              <a:t>http://www.bbc.com/news/technology-32795169</a:t>
            </a:r>
            <a:endParaRPr lang="cs-CZ" dirty="0"/>
          </a:p>
          <a:p>
            <a:r>
              <a:rPr lang="cs-CZ" dirty="0"/>
              <a:t>Diabetická asociace 2014. Citováno 26.11.2016. Dostupné na: </a:t>
            </a:r>
            <a:r>
              <a:rPr lang="cs-CZ" u="sng" dirty="0">
                <a:hlinkClick r:id="rId7"/>
              </a:rPr>
              <a:t>http://www.diabetickaasociace.cz/co-je-diabetes/data-o-diabetu-v-cr/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7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National </a:t>
            </a:r>
            <a:r>
              <a:rPr lang="sk-SK" dirty="0" err="1"/>
              <a:t>geographic</a:t>
            </a:r>
            <a:r>
              <a:rPr lang="sk-SK" dirty="0"/>
              <a:t> (2016): </a:t>
            </a:r>
            <a:r>
              <a:rPr lang="sk-SK" dirty="0" err="1"/>
              <a:t>How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DNA </a:t>
            </a:r>
            <a:r>
              <a:rPr lang="sk-SK" dirty="0" err="1"/>
              <a:t>revolution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changing</a:t>
            </a:r>
            <a:r>
              <a:rPr lang="sk-SK" dirty="0"/>
              <a:t> </a:t>
            </a:r>
            <a:r>
              <a:rPr lang="sk-SK" dirty="0" err="1"/>
              <a:t>us</a:t>
            </a:r>
            <a:r>
              <a:rPr lang="sk-SK" dirty="0"/>
              <a:t>. (online) (cit. Dňa 29.11.2016). Dostupné z: </a:t>
            </a:r>
            <a:r>
              <a:rPr lang="sk-SK" u="sng" dirty="0">
                <a:hlinkClick r:id="rId2"/>
              </a:rPr>
              <a:t>http://www.nationalgeographic.com/magazine/2016/08/dna-crispr-gene-editing-science-ethics/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Guardian</a:t>
            </a:r>
            <a:r>
              <a:rPr lang="sk-SK" dirty="0"/>
              <a:t> (2016): British </a:t>
            </a:r>
            <a:r>
              <a:rPr lang="sk-SK" dirty="0" err="1"/>
              <a:t>researchers</a:t>
            </a:r>
            <a:r>
              <a:rPr lang="sk-SK" dirty="0"/>
              <a:t> get </a:t>
            </a:r>
            <a:r>
              <a:rPr lang="sk-SK" dirty="0" err="1"/>
              <a:t>green</a:t>
            </a:r>
            <a:r>
              <a:rPr lang="sk-SK" dirty="0"/>
              <a:t> </a:t>
            </a:r>
            <a:r>
              <a:rPr lang="sk-SK" dirty="0" err="1"/>
              <a:t>light</a:t>
            </a:r>
            <a:r>
              <a:rPr lang="sk-SK" dirty="0"/>
              <a:t> to </a:t>
            </a:r>
            <a:r>
              <a:rPr lang="sk-SK" dirty="0" err="1"/>
              <a:t>genetically</a:t>
            </a:r>
            <a:r>
              <a:rPr lang="sk-SK" dirty="0"/>
              <a:t> </a:t>
            </a:r>
            <a:r>
              <a:rPr lang="sk-SK" dirty="0" err="1"/>
              <a:t>modify</a:t>
            </a:r>
            <a:r>
              <a:rPr lang="sk-SK" dirty="0"/>
              <a:t> </a:t>
            </a:r>
            <a:r>
              <a:rPr lang="sk-SK" dirty="0" err="1"/>
              <a:t>human</a:t>
            </a:r>
            <a:r>
              <a:rPr lang="sk-SK" dirty="0"/>
              <a:t> embryo. (online) (cit. Dňa 29.11.2016). Dostupné z: </a:t>
            </a:r>
            <a:r>
              <a:rPr lang="sk-SK" u="sng" dirty="0">
                <a:hlinkClick r:id="rId3"/>
              </a:rPr>
              <a:t>https://www.theguardian.com/science/2016/feb/01/human-embryo-genetic-modify-regulator-green-light-research</a:t>
            </a:r>
            <a:endParaRPr lang="sk-SK" dirty="0"/>
          </a:p>
          <a:p>
            <a:r>
              <a:rPr lang="sk-SK" dirty="0"/>
              <a:t>Genengnews.com (2015): </a:t>
            </a:r>
            <a:r>
              <a:rPr lang="sk-SK" dirty="0" err="1"/>
              <a:t>Gen</a:t>
            </a:r>
            <a:r>
              <a:rPr lang="sk-SK" dirty="0"/>
              <a:t> </a:t>
            </a:r>
            <a:r>
              <a:rPr lang="sk-SK" dirty="0" err="1"/>
              <a:t>news</a:t>
            </a:r>
            <a:r>
              <a:rPr lang="sk-SK" dirty="0"/>
              <a:t> </a:t>
            </a:r>
            <a:r>
              <a:rPr lang="sk-SK" dirty="0" err="1"/>
              <a:t>highlights</a:t>
            </a:r>
            <a:r>
              <a:rPr lang="sk-SK" dirty="0"/>
              <a:t>. (online) (cit. Dňa 29.11.2016). Dostupné z:  </a:t>
            </a:r>
            <a:r>
              <a:rPr lang="sk-SK" u="sng" dirty="0">
                <a:hlinkClick r:id="rId4"/>
              </a:rPr>
              <a:t>http://www.genengnews.com/gen-news-highlights/whole-genome-sequencing-now-possible-for-ivf/81250925</a:t>
            </a:r>
            <a:endParaRPr lang="sk-SK" dirty="0"/>
          </a:p>
          <a:p>
            <a:r>
              <a:rPr lang="sk-SK" dirty="0"/>
              <a:t>WHO (2012): </a:t>
            </a:r>
            <a:r>
              <a:rPr lang="sk-SK" dirty="0" err="1"/>
              <a:t>Global</a:t>
            </a:r>
            <a:r>
              <a:rPr lang="sk-SK" dirty="0"/>
              <a:t> </a:t>
            </a:r>
            <a:r>
              <a:rPr lang="sk-SK" dirty="0" err="1"/>
              <a:t>prevalence</a:t>
            </a:r>
            <a:r>
              <a:rPr lang="sk-SK" dirty="0"/>
              <a:t> of </a:t>
            </a:r>
            <a:r>
              <a:rPr lang="sk-SK" dirty="0" err="1"/>
              <a:t>infertility</a:t>
            </a:r>
            <a:r>
              <a:rPr lang="sk-SK" dirty="0"/>
              <a:t>, </a:t>
            </a:r>
            <a:r>
              <a:rPr lang="sk-SK" dirty="0" err="1"/>
              <a:t>infecundity</a:t>
            </a:r>
            <a:r>
              <a:rPr lang="sk-SK" dirty="0"/>
              <a:t> and </a:t>
            </a:r>
            <a:r>
              <a:rPr lang="sk-SK" dirty="0" err="1"/>
              <a:t>childlessness</a:t>
            </a:r>
            <a:r>
              <a:rPr lang="sk-SK" dirty="0"/>
              <a:t>. (online) (cit. Dňa 29.11. 2016). Dostupné z: </a:t>
            </a:r>
            <a:r>
              <a:rPr lang="sk-SK" u="sng" dirty="0">
                <a:hlinkClick r:id="rId5"/>
              </a:rPr>
              <a:t>http://www.who.int/reproductivehealth/topics/infertility/burden/en/</a:t>
            </a:r>
            <a:endParaRPr lang="sk-SK" dirty="0"/>
          </a:p>
          <a:p>
            <a:r>
              <a:rPr lang="sk-SK" dirty="0"/>
              <a:t>Womenshealth.gov (2012): </a:t>
            </a:r>
            <a:r>
              <a:rPr lang="sk-SK" dirty="0" err="1"/>
              <a:t>Infertility</a:t>
            </a:r>
            <a:r>
              <a:rPr lang="sk-SK" dirty="0"/>
              <a:t> </a:t>
            </a:r>
            <a:r>
              <a:rPr lang="sk-SK" dirty="0" err="1"/>
              <a:t>fact</a:t>
            </a:r>
            <a:r>
              <a:rPr lang="sk-SK" dirty="0"/>
              <a:t> </a:t>
            </a:r>
            <a:r>
              <a:rPr lang="sk-SK" dirty="0" err="1"/>
              <a:t>sheet</a:t>
            </a:r>
            <a:r>
              <a:rPr lang="sk-SK" dirty="0"/>
              <a:t>. (online) (cit. Dňa. 29.11. 2016). </a:t>
            </a:r>
            <a:r>
              <a:rPr lang="sk-SK" dirty="0" err="1"/>
              <a:t>Dostupnéz</a:t>
            </a:r>
            <a:r>
              <a:rPr lang="sk-SK" dirty="0"/>
              <a:t>: </a:t>
            </a:r>
            <a:r>
              <a:rPr lang="sk-SK" u="sng" dirty="0">
                <a:hlinkClick r:id="rId6"/>
              </a:rPr>
              <a:t>https://www.womenshealth.gov/publications/our-publications/fact-sheet/infertility.html#e</a:t>
            </a:r>
            <a:endParaRPr lang="sk-SK" dirty="0"/>
          </a:p>
          <a:p>
            <a:r>
              <a:rPr lang="sk-SK" dirty="0"/>
              <a:t>Musculardystrophynews.com (2015): </a:t>
            </a:r>
            <a:r>
              <a:rPr lang="sk-SK" dirty="0" err="1"/>
              <a:t>Statistical</a:t>
            </a:r>
            <a:r>
              <a:rPr lang="sk-SK" dirty="0"/>
              <a:t> </a:t>
            </a:r>
            <a:r>
              <a:rPr lang="sk-SK" dirty="0" err="1"/>
              <a:t>review</a:t>
            </a:r>
            <a:r>
              <a:rPr lang="sk-SK" dirty="0"/>
              <a:t> </a:t>
            </a:r>
            <a:r>
              <a:rPr lang="sk-SK" dirty="0" err="1"/>
              <a:t>reveals</a:t>
            </a:r>
            <a:r>
              <a:rPr lang="sk-SK" dirty="0"/>
              <a:t> </a:t>
            </a:r>
            <a:r>
              <a:rPr lang="sk-SK" dirty="0" err="1"/>
              <a:t>true</a:t>
            </a:r>
            <a:r>
              <a:rPr lang="sk-SK" dirty="0"/>
              <a:t> </a:t>
            </a:r>
            <a:r>
              <a:rPr lang="sk-SK" dirty="0" err="1"/>
              <a:t>prevalence</a:t>
            </a:r>
            <a:r>
              <a:rPr lang="sk-SK" dirty="0"/>
              <a:t> of </a:t>
            </a:r>
            <a:r>
              <a:rPr lang="sk-SK" dirty="0" err="1"/>
              <a:t>muscular</a:t>
            </a:r>
            <a:r>
              <a:rPr lang="sk-SK" dirty="0"/>
              <a:t> </a:t>
            </a:r>
            <a:r>
              <a:rPr lang="sk-SK" dirty="0" err="1"/>
              <a:t>dystrophies</a:t>
            </a:r>
            <a:r>
              <a:rPr lang="sk-SK" dirty="0"/>
              <a:t> </a:t>
            </a:r>
            <a:r>
              <a:rPr lang="sk-SK" dirty="0" err="1"/>
              <a:t>Duchenne</a:t>
            </a:r>
            <a:r>
              <a:rPr lang="sk-SK" dirty="0"/>
              <a:t> and </a:t>
            </a:r>
            <a:r>
              <a:rPr lang="sk-SK" dirty="0" err="1"/>
              <a:t>Becker</a:t>
            </a:r>
            <a:r>
              <a:rPr lang="sk-SK" dirty="0"/>
              <a:t>. (online) (cit. Dňa. 29.11. 2016). </a:t>
            </a:r>
            <a:r>
              <a:rPr lang="sk-SK" dirty="0" err="1"/>
              <a:t>Dostupnéz</a:t>
            </a:r>
            <a:r>
              <a:rPr lang="sk-SK" dirty="0"/>
              <a:t>: </a:t>
            </a:r>
            <a:r>
              <a:rPr lang="sk-SK" u="sng" dirty="0">
                <a:hlinkClick r:id="rId7"/>
              </a:rPr>
              <a:t>http://musculardystrophynews.com/2015/02/20/statistical-review-reveals-true-prevalence-of-muscular-dystrophies-duchenne-and-becker/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19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 a literatura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Petr, J. 2013. „Proč se bojíme modifikovaných plodin? Rajčata nám chutnala“. </a:t>
            </a:r>
            <a:r>
              <a:rPr lang="cs-CZ" i="1" dirty="0"/>
              <a:t>IDNES </a:t>
            </a:r>
            <a:r>
              <a:rPr lang="cs-CZ" i="1" dirty="0" err="1"/>
              <a:t>Technet</a:t>
            </a:r>
            <a:r>
              <a:rPr lang="cs-CZ" dirty="0"/>
              <a:t>. Online. (cit. dne: 29.11.2016). (dostupné z: </a:t>
            </a:r>
            <a:r>
              <a:rPr lang="cs-CZ" u="sng" dirty="0">
                <a:hlinkClick r:id="rId2"/>
              </a:rPr>
              <a:t>http://technet.idnes.cz/geneticky-modifikovane-plodiny-dn2-/</a:t>
            </a:r>
            <a:r>
              <a:rPr lang="cs-CZ" u="sng" dirty="0" err="1">
                <a:hlinkClick r:id="rId2"/>
              </a:rPr>
              <a:t>veda.aspx?c</a:t>
            </a:r>
            <a:r>
              <a:rPr lang="cs-CZ" u="sng" dirty="0">
                <a:hlinkClick r:id="rId2"/>
              </a:rPr>
              <a:t>=A131216_122147_veda_mla</a:t>
            </a:r>
            <a:r>
              <a:rPr lang="cs-CZ" dirty="0"/>
              <a:t>)</a:t>
            </a:r>
          </a:p>
          <a:p>
            <a:r>
              <a:rPr lang="cs-CZ" dirty="0" err="1"/>
              <a:t>Polčáková</a:t>
            </a:r>
            <a:r>
              <a:rPr lang="cs-CZ" dirty="0"/>
              <a:t>, P. 2010. </a:t>
            </a:r>
            <a:r>
              <a:rPr lang="cs-CZ" i="1" dirty="0"/>
              <a:t>GMO – Geneticky modifikované organismy</a:t>
            </a:r>
            <a:r>
              <a:rPr lang="cs-CZ" dirty="0"/>
              <a:t>. Brno: MU, portál </a:t>
            </a:r>
            <a:r>
              <a:rPr lang="cs-CZ" dirty="0" err="1"/>
              <a:t>Muni</a:t>
            </a:r>
            <a:r>
              <a:rPr lang="cs-CZ" dirty="0"/>
              <a:t>. (cit. dne: 29.11.2016). (Dostupné z: </a:t>
            </a:r>
            <a:r>
              <a:rPr lang="cs-CZ" u="sng" dirty="0">
                <a:hlinkClick r:id="rId3"/>
              </a:rPr>
              <a:t>https://www.online.muni.cz/</a:t>
            </a:r>
            <a:r>
              <a:rPr lang="cs-CZ" u="sng" dirty="0" err="1">
                <a:hlinkClick r:id="rId3"/>
              </a:rPr>
              <a:t>tema</a:t>
            </a:r>
            <a:r>
              <a:rPr lang="cs-CZ" u="sng" dirty="0">
                <a:hlinkClick r:id="rId3"/>
              </a:rPr>
              <a:t>/1843-tema-gmo-geneticky-modifikovane-organismy</a:t>
            </a:r>
            <a:r>
              <a:rPr lang="cs-CZ" dirty="0"/>
              <a:t>)</a:t>
            </a:r>
          </a:p>
          <a:p>
            <a:r>
              <a:rPr lang="cs-CZ" dirty="0"/>
              <a:t>Gall, J. 2013. </a:t>
            </a:r>
            <a:r>
              <a:rPr lang="cs-CZ" i="1" dirty="0"/>
              <a:t>Choroby obilnin</a:t>
            </a:r>
            <a:r>
              <a:rPr lang="cs-CZ" dirty="0"/>
              <a:t>. </a:t>
            </a:r>
            <a:r>
              <a:rPr lang="cs-CZ" dirty="0" err="1"/>
              <a:t>Agroporta:online</a:t>
            </a:r>
            <a:r>
              <a:rPr lang="cs-CZ" dirty="0"/>
              <a:t>. (cit. dne: 29.11.2016). (dostupné z: </a:t>
            </a:r>
            <a:r>
              <a:rPr lang="cs-CZ" u="sng" dirty="0">
                <a:hlinkClick r:id="rId4"/>
              </a:rPr>
              <a:t>http://www.agroporta.cz/</a:t>
            </a:r>
            <a:r>
              <a:rPr lang="cs-CZ" u="sng" dirty="0" err="1">
                <a:hlinkClick r:id="rId4"/>
              </a:rPr>
              <a:t>index.php?page</a:t>
            </a:r>
            <a:r>
              <a:rPr lang="cs-CZ" u="sng" dirty="0">
                <a:hlinkClick r:id="rId4"/>
              </a:rPr>
              <a:t>=</a:t>
            </a:r>
            <a:r>
              <a:rPr lang="cs-CZ" u="sng" dirty="0" err="1">
                <a:hlinkClick r:id="rId4"/>
              </a:rPr>
              <a:t>inc</a:t>
            </a:r>
            <a:r>
              <a:rPr lang="cs-CZ" u="sng" dirty="0">
                <a:hlinkClick r:id="rId4"/>
              </a:rPr>
              <a:t>/clanek3</a:t>
            </a:r>
            <a:r>
              <a:rPr lang="cs-CZ" dirty="0"/>
              <a:t>)</a:t>
            </a:r>
          </a:p>
          <a:p>
            <a:r>
              <a:rPr lang="cs-CZ" dirty="0"/>
              <a:t>Bartoš, P. – Hanzalová, A. 2015. </a:t>
            </a:r>
            <a:r>
              <a:rPr lang="cs-CZ" i="1" dirty="0"/>
              <a:t>Rez plevová na pšenici a ochrana proti ní – metodika pro praxi</a:t>
            </a:r>
            <a:r>
              <a:rPr lang="cs-CZ" dirty="0"/>
              <a:t>. Praha: Výzkumný ústav rostlinné výroby. (cit. dne: 29.11.2016). (dostupné z: </a:t>
            </a:r>
            <a:r>
              <a:rPr lang="cs-CZ" u="sng" dirty="0">
                <a:hlinkClick r:id="rId5"/>
              </a:rPr>
              <a:t>https://www.vurv.cz/</a:t>
            </a:r>
            <a:r>
              <a:rPr lang="cs-CZ" u="sng" dirty="0" err="1">
                <a:hlinkClick r:id="rId5"/>
              </a:rPr>
              <a:t>sites</a:t>
            </a:r>
            <a:r>
              <a:rPr lang="cs-CZ" u="sng" dirty="0">
                <a:hlinkClick r:id="rId5"/>
              </a:rPr>
              <a:t>/</a:t>
            </a:r>
            <a:r>
              <a:rPr lang="cs-CZ" u="sng" dirty="0" err="1">
                <a:hlinkClick r:id="rId5"/>
              </a:rPr>
              <a:t>File</a:t>
            </a:r>
            <a:r>
              <a:rPr lang="cs-CZ" u="sng" dirty="0">
                <a:hlinkClick r:id="rId5"/>
              </a:rPr>
              <a:t>/</a:t>
            </a:r>
            <a:r>
              <a:rPr lang="cs-CZ" u="sng" dirty="0" err="1">
                <a:hlinkClick r:id="rId5"/>
              </a:rPr>
              <a:t>Publications</a:t>
            </a:r>
            <a:r>
              <a:rPr lang="cs-CZ" u="sng" dirty="0">
                <a:hlinkClick r:id="rId5"/>
              </a:rPr>
              <a:t>/ISBN978-80-7427-184-7.pdf</a:t>
            </a:r>
            <a:r>
              <a:rPr lang="cs-CZ" dirty="0"/>
              <a:t>)</a:t>
            </a:r>
          </a:p>
          <a:p>
            <a:r>
              <a:rPr lang="cs-CZ" dirty="0"/>
              <a:t>Ministerstvo zemědělství. 2014. </a:t>
            </a:r>
            <a:r>
              <a:rPr lang="cs-CZ" i="1" dirty="0"/>
              <a:t>GMO bez obalu</a:t>
            </a:r>
            <a:r>
              <a:rPr lang="cs-CZ" dirty="0"/>
              <a:t>. Praha: Obor bezpečnosti potravin MZ. (cit. dne: 29.11.2016). (dostupné z: </a:t>
            </a:r>
            <a:r>
              <a:rPr lang="cs-CZ" u="sng" dirty="0">
                <a:hlinkClick r:id="rId6"/>
              </a:rPr>
              <a:t>http://www.bezpecnostpotravin.cz/</a:t>
            </a:r>
            <a:r>
              <a:rPr lang="cs-CZ" u="sng" dirty="0" err="1">
                <a:hlinkClick r:id="rId6"/>
              </a:rPr>
              <a:t>UserFiles</a:t>
            </a:r>
            <a:r>
              <a:rPr lang="cs-CZ" u="sng" dirty="0">
                <a:hlinkClick r:id="rId6"/>
              </a:rPr>
              <a:t>/Koubova/GMO_bez_obalu.pdf</a:t>
            </a:r>
            <a:r>
              <a:rPr lang="cs-CZ" dirty="0"/>
              <a:t>)</a:t>
            </a:r>
          </a:p>
          <a:p>
            <a:r>
              <a:rPr lang="cs-CZ" dirty="0"/>
              <a:t>Šiška, J. 2014. „Geneticky upravená zlatá rýže zabrání hladu a zachrání zrak. Aktivisté jsou proti“. </a:t>
            </a:r>
            <a:r>
              <a:rPr lang="cs-CZ" i="1" dirty="0"/>
              <a:t>Reflex</a:t>
            </a:r>
            <a:r>
              <a:rPr lang="cs-CZ" dirty="0"/>
              <a:t>. Online. (cit. dne: 29.11.2016). (dostupné z: </a:t>
            </a:r>
            <a:r>
              <a:rPr lang="cs-CZ" u="sng" dirty="0">
                <a:hlinkClick r:id="rId7"/>
              </a:rPr>
              <a:t>http://www.reflex.cz/</a:t>
            </a:r>
            <a:r>
              <a:rPr lang="cs-CZ" u="sng" dirty="0" err="1">
                <a:hlinkClick r:id="rId7"/>
              </a:rPr>
              <a:t>clanek</a:t>
            </a:r>
            <a:r>
              <a:rPr lang="cs-CZ" u="sng" dirty="0">
                <a:hlinkClick r:id="rId7"/>
              </a:rPr>
              <a:t>/veda/54353/geneticky-upravena-zlata-ryze-zabrani-hladu-zachrani-zrak-ale-aktiviste-jsou-proti.html</a:t>
            </a:r>
            <a:r>
              <a:rPr lang="cs-CZ" dirty="0"/>
              <a:t>)</a:t>
            </a:r>
          </a:p>
          <a:p>
            <a:r>
              <a:rPr lang="cs-CZ" dirty="0"/>
              <a:t>Matějka, L. 2004. </a:t>
            </a:r>
            <a:r>
              <a:rPr lang="cs-CZ" i="1" dirty="0"/>
              <a:t>Geneticky modifikované organismy – právní úprava</a:t>
            </a:r>
            <a:r>
              <a:rPr lang="cs-CZ" dirty="0"/>
              <a:t>. Brno: Právnická </a:t>
            </a:r>
            <a:r>
              <a:rPr lang="cs-CZ" dirty="0" err="1"/>
              <a:t>faklta</a:t>
            </a:r>
            <a:r>
              <a:rPr lang="cs-CZ" dirty="0"/>
              <a:t>. (cit. dne: 27.11.2016). (Dostupné z: </a:t>
            </a:r>
            <a:r>
              <a:rPr lang="cs-CZ" u="sng" dirty="0">
                <a:hlinkClick r:id="rId8"/>
              </a:rPr>
              <a:t>https://is.muni.cz/</a:t>
            </a:r>
            <a:r>
              <a:rPr lang="cs-CZ" u="sng" dirty="0" err="1">
                <a:hlinkClick r:id="rId8"/>
              </a:rPr>
              <a:t>auth</a:t>
            </a:r>
            <a:r>
              <a:rPr lang="cs-CZ" u="sng" dirty="0">
                <a:hlinkClick r:id="rId8"/>
              </a:rPr>
              <a:t>/</a:t>
            </a:r>
            <a:r>
              <a:rPr lang="cs-CZ" u="sng" dirty="0" err="1">
                <a:hlinkClick r:id="rId8"/>
              </a:rPr>
              <a:t>th</a:t>
            </a:r>
            <a:r>
              <a:rPr lang="cs-CZ" u="sng" dirty="0">
                <a:hlinkClick r:id="rId8"/>
              </a:rPr>
              <a:t>/22356/</a:t>
            </a:r>
            <a:r>
              <a:rPr lang="cs-CZ" u="sng" dirty="0" err="1">
                <a:hlinkClick r:id="rId8"/>
              </a:rPr>
              <a:t>pravf_m</a:t>
            </a:r>
            <a:r>
              <a:rPr lang="cs-CZ" u="sng" dirty="0">
                <a:hlinkClick r:id="rId8"/>
              </a:rPr>
              <a:t>/scan.pdf</a:t>
            </a:r>
            <a:r>
              <a:rPr lang="cs-CZ" dirty="0"/>
              <a:t>)</a:t>
            </a:r>
          </a:p>
          <a:p>
            <a:r>
              <a:rPr lang="cs-CZ" dirty="0" err="1"/>
              <a:t>Krutilová</a:t>
            </a:r>
            <a:r>
              <a:rPr lang="cs-CZ" dirty="0"/>
              <a:t>, R. 2015. </a:t>
            </a:r>
            <a:r>
              <a:rPr lang="cs-CZ" i="1" dirty="0"/>
              <a:t>Přínosy a rizika GMO</a:t>
            </a:r>
            <a:r>
              <a:rPr lang="cs-CZ" dirty="0"/>
              <a:t>. Brno: MU – Lékařská fakulta. (cit. dne: 29.11.2016). (dostupné z: </a:t>
            </a:r>
            <a:r>
              <a:rPr lang="cs-CZ" u="sng" dirty="0">
                <a:hlinkClick r:id="rId9"/>
              </a:rPr>
              <a:t>https://is.muni.cz/</a:t>
            </a:r>
            <a:r>
              <a:rPr lang="cs-CZ" u="sng" dirty="0" err="1">
                <a:hlinkClick r:id="rId9"/>
              </a:rPr>
              <a:t>auth</a:t>
            </a:r>
            <a:r>
              <a:rPr lang="cs-CZ" u="sng" dirty="0">
                <a:hlinkClick r:id="rId9"/>
              </a:rPr>
              <a:t>/</a:t>
            </a:r>
            <a:r>
              <a:rPr lang="cs-CZ" u="sng" dirty="0" err="1">
                <a:hlinkClick r:id="rId9"/>
              </a:rPr>
              <a:t>th</a:t>
            </a:r>
            <a:r>
              <a:rPr lang="cs-CZ" u="sng" dirty="0">
                <a:hlinkClick r:id="rId9"/>
              </a:rPr>
              <a:t>/394718/</a:t>
            </a:r>
            <a:r>
              <a:rPr lang="cs-CZ" u="sng" dirty="0" err="1">
                <a:hlinkClick r:id="rId9"/>
              </a:rPr>
              <a:t>lf_m</a:t>
            </a:r>
            <a:r>
              <a:rPr lang="cs-CZ" u="sng" dirty="0">
                <a:hlinkClick r:id="rId9"/>
              </a:rPr>
              <a:t>/</a:t>
            </a:r>
            <a:r>
              <a:rPr lang="cs-CZ" u="sng" dirty="0" err="1">
                <a:hlinkClick r:id="rId9"/>
              </a:rPr>
              <a:t>Prinosy_a_rizika_GMO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53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Medicína</a:t>
            </a:r>
          </a:p>
          <a:p>
            <a:endParaRPr lang="cs-CZ" dirty="0"/>
          </a:p>
          <a:p>
            <a:r>
              <a:rPr lang="cs-CZ" dirty="0"/>
              <a:t>GMO</a:t>
            </a:r>
          </a:p>
          <a:p>
            <a:endParaRPr lang="cs-CZ" dirty="0"/>
          </a:p>
          <a:p>
            <a:r>
              <a:rPr lang="cs-CZ" dirty="0"/>
              <a:t>Nové biologické zbraně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68" y="992124"/>
            <a:ext cx="36703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Jsou biotechnologie, genetické inženýrství a nové biologické zbraně nebezpečné? </a:t>
            </a:r>
          </a:p>
          <a:p>
            <a:endParaRPr lang="cs-CZ" dirty="0"/>
          </a:p>
          <a:p>
            <a:r>
              <a:rPr lang="cs-CZ" dirty="0"/>
              <a:t>Pozitiva převažují nad negativy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37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Medicína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Současnost </a:t>
            </a:r>
          </a:p>
          <a:p>
            <a:endParaRPr lang="cs-CZ" dirty="0"/>
          </a:p>
          <a:p>
            <a:pPr lvl="1"/>
            <a:r>
              <a:rPr lang="cs-CZ" dirty="0"/>
              <a:t>Inzulín </a:t>
            </a:r>
          </a:p>
          <a:p>
            <a:pPr lvl="2"/>
            <a:r>
              <a:rPr lang="cs-CZ" dirty="0"/>
              <a:t>Od 90. </a:t>
            </a:r>
            <a:r>
              <a:rPr lang="cs-CZ" dirty="0" smtClean="0"/>
              <a:t>let </a:t>
            </a:r>
            <a:r>
              <a:rPr lang="cs-CZ" dirty="0"/>
              <a:t>geneticky upravený „humánní“ inzulin</a:t>
            </a:r>
          </a:p>
          <a:p>
            <a:pPr lvl="2"/>
            <a:r>
              <a:rPr lang="cs-CZ" dirty="0"/>
              <a:t>Počet nemocných roste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Penicilin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1988 hepatitida typu B (geneticky upravená vakcína)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2001 počátek výzkumu nemocí s genovým původem: rakovina, Alzheimer, Parkinson (díky rozkódování sekvence DNA) (Biotechnology </a:t>
            </a:r>
            <a:r>
              <a:rPr lang="cs-CZ" dirty="0" err="1"/>
              <a:t>Amgen</a:t>
            </a:r>
            <a:r>
              <a:rPr lang="cs-CZ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214272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989523"/>
            <a:ext cx="8185764" cy="4051300"/>
          </a:xfrm>
        </p:spPr>
      </p:pic>
      <p:sp>
        <p:nvSpPr>
          <p:cNvPr id="6" name="TextovéPole 5"/>
          <p:cNvSpPr txBox="1"/>
          <p:nvPr/>
        </p:nvSpPr>
        <p:spPr>
          <a:xfrm>
            <a:off x="1219200" y="5611091"/>
            <a:ext cx="4206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dirty="0"/>
              <a:t>Zdroj: Diabetická asociace ČR 2014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36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Medicína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Budoucnost</a:t>
            </a:r>
          </a:p>
          <a:p>
            <a:endParaRPr lang="cs-CZ" dirty="0"/>
          </a:p>
          <a:p>
            <a:pPr lvl="1"/>
            <a:r>
              <a:rPr lang="cs-CZ" dirty="0" err="1"/>
              <a:t>Farmakogenomika</a:t>
            </a:r>
            <a:r>
              <a:rPr lang="cs-CZ" dirty="0"/>
              <a:t> (</a:t>
            </a:r>
            <a:r>
              <a:rPr lang="cs-CZ" dirty="0" err="1"/>
              <a:t>Boundles.com</a:t>
            </a:r>
            <a:r>
              <a:rPr lang="cs-CZ" dirty="0"/>
              <a:t> 2016) </a:t>
            </a:r>
          </a:p>
          <a:p>
            <a:pPr lvl="2"/>
            <a:r>
              <a:rPr lang="cs-CZ" dirty="0"/>
              <a:t>Budoucnost léčby</a:t>
            </a:r>
          </a:p>
          <a:p>
            <a:pPr lvl="2"/>
            <a:r>
              <a:rPr lang="cs-CZ" dirty="0"/>
              <a:t>Výhody: personalizace – druhu, dávkování, kvalitnější vakcinace, spolupráce s biostatistikou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3D </a:t>
            </a:r>
            <a:r>
              <a:rPr lang="cs-CZ" dirty="0" err="1"/>
              <a:t>print</a:t>
            </a:r>
            <a:r>
              <a:rPr lang="cs-CZ" dirty="0"/>
              <a:t> – umělá kůže vs. testování na zvířatech (BBC 2016)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Pěstování nových orgánů v laboratoři – futurismus?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57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Medicína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cs-CZ" dirty="0"/>
              <a:t>Projet </a:t>
            </a:r>
            <a:r>
              <a:rPr lang="cs-CZ" dirty="0" err="1"/>
              <a:t>sekvenovania</a:t>
            </a:r>
            <a:r>
              <a:rPr lang="cs-CZ" dirty="0"/>
              <a:t> celého </a:t>
            </a:r>
            <a:r>
              <a:rPr lang="cs-CZ" dirty="0" err="1"/>
              <a:t>ľudského</a:t>
            </a:r>
            <a:r>
              <a:rPr lang="cs-CZ" dirty="0"/>
              <a:t> </a:t>
            </a:r>
            <a:r>
              <a:rPr lang="cs-CZ" dirty="0" err="1"/>
              <a:t>genómu</a:t>
            </a:r>
            <a:r>
              <a:rPr lang="cs-CZ" dirty="0"/>
              <a:t> -2001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r>
              <a:rPr lang="cs-CZ" dirty="0" err="1"/>
              <a:t>Rozpoznanie</a:t>
            </a:r>
            <a:r>
              <a:rPr lang="cs-CZ" dirty="0"/>
              <a:t> </a:t>
            </a:r>
            <a:r>
              <a:rPr lang="cs-CZ" dirty="0" err="1"/>
              <a:t>génov</a:t>
            </a:r>
            <a:r>
              <a:rPr lang="cs-CZ" dirty="0"/>
              <a:t> zodpovědných za určité choroby 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r>
              <a:rPr lang="cs-CZ" b="1" dirty="0" err="1"/>
              <a:t>Crispr</a:t>
            </a:r>
            <a:r>
              <a:rPr lang="cs-CZ" b="1" dirty="0"/>
              <a:t>- Cas9 -2013 </a:t>
            </a:r>
            <a:r>
              <a:rPr lang="cs-CZ" dirty="0"/>
              <a:t>(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Geographic</a:t>
            </a:r>
            <a:r>
              <a:rPr lang="cs-CZ" dirty="0"/>
              <a:t> 2016)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r>
              <a:rPr lang="cs-CZ" dirty="0"/>
              <a:t>Úprava chybných </a:t>
            </a:r>
            <a:r>
              <a:rPr lang="cs-CZ" dirty="0" err="1"/>
              <a:t>génov</a:t>
            </a:r>
            <a:r>
              <a:rPr lang="cs-CZ" dirty="0"/>
              <a:t> </a:t>
            </a:r>
          </a:p>
        </p:txBody>
      </p:sp>
      <p:sp>
        <p:nvSpPr>
          <p:cNvPr id="5" name="Šipka: dolů 4"/>
          <p:cNvSpPr/>
          <p:nvPr/>
        </p:nvSpPr>
        <p:spPr>
          <a:xfrm>
            <a:off x="2553285" y="3882682"/>
            <a:ext cx="422031" cy="422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: dolů 6"/>
          <p:cNvSpPr/>
          <p:nvPr/>
        </p:nvSpPr>
        <p:spPr>
          <a:xfrm>
            <a:off x="2553284" y="2704278"/>
            <a:ext cx="422031" cy="422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: dolů 7"/>
          <p:cNvSpPr/>
          <p:nvPr/>
        </p:nvSpPr>
        <p:spPr>
          <a:xfrm>
            <a:off x="2553283" y="5061086"/>
            <a:ext cx="422031" cy="422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36" y="3542939"/>
            <a:ext cx="4420342" cy="27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Medicína IV.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sk-SK" b="1" dirty="0"/>
              <a:t>1/4</a:t>
            </a:r>
            <a:r>
              <a:rPr lang="sk-SK" dirty="0"/>
              <a:t> manželských párov </a:t>
            </a:r>
            <a:r>
              <a:rPr lang="sk-SK" b="1" dirty="0"/>
              <a:t>nemôže mať deti </a:t>
            </a:r>
            <a:r>
              <a:rPr lang="sk-SK" dirty="0"/>
              <a:t>(WHO 2012)</a:t>
            </a:r>
          </a:p>
          <a:p>
            <a:r>
              <a:rPr lang="sk-SK" dirty="0"/>
              <a:t>Problém sa zhoršuje (napr. stres, environmentálne toxíny, fajčenie...) (womenshealth.gov 2012)</a:t>
            </a:r>
          </a:p>
          <a:p>
            <a:r>
              <a:rPr lang="sk-SK" dirty="0"/>
              <a:t>Riešenie?                   </a:t>
            </a:r>
            <a:r>
              <a:rPr lang="sk-SK" b="1" dirty="0"/>
              <a:t>Mimotelové oplodnenie- </a:t>
            </a:r>
            <a:r>
              <a:rPr lang="sk-SK" dirty="0"/>
              <a:t>od roku 1978 </a:t>
            </a:r>
            <a:r>
              <a:rPr lang="sk-SK" b="1" dirty="0"/>
              <a:t>už viac ako 5                                 			  miliónov detí </a:t>
            </a:r>
            <a:r>
              <a:rPr lang="sk-SK" dirty="0"/>
              <a:t>(Genengnews.com 2015)</a:t>
            </a:r>
          </a:p>
          <a:p>
            <a:endParaRPr lang="sk-SK" dirty="0"/>
          </a:p>
          <a:p>
            <a:r>
              <a:rPr lang="sk-SK" b="1" dirty="0"/>
              <a:t>1 z 5000 </a:t>
            </a:r>
            <a:r>
              <a:rPr lang="sk-SK" dirty="0"/>
              <a:t>chlapcov medzi 5 až 9 rokov v USA trpí </a:t>
            </a:r>
            <a:r>
              <a:rPr lang="sk-SK" b="1" dirty="0"/>
              <a:t>svalovou dystrofiou </a:t>
            </a:r>
            <a:r>
              <a:rPr lang="sk-SK" dirty="0"/>
              <a:t>(Musculardystrophynews.com 2015)</a:t>
            </a:r>
          </a:p>
          <a:p>
            <a:r>
              <a:rPr lang="sk-SK" dirty="0"/>
              <a:t>Riešenie?                   1.</a:t>
            </a:r>
            <a:r>
              <a:rPr lang="sk-SK" b="1" dirty="0"/>
              <a:t>Predimplantačná genetická diagnóza- </a:t>
            </a:r>
            <a:r>
              <a:rPr lang="sk-SK" dirty="0"/>
              <a:t>1990</a:t>
            </a:r>
          </a:p>
          <a:p>
            <a:pPr marL="2271400" lvl="8" indent="0">
              <a:buNone/>
            </a:pPr>
            <a:r>
              <a:rPr lang="sk-SK" dirty="0"/>
              <a:t>          2. </a:t>
            </a:r>
            <a:r>
              <a:rPr lang="sk-SK" sz="2000" b="1" dirty="0"/>
              <a:t>CRISPR-CAS 9- </a:t>
            </a:r>
            <a:r>
              <a:rPr lang="sk-SK" sz="2000" dirty="0"/>
              <a:t>2016 (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Guardian</a:t>
            </a:r>
            <a:r>
              <a:rPr lang="sk-SK" sz="2000" dirty="0"/>
              <a:t> 2016)  </a:t>
            </a:r>
          </a:p>
          <a:p>
            <a:pPr marL="2271400" lvl="8" indent="0">
              <a:buNone/>
            </a:pPr>
            <a:r>
              <a:rPr lang="sk-SK" dirty="0"/>
              <a:t> </a:t>
            </a:r>
          </a:p>
          <a:p>
            <a:endParaRPr lang="sk-SK" dirty="0"/>
          </a:p>
        </p:txBody>
      </p:sp>
      <p:sp>
        <p:nvSpPr>
          <p:cNvPr id="5" name="Šipka: doprava 4"/>
          <p:cNvSpPr/>
          <p:nvPr/>
        </p:nvSpPr>
        <p:spPr>
          <a:xfrm>
            <a:off x="3052688" y="3713871"/>
            <a:ext cx="745588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Šipka: doprava 5"/>
          <p:cNvSpPr/>
          <p:nvPr/>
        </p:nvSpPr>
        <p:spPr>
          <a:xfrm>
            <a:off x="3048221" y="5218221"/>
            <a:ext cx="745588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263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GMO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Ano či ne?</a:t>
            </a:r>
          </a:p>
          <a:p>
            <a:endParaRPr lang="cs-CZ" dirty="0"/>
          </a:p>
          <a:p>
            <a:r>
              <a:rPr lang="cs-CZ" dirty="0"/>
              <a:t>Zvýšení odolnosti plodin, jejich </a:t>
            </a:r>
            <a:r>
              <a:rPr lang="cs-CZ" dirty="0" err="1"/>
              <a:t>nutricity</a:t>
            </a:r>
            <a:r>
              <a:rPr lang="cs-CZ" dirty="0"/>
              <a:t> a ekologická i ekonomická výhodnost</a:t>
            </a:r>
          </a:p>
          <a:p>
            <a:endParaRPr lang="cs-CZ" dirty="0"/>
          </a:p>
          <a:p>
            <a:r>
              <a:rPr lang="cs-CZ" dirty="0"/>
              <a:t>Kukuřice, brambory a oleje</a:t>
            </a:r>
          </a:p>
          <a:p>
            <a:r>
              <a:rPr lang="cs-CZ" dirty="0"/>
              <a:t>Obiloviny</a:t>
            </a:r>
          </a:p>
          <a:p>
            <a:r>
              <a:rPr lang="cs-CZ" dirty="0"/>
              <a:t>Chovy</a:t>
            </a:r>
          </a:p>
          <a:p>
            <a:r>
              <a:rPr lang="cs-CZ" dirty="0" smtClean="0"/>
              <a:t>Zlatá rýže</a:t>
            </a:r>
            <a:endParaRPr lang="cs-CZ" dirty="0"/>
          </a:p>
          <a:p>
            <a:r>
              <a:rPr lang="cs-CZ" dirty="0"/>
              <a:t>Očkování pomocí plodin</a:t>
            </a:r>
            <a:r>
              <a:rPr lang="cs-CZ" dirty="0" smtClean="0"/>
              <a:t>?</a:t>
            </a:r>
          </a:p>
          <a:p>
            <a:r>
              <a:rPr lang="cs-CZ" smtClean="0"/>
              <a:t>Právní aspekty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226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132</TotalTime>
  <Words>850</Words>
  <Application>Microsoft Office PowerPoint</Application>
  <PresentationFormat>Vlastní</PresentationFormat>
  <Paragraphs>117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Dřevo</vt:lpstr>
      <vt:lpstr>Biotechnologie a genetika - "Rozmach biotechnologií a genetického inženýrství je jednoznačně prospěšný pro naše zdraví, blahobyt i bezpečnost. Je zapotřebí do nich více investovat a odstranit zbytečné brzdy a překážky." </vt:lpstr>
      <vt:lpstr>Osnova</vt:lpstr>
      <vt:lpstr>Úvod</vt:lpstr>
      <vt:lpstr>Medicína I. </vt:lpstr>
      <vt:lpstr>Prezentace aplikace PowerPoint</vt:lpstr>
      <vt:lpstr>Medicína II.</vt:lpstr>
      <vt:lpstr>Medicína III.</vt:lpstr>
      <vt:lpstr>Medicína IV.</vt:lpstr>
      <vt:lpstr>GMO I.</vt:lpstr>
      <vt:lpstr>Prezentace aplikace PowerPoint</vt:lpstr>
      <vt:lpstr>Prezentace aplikace PowerPoint</vt:lpstr>
      <vt:lpstr>Nové biologické zbraně </vt:lpstr>
      <vt:lpstr>Nové biologické zbraně II </vt:lpstr>
      <vt:lpstr>Použité zdroje a literatura</vt:lpstr>
      <vt:lpstr>Použité zdroje a literatura II.</vt:lpstr>
      <vt:lpstr>Použité zdroje a literatura III.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Biotechnologie a genetika - "Rozmach biotechnologií a genetického inženýrství je jednoznačně prospěšný pro naše zdraví, blahobyt i bezpečnost. Je zapotřebí do nich více investovat a odstranit zbytečné brzdy a překážky."</dc:title>
  <dc:creator>Ivana Chalupová</dc:creator>
  <cp:lastModifiedBy>Krtek</cp:lastModifiedBy>
  <cp:revision>15</cp:revision>
  <dcterms:created xsi:type="dcterms:W3CDTF">2016-11-28T13:51:12Z</dcterms:created>
  <dcterms:modified xsi:type="dcterms:W3CDTF">2016-11-30T07:12:56Z</dcterms:modified>
</cp:coreProperties>
</file>