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0" r:id="rId12"/>
    <p:sldId id="267" r:id="rId13"/>
    <p:sldId id="271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>
        <p:scale>
          <a:sx n="89" d="100"/>
          <a:sy n="89" d="100"/>
        </p:scale>
        <p:origin x="89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ABABC-787C-D14A-A377-2916DEED68A5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09382-DCB9-C644-B610-FFD193AA9E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94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26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97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0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7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62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65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55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73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63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09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6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F8D74-1538-2A4B-AB81-60720077E910}" type="datetimeFigureOut">
              <a:rPr lang="cs-CZ" smtClean="0"/>
              <a:t>07.12.16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D3F98-FBB8-5B4C-8406-CB4279F7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10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hJU1SHEbIzs" TargetMode="External"/><Relationship Id="rId3" Type="http://schemas.openxmlformats.org/officeDocument/2006/relationships/hyperlink" Target="https://www.youtube.com/watch?v=SPLM2KvAtS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internetproject.net/_files/_/193_report_wip_czr2014_v1.pdf" TargetMode="External"/><Relationship Id="rId4" Type="http://schemas.openxmlformats.org/officeDocument/2006/relationships/hyperlink" Target="http://www.unievydavatelu.cz/cs/deniky/fakta_cisla_denicich/ctenost_deniku/239-deniky_celostatni" TargetMode="External"/><Relationship Id="rId5" Type="http://schemas.openxmlformats.org/officeDocument/2006/relationships/hyperlink" Target="http://www.netmonitor.cz/online-data-ola" TargetMode="External"/><Relationship Id="rId6" Type="http://schemas.openxmlformats.org/officeDocument/2006/relationships/hyperlink" Target="http://www.lidovky.cz/mluvme-o-bezpecnosti-ale-bez-ideologie-dh6-/nazory.aspx?c=A161105_102245_ln_nazory_sij" TargetMode="External"/><Relationship Id="rId7" Type="http://schemas.openxmlformats.org/officeDocument/2006/relationships/hyperlink" Target="http://www.evropskehodnoty.cz/wp-content/uploads/2016/09/Dopady-dezinforma&#269;n%C3%ADch-operac%C3%AD-v-&#268;esk&#233;-republice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eskatelevize.cz/porady/11054978064-fokus-vaclava-moravce/216411030530004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Times New Roman" charset="0"/>
                <a:ea typeface="Times New Roman" charset="0"/>
                <a:cs typeface="Times New Roman" charset="0"/>
              </a:rPr>
              <a:t>Teze: Informační válka </a:t>
            </a:r>
            <a:r>
              <a:rPr lang="mr-IN" sz="44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4400" dirty="0" smtClean="0">
                <a:latin typeface="Times New Roman" charset="0"/>
                <a:ea typeface="Times New Roman" charset="0"/>
                <a:cs typeface="Times New Roman" charset="0"/>
              </a:rPr>
              <a:t> propaganda a konspirace nefungují</a:t>
            </a:r>
            <a:endParaRPr lang="cs-CZ" sz="4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pPr algn="l"/>
            <a:endParaRPr lang="cs-CZ" dirty="0" smtClean="0"/>
          </a:p>
          <a:p>
            <a:pPr algn="l"/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David Kohout, 427292, Peter Koval 427238, Eliška Gáfriková 427175</a:t>
            </a:r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743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Propaganda pro propagandu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1800" dirty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dborníci upozornili například na to, že think tank Evropské hodnoty účelově podrobují empirická data ideologické interpretaci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yskytující se korelace dávají automaticky do kauzálního vztahu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tigmatizace názorových odpůrců - ti, kteří například zpochybňují roli NATO jsou automaticky označeni za proruské šiřitele dezinformací nebo obětí propagandy 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mazání kritiky, neexistence legitimního úsudku a kritiky </a:t>
            </a:r>
          </a:p>
          <a:p>
            <a:pPr>
              <a:lnSpc>
                <a:spcPct val="150000"/>
              </a:lnSpc>
            </a:pP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48 % dotazovaných uvedlo, že by si přáli, aby Česká republika stála mezi Západem a Východem </a:t>
            </a:r>
            <a:r>
              <a:rPr lang="mr-IN" sz="18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1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za výsledek podle EH můžou prokremelské</a:t>
            </a:r>
            <a:r>
              <a:rPr lang="cs-CZ" sz="1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a dezinformační weby 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erespektování mediálních teorií </a:t>
            </a:r>
            <a:r>
              <a:rPr lang="mr-IN" sz="18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 agenda </a:t>
            </a:r>
            <a:r>
              <a:rPr lang="cs-CZ" sz="1800" dirty="0" err="1" smtClean="0">
                <a:latin typeface="Times New Roman" charset="0"/>
                <a:ea typeface="Times New Roman" charset="0"/>
                <a:cs typeface="Times New Roman" charset="0"/>
              </a:rPr>
              <a:t>setting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1800" dirty="0" err="1" smtClean="0">
                <a:latin typeface="Times New Roman" charset="0"/>
                <a:ea typeface="Times New Roman" charset="0"/>
                <a:cs typeface="Times New Roman" charset="0"/>
              </a:rPr>
              <a:t>McCombse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 a </a:t>
            </a:r>
            <a:r>
              <a:rPr lang="cs-CZ" sz="1800" dirty="0" err="1" smtClean="0">
                <a:latin typeface="Times New Roman" charset="0"/>
                <a:ea typeface="Times New Roman" charset="0"/>
                <a:cs typeface="Times New Roman" charset="0"/>
              </a:rPr>
              <a:t>Showa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18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 Masmédia nedokážou říci, co si lidé mají myslet, ale jak o různých věcech přemýšlet </a:t>
            </a:r>
            <a:r>
              <a:rPr lang="mr-IN" sz="18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1800" dirty="0" smtClean="0">
                <a:latin typeface="Times New Roman" charset="0"/>
                <a:ea typeface="Times New Roman" charset="0"/>
                <a:cs typeface="Times New Roman" charset="0"/>
              </a:rPr>
              <a:t> doména pouze masových médií </a:t>
            </a:r>
          </a:p>
          <a:p>
            <a:endParaRPr lang="cs-CZ" sz="18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48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736600"/>
            <a:ext cx="9372600" cy="26416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333500" y="3632200"/>
            <a:ext cx="928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Evropské hodnoty dále nedělají rozdíl mezi internetovým publikem a zjištění generalizují na celou společnost </a:t>
            </a:r>
          </a:p>
        </p:txBody>
      </p:sp>
    </p:spTree>
    <p:extLst>
      <p:ext uri="{BB962C8B-B14F-4D97-AF65-F5344CB8AC3E}">
        <p14:creationId xmlns:p14="http://schemas.microsoft.com/office/powerpoint/2010/main" val="834975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imes New Roman" charset="0"/>
                <a:ea typeface="Times New Roman" charset="0"/>
                <a:cs typeface="Times New Roman" charset="0"/>
              </a:rPr>
              <a:t>PODRŽENÍ TEZE NESOUHLASNÉHO TÝMU</a:t>
            </a:r>
            <a:endParaRPr lang="cs-CZ" sz="4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0209"/>
            <a:ext cx="10515600" cy="5057088"/>
          </a:xfrm>
        </p:spPr>
        <p:txBody>
          <a:bodyPr/>
          <a:lstStyle/>
          <a:p>
            <a:r>
              <a:rPr lang="cs-CZ" sz="26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Moderní svět nám poskytuje všechny informace, které potřebujeme vědět </a:t>
            </a:r>
          </a:p>
          <a:p>
            <a:pPr lvl="1"/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Digitální metamorfóza </a:t>
            </a:r>
            <a:r>
              <a:rPr lang="mr-IN" sz="22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 vytváří se stále více a více mediálních kanálů, propojuje se svět, zvyšuje se množství informace. Vývoj v ČR!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cs-CZ" sz="26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Dnes je prakticky nemožné něco skutečně skrýt, nebo manipulovat, vše brzy vyplave na povrch  </a:t>
            </a:r>
          </a:p>
          <a:p>
            <a:pPr lvl="1"/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Média jsou vystavena stále tvrdší konkurenci, musí přinášet rozdílné obsahy. Zvyšuje se interaktivita médii. Internet nedovolí nic skrýt, zamlžet, či zatajit (kauza Brady, kauza odposlechy, akce </a:t>
            </a:r>
            <a:r>
              <a:rPr lang="mr-IN" sz="22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 reakce, rychlá ověřitelnost, </a:t>
            </a:r>
            <a:r>
              <a:rPr lang="cs-CZ" sz="2200" dirty="0" err="1" smtClean="0">
                <a:latin typeface="Times New Roman" charset="0"/>
                <a:ea typeface="Times New Roman" charset="0"/>
                <a:cs typeface="Times New Roman" charset="0"/>
              </a:rPr>
              <a:t>Demagog.cz</a:t>
            </a:r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r>
              <a:rPr lang="cs-CZ" sz="26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Konspirace jsou bláznovství, propaganda nefunguje</a:t>
            </a:r>
          </a:p>
          <a:p>
            <a:pPr lvl="1"/>
            <a:r>
              <a:rPr lang="cs-CZ" sz="2200" dirty="0" smtClean="0">
                <a:latin typeface="Times New Roman" charset="0"/>
                <a:ea typeface="Times New Roman" charset="0"/>
                <a:cs typeface="Times New Roman" charset="0"/>
              </a:rPr>
              <a:t>Propagandistické weby neoslovují větší množství publika, publika čerpají informace napříč weby a nejsou odkázané na jeden zdroj. Mylnou informaci dekonstruuje vzápětí jiné médium. Sociální sítě vládnou svou interaktivitou. Viz rozvržení čtenosti internetových a tištěných médií. </a:t>
            </a:r>
            <a:endParaRPr lang="cs-CZ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endParaRPr lang="cs-CZ" sz="2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26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" charset="0"/>
                <a:ea typeface="Times" charset="0"/>
                <a:cs typeface="Times" charset="0"/>
              </a:rPr>
              <a:t>A pohádka na závěr</a:t>
            </a:r>
            <a:endParaRPr lang="cs-CZ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www.youtube.com/watch?v=hJU1SHEbIzs</a:t>
            </a:r>
            <a:r>
              <a:rPr lang="cs-CZ" dirty="0" smtClean="0"/>
              <a:t> 7:30 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www.youtube.com/watch?v=SPLM2KvAtSk</a:t>
            </a:r>
            <a:r>
              <a:rPr lang="cs-CZ" dirty="0" smtClean="0"/>
              <a:t> 0:09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330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713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Zdroje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err="1" smtClean="0">
                <a:latin typeface="Times New Roman" charset="0"/>
                <a:ea typeface="Times New Roman" charset="0"/>
                <a:cs typeface="Times New Roman" charset="0"/>
              </a:rPr>
              <a:t>Baumann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, Z. (2002):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Tekutá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modernost. Praha: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Mladá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fronta.</a:t>
            </a:r>
          </a:p>
          <a:p>
            <a:r>
              <a:rPr lang="cs-CZ" sz="2000" dirty="0" err="1">
                <a:latin typeface="Times New Roman" charset="0"/>
                <a:ea typeface="Times New Roman" charset="0"/>
                <a:cs typeface="Times New Roman" charset="0"/>
              </a:rPr>
              <a:t>McCombs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, M.E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(2009):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Agenda </a:t>
            </a:r>
            <a:r>
              <a:rPr lang="cs-CZ" sz="2000" dirty="0" err="1">
                <a:latin typeface="Times New Roman" charset="0"/>
                <a:ea typeface="Times New Roman" charset="0"/>
                <a:cs typeface="Times New Roman" charset="0"/>
              </a:rPr>
              <a:t>setting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: nastolování agendy - masová média a veřejné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mínění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Praha: Portál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Fokus Václava Moravce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Lesk a bída médii. [online]. In: Česká televize. Cit. [2016-11-6].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Dostupné z: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http://www.ceskatelevize.cz/porady/11054978064-fokus-vaclava-moravce/216411030530004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  <a:hlinkClick r:id="rId2"/>
              </a:rPr>
              <a:t>/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Internet v České republice 2014. Světový projekt o internetu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Česká republika. [online]. Univerzit Karlova v Praze. Cit. [2016-11-6].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Dostupné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z: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http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://www.worldinternetproject.net/_files/_/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  <a:hlinkClick r:id="rId3"/>
              </a:rPr>
              <a:t>193_report_wip_czr2014_v1.pdf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Čtenost deníků. [online]. Unie vydavatelů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deníky, časopisy, internet. Cit. [2016-11-6].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Dostupné z: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  <a:hlinkClick r:id="rId4"/>
              </a:rPr>
              <a:t>http://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  <a:hlinkClick r:id="rId4"/>
              </a:rPr>
              <a:t>www.unievydavatelu.cz/cs/deniky/fakta_cisla_denicich/ctenost_deniku/239-deniky_celostatni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r>
              <a:rPr lang="cs-CZ" sz="2000" dirty="0" err="1" smtClean="0">
                <a:latin typeface="Times New Roman" charset="0"/>
                <a:ea typeface="Times New Roman" charset="0"/>
                <a:cs typeface="Times New Roman" charset="0"/>
              </a:rPr>
              <a:t>NetMonitor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Sdružení pro internetový rozvoj. [online]. Cit. [2016-11-6].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Dostupné z: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  <a:hlinkClick r:id="rId5"/>
              </a:rPr>
              <a:t>http://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  <a:hlinkClick r:id="rId5"/>
              </a:rPr>
              <a:t>www.netmonitor.cz/online-data-ola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Polemika: Podivné postupy Evropských hodnot. Mluvme o bezpečnosti, ale bez ideologie. [online]. In: </a:t>
            </a:r>
            <a:r>
              <a:rPr lang="cs-CZ" sz="2000" dirty="0" err="1" smtClean="0">
                <a:latin typeface="Times New Roman" charset="0"/>
                <a:ea typeface="Times New Roman" charset="0"/>
                <a:cs typeface="Times New Roman" charset="0"/>
              </a:rPr>
              <a:t>Lidovky.cz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Cit. [2016-11-6].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Dostupné z: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  <a:hlinkClick r:id="rId6"/>
              </a:rPr>
              <a:t>http://www.lidovky.cz/mluvme-o-bezpecnosti-ale-bez-ideologie-dh6-/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  <a:hlinkClick r:id="rId6"/>
              </a:rPr>
              <a:t>nazory.aspx?c=A161105_102245_ln_nazory_sij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Dopady dezinformačních operací v České republice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Shrnutí specializovaného sociologického šetření agentury STEM. [online]. In: Evropské hodnoty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Kremlin Watch Report. Cit. [2016-11-6].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Dostupné z: </a:t>
            </a: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  <a:hlinkClick r:id="rId7"/>
              </a:rPr>
              <a:t>http://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  <a:hlinkClick r:id="rId7"/>
              </a:rPr>
              <a:t>www.evropskehodnoty.cz/wp-content/uploads/2016/09/Dopady-dezinformačn%C3%ADch-operac%C3%AD-v-České-republice.pdf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00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Digitální metamorfóza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ozbití tradiční masmediální struktury (televize, rádio, noviny + internet)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silná propaganda (totalitní režimy, období válek = potřeba mobilizace veřejnosti) </a:t>
            </a:r>
          </a:p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édia si zachovala mobilizační funkci, stále více však ztrácí funkci přesvědčovací </a:t>
            </a:r>
          </a:p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nternet není vnímán jako tradiční uzavřené médium ale jako otevřené = velká interaktivita </a:t>
            </a:r>
          </a:p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ozostření a rozptýlení publika, nelze mluvit o publiku v singuláru  </a:t>
            </a:r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informace ztrácí na své hodnotě </a:t>
            </a:r>
          </a:p>
          <a:p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84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Informace; redundance </a:t>
            </a:r>
            <a:r>
              <a:rPr lang="cs-CZ" dirty="0" err="1" smtClean="0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entropie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Informace: míra nejistoty. Více informace, více nejistoty </a:t>
            </a:r>
          </a:p>
          <a:p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Redundance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= jistota, chybí informace, lehká predikovatelnost, dobré pro propagandu (totalitní režimy = řízená informovanost) </a:t>
            </a:r>
          </a:p>
          <a:p>
            <a:pPr>
              <a:lnSpc>
                <a:spcPct val="100000"/>
              </a:lnSpc>
            </a:pPr>
            <a:r>
              <a:rPr lang="cs-CZ" b="1" dirty="0" smtClean="0">
                <a:latin typeface="Times New Roman" charset="0"/>
                <a:ea typeface="Times New Roman" charset="0"/>
                <a:cs typeface="Times New Roman" charset="0"/>
              </a:rPr>
              <a:t>Entropie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 = chaos, obrovské množství informace, žádná predikovatelnost, špatné pro propagandu (pluralita médií) 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"/>
          </a:xfrm>
        </p:spPr>
        <p:txBody>
          <a:bodyPr>
            <a:normAutofit/>
          </a:bodyPr>
          <a:lstStyle/>
          <a:p>
            <a:r>
              <a:rPr lang="cs-CZ" sz="3400" dirty="0" smtClean="0">
                <a:latin typeface="Times New Roman" charset="0"/>
                <a:ea typeface="Times New Roman" charset="0"/>
                <a:cs typeface="Times New Roman" charset="0"/>
              </a:rPr>
              <a:t>České publika a média </a:t>
            </a:r>
            <a:endParaRPr lang="cs-CZ" sz="3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3800"/>
            <a:ext cx="10515600" cy="4983163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Skupina 15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25 let (notebook = 143 minut, telefon = 123 minut, televize = 89 minut) [1]  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Skupina 65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74 let (notebook = 21 minut, telefon = 6 minut, televize = 373 minut) [1]</a:t>
            </a:r>
          </a:p>
          <a:p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Audiovizuální vysílání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90 % skrz televizi</a:t>
            </a:r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(skupina 15+) [1]</a:t>
            </a:r>
          </a:p>
          <a:p>
            <a:endParaRPr lang="cs-CZ" sz="2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Internet </a:t>
            </a:r>
          </a:p>
          <a:p>
            <a:pPr>
              <a:lnSpc>
                <a:spcPct val="120000"/>
              </a:lnSpc>
            </a:pPr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íce než 90 % procent uživatelů Internetu tvoří studenti, třicátníci, vysokoškolsky vzdělanou a ekonomicky aktivní populací [2] </a:t>
            </a:r>
          </a:p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klesajícím vzdělání klesá i počet uživatelů internetu, VŠ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94 %, ZŠ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39 % (2014) [2]</a:t>
            </a:r>
          </a:p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kupina 65+ pouze 30 % používá internet [2]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Skupina do 35 let </a:t>
            </a:r>
            <a:r>
              <a:rPr lang="mr-IN" sz="2000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90 % používá internet [2]</a:t>
            </a:r>
          </a:p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elze v žádném případě výzkumy uživatelů internetu generalizovat na celkovou populaci </a:t>
            </a:r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Zdroj dat: Asociace televizních organizací [1] a Světový projekt o Internetu </a:t>
            </a:r>
            <a:r>
              <a:rPr lang="mr-IN" sz="2000" b="1" dirty="0" smtClean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 Česká republika [2]</a:t>
            </a:r>
          </a:p>
          <a:p>
            <a:endParaRPr lang="cs-CZ" sz="2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29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9839"/>
            <a:ext cx="10515600" cy="1325563"/>
          </a:xfrm>
        </p:spPr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Česká publika a zprávy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ejdůležitějším zdrojem informací a zpráv je televize [2] </a:t>
            </a:r>
          </a:p>
          <a:p>
            <a:r>
              <a:rPr lang="cs-CZ" sz="20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elkou úlohu stále hraje nezprostředkovaný kontakt mezi lidmi [2]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Internet jako důležitý zdroj informací označují především lidé s VŠ vzděláním [2]</a:t>
            </a:r>
          </a:p>
          <a:p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Internet u lidí s SŠ a ZŠ vzděláním je doplňován či nahrazen televizí [2] </a:t>
            </a: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57 % 15+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sleduje zprávy prostřednictvím televize [1]</a:t>
            </a:r>
          </a:p>
          <a:p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36 % 15+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alespoň jednou denně klikne na zpravodajský server [1]</a:t>
            </a:r>
          </a:p>
          <a:p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31 % 15+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 alespoň jednou denně poslouchá rádio [1]</a:t>
            </a:r>
          </a:p>
          <a:p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23 % 15+ </a:t>
            </a:r>
            <a:r>
              <a:rPr lang="cs-CZ" sz="2000" dirty="0" smtClean="0">
                <a:latin typeface="Times New Roman" charset="0"/>
                <a:ea typeface="Times New Roman" charset="0"/>
                <a:cs typeface="Times New Roman" charset="0"/>
              </a:rPr>
              <a:t>čte pravidelně noviny [1]</a:t>
            </a:r>
          </a:p>
          <a:p>
            <a:endParaRPr lang="cs-CZ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60000"/>
              </a:lnSpc>
            </a:pPr>
            <a:r>
              <a:rPr lang="cs-CZ" sz="2000" b="1" dirty="0" smtClean="0">
                <a:latin typeface="Times New Roman" charset="0"/>
                <a:ea typeface="Times New Roman" charset="0"/>
                <a:cs typeface="Times New Roman" charset="0"/>
              </a:rPr>
              <a:t>Zdroj dat: Asociace televizních organizací [1] a </a:t>
            </a:r>
            <a:r>
              <a:rPr lang="cs-CZ" sz="2000" b="1" dirty="0">
                <a:latin typeface="Times New Roman" charset="0"/>
                <a:ea typeface="Times New Roman" charset="0"/>
                <a:cs typeface="Times New Roman" charset="0"/>
              </a:rPr>
              <a:t>Světový projekt o Internetu </a:t>
            </a:r>
            <a:r>
              <a:rPr lang="mr-IN" sz="2000" b="1" dirty="0"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cs-CZ" sz="2000" b="1" dirty="0">
                <a:latin typeface="Times New Roman" charset="0"/>
                <a:ea typeface="Times New Roman" charset="0"/>
                <a:cs typeface="Times New Roman" charset="0"/>
              </a:rPr>
              <a:t> Česká republika [2]</a:t>
            </a:r>
          </a:p>
          <a:p>
            <a:endParaRPr lang="cs-CZ" sz="2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361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Jen tak mimochodem: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Kolik z přítomných čerpá informace pouze z jednoho kanálu a pouze z jednoho média? </a:t>
            </a:r>
          </a:p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Kolik z přítomných čerpá informace ze dvou kanálů a více jak ze dvou médií? </a:t>
            </a:r>
          </a:p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Kolik z přítomných čerpá informace z více než dvou kanálů a z více než dvou médií? </a:t>
            </a:r>
          </a:p>
          <a:p>
            <a:endParaRPr lang="cs-CZ" dirty="0"/>
          </a:p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Znáte někoho, kdo čerpá informace pouze z jednoho média?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43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Odhad: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1. nikdo </a:t>
            </a:r>
          </a:p>
          <a:p>
            <a:r>
              <a:rPr lang="cs-CZ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. nikdo </a:t>
            </a:r>
          </a:p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3. všichni </a:t>
            </a:r>
          </a:p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4. ne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855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Podíl na trhu s denním tiskem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22139"/>
              </p:ext>
            </p:extLst>
          </p:nvPr>
        </p:nvGraphicFramePr>
        <p:xfrm>
          <a:off x="838198" y="1690688"/>
          <a:ext cx="10641228" cy="36931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47076"/>
                <a:gridCol w="3547076"/>
                <a:gridCol w="3547076"/>
              </a:tblGrid>
              <a:tr h="5275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Pořadí deníku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Název deníku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Počet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čtenářů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5275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1.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Blesk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1 000 000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5275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MF DNES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615 000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5275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3.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Sport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288 000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5275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4.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Právo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275 000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5275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5.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Aha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223 000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5275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6.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Hospodářské noviny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153 000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498650" y="5572897"/>
            <a:ext cx="6160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Zdroj dat: Unie vydavatelů/výsledky za 1. a 2. kvartál roku 2016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50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Podíl na internetovém zpravodajství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456041"/>
              </p:ext>
            </p:extLst>
          </p:nvPr>
        </p:nvGraphicFramePr>
        <p:xfrm>
          <a:off x="838200" y="1690688"/>
          <a:ext cx="10184030" cy="341265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6589"/>
                <a:gridCol w="2038865"/>
                <a:gridCol w="1470454"/>
                <a:gridCol w="2248930"/>
                <a:gridCol w="3089192"/>
              </a:tblGrid>
              <a:tr h="42846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Pořadí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Název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stránky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Real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users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Page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views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visits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42846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novinky.cz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1 448 621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9 991 885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3 545 583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42846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super.cz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1 218 389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7 656 577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2 789 371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42846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idnes.cz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1 194 447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26 951 942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3 042 691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42846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sport.cz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554 237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2 982 195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1 236 615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459773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blesk.cz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474 748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6 073 206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1 025 820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428468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aktualne.cz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359</a:t>
                      </a:r>
                      <a:r>
                        <a:rPr lang="cs-CZ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333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2 710 102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725 482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  <a:tr h="382072">
                <a:tc>
                  <a:txBody>
                    <a:bodyPr/>
                    <a:lstStyle/>
                    <a:p>
                      <a:r>
                        <a:rPr lang="mr-IN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…</a:t>
                      </a:r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..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parlamentnilisty.cz</a:t>
                      </a:r>
                      <a:endParaRPr lang="cs-CZ" dirty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143 506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1 379 016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333 527</a:t>
                      </a:r>
                      <a:endParaRPr lang="cs-CZ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313399" y="5449330"/>
            <a:ext cx="4040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charset="0"/>
                <a:ea typeface="Times New Roman" charset="0"/>
                <a:cs typeface="Times New Roman" charset="0"/>
              </a:rPr>
              <a:t>Data: Netmonitor/data za 27.10. 2016 </a:t>
            </a:r>
            <a:endParaRPr lang="cs-CZ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2691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1173</Words>
  <Application>Microsoft Macintosh PowerPoint</Application>
  <PresentationFormat>Širokoúhlá obrazovka</PresentationFormat>
  <Paragraphs>154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Calibri</vt:lpstr>
      <vt:lpstr>Calibri Light</vt:lpstr>
      <vt:lpstr>Times</vt:lpstr>
      <vt:lpstr>Times New Roman</vt:lpstr>
      <vt:lpstr>Arial</vt:lpstr>
      <vt:lpstr>Motiv Office</vt:lpstr>
      <vt:lpstr>Teze: Informační válka – propaganda a konspirace nefungují</vt:lpstr>
      <vt:lpstr>Digitální metamorfóza </vt:lpstr>
      <vt:lpstr>Informace; redundance x entropie </vt:lpstr>
      <vt:lpstr>České publika a média </vt:lpstr>
      <vt:lpstr>Česká publika a zprávy</vt:lpstr>
      <vt:lpstr>Jen tak mimochodem: </vt:lpstr>
      <vt:lpstr>Odhad: </vt:lpstr>
      <vt:lpstr>Podíl na trhu s denním tiskem </vt:lpstr>
      <vt:lpstr>Podíl na internetovém zpravodajství </vt:lpstr>
      <vt:lpstr>Propaganda pro propagandu </vt:lpstr>
      <vt:lpstr>Prezentace aplikace PowerPoint</vt:lpstr>
      <vt:lpstr>PODRŽENÍ TEZE NESOUHLASNÉHO TÝMU</vt:lpstr>
      <vt:lpstr>A pohádka na závěr</vt:lpstr>
      <vt:lpstr>Zdroje 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Teze: Informační válka – propaganda a konspirace nefungují</dc:title>
  <dc:creator>David Kohout</dc:creator>
  <cp:lastModifiedBy>David Kohout</cp:lastModifiedBy>
  <cp:revision>31</cp:revision>
  <dcterms:created xsi:type="dcterms:W3CDTF">2016-10-30T13:39:08Z</dcterms:created>
  <dcterms:modified xsi:type="dcterms:W3CDTF">2016-12-07T07:12:22Z</dcterms:modified>
</cp:coreProperties>
</file>