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5" r:id="rId4"/>
    <p:sldId id="266" r:id="rId5"/>
    <p:sldId id="283" r:id="rId6"/>
    <p:sldId id="277" r:id="rId7"/>
    <p:sldId id="267" r:id="rId8"/>
    <p:sldId id="270" r:id="rId9"/>
    <p:sldId id="279" r:id="rId10"/>
    <p:sldId id="280" r:id="rId11"/>
    <p:sldId id="281" r:id="rId12"/>
    <p:sldId id="282" r:id="rId13"/>
    <p:sldId id="278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6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98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75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51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98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36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88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41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55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39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03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06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6231-ECBD-4A53-97B4-E69FA89C5109}" type="datetimeFigureOut">
              <a:rPr lang="cs-CZ" smtClean="0"/>
              <a:t>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F0E3B-30A1-48EC-A26F-E3E9A6401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02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smekal@fss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c.europa.eu/internal_market/scoreboard/_docs/2014/07/infringements/2014-07-scoreboard-infringements_en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tx2"/>
                </a:solidFill>
              </a:rPr>
              <a:t>EU Law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b="1" dirty="0" smtClean="0">
                <a:solidFill>
                  <a:schemeClr val="tx1"/>
                </a:solidFill>
              </a:rPr>
              <a:t>EGO402 EU Law and </a:t>
            </a:r>
            <a:endParaRPr lang="cs-CZ" sz="3400" b="1" dirty="0" smtClean="0">
              <a:solidFill>
                <a:schemeClr val="tx1"/>
              </a:solidFill>
            </a:endParaRPr>
          </a:p>
          <a:p>
            <a:r>
              <a:rPr lang="en-US" sz="3400" b="1" dirty="0" smtClean="0">
                <a:solidFill>
                  <a:schemeClr val="tx1"/>
                </a:solidFill>
              </a:rPr>
              <a:t>European System of HR Protection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Hubert Smekal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hsmekal@fss.muni.cz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4 </a:t>
            </a:r>
            <a:r>
              <a:rPr lang="en-US" dirty="0" smtClean="0">
                <a:solidFill>
                  <a:schemeClr val="tx1"/>
                </a:solidFill>
              </a:rPr>
              <a:t>October 201</a:t>
            </a:r>
            <a:r>
              <a:rPr lang="cs-CZ" dirty="0">
                <a:solidFill>
                  <a:schemeClr val="tx1"/>
                </a:solidFill>
              </a:rPr>
              <a:t>6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26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82292"/>
            <a:ext cx="7351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372"/>
            <a:ext cx="7200800" cy="63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14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82292"/>
            <a:ext cx="7351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" y="764704"/>
            <a:ext cx="9112227" cy="503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6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82292"/>
            <a:ext cx="7351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" y="260648"/>
            <a:ext cx="9115387" cy="566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96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Compliance with EU law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8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525344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http://ec.europa.eu/internal_market/scoreboard/performance_by_governance_tool/infringements/index_en.htm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192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64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525344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http://ec.europa.eu/internal_market/scoreboard/performance_by_governance_tool/infringements/index_en.htm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161"/>
            <a:ext cx="7344816" cy="646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99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07704" y="6525344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http://ec.europa.eu/internal_market/scoreboard/performance_by_governance_tool/infringements/index_en.htm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025"/>
            <a:ext cx="9144000" cy="594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008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07704" y="6525344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2"/>
              </a:rPr>
              <a:t>http://ec.europa.eu/internal_market/scoreboard/_docs/2014/07/infringements/2014-07-scoreboard-infringements_en.pdf</a:t>
            </a:r>
            <a:endParaRPr lang="cs-CZ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" y="620687"/>
            <a:ext cx="9094422" cy="550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923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07704" y="6525344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http://ec.europa.eu/internal_market/scoreboard/performance_by_governance_tool/infringements/index_en.htm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" y="692694"/>
            <a:ext cx="9125867" cy="56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5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086221" y="6672794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http://ec.europa.eu/internal_market/scoreboard/performance_by_governance_tool/infringements/index_en.htm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8684"/>
            <a:ext cx="6768752" cy="656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 flipV="1">
            <a:off x="1331640" y="4844752"/>
            <a:ext cx="288032" cy="504056"/>
          </a:xfrm>
          <a:prstGeom prst="line">
            <a:avLst/>
          </a:prstGeom>
          <a:ln w="12700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1942205" y="4869160"/>
            <a:ext cx="288032" cy="504056"/>
          </a:xfrm>
          <a:prstGeom prst="line">
            <a:avLst/>
          </a:prstGeom>
          <a:ln w="12700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3995936" y="4869160"/>
            <a:ext cx="288032" cy="504056"/>
          </a:xfrm>
          <a:prstGeom prst="line">
            <a:avLst/>
          </a:prstGeom>
          <a:ln w="12700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6012160" y="4869160"/>
            <a:ext cx="576064" cy="1008112"/>
          </a:xfrm>
          <a:prstGeom prst="line">
            <a:avLst/>
          </a:prstGeom>
          <a:ln w="12700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37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018673" cy="33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1166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ECHR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676"/>
            <a:ext cx="7952012" cy="316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580112" y="32849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ECHR – </a:t>
            </a:r>
            <a:r>
              <a:rPr lang="cs-CZ" sz="3600" b="1" dirty="0" err="1" smtClean="0">
                <a:solidFill>
                  <a:schemeClr val="accent1"/>
                </a:solidFill>
              </a:rPr>
              <a:t>Prot</a:t>
            </a:r>
            <a:r>
              <a:rPr lang="cs-CZ" sz="3600" b="1" dirty="0" smtClean="0">
                <a:solidFill>
                  <a:schemeClr val="accent1"/>
                </a:solidFill>
              </a:rPr>
              <a:t>. 1</a:t>
            </a:r>
            <a:endParaRPr lang="cs-CZ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66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087216" y="6558633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http://ec.europa.eu/internal_market/scoreboard/performance_by_governance_tool/infringements/index_en.htm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1" y="188640"/>
            <a:ext cx="914691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36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087216" y="6558633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http://ec.europa.eu/internal_market/scoreboard/performance_by_governance_tool/infringements/index_en.htm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78433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66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6672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Article 352</a:t>
            </a:r>
            <a:r>
              <a:rPr lang="cs-CZ" b="1" dirty="0" smtClean="0"/>
              <a:t> </a:t>
            </a:r>
            <a:r>
              <a:rPr lang="en-US" dirty="0" smtClean="0"/>
              <a:t>(ex Article 308 TEC)</a:t>
            </a:r>
          </a:p>
          <a:p>
            <a:r>
              <a:rPr lang="en-US" dirty="0" smtClean="0"/>
              <a:t>1. If action by the Union should prove necessary, within the framework of the policies defined in</a:t>
            </a:r>
            <a:r>
              <a:rPr lang="cs-CZ" dirty="0" smtClean="0"/>
              <a:t> </a:t>
            </a:r>
            <a:r>
              <a:rPr lang="en-US" dirty="0" smtClean="0"/>
              <a:t>the Treaties, to attain one of the objectives set out in the Treaties, and the Treaties have not</a:t>
            </a:r>
            <a:r>
              <a:rPr lang="cs-CZ" dirty="0" smtClean="0"/>
              <a:t> </a:t>
            </a:r>
            <a:r>
              <a:rPr lang="en-US" dirty="0" smtClean="0"/>
              <a:t>provided the necessary powers, the Council, acting unanimously on a proposal from</a:t>
            </a:r>
            <a:r>
              <a:rPr lang="cs-CZ" dirty="0" smtClean="0"/>
              <a:t> </a:t>
            </a:r>
            <a:r>
              <a:rPr lang="en-US" dirty="0" smtClean="0"/>
              <a:t>the Commission and after obtaining the consent of the European Parliament, shall adopt the</a:t>
            </a:r>
            <a:r>
              <a:rPr lang="cs-CZ" dirty="0" smtClean="0"/>
              <a:t> </a:t>
            </a:r>
            <a:r>
              <a:rPr lang="en-US" dirty="0" smtClean="0"/>
              <a:t>appropriate measures. Where the measures in question are adopted by the Council in accordance</a:t>
            </a:r>
            <a:r>
              <a:rPr lang="cs-CZ" dirty="0" smtClean="0"/>
              <a:t> </a:t>
            </a:r>
            <a:r>
              <a:rPr lang="en-US" dirty="0" smtClean="0"/>
              <a:t>with a special legislative procedure, it shall also act unanimously on a proposal from</a:t>
            </a:r>
            <a:r>
              <a:rPr lang="cs-CZ" dirty="0" smtClean="0"/>
              <a:t> </a:t>
            </a:r>
            <a:r>
              <a:rPr lang="en-US" dirty="0" smtClean="0"/>
              <a:t>the Commission and after obtaining the consent of the European Parliament.</a:t>
            </a:r>
          </a:p>
          <a:p>
            <a:endParaRPr lang="cs-CZ" dirty="0" smtClean="0"/>
          </a:p>
          <a:p>
            <a:r>
              <a:rPr lang="en-US" dirty="0" smtClean="0"/>
              <a:t>2. Using the procedure for monitoring the subsidiarity principle referred to in Article 5(3) of the</a:t>
            </a:r>
            <a:r>
              <a:rPr lang="cs-CZ" dirty="0" smtClean="0"/>
              <a:t> </a:t>
            </a:r>
            <a:r>
              <a:rPr lang="en-US" dirty="0" smtClean="0"/>
              <a:t>Treaty on European Union, the Commission shall draw national Parliaments' attention to proposals</a:t>
            </a:r>
            <a:r>
              <a:rPr lang="cs-CZ" dirty="0" smtClean="0"/>
              <a:t> </a:t>
            </a:r>
            <a:r>
              <a:rPr lang="en-US" dirty="0" smtClean="0"/>
              <a:t>based on this Article.</a:t>
            </a:r>
          </a:p>
          <a:p>
            <a:endParaRPr lang="cs-CZ" dirty="0" smtClean="0"/>
          </a:p>
          <a:p>
            <a:r>
              <a:rPr lang="en-US" dirty="0" smtClean="0"/>
              <a:t>3. Measures based on this Article shall not entail </a:t>
            </a:r>
            <a:r>
              <a:rPr lang="en-US" dirty="0" err="1" smtClean="0"/>
              <a:t>harmonisation</a:t>
            </a:r>
            <a:r>
              <a:rPr lang="en-US" dirty="0" smtClean="0"/>
              <a:t> of Member States' laws or</a:t>
            </a:r>
            <a:r>
              <a:rPr lang="cs-CZ" dirty="0" smtClean="0"/>
              <a:t> </a:t>
            </a:r>
            <a:r>
              <a:rPr lang="en-US" dirty="0" smtClean="0"/>
              <a:t>regulations in cases where the Treaties exclude such </a:t>
            </a:r>
            <a:r>
              <a:rPr lang="en-US" dirty="0" err="1" smtClean="0"/>
              <a:t>harmonisation</a:t>
            </a:r>
            <a:r>
              <a:rPr lang="en-US" dirty="0" smtClean="0"/>
              <a:t>.</a:t>
            </a:r>
          </a:p>
          <a:p>
            <a:endParaRPr lang="cs-CZ" dirty="0" smtClean="0"/>
          </a:p>
          <a:p>
            <a:r>
              <a:rPr lang="en-US" dirty="0" smtClean="0"/>
              <a:t>4. This Article cannot serve as a basis for attaining objectives pertaining to the common foreign</a:t>
            </a:r>
            <a:r>
              <a:rPr lang="cs-CZ" dirty="0" smtClean="0"/>
              <a:t> </a:t>
            </a:r>
            <a:r>
              <a:rPr lang="en-US" dirty="0" smtClean="0"/>
              <a:t>and security policy and any acts adopted pursuant to this Article shall respect the limits set out in</a:t>
            </a:r>
            <a:r>
              <a:rPr lang="cs-CZ" dirty="0" smtClean="0"/>
              <a:t> </a:t>
            </a:r>
            <a:r>
              <a:rPr lang="en-US" dirty="0" smtClean="0"/>
              <a:t>Article 40, second paragraph, of the Treaty on European Union.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40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9269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ARTICLE </a:t>
            </a:r>
            <a:r>
              <a:rPr lang="en-US" sz="2000" dirty="0"/>
              <a:t>9</a:t>
            </a:r>
          </a:p>
          <a:p>
            <a:r>
              <a:rPr lang="en-US" sz="2000" b="1" dirty="0"/>
              <a:t>Freedom of thought, conscience and religion</a:t>
            </a:r>
          </a:p>
          <a:p>
            <a:r>
              <a:rPr lang="en-US" sz="2000" dirty="0"/>
              <a:t>1. Everyone has the right to freedom of thought, conscience</a:t>
            </a:r>
          </a:p>
          <a:p>
            <a:r>
              <a:rPr lang="en-US" sz="2000" dirty="0"/>
              <a:t>and religion; this right includes freedom to change his religion or</a:t>
            </a:r>
          </a:p>
          <a:p>
            <a:r>
              <a:rPr lang="en-US" sz="2000" dirty="0"/>
              <a:t>belief and freedom, either alone or in community with others and</a:t>
            </a:r>
          </a:p>
          <a:p>
            <a:r>
              <a:rPr lang="en-US" sz="2000" dirty="0"/>
              <a:t>in public or private, to manifest his religion or belief, in worship,</a:t>
            </a:r>
          </a:p>
          <a:p>
            <a:r>
              <a:rPr lang="en-US" sz="2000" dirty="0"/>
              <a:t>teaching, practice and observance.</a:t>
            </a:r>
          </a:p>
          <a:p>
            <a:r>
              <a:rPr lang="en-US" sz="2000" dirty="0"/>
              <a:t>2. Freedom to manifest one’s religion or beliefs shall be</a:t>
            </a:r>
          </a:p>
          <a:p>
            <a:r>
              <a:rPr lang="en-US" sz="2000" dirty="0"/>
              <a:t>subject only to such limitations as are prescribed by law and are</a:t>
            </a:r>
          </a:p>
          <a:p>
            <a:r>
              <a:rPr lang="en-US" sz="2000" dirty="0"/>
              <a:t>necessary in a democratic society in the interests of public safety,</a:t>
            </a:r>
          </a:p>
          <a:p>
            <a:r>
              <a:rPr lang="en-US" sz="2000" dirty="0"/>
              <a:t>for the protection of public order, health or morals, or for the</a:t>
            </a:r>
          </a:p>
          <a:p>
            <a:r>
              <a:rPr lang="en-US" sz="2000" dirty="0"/>
              <a:t>protection of the rights and freedoms of others.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106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3/37/Joseph_H._H._Weiler_-_The_State_of_the_Union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08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96336" y="643214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Jaqen</a:t>
            </a:r>
            <a:r>
              <a:rPr lang="cs-CZ" dirty="0" smtClean="0"/>
              <a:t>, </a:t>
            </a:r>
            <a:r>
              <a:rPr lang="cs-CZ" dirty="0" err="1" smtClean="0"/>
              <a:t>flickr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85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EU Law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law</a:t>
            </a:r>
          </a:p>
          <a:p>
            <a:pPr lvl="1"/>
            <a:r>
              <a:rPr lang="en-US" dirty="0" smtClean="0"/>
              <a:t>Treaties (IL)</a:t>
            </a:r>
          </a:p>
          <a:p>
            <a:r>
              <a:rPr lang="en-US" dirty="0" smtClean="0"/>
              <a:t>Secondary law</a:t>
            </a:r>
          </a:p>
          <a:p>
            <a:pPr lvl="1"/>
            <a:r>
              <a:rPr lang="en-US" dirty="0" smtClean="0"/>
              <a:t>Directives</a:t>
            </a:r>
          </a:p>
          <a:p>
            <a:pPr lvl="1"/>
            <a:r>
              <a:rPr lang="en-US" dirty="0" smtClean="0"/>
              <a:t>Regulations</a:t>
            </a:r>
          </a:p>
          <a:p>
            <a:pPr lvl="1"/>
            <a:r>
              <a:rPr lang="en-US" dirty="0" smtClean="0"/>
              <a:t>Decisions </a:t>
            </a:r>
          </a:p>
          <a:p>
            <a:pPr lvl="1"/>
            <a:r>
              <a:rPr lang="en-US" dirty="0" smtClean="0"/>
              <a:t>Opinions </a:t>
            </a:r>
          </a:p>
          <a:p>
            <a:pPr lvl="1"/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3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 court in a SN organization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infringement proceedings (</a:t>
            </a:r>
            <a:r>
              <a:rPr lang="en-US" sz="2800" b="1" dirty="0"/>
              <a:t>enforcing</a:t>
            </a:r>
            <a:r>
              <a:rPr lang="en-US" sz="2800" dirty="0"/>
              <a:t> the law)</a:t>
            </a:r>
          </a:p>
          <a:p>
            <a:r>
              <a:rPr lang="en-US" sz="2800" dirty="0"/>
              <a:t>actions for annulment (</a:t>
            </a:r>
            <a:r>
              <a:rPr lang="en-US" sz="2800" b="1" dirty="0"/>
              <a:t>annulling</a:t>
            </a:r>
            <a:r>
              <a:rPr lang="en-US" sz="2800" dirty="0"/>
              <a:t> EU legal acts)</a:t>
            </a:r>
          </a:p>
          <a:p>
            <a:endParaRPr lang="cs-CZ" sz="2400" dirty="0" smtClean="0"/>
          </a:p>
          <a:p>
            <a:r>
              <a:rPr lang="en-US" sz="2400" dirty="0" smtClean="0"/>
              <a:t>actions </a:t>
            </a:r>
            <a:r>
              <a:rPr lang="en-US" sz="2400" dirty="0"/>
              <a:t>for failure to act (</a:t>
            </a:r>
            <a:r>
              <a:rPr lang="en-US" sz="2400" b="1" dirty="0"/>
              <a:t>ensuring</a:t>
            </a:r>
            <a:r>
              <a:rPr lang="en-US" sz="2400" dirty="0"/>
              <a:t> the EU takes </a:t>
            </a:r>
            <a:r>
              <a:rPr lang="en-US" sz="2400" b="1" dirty="0"/>
              <a:t>action</a:t>
            </a:r>
            <a:r>
              <a:rPr lang="en-US" sz="2400" dirty="0"/>
              <a:t>)</a:t>
            </a:r>
          </a:p>
          <a:p>
            <a:endParaRPr lang="cs-CZ" sz="2400" dirty="0" smtClean="0"/>
          </a:p>
          <a:p>
            <a:r>
              <a:rPr lang="en-US" sz="2400" dirty="0" smtClean="0"/>
              <a:t>preliminary </a:t>
            </a:r>
            <a:r>
              <a:rPr lang="en-US" sz="2400" dirty="0"/>
              <a:t>rulings (</a:t>
            </a:r>
            <a:r>
              <a:rPr lang="en-US" sz="2400" b="1" dirty="0"/>
              <a:t>interpreting</a:t>
            </a:r>
            <a:r>
              <a:rPr lang="en-US" sz="2400" dirty="0"/>
              <a:t> the law)</a:t>
            </a:r>
          </a:p>
          <a:p>
            <a:endParaRPr lang="cs-CZ" sz="2400" dirty="0" smtClean="0"/>
          </a:p>
          <a:p>
            <a:r>
              <a:rPr lang="en-US" sz="2400" dirty="0" smtClean="0"/>
              <a:t>actions </a:t>
            </a:r>
            <a:r>
              <a:rPr lang="en-US" sz="2400" dirty="0"/>
              <a:t>for damages (</a:t>
            </a:r>
            <a:r>
              <a:rPr lang="en-US" sz="2400" b="1" dirty="0"/>
              <a:t>sanctioning</a:t>
            </a:r>
            <a:r>
              <a:rPr lang="en-US" sz="2400" dirty="0"/>
              <a:t> </a:t>
            </a:r>
            <a:r>
              <a:rPr lang="en-US" sz="2400" b="1" dirty="0"/>
              <a:t>EU</a:t>
            </a:r>
            <a:r>
              <a:rPr lang="en-US" sz="2400" dirty="0"/>
              <a:t> institutions)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6378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Court of Justice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Direct effect – </a:t>
            </a:r>
            <a:r>
              <a:rPr lang="en-GB" i="1" dirty="0" smtClean="0"/>
              <a:t>Van </a:t>
            </a:r>
            <a:r>
              <a:rPr lang="en-GB" i="1" dirty="0" err="1" smtClean="0"/>
              <a:t>Gend</a:t>
            </a:r>
            <a:r>
              <a:rPr lang="en-GB" i="1" dirty="0" smtClean="0"/>
              <a:t> en Loos</a:t>
            </a:r>
          </a:p>
          <a:p>
            <a:r>
              <a:rPr lang="en-GB" dirty="0" smtClean="0"/>
              <a:t>Supremacy – </a:t>
            </a:r>
            <a:r>
              <a:rPr lang="en-GB" i="1" dirty="0" smtClean="0"/>
              <a:t>Costa v ENEL</a:t>
            </a:r>
          </a:p>
          <a:p>
            <a:r>
              <a:rPr lang="en-GB" dirty="0" smtClean="0"/>
              <a:t>Competences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53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Transposition of EU directives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1875" y="6453336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http://ec.europa.eu/internal_market/scoreboard/performance_by_governance_tool/transposition/index_en.htm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4" y="237081"/>
            <a:ext cx="8842613" cy="571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387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501</Words>
  <Application>Microsoft Office PowerPoint</Application>
  <PresentationFormat>Předvádění na obrazovce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EU Law</vt:lpstr>
      <vt:lpstr>Prezentace aplikace PowerPoint</vt:lpstr>
      <vt:lpstr>Prezentace aplikace PowerPoint</vt:lpstr>
      <vt:lpstr>Prezentace aplikace PowerPoint</vt:lpstr>
      <vt:lpstr>EU Law</vt:lpstr>
      <vt:lpstr>A court in a SN organization</vt:lpstr>
      <vt:lpstr>Court of Justice</vt:lpstr>
      <vt:lpstr>Transposition of EU directives</vt:lpstr>
      <vt:lpstr>Prezentace aplikace PowerPoint</vt:lpstr>
      <vt:lpstr>Prezentace aplikace PowerPoint</vt:lpstr>
      <vt:lpstr>Prezentace aplikace PowerPoint</vt:lpstr>
      <vt:lpstr>Prezentace aplikace PowerPoint</vt:lpstr>
      <vt:lpstr>Compliance with EU law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Law</dc:title>
  <dc:creator>Hubert Smekal</dc:creator>
  <cp:lastModifiedBy>Hubert Smekal</cp:lastModifiedBy>
  <cp:revision>32</cp:revision>
  <dcterms:created xsi:type="dcterms:W3CDTF">2013-10-08T09:25:33Z</dcterms:created>
  <dcterms:modified xsi:type="dcterms:W3CDTF">2016-10-04T14:33:13Z</dcterms:modified>
</cp:coreProperties>
</file>