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95" r:id="rId3"/>
    <p:sldId id="290" r:id="rId4"/>
    <p:sldId id="291" r:id="rId5"/>
    <p:sldId id="292" r:id="rId6"/>
    <p:sldId id="293" r:id="rId7"/>
    <p:sldId id="294" r:id="rId8"/>
    <p:sldId id="297" r:id="rId9"/>
    <p:sldId id="296" r:id="rId10"/>
    <p:sldId id="264" r:id="rId11"/>
    <p:sldId id="270" r:id="rId12"/>
    <p:sldId id="271" r:id="rId13"/>
    <p:sldId id="272" r:id="rId14"/>
    <p:sldId id="273" r:id="rId15"/>
    <p:sldId id="274" r:id="rId16"/>
    <p:sldId id="298" r:id="rId17"/>
    <p:sldId id="275" r:id="rId18"/>
    <p:sldId id="276" r:id="rId19"/>
    <p:sldId id="277" r:id="rId20"/>
    <p:sldId id="279" r:id="rId21"/>
    <p:sldId id="280" r:id="rId22"/>
    <p:sldId id="281" r:id="rId23"/>
    <p:sldId id="282" r:id="rId24"/>
    <p:sldId id="283" r:id="rId25"/>
    <p:sldId id="285" r:id="rId26"/>
    <p:sldId id="286" r:id="rId27"/>
    <p:sldId id="287" r:id="rId28"/>
    <p:sldId id="288" r:id="rId29"/>
    <p:sldId id="289" r:id="rId30"/>
    <p:sldId id="261" r:id="rId31"/>
    <p:sldId id="262" r:id="rId32"/>
    <p:sldId id="260" r:id="rId33"/>
    <p:sldId id="263" r:id="rId34"/>
    <p:sldId id="267" r:id="rId35"/>
    <p:sldId id="265" r:id="rId36"/>
    <p:sldId id="268" r:id="rId37"/>
    <p:sldId id="269" r:id="rId38"/>
    <p:sldId id="266" r:id="rId39"/>
    <p:sldId id="258" r:id="rId40"/>
    <p:sldId id="259" r:id="rId41"/>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2" d="100"/>
          <a:sy n="112" d="100"/>
        </p:scale>
        <p:origin x="-948"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3CE0A01C-6901-4B0E-A39B-2EB3CA7A1486}" type="datetimeFigureOut">
              <a:rPr lang="cs-CZ" smtClean="0"/>
              <a:t>18.10.2016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EC995E8-3E7A-454D-8805-8BE385F2B781}" type="slidenum">
              <a:rPr lang="cs-CZ" smtClean="0"/>
              <a:t>‹#›</a:t>
            </a:fld>
            <a:endParaRPr lang="cs-CZ"/>
          </a:p>
        </p:txBody>
      </p:sp>
    </p:spTree>
    <p:extLst>
      <p:ext uri="{BB962C8B-B14F-4D97-AF65-F5344CB8AC3E}">
        <p14:creationId xmlns:p14="http://schemas.microsoft.com/office/powerpoint/2010/main" val="3687245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CE0A01C-6901-4B0E-A39B-2EB3CA7A1486}" type="datetimeFigureOut">
              <a:rPr lang="cs-CZ" smtClean="0"/>
              <a:t>18.10.2016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EC995E8-3E7A-454D-8805-8BE385F2B781}" type="slidenum">
              <a:rPr lang="cs-CZ" smtClean="0"/>
              <a:t>‹#›</a:t>
            </a:fld>
            <a:endParaRPr lang="cs-CZ"/>
          </a:p>
        </p:txBody>
      </p:sp>
    </p:spTree>
    <p:extLst>
      <p:ext uri="{BB962C8B-B14F-4D97-AF65-F5344CB8AC3E}">
        <p14:creationId xmlns:p14="http://schemas.microsoft.com/office/powerpoint/2010/main" val="3286753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CE0A01C-6901-4B0E-A39B-2EB3CA7A1486}" type="datetimeFigureOut">
              <a:rPr lang="cs-CZ" smtClean="0"/>
              <a:t>18.10.2016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EC995E8-3E7A-454D-8805-8BE385F2B781}" type="slidenum">
              <a:rPr lang="cs-CZ" smtClean="0"/>
              <a:t>‹#›</a:t>
            </a:fld>
            <a:endParaRPr lang="cs-CZ"/>
          </a:p>
        </p:txBody>
      </p:sp>
    </p:spTree>
    <p:extLst>
      <p:ext uri="{BB962C8B-B14F-4D97-AF65-F5344CB8AC3E}">
        <p14:creationId xmlns:p14="http://schemas.microsoft.com/office/powerpoint/2010/main" val="254674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CE0A01C-6901-4B0E-A39B-2EB3CA7A1486}" type="datetimeFigureOut">
              <a:rPr lang="cs-CZ" smtClean="0"/>
              <a:t>18.10.2016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EC995E8-3E7A-454D-8805-8BE385F2B781}" type="slidenum">
              <a:rPr lang="cs-CZ" smtClean="0"/>
              <a:t>‹#›</a:t>
            </a:fld>
            <a:endParaRPr lang="cs-CZ"/>
          </a:p>
        </p:txBody>
      </p:sp>
    </p:spTree>
    <p:extLst>
      <p:ext uri="{BB962C8B-B14F-4D97-AF65-F5344CB8AC3E}">
        <p14:creationId xmlns:p14="http://schemas.microsoft.com/office/powerpoint/2010/main" val="2095785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3CE0A01C-6901-4B0E-A39B-2EB3CA7A1486}" type="datetimeFigureOut">
              <a:rPr lang="cs-CZ" smtClean="0"/>
              <a:t>18.10.2016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EC995E8-3E7A-454D-8805-8BE385F2B781}" type="slidenum">
              <a:rPr lang="cs-CZ" smtClean="0"/>
              <a:t>‹#›</a:t>
            </a:fld>
            <a:endParaRPr lang="cs-CZ"/>
          </a:p>
        </p:txBody>
      </p:sp>
    </p:spTree>
    <p:extLst>
      <p:ext uri="{BB962C8B-B14F-4D97-AF65-F5344CB8AC3E}">
        <p14:creationId xmlns:p14="http://schemas.microsoft.com/office/powerpoint/2010/main" val="82992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3CE0A01C-6901-4B0E-A39B-2EB3CA7A1486}" type="datetimeFigureOut">
              <a:rPr lang="cs-CZ" smtClean="0"/>
              <a:t>18.10.2016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EC995E8-3E7A-454D-8805-8BE385F2B781}" type="slidenum">
              <a:rPr lang="cs-CZ" smtClean="0"/>
              <a:t>‹#›</a:t>
            </a:fld>
            <a:endParaRPr lang="cs-CZ"/>
          </a:p>
        </p:txBody>
      </p:sp>
    </p:spTree>
    <p:extLst>
      <p:ext uri="{BB962C8B-B14F-4D97-AF65-F5344CB8AC3E}">
        <p14:creationId xmlns:p14="http://schemas.microsoft.com/office/powerpoint/2010/main" val="227915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3CE0A01C-6901-4B0E-A39B-2EB3CA7A1486}" type="datetimeFigureOut">
              <a:rPr lang="cs-CZ" smtClean="0"/>
              <a:t>18.10.2016</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7EC995E8-3E7A-454D-8805-8BE385F2B781}" type="slidenum">
              <a:rPr lang="cs-CZ" smtClean="0"/>
              <a:t>‹#›</a:t>
            </a:fld>
            <a:endParaRPr lang="cs-CZ"/>
          </a:p>
        </p:txBody>
      </p:sp>
    </p:spTree>
    <p:extLst>
      <p:ext uri="{BB962C8B-B14F-4D97-AF65-F5344CB8AC3E}">
        <p14:creationId xmlns:p14="http://schemas.microsoft.com/office/powerpoint/2010/main" val="1246655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3CE0A01C-6901-4B0E-A39B-2EB3CA7A1486}" type="datetimeFigureOut">
              <a:rPr lang="cs-CZ" smtClean="0"/>
              <a:t>18.10.2016</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7EC995E8-3E7A-454D-8805-8BE385F2B781}" type="slidenum">
              <a:rPr lang="cs-CZ" smtClean="0"/>
              <a:t>‹#›</a:t>
            </a:fld>
            <a:endParaRPr lang="cs-CZ"/>
          </a:p>
        </p:txBody>
      </p:sp>
    </p:spTree>
    <p:extLst>
      <p:ext uri="{BB962C8B-B14F-4D97-AF65-F5344CB8AC3E}">
        <p14:creationId xmlns:p14="http://schemas.microsoft.com/office/powerpoint/2010/main" val="3370294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CE0A01C-6901-4B0E-A39B-2EB3CA7A1486}" type="datetimeFigureOut">
              <a:rPr lang="cs-CZ" smtClean="0"/>
              <a:t>18.10.2016</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7EC995E8-3E7A-454D-8805-8BE385F2B781}" type="slidenum">
              <a:rPr lang="cs-CZ" smtClean="0"/>
              <a:t>‹#›</a:t>
            </a:fld>
            <a:endParaRPr lang="cs-CZ"/>
          </a:p>
        </p:txBody>
      </p:sp>
    </p:spTree>
    <p:extLst>
      <p:ext uri="{BB962C8B-B14F-4D97-AF65-F5344CB8AC3E}">
        <p14:creationId xmlns:p14="http://schemas.microsoft.com/office/powerpoint/2010/main" val="2651112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3CE0A01C-6901-4B0E-A39B-2EB3CA7A1486}" type="datetimeFigureOut">
              <a:rPr lang="cs-CZ" smtClean="0"/>
              <a:t>18.10.2016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EC995E8-3E7A-454D-8805-8BE385F2B781}" type="slidenum">
              <a:rPr lang="cs-CZ" smtClean="0"/>
              <a:t>‹#›</a:t>
            </a:fld>
            <a:endParaRPr lang="cs-CZ"/>
          </a:p>
        </p:txBody>
      </p:sp>
    </p:spTree>
    <p:extLst>
      <p:ext uri="{BB962C8B-B14F-4D97-AF65-F5344CB8AC3E}">
        <p14:creationId xmlns:p14="http://schemas.microsoft.com/office/powerpoint/2010/main" val="1648959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3CE0A01C-6901-4B0E-A39B-2EB3CA7A1486}" type="datetimeFigureOut">
              <a:rPr lang="cs-CZ" smtClean="0"/>
              <a:t>18.10.2016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EC995E8-3E7A-454D-8805-8BE385F2B781}" type="slidenum">
              <a:rPr lang="cs-CZ" smtClean="0"/>
              <a:t>‹#›</a:t>
            </a:fld>
            <a:endParaRPr lang="cs-CZ"/>
          </a:p>
        </p:txBody>
      </p:sp>
    </p:spTree>
    <p:extLst>
      <p:ext uri="{BB962C8B-B14F-4D97-AF65-F5344CB8AC3E}">
        <p14:creationId xmlns:p14="http://schemas.microsoft.com/office/powerpoint/2010/main" val="2340229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E0A01C-6901-4B0E-A39B-2EB3CA7A1486}" type="datetimeFigureOut">
              <a:rPr lang="cs-CZ" smtClean="0"/>
              <a:t>18.10.2016</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995E8-3E7A-454D-8805-8BE385F2B781}" type="slidenum">
              <a:rPr lang="cs-CZ" smtClean="0"/>
              <a:t>‹#›</a:t>
            </a:fld>
            <a:endParaRPr lang="cs-CZ"/>
          </a:p>
        </p:txBody>
      </p:sp>
    </p:spTree>
    <p:extLst>
      <p:ext uri="{BB962C8B-B14F-4D97-AF65-F5344CB8AC3E}">
        <p14:creationId xmlns:p14="http://schemas.microsoft.com/office/powerpoint/2010/main" val="1235201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hsmekal@fss.muni.cz"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curia.europa.eu/jcms/upload/docs/application/pdf/2016-08/rapport_annuel_2015_activite_judiciaire_en_web.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pravo.unizg.hr/_download/repository/Eric_Stein.pdf" TargetMode="Externa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www.pravo.unizg.hr/_download/repository/Eric_Stein.pdf" TargetMode="External"/><Relationship Id="rId2" Type="http://schemas.openxmlformats.org/officeDocument/2006/relationships/image" Target="../media/image22.w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jleo.oxfordjournals.org/content/early/2013/07/22/jleo.ewt008.short"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jleo.oxfordjournals.org/content/early/2013/07/22/jleo.ewt008.short"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eblaw.usc.edu/assets/docs/Whats_Law.pdf" TargetMode="External"/><Relationship Id="rId2" Type="http://schemas.openxmlformats.org/officeDocument/2006/relationships/hyperlink" Target="http://www.jstor.org/stable/pdfplus/449201.pdf?acceptTC=tru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epstein.usc.edu/research/courses.judpol.Dahl.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GB" b="1" dirty="0" smtClean="0">
                <a:solidFill>
                  <a:schemeClr val="tx2"/>
                </a:solidFill>
              </a:rPr>
              <a:t>Court of Justice as Player in European Integration</a:t>
            </a:r>
            <a:endParaRPr lang="en-GB" b="1" dirty="0">
              <a:solidFill>
                <a:schemeClr val="tx2"/>
              </a:solidFill>
            </a:endParaRPr>
          </a:p>
        </p:txBody>
      </p:sp>
      <p:sp>
        <p:nvSpPr>
          <p:cNvPr id="3" name="Podnadpis 2"/>
          <p:cNvSpPr>
            <a:spLocks noGrp="1"/>
          </p:cNvSpPr>
          <p:nvPr>
            <p:ph type="subTitle" idx="1"/>
          </p:nvPr>
        </p:nvSpPr>
        <p:spPr/>
        <p:txBody>
          <a:bodyPr>
            <a:normAutofit fontScale="70000" lnSpcReduction="20000"/>
          </a:bodyPr>
          <a:lstStyle/>
          <a:p>
            <a:r>
              <a:rPr lang="en-US" sz="3400" b="1" dirty="0" smtClean="0">
                <a:solidFill>
                  <a:schemeClr val="tx1"/>
                </a:solidFill>
              </a:rPr>
              <a:t>EGO402 EU Law and </a:t>
            </a:r>
            <a:endParaRPr lang="cs-CZ" sz="3400" b="1" dirty="0" smtClean="0">
              <a:solidFill>
                <a:schemeClr val="tx1"/>
              </a:solidFill>
            </a:endParaRPr>
          </a:p>
          <a:p>
            <a:r>
              <a:rPr lang="en-US" sz="3400" b="1" dirty="0" smtClean="0">
                <a:solidFill>
                  <a:schemeClr val="tx1"/>
                </a:solidFill>
              </a:rPr>
              <a:t>European System of HR Protection</a:t>
            </a:r>
          </a:p>
          <a:p>
            <a:r>
              <a:rPr lang="en-US" dirty="0" smtClean="0">
                <a:solidFill>
                  <a:schemeClr val="tx1"/>
                </a:solidFill>
              </a:rPr>
              <a:t>Hubert Smekal </a:t>
            </a:r>
          </a:p>
          <a:p>
            <a:r>
              <a:rPr lang="en-US" sz="2400" dirty="0" smtClean="0">
                <a:solidFill>
                  <a:schemeClr val="tx1"/>
                </a:solidFill>
              </a:rPr>
              <a:t>(</a:t>
            </a:r>
            <a:r>
              <a:rPr lang="en-US" sz="2400" dirty="0" smtClean="0">
                <a:solidFill>
                  <a:schemeClr val="tx1"/>
                </a:solidFill>
                <a:hlinkClick r:id="rId2"/>
              </a:rPr>
              <a:t>hsmekal@fss.muni.cz</a:t>
            </a:r>
            <a:r>
              <a:rPr lang="en-US" sz="2400" dirty="0" smtClean="0">
                <a:solidFill>
                  <a:schemeClr val="tx1"/>
                </a:solidFill>
              </a:rPr>
              <a:t>)</a:t>
            </a:r>
          </a:p>
          <a:p>
            <a:r>
              <a:rPr lang="cs-CZ" dirty="0" smtClean="0">
                <a:solidFill>
                  <a:schemeClr val="tx1"/>
                </a:solidFill>
              </a:rPr>
              <a:t>11 </a:t>
            </a:r>
            <a:r>
              <a:rPr lang="en-GB" dirty="0" smtClean="0">
                <a:solidFill>
                  <a:schemeClr val="tx1"/>
                </a:solidFill>
              </a:rPr>
              <a:t>October </a:t>
            </a:r>
            <a:r>
              <a:rPr lang="en-US" dirty="0" smtClean="0">
                <a:solidFill>
                  <a:schemeClr val="tx1"/>
                </a:solidFill>
              </a:rPr>
              <a:t>201</a:t>
            </a:r>
            <a:r>
              <a:rPr lang="cs-CZ" dirty="0">
                <a:solidFill>
                  <a:schemeClr val="tx1"/>
                </a:solidFill>
              </a:rPr>
              <a:t>6</a:t>
            </a:r>
            <a:endParaRPr lang="en-US" dirty="0" smtClean="0">
              <a:solidFill>
                <a:schemeClr val="tx1"/>
              </a:solidFill>
            </a:endParaRPr>
          </a:p>
          <a:p>
            <a:endParaRPr lang="cs-CZ" dirty="0"/>
          </a:p>
        </p:txBody>
      </p:sp>
    </p:spTree>
    <p:extLst>
      <p:ext uri="{BB962C8B-B14F-4D97-AF65-F5344CB8AC3E}">
        <p14:creationId xmlns:p14="http://schemas.microsoft.com/office/powerpoint/2010/main" val="2822902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ln>
            <a:solidFill>
              <a:schemeClr val="accent1"/>
            </a:solidFill>
          </a:ln>
        </p:spPr>
        <p:txBody>
          <a:bodyPr/>
          <a:lstStyle/>
          <a:p>
            <a:r>
              <a:rPr lang="cs-CZ" b="1" dirty="0" smtClean="0">
                <a:solidFill>
                  <a:schemeClr val="tx2"/>
                </a:solidFill>
              </a:rPr>
              <a:t>CJ EU</a:t>
            </a:r>
            <a:endParaRPr lang="cs-CZ" b="1" dirty="0">
              <a:solidFill>
                <a:schemeClr val="tx2"/>
              </a:solidFill>
            </a:endParaRPr>
          </a:p>
        </p:txBody>
      </p:sp>
      <p:sp>
        <p:nvSpPr>
          <p:cNvPr id="3" name="Zástupný symbol pro obsah 2"/>
          <p:cNvSpPr>
            <a:spLocks noGrp="1"/>
          </p:cNvSpPr>
          <p:nvPr>
            <p:ph idx="1"/>
          </p:nvPr>
        </p:nvSpPr>
        <p:spPr/>
        <p:txBody>
          <a:bodyPr/>
          <a:lstStyle/>
          <a:p>
            <a:r>
              <a:rPr lang="en-GB" dirty="0" smtClean="0"/>
              <a:t>CJ</a:t>
            </a:r>
          </a:p>
          <a:p>
            <a:r>
              <a:rPr lang="en-GB" dirty="0" smtClean="0"/>
              <a:t>General Court (</a:t>
            </a:r>
            <a:r>
              <a:rPr lang="en-GB" i="1" dirty="0" smtClean="0"/>
              <a:t>CFI</a:t>
            </a:r>
            <a:r>
              <a:rPr lang="en-GB" dirty="0" smtClean="0"/>
              <a:t> 1988)</a:t>
            </a:r>
          </a:p>
          <a:p>
            <a:r>
              <a:rPr lang="en-GB" dirty="0" smtClean="0"/>
              <a:t>Civil Service Tribunal (2004)</a:t>
            </a:r>
          </a:p>
          <a:p>
            <a:endParaRPr lang="en-GB" dirty="0" smtClean="0"/>
          </a:p>
          <a:p>
            <a:r>
              <a:rPr lang="en-GB" dirty="0" smtClean="0"/>
              <a:t>Why not Supreme Court, High Court </a:t>
            </a:r>
            <a:r>
              <a:rPr lang="en-GB" dirty="0" err="1" smtClean="0"/>
              <a:t>etc</a:t>
            </a:r>
            <a:r>
              <a:rPr lang="en-GB" dirty="0" smtClean="0"/>
              <a:t>?</a:t>
            </a:r>
            <a:endParaRPr lang="en-GB" dirty="0"/>
          </a:p>
        </p:txBody>
      </p:sp>
    </p:spTree>
    <p:extLst>
      <p:ext uri="{BB962C8B-B14F-4D97-AF65-F5344CB8AC3E}">
        <p14:creationId xmlns:p14="http://schemas.microsoft.com/office/powerpoint/2010/main" val="217923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solidFill>
                  <a:schemeClr val="accent1"/>
                </a:solidFill>
                <a:hlinkClick r:id="rId2"/>
              </a:rPr>
              <a:t>Annual</a:t>
            </a:r>
            <a:r>
              <a:rPr lang="cs-CZ" b="1" dirty="0" smtClean="0">
                <a:solidFill>
                  <a:schemeClr val="accent1"/>
                </a:solidFill>
                <a:hlinkClick r:id="rId2"/>
              </a:rPr>
              <a:t> Report 2015 </a:t>
            </a:r>
            <a:r>
              <a:rPr lang="cs-CZ" b="1" dirty="0" smtClean="0">
                <a:solidFill>
                  <a:schemeClr val="accent1"/>
                </a:solidFill>
              </a:rPr>
              <a:t>– CJ</a:t>
            </a:r>
            <a:endParaRPr lang="cs-CZ" b="1" dirty="0">
              <a:solidFill>
                <a:schemeClr val="accent1"/>
              </a:solidFill>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47664" y="1217244"/>
            <a:ext cx="5760640" cy="5570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2916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8229600" cy="1143000"/>
          </a:xfrm>
        </p:spPr>
        <p:txBody>
          <a:bodyPr>
            <a:normAutofit fontScale="90000"/>
          </a:bodyPr>
          <a:lstStyle/>
          <a:p>
            <a:r>
              <a:rPr lang="cs-CZ" b="1" dirty="0" err="1">
                <a:solidFill>
                  <a:schemeClr val="accent1"/>
                </a:solidFill>
              </a:rPr>
              <a:t>Annual</a:t>
            </a:r>
            <a:r>
              <a:rPr lang="cs-CZ" b="1" dirty="0">
                <a:solidFill>
                  <a:schemeClr val="accent1"/>
                </a:solidFill>
              </a:rPr>
              <a:t> Report </a:t>
            </a:r>
            <a:r>
              <a:rPr lang="cs-CZ" b="1" dirty="0" smtClean="0">
                <a:solidFill>
                  <a:schemeClr val="accent1"/>
                </a:solidFill>
              </a:rPr>
              <a:t>2015 </a:t>
            </a:r>
            <a:r>
              <a:rPr lang="cs-CZ" b="1" dirty="0">
                <a:solidFill>
                  <a:schemeClr val="accent1"/>
                </a:solidFill>
              </a:rPr>
              <a:t>– </a:t>
            </a:r>
            <a:r>
              <a:rPr lang="cs-CZ" b="1" dirty="0" smtClean="0">
                <a:solidFill>
                  <a:schemeClr val="accent1"/>
                </a:solidFill>
              </a:rPr>
              <a:t>General </a:t>
            </a:r>
            <a:r>
              <a:rPr lang="cs-CZ" b="1" dirty="0" err="1" smtClean="0">
                <a:solidFill>
                  <a:schemeClr val="accent1"/>
                </a:solidFill>
              </a:rPr>
              <a:t>Court</a:t>
            </a:r>
            <a:endParaRPr lang="cs-CZ"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002839"/>
            <a:ext cx="6159401" cy="5764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150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1938"/>
            <a:ext cx="7571184" cy="706090"/>
          </a:xfrm>
        </p:spPr>
        <p:txBody>
          <a:bodyPr>
            <a:normAutofit fontScale="90000"/>
          </a:bodyPr>
          <a:lstStyle/>
          <a:p>
            <a:r>
              <a:rPr lang="cs-CZ" b="1" dirty="0" err="1">
                <a:solidFill>
                  <a:schemeClr val="accent1"/>
                </a:solidFill>
              </a:rPr>
              <a:t>Annual</a:t>
            </a:r>
            <a:r>
              <a:rPr lang="cs-CZ" b="1" dirty="0">
                <a:solidFill>
                  <a:schemeClr val="accent1"/>
                </a:solidFill>
              </a:rPr>
              <a:t> Report </a:t>
            </a:r>
            <a:r>
              <a:rPr lang="cs-CZ" b="1" dirty="0" smtClean="0">
                <a:solidFill>
                  <a:schemeClr val="accent1"/>
                </a:solidFill>
              </a:rPr>
              <a:t>2015 </a:t>
            </a:r>
            <a:r>
              <a:rPr lang="cs-CZ" b="1" dirty="0">
                <a:solidFill>
                  <a:schemeClr val="accent1"/>
                </a:solidFill>
              </a:rPr>
              <a:t>– </a:t>
            </a:r>
            <a:r>
              <a:rPr lang="cs-CZ" b="1" dirty="0" smtClean="0">
                <a:solidFill>
                  <a:schemeClr val="accent1"/>
                </a:solidFill>
              </a:rPr>
              <a:t>CST</a:t>
            </a:r>
            <a:endParaRPr lang="cs-CZ"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908720"/>
            <a:ext cx="5760640" cy="5840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4133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2420888"/>
            <a:ext cx="8229600" cy="1143000"/>
          </a:xfrm>
        </p:spPr>
        <p:txBody>
          <a:bodyPr/>
          <a:lstStyle/>
          <a:p>
            <a:r>
              <a:rPr lang="cs-CZ" b="1" dirty="0" smtClean="0">
                <a:solidFill>
                  <a:schemeClr val="tx2"/>
                </a:solidFill>
              </a:rPr>
              <a:t>CJ (</a:t>
            </a:r>
            <a:r>
              <a:rPr lang="cs-CZ" b="1" dirty="0" err="1" smtClean="0">
                <a:solidFill>
                  <a:schemeClr val="tx2"/>
                </a:solidFill>
              </a:rPr>
              <a:t>Annual</a:t>
            </a:r>
            <a:r>
              <a:rPr lang="cs-CZ" b="1" dirty="0" smtClean="0">
                <a:solidFill>
                  <a:schemeClr val="tx2"/>
                </a:solidFill>
              </a:rPr>
              <a:t> Report 2015)</a:t>
            </a:r>
            <a:endParaRPr lang="cs-CZ" b="1" dirty="0">
              <a:solidFill>
                <a:schemeClr val="tx2"/>
              </a:solidFill>
            </a:endParaRPr>
          </a:p>
        </p:txBody>
      </p:sp>
    </p:spTree>
    <p:extLst>
      <p:ext uri="{BB962C8B-B14F-4D97-AF65-F5344CB8AC3E}">
        <p14:creationId xmlns:p14="http://schemas.microsoft.com/office/powerpoint/2010/main" val="1140826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3882"/>
            <a:ext cx="5904656" cy="6755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9651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01677"/>
            <a:ext cx="4536504" cy="6756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5303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34652"/>
            <a:ext cx="5553888" cy="6823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8248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
            <a:ext cx="6768752" cy="6786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3252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2420888"/>
            <a:ext cx="8229600" cy="1143000"/>
          </a:xfrm>
        </p:spPr>
        <p:txBody>
          <a:bodyPr>
            <a:normAutofit fontScale="90000"/>
          </a:bodyPr>
          <a:lstStyle/>
          <a:p>
            <a:r>
              <a:rPr lang="en-GB" b="1" dirty="0" smtClean="0">
                <a:solidFill>
                  <a:schemeClr val="tx2"/>
                </a:solidFill>
              </a:rPr>
              <a:t>General Court (Annual Report 2015)</a:t>
            </a:r>
            <a:endParaRPr lang="en-GB" b="1" dirty="0">
              <a:solidFill>
                <a:schemeClr val="tx2"/>
              </a:solidFill>
            </a:endParaRPr>
          </a:p>
        </p:txBody>
      </p:sp>
    </p:spTree>
    <p:extLst>
      <p:ext uri="{BB962C8B-B14F-4D97-AF65-F5344CB8AC3E}">
        <p14:creationId xmlns:p14="http://schemas.microsoft.com/office/powerpoint/2010/main" val="1329108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348880"/>
            <a:ext cx="8229600" cy="1143000"/>
          </a:xfrm>
        </p:spPr>
        <p:txBody>
          <a:bodyPr/>
          <a:lstStyle/>
          <a:p>
            <a:r>
              <a:rPr lang="en-GB" b="1" dirty="0" smtClean="0">
                <a:solidFill>
                  <a:schemeClr val="tx2"/>
                </a:solidFill>
              </a:rPr>
              <a:t>Courts</a:t>
            </a:r>
            <a:endParaRPr lang="en-GB" b="1" dirty="0">
              <a:solidFill>
                <a:schemeClr val="tx2"/>
              </a:solidFill>
            </a:endParaRPr>
          </a:p>
        </p:txBody>
      </p:sp>
    </p:spTree>
    <p:extLst>
      <p:ext uri="{BB962C8B-B14F-4D97-AF65-F5344CB8AC3E}">
        <p14:creationId xmlns:p14="http://schemas.microsoft.com/office/powerpoint/2010/main" val="6667144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65603"/>
            <a:ext cx="6048672" cy="6763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0615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49679"/>
            <a:ext cx="5904655" cy="6819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44379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98374"/>
            <a:ext cx="5384537" cy="6742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6319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97160"/>
            <a:ext cx="6034864" cy="6734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8686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7" y="-20428"/>
            <a:ext cx="5918845" cy="6878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43546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2420888"/>
            <a:ext cx="8229600" cy="1143000"/>
          </a:xfrm>
        </p:spPr>
        <p:txBody>
          <a:bodyPr>
            <a:normAutofit/>
          </a:bodyPr>
          <a:lstStyle/>
          <a:p>
            <a:r>
              <a:rPr lang="cs-CZ" b="1" dirty="0" smtClean="0">
                <a:solidFill>
                  <a:schemeClr val="tx2"/>
                </a:solidFill>
              </a:rPr>
              <a:t>CST (</a:t>
            </a:r>
            <a:r>
              <a:rPr lang="cs-CZ" b="1" dirty="0" err="1" smtClean="0">
                <a:solidFill>
                  <a:schemeClr val="tx2"/>
                </a:solidFill>
              </a:rPr>
              <a:t>Annual</a:t>
            </a:r>
            <a:r>
              <a:rPr lang="cs-CZ" b="1" dirty="0" smtClean="0">
                <a:solidFill>
                  <a:schemeClr val="tx2"/>
                </a:solidFill>
              </a:rPr>
              <a:t> Report 2015)</a:t>
            </a:r>
            <a:endParaRPr lang="cs-CZ" b="1" dirty="0">
              <a:solidFill>
                <a:schemeClr val="tx2"/>
              </a:solidFill>
            </a:endParaRPr>
          </a:p>
        </p:txBody>
      </p:sp>
    </p:spTree>
    <p:extLst>
      <p:ext uri="{BB962C8B-B14F-4D97-AF65-F5344CB8AC3E}">
        <p14:creationId xmlns:p14="http://schemas.microsoft.com/office/powerpoint/2010/main" val="20059172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0"/>
            <a:ext cx="5400600" cy="6848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06977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46611"/>
            <a:ext cx="5040560" cy="6681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08282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7851"/>
            <a:ext cx="6192688" cy="6775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71359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76350"/>
            <a:ext cx="8934450" cy="430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7626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ln>
            <a:solidFill>
              <a:schemeClr val="bg1"/>
            </a:solidFill>
          </a:ln>
        </p:spPr>
        <p:style>
          <a:lnRef idx="2">
            <a:schemeClr val="accent3"/>
          </a:lnRef>
          <a:fillRef idx="1">
            <a:schemeClr val="lt1"/>
          </a:fillRef>
          <a:effectRef idx="0">
            <a:schemeClr val="accent3"/>
          </a:effectRef>
          <a:fontRef idx="minor">
            <a:schemeClr val="dk1"/>
          </a:fontRef>
        </p:style>
        <p:txBody>
          <a:bodyPr/>
          <a:lstStyle/>
          <a:p>
            <a:r>
              <a:rPr lang="en-GB" b="1" dirty="0" smtClean="0">
                <a:solidFill>
                  <a:schemeClr val="tx2"/>
                </a:solidFill>
              </a:rPr>
              <a:t>Conventional prototype of courts</a:t>
            </a:r>
            <a:endParaRPr lang="en-GB" b="1" dirty="0">
              <a:solidFill>
                <a:schemeClr val="tx2"/>
              </a:solidFill>
            </a:endParaRPr>
          </a:p>
        </p:txBody>
      </p:sp>
      <p:sp>
        <p:nvSpPr>
          <p:cNvPr id="3" name="Zástupný symbol pro obsah 2"/>
          <p:cNvSpPr>
            <a:spLocks noGrp="1"/>
          </p:cNvSpPr>
          <p:nvPr>
            <p:ph idx="1"/>
          </p:nvPr>
        </p:nvSpPr>
        <p:spPr/>
        <p:txBody>
          <a:bodyPr>
            <a:normAutofit lnSpcReduction="10000"/>
          </a:bodyPr>
          <a:lstStyle/>
          <a:p>
            <a:r>
              <a:rPr lang="en-GB" dirty="0" smtClean="0"/>
              <a:t>Independent courts</a:t>
            </a:r>
          </a:p>
          <a:p>
            <a:r>
              <a:rPr lang="en-GB" dirty="0" smtClean="0"/>
              <a:t>Decide cases on the basis of </a:t>
            </a:r>
            <a:r>
              <a:rPr lang="en-GB" dirty="0" err="1" smtClean="0"/>
              <a:t>preexisting</a:t>
            </a:r>
            <a:r>
              <a:rPr lang="en-GB" dirty="0" smtClean="0"/>
              <a:t> rules</a:t>
            </a:r>
          </a:p>
          <a:p>
            <a:r>
              <a:rPr lang="en-GB" dirty="0" smtClean="0"/>
              <a:t>adversary procedure, dichotomous ruling (Winner x Loser)</a:t>
            </a:r>
            <a:endParaRPr lang="cs-CZ" dirty="0" smtClean="0"/>
          </a:p>
          <a:p>
            <a:endParaRPr lang="en-GB" dirty="0" smtClean="0"/>
          </a:p>
          <a:p>
            <a:r>
              <a:rPr lang="en-GB" dirty="0" smtClean="0"/>
              <a:t>Appeal</a:t>
            </a:r>
          </a:p>
          <a:p>
            <a:endParaRPr lang="en-GB" dirty="0" smtClean="0"/>
          </a:p>
          <a:p>
            <a:r>
              <a:rPr lang="en-GB" dirty="0" smtClean="0"/>
              <a:t>Triadic resolution of conflicts</a:t>
            </a:r>
            <a:endParaRPr lang="en-GB" dirty="0"/>
          </a:p>
        </p:txBody>
      </p:sp>
      <p:sp>
        <p:nvSpPr>
          <p:cNvPr id="4" name="TextovéPole 3"/>
          <p:cNvSpPr txBox="1"/>
          <p:nvPr/>
        </p:nvSpPr>
        <p:spPr>
          <a:xfrm>
            <a:off x="7236296" y="6408218"/>
            <a:ext cx="1800200" cy="276999"/>
          </a:xfrm>
          <a:prstGeom prst="rect">
            <a:avLst/>
          </a:prstGeom>
          <a:noFill/>
        </p:spPr>
        <p:txBody>
          <a:bodyPr wrap="square" rtlCol="0">
            <a:spAutoFit/>
          </a:bodyPr>
          <a:lstStyle/>
          <a:p>
            <a:r>
              <a:rPr lang="cs-CZ" sz="1200" dirty="0" err="1" smtClean="0"/>
              <a:t>Shapiro</a:t>
            </a:r>
            <a:r>
              <a:rPr lang="cs-CZ" sz="1200" dirty="0" smtClean="0"/>
              <a:t> (1986): </a:t>
            </a:r>
            <a:r>
              <a:rPr lang="cs-CZ" sz="1200" i="1" dirty="0" err="1" smtClean="0"/>
              <a:t>Courts</a:t>
            </a:r>
            <a:r>
              <a:rPr lang="cs-CZ" sz="1200" dirty="0" smtClean="0"/>
              <a:t>.</a:t>
            </a:r>
            <a:endParaRPr lang="cs-CZ" sz="1200" dirty="0"/>
          </a:p>
        </p:txBody>
      </p:sp>
    </p:spTree>
    <p:extLst>
      <p:ext uri="{BB962C8B-B14F-4D97-AF65-F5344CB8AC3E}">
        <p14:creationId xmlns:p14="http://schemas.microsoft.com/office/powerpoint/2010/main" val="26538043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cs-CZ" altLang="cs-CZ" b="1" dirty="0" err="1" smtClean="0"/>
              <a:t>Eric</a:t>
            </a:r>
            <a:r>
              <a:rPr lang="cs-CZ" altLang="cs-CZ" b="1" dirty="0" smtClean="0"/>
              <a:t> Stein</a:t>
            </a:r>
            <a:r>
              <a:rPr lang="cs-CZ" altLang="cs-CZ" dirty="0" smtClean="0"/>
              <a:t> </a:t>
            </a:r>
            <a:r>
              <a:rPr lang="cs-CZ" altLang="cs-CZ" dirty="0" smtClean="0">
                <a:hlinkClick r:id="rId2"/>
              </a:rPr>
              <a:t>(1981) </a:t>
            </a:r>
            <a:r>
              <a:rPr lang="cs-CZ" altLang="cs-CZ" i="1" dirty="0" smtClean="0">
                <a:hlinkClick r:id="rId2"/>
              </a:rPr>
              <a:t>AJIL</a:t>
            </a:r>
            <a:endParaRPr lang="cs-CZ" altLang="cs-CZ" dirty="0" smtClean="0"/>
          </a:p>
        </p:txBody>
      </p:sp>
      <p:sp>
        <p:nvSpPr>
          <p:cNvPr id="3075" name="Rectangle 3"/>
          <p:cNvSpPr>
            <a:spLocks noGrp="1" noChangeArrowheads="1"/>
          </p:cNvSpPr>
          <p:nvPr>
            <p:ph type="body" idx="1"/>
          </p:nvPr>
        </p:nvSpPr>
        <p:spPr>
          <a:xfrm>
            <a:off x="395288" y="1773238"/>
            <a:ext cx="4546600" cy="4637087"/>
          </a:xfrm>
        </p:spPr>
        <p:txBody>
          <a:bodyPr/>
          <a:lstStyle/>
          <a:p>
            <a:pPr marL="0" indent="0" eaLnBrk="1" hangingPunct="1">
              <a:buFontTx/>
              <a:buNone/>
            </a:pPr>
            <a:r>
              <a:rPr lang="cs-CZ" altLang="cs-CZ" sz="2400" i="1" smtClean="0"/>
              <a:t>“Tucked away in the fairyland Duchy of Luxemburg and blessed, until recently, with the benign neglect by the powers that be and the mass media, the Court of Justice of the European Communities has fashioned a constitutional framework for a federal-type structure in Europe.”</a:t>
            </a:r>
            <a:r>
              <a:rPr lang="cs-CZ" altLang="cs-CZ" sz="2400" smtClean="0"/>
              <a:t> </a:t>
            </a:r>
          </a:p>
        </p:txBody>
      </p:sp>
      <p:pic>
        <p:nvPicPr>
          <p:cNvPr id="3076" name="Picture 5" descr="http://www.ur.umich.edu/0405/Oct25_04/img/041025_acc_eric-ste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92075"/>
            <a:ext cx="11906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8" descr="http://curia.europa.eu/jcms/upload/docs/image/jpeg/2012-11/1952-1hig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1465263"/>
            <a:ext cx="3690938" cy="501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71992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6" descr="http://curia.europa.eu/jcms/upload/docs/image/jpeg/2012-11/1952-2hig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46163"/>
            <a:ext cx="9144000" cy="456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ovéPole 4"/>
          <p:cNvSpPr txBox="1">
            <a:spLocks noChangeArrowheads="1"/>
          </p:cNvSpPr>
          <p:nvPr/>
        </p:nvSpPr>
        <p:spPr bwMode="auto">
          <a:xfrm>
            <a:off x="4716463" y="6524625"/>
            <a:ext cx="431958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s-CZ" altLang="cs-CZ" sz="1000">
                <a:latin typeface="Calibri" pitchFamily="34" charset="0"/>
              </a:rPr>
              <a:t>http://curia.europa.eu/jcms/upload/docs/image/jpeg/2012-11/1952-2high.jpg</a:t>
            </a:r>
          </a:p>
        </p:txBody>
      </p:sp>
    </p:spTree>
    <p:extLst>
      <p:ext uri="{BB962C8B-B14F-4D97-AF65-F5344CB8AC3E}">
        <p14:creationId xmlns:p14="http://schemas.microsoft.com/office/powerpoint/2010/main" val="32114291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6"/>
          <p:cNvSpPr txBox="1">
            <a:spLocks noChangeArrowheads="1"/>
          </p:cNvSpPr>
          <p:nvPr/>
        </p:nvSpPr>
        <p:spPr bwMode="auto">
          <a:xfrm>
            <a:off x="107950" y="260350"/>
            <a:ext cx="7559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cs-CZ" altLang="cs-CZ"/>
          </a:p>
        </p:txBody>
      </p:sp>
      <p:pic>
        <p:nvPicPr>
          <p:cNvPr id="2052" name="Picture 7" descr="http://curia.europa.eu/jcms/upload/docs/image/jpeg/2012-11/2008-1hig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 y="436055"/>
            <a:ext cx="9144000" cy="6144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ovéPole 1"/>
          <p:cNvSpPr txBox="1">
            <a:spLocks noChangeArrowheads="1"/>
          </p:cNvSpPr>
          <p:nvPr/>
        </p:nvSpPr>
        <p:spPr bwMode="auto">
          <a:xfrm>
            <a:off x="4551363" y="14288"/>
            <a:ext cx="44640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s-CZ" altLang="cs-CZ" sz="1000">
                <a:latin typeface="Calibri" pitchFamily="34" charset="0"/>
              </a:rPr>
              <a:t>http://curia.europa.eu/jcms/upload/docs/image/jpeg/2012-11/2008-1high.jpg</a:t>
            </a:r>
          </a:p>
        </p:txBody>
      </p:sp>
    </p:spTree>
    <p:extLst>
      <p:ext uri="{BB962C8B-B14F-4D97-AF65-F5344CB8AC3E}">
        <p14:creationId xmlns:p14="http://schemas.microsoft.com/office/powerpoint/2010/main" val="21947867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150" y="0"/>
            <a:ext cx="5365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bdélník 1"/>
          <p:cNvSpPr/>
          <p:nvPr/>
        </p:nvSpPr>
        <p:spPr>
          <a:xfrm>
            <a:off x="6999117" y="6439386"/>
            <a:ext cx="2144883" cy="369332"/>
          </a:xfrm>
          <a:prstGeom prst="rect">
            <a:avLst/>
          </a:prstGeom>
        </p:spPr>
        <p:txBody>
          <a:bodyPr wrap="none">
            <a:spAutoFit/>
          </a:bodyPr>
          <a:lstStyle/>
          <a:p>
            <a:r>
              <a:rPr lang="cs-CZ" altLang="cs-CZ" b="1" dirty="0" err="1" smtClean="0"/>
              <a:t>Eric</a:t>
            </a:r>
            <a:r>
              <a:rPr lang="cs-CZ" altLang="cs-CZ" b="1" dirty="0" smtClean="0"/>
              <a:t> Stein</a:t>
            </a:r>
            <a:r>
              <a:rPr lang="cs-CZ" altLang="cs-CZ" dirty="0" smtClean="0"/>
              <a:t> </a:t>
            </a:r>
            <a:r>
              <a:rPr lang="cs-CZ" altLang="cs-CZ" dirty="0" smtClean="0">
                <a:hlinkClick r:id="rId3"/>
              </a:rPr>
              <a:t>(1981) </a:t>
            </a:r>
            <a:r>
              <a:rPr lang="cs-CZ" altLang="cs-CZ" i="1" dirty="0" smtClean="0">
                <a:hlinkClick r:id="rId3"/>
              </a:rPr>
              <a:t>AJIL</a:t>
            </a:r>
            <a:endParaRPr lang="cs-CZ" dirty="0"/>
          </a:p>
        </p:txBody>
      </p:sp>
    </p:spTree>
    <p:extLst>
      <p:ext uri="{BB962C8B-B14F-4D97-AF65-F5344CB8AC3E}">
        <p14:creationId xmlns:p14="http://schemas.microsoft.com/office/powerpoint/2010/main" val="26663522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187624" y="0"/>
            <a:ext cx="6753225" cy="6286500"/>
          </a:xfrm>
          <a:prstGeom prst="rect">
            <a:avLst/>
          </a:prstGeom>
          <a:noFill/>
          <a:ln w="9525">
            <a:noFill/>
            <a:miter lim="800000"/>
            <a:headEnd/>
            <a:tailEnd/>
          </a:ln>
        </p:spPr>
      </p:pic>
      <p:sp>
        <p:nvSpPr>
          <p:cNvPr id="5" name="TextovéPole 4"/>
          <p:cNvSpPr txBox="1"/>
          <p:nvPr/>
        </p:nvSpPr>
        <p:spPr>
          <a:xfrm>
            <a:off x="6012160" y="6381328"/>
            <a:ext cx="2916832" cy="369332"/>
          </a:xfrm>
          <a:prstGeom prst="rect">
            <a:avLst/>
          </a:prstGeom>
          <a:noFill/>
        </p:spPr>
        <p:txBody>
          <a:bodyPr wrap="square" rtlCol="0">
            <a:spAutoFit/>
          </a:bodyPr>
          <a:lstStyle/>
          <a:p>
            <a:r>
              <a:rPr lang="cs-CZ" dirty="0" err="1" smtClean="0"/>
              <a:t>Carrubba</a:t>
            </a:r>
            <a:r>
              <a:rPr lang="cs-CZ" dirty="0" smtClean="0"/>
              <a:t> - </a:t>
            </a:r>
            <a:r>
              <a:rPr lang="cs-CZ" dirty="0" err="1" smtClean="0"/>
              <a:t>Murrah</a:t>
            </a:r>
            <a:r>
              <a:rPr lang="cs-CZ" dirty="0" smtClean="0"/>
              <a:t>(2005) </a:t>
            </a:r>
            <a:r>
              <a:rPr lang="cs-CZ" i="1" dirty="0" smtClean="0"/>
              <a:t>IO</a:t>
            </a:r>
            <a:endParaRPr lang="cs-CZ" dirty="0"/>
          </a:p>
        </p:txBody>
      </p:sp>
    </p:spTree>
    <p:extLst>
      <p:ext uri="{BB962C8B-B14F-4D97-AF65-F5344CB8AC3E}">
        <p14:creationId xmlns:p14="http://schemas.microsoft.com/office/powerpoint/2010/main" val="5395703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4835525" cy="633412"/>
          </a:xfrm>
        </p:spPr>
        <p:txBody>
          <a:bodyPr/>
          <a:lstStyle/>
          <a:p>
            <a:r>
              <a:rPr lang="cs-CZ" altLang="cs-CZ" sz="1600" smtClean="0"/>
              <a:t>Stone Sweet – Brunell (1998). </a:t>
            </a:r>
            <a:r>
              <a:rPr lang="cs-CZ" altLang="cs-CZ" sz="1600" i="1" smtClean="0"/>
              <a:t>APSR</a:t>
            </a:r>
            <a:r>
              <a:rPr lang="cs-CZ" altLang="cs-CZ" sz="1600" smtClean="0"/>
              <a:t>.</a:t>
            </a:r>
          </a:p>
        </p:txBody>
      </p:sp>
      <p:pic>
        <p:nvPicPr>
          <p:cNvPr id="8195"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539750" y="922338"/>
            <a:ext cx="7993063" cy="5830887"/>
          </a:xfrm>
          <a:noFill/>
        </p:spPr>
      </p:pic>
    </p:spTree>
    <p:extLst>
      <p:ext uri="{BB962C8B-B14F-4D97-AF65-F5344CB8AC3E}">
        <p14:creationId xmlns:p14="http://schemas.microsoft.com/office/powerpoint/2010/main" val="30083895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endParaRPr lang="cs-CZ"/>
          </a:p>
        </p:txBody>
      </p:sp>
      <p:pic>
        <p:nvPicPr>
          <p:cNvPr id="10242" name="Picture 2"/>
          <p:cNvPicPr>
            <a:picLocks noChangeAspect="1" noChangeArrowheads="1"/>
          </p:cNvPicPr>
          <p:nvPr/>
        </p:nvPicPr>
        <p:blipFill>
          <a:blip r:embed="rId2" cstate="print"/>
          <a:srcRect/>
          <a:stretch>
            <a:fillRect/>
          </a:stretch>
        </p:blipFill>
        <p:spPr bwMode="auto">
          <a:xfrm>
            <a:off x="237814" y="1052736"/>
            <a:ext cx="8817825" cy="4248472"/>
          </a:xfrm>
          <a:prstGeom prst="rect">
            <a:avLst/>
          </a:prstGeom>
          <a:noFill/>
          <a:ln w="9525">
            <a:noFill/>
            <a:miter lim="800000"/>
            <a:headEnd/>
            <a:tailEnd/>
          </a:ln>
        </p:spPr>
      </p:pic>
      <p:sp>
        <p:nvSpPr>
          <p:cNvPr id="5" name="TextovéPole 4"/>
          <p:cNvSpPr txBox="1"/>
          <p:nvPr/>
        </p:nvSpPr>
        <p:spPr>
          <a:xfrm>
            <a:off x="5039544" y="6381328"/>
            <a:ext cx="4104456" cy="369332"/>
          </a:xfrm>
          <a:prstGeom prst="rect">
            <a:avLst/>
          </a:prstGeom>
          <a:noFill/>
        </p:spPr>
        <p:txBody>
          <a:bodyPr wrap="square" rtlCol="0">
            <a:spAutoFit/>
          </a:bodyPr>
          <a:lstStyle/>
          <a:p>
            <a:r>
              <a:rPr lang="cs-CZ" dirty="0" smtClean="0"/>
              <a:t>Stone </a:t>
            </a:r>
            <a:r>
              <a:rPr lang="cs-CZ" dirty="0" err="1" smtClean="0"/>
              <a:t>Sweet</a:t>
            </a:r>
            <a:r>
              <a:rPr lang="cs-CZ" dirty="0" smtClean="0"/>
              <a:t> – </a:t>
            </a:r>
            <a:r>
              <a:rPr lang="cs-CZ" dirty="0" err="1" smtClean="0"/>
              <a:t>Brunell</a:t>
            </a:r>
            <a:r>
              <a:rPr lang="cs-CZ" dirty="0"/>
              <a:t> </a:t>
            </a:r>
            <a:r>
              <a:rPr lang="cs-CZ" dirty="0" smtClean="0"/>
              <a:t>(1998) </a:t>
            </a:r>
            <a:r>
              <a:rPr lang="cs-CZ" i="1" dirty="0" smtClean="0"/>
              <a:t>JEPP</a:t>
            </a:r>
            <a:endParaRPr lang="cs-CZ" dirty="0"/>
          </a:p>
        </p:txBody>
      </p:sp>
    </p:spTree>
    <p:extLst>
      <p:ext uri="{BB962C8B-B14F-4D97-AF65-F5344CB8AC3E}">
        <p14:creationId xmlns:p14="http://schemas.microsoft.com/office/powerpoint/2010/main" val="11700721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endParaRPr lang="cs-CZ"/>
          </a:p>
        </p:txBody>
      </p:sp>
      <p:pic>
        <p:nvPicPr>
          <p:cNvPr id="11266" name="Picture 2"/>
          <p:cNvPicPr>
            <a:picLocks noChangeAspect="1" noChangeArrowheads="1"/>
          </p:cNvPicPr>
          <p:nvPr/>
        </p:nvPicPr>
        <p:blipFill>
          <a:blip r:embed="rId2" cstate="print"/>
          <a:srcRect/>
          <a:stretch>
            <a:fillRect/>
          </a:stretch>
        </p:blipFill>
        <p:spPr bwMode="auto">
          <a:xfrm>
            <a:off x="251520" y="820758"/>
            <a:ext cx="8731934" cy="4735102"/>
          </a:xfrm>
          <a:prstGeom prst="rect">
            <a:avLst/>
          </a:prstGeom>
          <a:noFill/>
          <a:ln w="9525">
            <a:noFill/>
            <a:miter lim="800000"/>
            <a:headEnd/>
            <a:tailEnd/>
          </a:ln>
        </p:spPr>
      </p:pic>
      <p:sp>
        <p:nvSpPr>
          <p:cNvPr id="5" name="TextovéPole 4"/>
          <p:cNvSpPr txBox="1"/>
          <p:nvPr/>
        </p:nvSpPr>
        <p:spPr>
          <a:xfrm>
            <a:off x="5039544" y="6381328"/>
            <a:ext cx="4104456" cy="369332"/>
          </a:xfrm>
          <a:prstGeom prst="rect">
            <a:avLst/>
          </a:prstGeom>
          <a:noFill/>
        </p:spPr>
        <p:txBody>
          <a:bodyPr wrap="square" rtlCol="0">
            <a:spAutoFit/>
          </a:bodyPr>
          <a:lstStyle/>
          <a:p>
            <a:r>
              <a:rPr lang="cs-CZ" dirty="0" smtClean="0"/>
              <a:t>Stone </a:t>
            </a:r>
            <a:r>
              <a:rPr lang="cs-CZ" dirty="0" err="1" smtClean="0"/>
              <a:t>Sweet</a:t>
            </a:r>
            <a:r>
              <a:rPr lang="cs-CZ" dirty="0" smtClean="0"/>
              <a:t> – </a:t>
            </a:r>
            <a:r>
              <a:rPr lang="cs-CZ" dirty="0" err="1" smtClean="0"/>
              <a:t>Brunell</a:t>
            </a:r>
            <a:r>
              <a:rPr lang="cs-CZ" dirty="0"/>
              <a:t> </a:t>
            </a:r>
            <a:r>
              <a:rPr lang="cs-CZ" dirty="0" smtClean="0"/>
              <a:t>(1998) </a:t>
            </a:r>
            <a:r>
              <a:rPr lang="cs-CZ" i="1" dirty="0" smtClean="0"/>
              <a:t>JEPP</a:t>
            </a:r>
            <a:endParaRPr lang="cs-CZ" dirty="0"/>
          </a:p>
        </p:txBody>
      </p:sp>
    </p:spTree>
    <p:extLst>
      <p:ext uri="{BB962C8B-B14F-4D97-AF65-F5344CB8AC3E}">
        <p14:creationId xmlns:p14="http://schemas.microsoft.com/office/powerpoint/2010/main" val="1433706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908050"/>
            <a:ext cx="8443912" cy="546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Rectangle 5"/>
          <p:cNvSpPr>
            <a:spLocks noChangeArrowheads="1"/>
          </p:cNvSpPr>
          <p:nvPr/>
        </p:nvSpPr>
        <p:spPr bwMode="auto">
          <a:xfrm>
            <a:off x="4140200" y="0"/>
            <a:ext cx="4835525"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cs-CZ" altLang="cs-CZ" sz="1600">
                <a:solidFill>
                  <a:schemeClr val="tx2"/>
                </a:solidFill>
              </a:rPr>
              <a:t>Stone Sweet – Brunell (1998). </a:t>
            </a:r>
            <a:r>
              <a:rPr lang="cs-CZ" altLang="cs-CZ" sz="1600" i="1">
                <a:solidFill>
                  <a:schemeClr val="tx2"/>
                </a:solidFill>
              </a:rPr>
              <a:t>APSR</a:t>
            </a:r>
            <a:r>
              <a:rPr lang="cs-CZ" altLang="cs-CZ" sz="1600">
                <a:solidFill>
                  <a:schemeClr val="tx2"/>
                </a:solidFill>
              </a:rPr>
              <a:t>.</a:t>
            </a:r>
          </a:p>
        </p:txBody>
      </p:sp>
    </p:spTree>
    <p:extLst>
      <p:ext uri="{BB962C8B-B14F-4D97-AF65-F5344CB8AC3E}">
        <p14:creationId xmlns:p14="http://schemas.microsoft.com/office/powerpoint/2010/main" val="34419914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dirty="0" smtClean="0">
                <a:solidFill>
                  <a:schemeClr val="tx2"/>
                </a:solidFill>
              </a:rPr>
              <a:t>Court of Justice</a:t>
            </a:r>
            <a:endParaRPr lang="en-GB" b="1" dirty="0">
              <a:solidFill>
                <a:schemeClr val="tx2"/>
              </a:solidFill>
            </a:endParaRPr>
          </a:p>
        </p:txBody>
      </p:sp>
      <p:sp>
        <p:nvSpPr>
          <p:cNvPr id="3" name="Zástupný symbol pro obsah 2"/>
          <p:cNvSpPr>
            <a:spLocks noGrp="1"/>
          </p:cNvSpPr>
          <p:nvPr>
            <p:ph idx="1"/>
          </p:nvPr>
        </p:nvSpPr>
        <p:spPr/>
        <p:txBody>
          <a:bodyPr/>
          <a:lstStyle/>
          <a:p>
            <a:r>
              <a:rPr lang="en-GB" dirty="0" smtClean="0"/>
              <a:t>Direct effect – </a:t>
            </a:r>
            <a:r>
              <a:rPr lang="en-GB" i="1" dirty="0" smtClean="0"/>
              <a:t>Van </a:t>
            </a:r>
            <a:r>
              <a:rPr lang="en-GB" i="1" dirty="0" err="1" smtClean="0"/>
              <a:t>Gend</a:t>
            </a:r>
            <a:r>
              <a:rPr lang="en-GB" i="1" dirty="0" smtClean="0"/>
              <a:t> en Loos</a:t>
            </a:r>
          </a:p>
          <a:p>
            <a:r>
              <a:rPr lang="en-GB" dirty="0" smtClean="0"/>
              <a:t>Supremacy – </a:t>
            </a:r>
            <a:r>
              <a:rPr lang="en-GB" i="1" dirty="0" smtClean="0"/>
              <a:t>Costa v ENEL</a:t>
            </a:r>
          </a:p>
          <a:p>
            <a:r>
              <a:rPr lang="en-GB" dirty="0" smtClean="0"/>
              <a:t>Competences</a:t>
            </a:r>
            <a:endParaRPr lang="en-GB" dirty="0"/>
          </a:p>
        </p:txBody>
      </p:sp>
    </p:spTree>
    <p:extLst>
      <p:ext uri="{BB962C8B-B14F-4D97-AF65-F5344CB8AC3E}">
        <p14:creationId xmlns:p14="http://schemas.microsoft.com/office/powerpoint/2010/main" val="2374803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ln>
            <a:solidFill>
              <a:schemeClr val="bg1"/>
            </a:solidFill>
          </a:ln>
        </p:spPr>
        <p:style>
          <a:lnRef idx="2">
            <a:schemeClr val="accent3"/>
          </a:lnRef>
          <a:fillRef idx="1">
            <a:schemeClr val="lt1"/>
          </a:fillRef>
          <a:effectRef idx="0">
            <a:schemeClr val="accent3"/>
          </a:effectRef>
          <a:fontRef idx="minor">
            <a:schemeClr val="dk1"/>
          </a:fontRef>
        </p:style>
        <p:txBody>
          <a:bodyPr/>
          <a:lstStyle/>
          <a:p>
            <a:r>
              <a:rPr lang="en-GB" b="1" dirty="0" smtClean="0">
                <a:solidFill>
                  <a:schemeClr val="tx2"/>
                </a:solidFill>
              </a:rPr>
              <a:t>Why independent judicial review?</a:t>
            </a:r>
            <a:endParaRPr lang="en-GB" b="1" dirty="0">
              <a:solidFill>
                <a:schemeClr val="tx2"/>
              </a:solidFill>
            </a:endParaRPr>
          </a:p>
        </p:txBody>
      </p:sp>
      <p:sp>
        <p:nvSpPr>
          <p:cNvPr id="3" name="Zástupný symbol pro obsah 2"/>
          <p:cNvSpPr>
            <a:spLocks noGrp="1"/>
          </p:cNvSpPr>
          <p:nvPr>
            <p:ph idx="1"/>
          </p:nvPr>
        </p:nvSpPr>
        <p:spPr>
          <a:xfrm>
            <a:off x="457200" y="2204864"/>
            <a:ext cx="8229600" cy="3921299"/>
          </a:xfrm>
        </p:spPr>
        <p:txBody>
          <a:bodyPr>
            <a:normAutofit/>
          </a:bodyPr>
          <a:lstStyle/>
          <a:p>
            <a:pPr marL="0" indent="0">
              <a:buNone/>
            </a:pPr>
            <a:r>
              <a:rPr lang="en-GB" sz="2600" b="1" dirty="0" smtClean="0"/>
              <a:t>Theories</a:t>
            </a:r>
          </a:p>
          <a:p>
            <a:r>
              <a:rPr lang="en-GB" sz="2600" dirty="0" smtClean="0"/>
              <a:t>Ideational</a:t>
            </a:r>
          </a:p>
          <a:p>
            <a:r>
              <a:rPr lang="en-GB" sz="2600" dirty="0" smtClean="0"/>
              <a:t>Coordination and Commitment</a:t>
            </a:r>
          </a:p>
          <a:p>
            <a:r>
              <a:rPr lang="en-GB" sz="2600" dirty="0" smtClean="0"/>
              <a:t>Electoral Market</a:t>
            </a:r>
          </a:p>
          <a:p>
            <a:r>
              <a:rPr lang="en-GB" sz="2600" dirty="0" smtClean="0"/>
              <a:t>Diffusion</a:t>
            </a:r>
            <a:endParaRPr lang="en-GB" sz="2600" dirty="0"/>
          </a:p>
        </p:txBody>
      </p:sp>
      <p:sp>
        <p:nvSpPr>
          <p:cNvPr id="4" name="TextovéPole 3"/>
          <p:cNvSpPr txBox="1"/>
          <p:nvPr/>
        </p:nvSpPr>
        <p:spPr>
          <a:xfrm>
            <a:off x="6156176" y="1556792"/>
            <a:ext cx="2700300" cy="369332"/>
          </a:xfrm>
          <a:prstGeom prst="rect">
            <a:avLst/>
          </a:prstGeom>
          <a:noFill/>
        </p:spPr>
        <p:txBody>
          <a:bodyPr wrap="square" rtlCol="0">
            <a:spAutoFit/>
          </a:bodyPr>
          <a:lstStyle/>
          <a:p>
            <a:r>
              <a:rPr lang="cs-CZ" dirty="0" err="1" smtClean="0">
                <a:hlinkClick r:id="rId2"/>
              </a:rPr>
              <a:t>Ginsburg</a:t>
            </a:r>
            <a:r>
              <a:rPr lang="cs-CZ" sz="1400" dirty="0" smtClean="0">
                <a:hlinkClick r:id="rId2"/>
              </a:rPr>
              <a:t> – </a:t>
            </a:r>
            <a:r>
              <a:rPr lang="cs-CZ" sz="1400" dirty="0" err="1" smtClean="0">
                <a:hlinkClick r:id="rId2"/>
              </a:rPr>
              <a:t>Versteeg</a:t>
            </a:r>
            <a:r>
              <a:rPr lang="cs-CZ" sz="1400" dirty="0" smtClean="0">
                <a:hlinkClick r:id="rId2"/>
              </a:rPr>
              <a:t> 2013, </a:t>
            </a:r>
            <a:r>
              <a:rPr lang="cs-CZ" sz="1400" i="1" dirty="0" smtClean="0">
                <a:hlinkClick r:id="rId2"/>
              </a:rPr>
              <a:t>JLEO</a:t>
            </a:r>
            <a:endParaRPr lang="cs-CZ" sz="1400" dirty="0"/>
          </a:p>
        </p:txBody>
      </p:sp>
    </p:spTree>
    <p:extLst>
      <p:ext uri="{BB962C8B-B14F-4D97-AF65-F5344CB8AC3E}">
        <p14:creationId xmlns:p14="http://schemas.microsoft.com/office/powerpoint/2010/main" val="41659090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23528" y="476672"/>
            <a:ext cx="8208912" cy="5909310"/>
          </a:xfrm>
          <a:prstGeom prst="rect">
            <a:avLst/>
          </a:prstGeom>
        </p:spPr>
        <p:txBody>
          <a:bodyPr wrap="square">
            <a:spAutoFit/>
          </a:bodyPr>
          <a:lstStyle/>
          <a:p>
            <a:r>
              <a:rPr lang="en-US" b="1" dirty="0" smtClean="0"/>
              <a:t>Article 352</a:t>
            </a:r>
            <a:r>
              <a:rPr lang="cs-CZ" b="1" dirty="0" smtClean="0"/>
              <a:t> </a:t>
            </a:r>
            <a:r>
              <a:rPr lang="en-US" dirty="0" smtClean="0"/>
              <a:t>(ex Article 308 TEC)</a:t>
            </a:r>
          </a:p>
          <a:p>
            <a:r>
              <a:rPr lang="en-US" dirty="0" smtClean="0"/>
              <a:t>1. If action by the Union should prove necessary, within the framework of the policies defined in</a:t>
            </a:r>
            <a:r>
              <a:rPr lang="cs-CZ" dirty="0" smtClean="0"/>
              <a:t> </a:t>
            </a:r>
            <a:r>
              <a:rPr lang="en-US" dirty="0" smtClean="0"/>
              <a:t>the Treaties, to attain one of the objectives set out in the Treaties, and the Treaties have not</a:t>
            </a:r>
            <a:r>
              <a:rPr lang="cs-CZ" dirty="0" smtClean="0"/>
              <a:t> </a:t>
            </a:r>
            <a:r>
              <a:rPr lang="en-US" dirty="0" smtClean="0"/>
              <a:t>provided the necessary powers, the Council, acting unanimously on a proposal from</a:t>
            </a:r>
            <a:r>
              <a:rPr lang="cs-CZ" dirty="0" smtClean="0"/>
              <a:t> </a:t>
            </a:r>
            <a:r>
              <a:rPr lang="en-US" dirty="0" smtClean="0"/>
              <a:t>the Commission and after obtaining the consent of the European Parliament, shall adopt the</a:t>
            </a:r>
            <a:r>
              <a:rPr lang="cs-CZ" dirty="0" smtClean="0"/>
              <a:t> </a:t>
            </a:r>
            <a:r>
              <a:rPr lang="en-US" dirty="0" smtClean="0"/>
              <a:t>appropriate measures. Where the measures in question are adopted by the Council in accordance</a:t>
            </a:r>
            <a:r>
              <a:rPr lang="cs-CZ" dirty="0" smtClean="0"/>
              <a:t> </a:t>
            </a:r>
            <a:r>
              <a:rPr lang="en-US" dirty="0" smtClean="0"/>
              <a:t>with a special legislative procedure, it shall also act unanimously on a proposal from</a:t>
            </a:r>
            <a:r>
              <a:rPr lang="cs-CZ" dirty="0" smtClean="0"/>
              <a:t> </a:t>
            </a:r>
            <a:r>
              <a:rPr lang="en-US" dirty="0" smtClean="0"/>
              <a:t>the Commission and after obtaining the consent of the European Parliament.</a:t>
            </a:r>
          </a:p>
          <a:p>
            <a:endParaRPr lang="cs-CZ" dirty="0" smtClean="0"/>
          </a:p>
          <a:p>
            <a:r>
              <a:rPr lang="en-US" dirty="0" smtClean="0"/>
              <a:t>2. Using the procedure for monitoring the subsidiarity principle referred to in Article 5(3) of the</a:t>
            </a:r>
            <a:r>
              <a:rPr lang="cs-CZ" dirty="0" smtClean="0"/>
              <a:t> </a:t>
            </a:r>
            <a:r>
              <a:rPr lang="en-US" dirty="0" smtClean="0"/>
              <a:t>Treaty on European Union, the Commission shall draw national Parliaments' attention to proposals</a:t>
            </a:r>
            <a:r>
              <a:rPr lang="cs-CZ" dirty="0" smtClean="0"/>
              <a:t> </a:t>
            </a:r>
            <a:r>
              <a:rPr lang="en-US" dirty="0" smtClean="0"/>
              <a:t>based on this Article.</a:t>
            </a:r>
          </a:p>
          <a:p>
            <a:endParaRPr lang="cs-CZ" dirty="0" smtClean="0"/>
          </a:p>
          <a:p>
            <a:r>
              <a:rPr lang="en-US" dirty="0" smtClean="0"/>
              <a:t>3. Measures based on this Article shall not entail </a:t>
            </a:r>
            <a:r>
              <a:rPr lang="en-US" dirty="0" err="1" smtClean="0"/>
              <a:t>harmonisation</a:t>
            </a:r>
            <a:r>
              <a:rPr lang="en-US" dirty="0" smtClean="0"/>
              <a:t> of Member States' laws or</a:t>
            </a:r>
            <a:r>
              <a:rPr lang="cs-CZ" dirty="0" smtClean="0"/>
              <a:t> </a:t>
            </a:r>
            <a:r>
              <a:rPr lang="en-US" dirty="0" smtClean="0"/>
              <a:t>regulations in cases where the Treaties exclude such </a:t>
            </a:r>
            <a:r>
              <a:rPr lang="en-US" dirty="0" err="1" smtClean="0"/>
              <a:t>harmonisation</a:t>
            </a:r>
            <a:r>
              <a:rPr lang="en-US" dirty="0" smtClean="0"/>
              <a:t>.</a:t>
            </a:r>
          </a:p>
          <a:p>
            <a:endParaRPr lang="cs-CZ" dirty="0" smtClean="0"/>
          </a:p>
          <a:p>
            <a:r>
              <a:rPr lang="en-US" dirty="0" smtClean="0"/>
              <a:t>4. This Article cannot serve as a basis for attaining objectives pertaining to the common foreign</a:t>
            </a:r>
            <a:r>
              <a:rPr lang="cs-CZ" dirty="0" smtClean="0"/>
              <a:t> </a:t>
            </a:r>
            <a:r>
              <a:rPr lang="en-US" dirty="0" smtClean="0"/>
              <a:t>and security policy and any acts adopted pursuant to this Article shall respect the limits set out in</a:t>
            </a:r>
            <a:r>
              <a:rPr lang="cs-CZ" dirty="0" smtClean="0"/>
              <a:t> </a:t>
            </a:r>
            <a:r>
              <a:rPr lang="en-US" dirty="0" smtClean="0"/>
              <a:t>Article 40, second paragraph, of the Treaty on European Union.</a:t>
            </a:r>
            <a:endParaRPr lang="cs-CZ" dirty="0"/>
          </a:p>
        </p:txBody>
      </p:sp>
    </p:spTree>
    <p:extLst>
      <p:ext uri="{BB962C8B-B14F-4D97-AF65-F5344CB8AC3E}">
        <p14:creationId xmlns:p14="http://schemas.microsoft.com/office/powerpoint/2010/main" val="558372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681" y="260648"/>
            <a:ext cx="7489458" cy="6033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ovéPole 1"/>
          <p:cNvSpPr txBox="1"/>
          <p:nvPr/>
        </p:nvSpPr>
        <p:spPr>
          <a:xfrm>
            <a:off x="6264188" y="6453336"/>
            <a:ext cx="2700300" cy="307777"/>
          </a:xfrm>
          <a:prstGeom prst="rect">
            <a:avLst/>
          </a:prstGeom>
          <a:noFill/>
        </p:spPr>
        <p:txBody>
          <a:bodyPr wrap="square" rtlCol="0">
            <a:spAutoFit/>
          </a:bodyPr>
          <a:lstStyle/>
          <a:p>
            <a:r>
              <a:rPr lang="cs-CZ" sz="1400" dirty="0" err="1" smtClean="0">
                <a:hlinkClick r:id="rId3"/>
              </a:rPr>
              <a:t>Ginsburg</a:t>
            </a:r>
            <a:r>
              <a:rPr lang="cs-CZ" sz="1400" dirty="0" smtClean="0">
                <a:hlinkClick r:id="rId3"/>
              </a:rPr>
              <a:t> – </a:t>
            </a:r>
            <a:r>
              <a:rPr lang="cs-CZ" sz="1400" dirty="0" err="1" smtClean="0">
                <a:hlinkClick r:id="rId3"/>
              </a:rPr>
              <a:t>Versteeg</a:t>
            </a:r>
            <a:r>
              <a:rPr lang="cs-CZ" sz="1400" dirty="0" smtClean="0">
                <a:hlinkClick r:id="rId3"/>
              </a:rPr>
              <a:t> 2013, </a:t>
            </a:r>
            <a:r>
              <a:rPr lang="cs-CZ" sz="1400" i="1" dirty="0" smtClean="0">
                <a:hlinkClick r:id="rId3"/>
              </a:rPr>
              <a:t>JLEO</a:t>
            </a:r>
            <a:endParaRPr lang="cs-CZ" sz="1400" dirty="0"/>
          </a:p>
        </p:txBody>
      </p:sp>
    </p:spTree>
    <p:extLst>
      <p:ext uri="{BB962C8B-B14F-4D97-AF65-F5344CB8AC3E}">
        <p14:creationId xmlns:p14="http://schemas.microsoft.com/office/powerpoint/2010/main" val="7850815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dirty="0" smtClean="0">
                <a:solidFill>
                  <a:schemeClr val="tx2"/>
                </a:solidFill>
              </a:rPr>
              <a:t>Questions about courts</a:t>
            </a:r>
            <a:endParaRPr lang="en-GB" b="1" dirty="0">
              <a:solidFill>
                <a:schemeClr val="tx2"/>
              </a:solidFill>
            </a:endParaRPr>
          </a:p>
        </p:txBody>
      </p:sp>
      <p:sp>
        <p:nvSpPr>
          <p:cNvPr id="3" name="Zástupný symbol pro obsah 2"/>
          <p:cNvSpPr>
            <a:spLocks noGrp="1"/>
          </p:cNvSpPr>
          <p:nvPr>
            <p:ph idx="1"/>
          </p:nvPr>
        </p:nvSpPr>
        <p:spPr/>
        <p:txBody>
          <a:bodyPr/>
          <a:lstStyle/>
          <a:p>
            <a:r>
              <a:rPr lang="en-GB" dirty="0" smtClean="0"/>
              <a:t>What influences their position in a political system</a:t>
            </a:r>
          </a:p>
          <a:p>
            <a:r>
              <a:rPr lang="en-GB" dirty="0" smtClean="0"/>
              <a:t>What influences courts in their decisions?</a:t>
            </a:r>
          </a:p>
          <a:p>
            <a:r>
              <a:rPr lang="en-GB" dirty="0" smtClean="0"/>
              <a:t>What influences judges in their decisions</a:t>
            </a:r>
            <a:r>
              <a:rPr lang="cs-CZ" dirty="0" smtClean="0"/>
              <a:t>?</a:t>
            </a:r>
            <a:endParaRPr lang="en-GB" dirty="0"/>
          </a:p>
        </p:txBody>
      </p:sp>
    </p:spTree>
    <p:extLst>
      <p:ext uri="{BB962C8B-B14F-4D97-AF65-F5344CB8AC3E}">
        <p14:creationId xmlns:p14="http://schemas.microsoft.com/office/powerpoint/2010/main" val="2284556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124744"/>
            <a:ext cx="8229600" cy="5001419"/>
          </a:xfrm>
        </p:spPr>
        <p:txBody>
          <a:bodyPr/>
          <a:lstStyle/>
          <a:p>
            <a:r>
              <a:rPr lang="en-GB" dirty="0" smtClean="0">
                <a:solidFill>
                  <a:schemeClr val="tx2"/>
                </a:solidFill>
              </a:rPr>
              <a:t>Strategic</a:t>
            </a:r>
            <a:r>
              <a:rPr lang="en-GB" dirty="0" smtClean="0">
                <a:solidFill>
                  <a:schemeClr val="accent3">
                    <a:lumMod val="75000"/>
                  </a:schemeClr>
                </a:solidFill>
              </a:rPr>
              <a:t> </a:t>
            </a:r>
            <a:r>
              <a:rPr lang="en-GB" dirty="0" smtClean="0"/>
              <a:t>approach (</a:t>
            </a:r>
            <a:r>
              <a:rPr lang="en-GB" dirty="0" smtClean="0">
                <a:hlinkClick r:id="rId2"/>
              </a:rPr>
              <a:t>Epstein – Knight</a:t>
            </a:r>
            <a:r>
              <a:rPr lang="en-GB" dirty="0" smtClean="0"/>
              <a:t>)</a:t>
            </a:r>
          </a:p>
          <a:p>
            <a:r>
              <a:rPr lang="en-GB" dirty="0" smtClean="0">
                <a:solidFill>
                  <a:schemeClr val="tx2"/>
                </a:solidFill>
              </a:rPr>
              <a:t>Behavioural </a:t>
            </a:r>
            <a:r>
              <a:rPr lang="en-GB" dirty="0" smtClean="0"/>
              <a:t>approach (</a:t>
            </a:r>
            <a:r>
              <a:rPr lang="en-GB" dirty="0" smtClean="0">
                <a:hlinkClick r:id="rId3"/>
              </a:rPr>
              <a:t>Gillman</a:t>
            </a:r>
            <a:r>
              <a:rPr lang="en-GB" dirty="0" smtClean="0"/>
              <a:t>)</a:t>
            </a:r>
            <a:endParaRPr lang="cs-CZ" dirty="0" smtClean="0"/>
          </a:p>
          <a:p>
            <a:endParaRPr lang="en-GB" dirty="0" smtClean="0"/>
          </a:p>
          <a:p>
            <a:pPr marL="0" indent="0">
              <a:buNone/>
            </a:pPr>
            <a:r>
              <a:rPr lang="en-GB" dirty="0" smtClean="0"/>
              <a:t>Gibson: „Judge‘s decisions are a function of what they prefer to do, tempered by what they think they ought to do, but constrained by what they perceive is feasible to do.“</a:t>
            </a:r>
          </a:p>
          <a:p>
            <a:endParaRPr lang="en-GB" dirty="0" smtClean="0">
              <a:solidFill>
                <a:schemeClr val="accent3"/>
              </a:solidFill>
            </a:endParaRPr>
          </a:p>
        </p:txBody>
      </p:sp>
    </p:spTree>
    <p:extLst>
      <p:ext uri="{BB962C8B-B14F-4D97-AF65-F5344CB8AC3E}">
        <p14:creationId xmlns:p14="http://schemas.microsoft.com/office/powerpoint/2010/main" val="124101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dirty="0" smtClean="0">
                <a:solidFill>
                  <a:schemeClr val="tx2"/>
                </a:solidFill>
              </a:rPr>
              <a:t>Critique of courts</a:t>
            </a:r>
            <a:endParaRPr lang="en-GB" b="1" dirty="0">
              <a:solidFill>
                <a:schemeClr val="tx2"/>
              </a:solidFill>
            </a:endParaRPr>
          </a:p>
        </p:txBody>
      </p:sp>
      <p:sp>
        <p:nvSpPr>
          <p:cNvPr id="3" name="Zástupný symbol pro obsah 2"/>
          <p:cNvSpPr>
            <a:spLocks noGrp="1"/>
          </p:cNvSpPr>
          <p:nvPr>
            <p:ph idx="1"/>
          </p:nvPr>
        </p:nvSpPr>
        <p:spPr/>
        <p:txBody>
          <a:bodyPr/>
          <a:lstStyle/>
          <a:p>
            <a:r>
              <a:rPr lang="en-GB" dirty="0" smtClean="0"/>
              <a:t>Bickel: „non-majoritarian difficulty“</a:t>
            </a:r>
          </a:p>
          <a:p>
            <a:r>
              <a:rPr lang="en-GB" dirty="0" smtClean="0"/>
              <a:t>Bork: </a:t>
            </a:r>
            <a:r>
              <a:rPr lang="en-GB" dirty="0" err="1" smtClean="0"/>
              <a:t>juristocracy</a:t>
            </a:r>
            <a:endParaRPr lang="en-GB" dirty="0" smtClean="0"/>
          </a:p>
          <a:p>
            <a:endParaRPr lang="en-GB" dirty="0" smtClean="0"/>
          </a:p>
          <a:p>
            <a:r>
              <a:rPr lang="en-GB" dirty="0" smtClean="0"/>
              <a:t>Dahl: </a:t>
            </a:r>
            <a:r>
              <a:rPr lang="en-GB" dirty="0" smtClean="0">
                <a:hlinkClick r:id="rId2"/>
              </a:rPr>
              <a:t>Decision making in a democracy</a:t>
            </a:r>
            <a:endParaRPr lang="en-GB" dirty="0" smtClean="0"/>
          </a:p>
          <a:p>
            <a:r>
              <a:rPr lang="en-GB" dirty="0" smtClean="0"/>
              <a:t>Ely: protection of minorities</a:t>
            </a:r>
          </a:p>
          <a:p>
            <a:r>
              <a:rPr lang="en-GB" dirty="0" smtClean="0"/>
              <a:t>Checks and balances</a:t>
            </a:r>
          </a:p>
          <a:p>
            <a:r>
              <a:rPr lang="en-GB" dirty="0" smtClean="0"/>
              <a:t>Dworkin: rights as trumps</a:t>
            </a:r>
            <a:endParaRPr lang="en-GB" dirty="0"/>
          </a:p>
        </p:txBody>
      </p:sp>
    </p:spTree>
    <p:extLst>
      <p:ext uri="{BB962C8B-B14F-4D97-AF65-F5344CB8AC3E}">
        <p14:creationId xmlns:p14="http://schemas.microsoft.com/office/powerpoint/2010/main" val="4282966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348880"/>
            <a:ext cx="8229600" cy="1143000"/>
          </a:xfrm>
        </p:spPr>
        <p:txBody>
          <a:bodyPr/>
          <a:lstStyle/>
          <a:p>
            <a:r>
              <a:rPr lang="cs-CZ" b="1" dirty="0" smtClean="0">
                <a:solidFill>
                  <a:schemeClr val="tx2"/>
                </a:solidFill>
              </a:rPr>
              <a:t>CJEU</a:t>
            </a:r>
            <a:endParaRPr lang="en-GB" b="1" dirty="0">
              <a:solidFill>
                <a:schemeClr val="tx2"/>
              </a:solidFill>
            </a:endParaRPr>
          </a:p>
        </p:txBody>
      </p:sp>
    </p:spTree>
    <p:extLst>
      <p:ext uri="{BB962C8B-B14F-4D97-AF65-F5344CB8AC3E}">
        <p14:creationId xmlns:p14="http://schemas.microsoft.com/office/powerpoint/2010/main" val="623783935"/>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497</TotalTime>
  <Words>605</Words>
  <Application>Microsoft Office PowerPoint</Application>
  <PresentationFormat>Předvádění na obrazovce (4:3)</PresentationFormat>
  <Paragraphs>75</Paragraphs>
  <Slides>40</Slides>
  <Notes>0</Notes>
  <HiddenSlides>0</HiddenSlides>
  <MMClips>0</MMClips>
  <ScaleCrop>false</ScaleCrop>
  <HeadingPairs>
    <vt:vector size="4" baseType="variant">
      <vt:variant>
        <vt:lpstr>Motiv</vt:lpstr>
      </vt:variant>
      <vt:variant>
        <vt:i4>1</vt:i4>
      </vt:variant>
      <vt:variant>
        <vt:lpstr>Nadpisy snímků</vt:lpstr>
      </vt:variant>
      <vt:variant>
        <vt:i4>40</vt:i4>
      </vt:variant>
    </vt:vector>
  </HeadingPairs>
  <TitlesOfParts>
    <vt:vector size="41" baseType="lpstr">
      <vt:lpstr>Motiv systému Office</vt:lpstr>
      <vt:lpstr>Court of Justice as Player in European Integration</vt:lpstr>
      <vt:lpstr>Courts</vt:lpstr>
      <vt:lpstr>Conventional prototype of courts</vt:lpstr>
      <vt:lpstr>Why independent judicial review?</vt:lpstr>
      <vt:lpstr>Prezentace aplikace PowerPoint</vt:lpstr>
      <vt:lpstr>Questions about courts</vt:lpstr>
      <vt:lpstr>Prezentace aplikace PowerPoint</vt:lpstr>
      <vt:lpstr>Critique of courts</vt:lpstr>
      <vt:lpstr>CJEU</vt:lpstr>
      <vt:lpstr>CJ EU</vt:lpstr>
      <vt:lpstr>Annual Report 2015 – CJ</vt:lpstr>
      <vt:lpstr>Annual Report 2015 – General Court</vt:lpstr>
      <vt:lpstr>Annual Report 2015 – CST</vt:lpstr>
      <vt:lpstr>CJ (Annual Report 2015)</vt:lpstr>
      <vt:lpstr>Prezentace aplikace PowerPoint</vt:lpstr>
      <vt:lpstr>Prezentace aplikace PowerPoint</vt:lpstr>
      <vt:lpstr>Prezentace aplikace PowerPoint</vt:lpstr>
      <vt:lpstr>Prezentace aplikace PowerPoint</vt:lpstr>
      <vt:lpstr>General Court (Annual Report 2015)</vt:lpstr>
      <vt:lpstr>Prezentace aplikace PowerPoint</vt:lpstr>
      <vt:lpstr>Prezentace aplikace PowerPoint</vt:lpstr>
      <vt:lpstr>Prezentace aplikace PowerPoint</vt:lpstr>
      <vt:lpstr>Prezentace aplikace PowerPoint</vt:lpstr>
      <vt:lpstr>Prezentace aplikace PowerPoint</vt:lpstr>
      <vt:lpstr>CST (Annual Report 2015)</vt:lpstr>
      <vt:lpstr>Prezentace aplikace PowerPoint</vt:lpstr>
      <vt:lpstr>Prezentace aplikace PowerPoint</vt:lpstr>
      <vt:lpstr>Prezentace aplikace PowerPoint</vt:lpstr>
      <vt:lpstr>Prezentace aplikace PowerPoint</vt:lpstr>
      <vt:lpstr>Eric Stein (1981) AJIL</vt:lpstr>
      <vt:lpstr>Prezentace aplikace PowerPoint</vt:lpstr>
      <vt:lpstr>Prezentace aplikace PowerPoint</vt:lpstr>
      <vt:lpstr>Prezentace aplikace PowerPoint</vt:lpstr>
      <vt:lpstr>Prezentace aplikace PowerPoint</vt:lpstr>
      <vt:lpstr>Stone Sweet – Brunell (1998). APSR.</vt:lpstr>
      <vt:lpstr>Prezentace aplikace PowerPoint</vt:lpstr>
      <vt:lpstr>Prezentace aplikace PowerPoint</vt:lpstr>
      <vt:lpstr>Prezentace aplikace PowerPoint</vt:lpstr>
      <vt:lpstr>Court of Justice</vt:lpstr>
      <vt:lpstr>Prezentace aplikace PowerPoint</vt:lpstr>
    </vt:vector>
  </TitlesOfParts>
  <Company>CIKT FSS MU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Court of Justice as Player in European Integration</dc:title>
  <dc:creator>Hubert Smekal</dc:creator>
  <cp:lastModifiedBy>Hubert Smekal</cp:lastModifiedBy>
  <cp:revision>28</cp:revision>
  <dcterms:created xsi:type="dcterms:W3CDTF">2013-10-15T10:37:48Z</dcterms:created>
  <dcterms:modified xsi:type="dcterms:W3CDTF">2016-10-18T14:26:24Z</dcterms:modified>
</cp:coreProperties>
</file>