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93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68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03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2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7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01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94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66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1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5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57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86A-CE48-4D05-9DE3-695DB7FB4EC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372DB-AD69-4357-A1F5-EAC96DC81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56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73167" y="6434918"/>
            <a:ext cx="6285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David Freedman, Robert </a:t>
            </a:r>
            <a:r>
              <a:rPr lang="en-US" sz="1200" dirty="0" err="1"/>
              <a:t>Pisani</a:t>
            </a:r>
            <a:r>
              <a:rPr lang="en-US" sz="1200" dirty="0"/>
              <a:t> and Roger </a:t>
            </a:r>
            <a:r>
              <a:rPr lang="en-US" sz="1200" dirty="0" err="1"/>
              <a:t>Purves</a:t>
            </a:r>
            <a:r>
              <a:rPr lang="en-US" sz="1200" dirty="0"/>
              <a:t>. Statistics (4th edition). W.W. Norton, 2007, p. 19</a:t>
            </a:r>
            <a:r>
              <a:rPr lang="en-US" sz="1200" dirty="0" smtClean="0"/>
              <a:t>.</a:t>
            </a:r>
            <a:endParaRPr lang="cs-CZ" sz="1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207012"/>
              </p:ext>
            </p:extLst>
          </p:nvPr>
        </p:nvGraphicFramePr>
        <p:xfrm>
          <a:off x="1521039" y="2207088"/>
          <a:ext cx="5976665" cy="2664296"/>
        </p:xfrm>
        <a:graphic>
          <a:graphicData uri="http://schemas.openxmlformats.org/drawingml/2006/table">
            <a:tbl>
              <a:tblPr/>
              <a:tblGrid>
                <a:gridCol w="1615315"/>
                <a:gridCol w="2180675"/>
                <a:gridCol w="2180675"/>
              </a:tblGrid>
              <a:tr h="1270664"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/>
                      </a:r>
                      <a:br>
                        <a:rPr lang="en-GB" sz="2800" noProof="0" dirty="0" smtClean="0">
                          <a:effectLst/>
                        </a:rPr>
                      </a:b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Applications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Admissions</a:t>
                      </a:r>
                      <a:endParaRPr lang="en-GB" sz="2800" noProof="0" dirty="0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816"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Men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8442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noProof="0" dirty="0" smtClean="0">
                          <a:effectLst/>
                        </a:rPr>
                        <a:t>44</a:t>
                      </a:r>
                      <a:r>
                        <a:rPr lang="cs-CZ" sz="2800" b="1" noProof="0" dirty="0" smtClean="0">
                          <a:effectLst/>
                        </a:rPr>
                        <a:t> </a:t>
                      </a:r>
                      <a:r>
                        <a:rPr lang="en-GB" sz="2800" b="1" noProof="0" dirty="0" smtClean="0">
                          <a:effectLst/>
                        </a:rPr>
                        <a:t>%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96816"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Women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4321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>
                          <a:effectLst/>
                        </a:rPr>
                        <a:t>35</a:t>
                      </a:r>
                      <a:r>
                        <a:rPr lang="cs-CZ" sz="2800" noProof="0" dirty="0" smtClean="0">
                          <a:effectLst/>
                        </a:rPr>
                        <a:t> </a:t>
                      </a:r>
                      <a:r>
                        <a:rPr lang="en-GB" sz="2800" noProof="0" dirty="0" smtClean="0">
                          <a:effectLst/>
                        </a:rPr>
                        <a:t>%</a:t>
                      </a:r>
                      <a:endParaRPr lang="en-GB" sz="2800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56943" y="55090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Discrimination at admissions at UC Berkeley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1722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854183"/>
              </p:ext>
            </p:extLst>
          </p:nvPr>
        </p:nvGraphicFramePr>
        <p:xfrm>
          <a:off x="457200" y="2400141"/>
          <a:ext cx="8229600" cy="2926080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Subject of study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Men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Women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Applicants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Admitted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Applicants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Admitted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A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825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62%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108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effectLst/>
                        </a:rPr>
                        <a:t>82%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B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560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63%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25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effectLst/>
                        </a:rPr>
                        <a:t>68%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C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325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effectLst/>
                        </a:rPr>
                        <a:t>37%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593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34%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D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417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33%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375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effectLst/>
                        </a:rPr>
                        <a:t>35%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E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191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effectLst/>
                        </a:rPr>
                        <a:t>28%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393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24%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F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272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6%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effectLst/>
                        </a:rPr>
                        <a:t>341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effectLst/>
                        </a:rPr>
                        <a:t>7%</a:t>
                      </a:r>
                      <a:endParaRPr lang="en-GB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400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56943" y="55090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Discrimination at admissions at UC Berkeley</a:t>
            </a:r>
            <a:endParaRPr lang="en-US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73167" y="6434918"/>
            <a:ext cx="6285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David Freedman, Robert </a:t>
            </a:r>
            <a:r>
              <a:rPr lang="en-US" sz="1200" dirty="0" err="1"/>
              <a:t>Pisani</a:t>
            </a:r>
            <a:r>
              <a:rPr lang="en-US" sz="1200" dirty="0"/>
              <a:t> and Roger </a:t>
            </a:r>
            <a:r>
              <a:rPr lang="en-US" sz="1200" dirty="0" err="1"/>
              <a:t>Purves</a:t>
            </a:r>
            <a:r>
              <a:rPr lang="en-US" sz="1200" dirty="0"/>
              <a:t>. Statistics (4th edition). W.W. Norton, 2007, p. 19</a:t>
            </a:r>
            <a:r>
              <a:rPr lang="en-US" sz="12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235941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Předvádění na obrazovce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Hubert Smekal</dc:creator>
  <cp:lastModifiedBy>Hubert Smekal</cp:lastModifiedBy>
  <cp:revision>1</cp:revision>
  <dcterms:created xsi:type="dcterms:W3CDTF">2014-12-02T16:07:50Z</dcterms:created>
  <dcterms:modified xsi:type="dcterms:W3CDTF">2016-11-29T14:17:47Z</dcterms:modified>
</cp:coreProperties>
</file>