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3"/>
  </p:notesMasterIdLst>
  <p:sldIdLst>
    <p:sldId id="258" r:id="rId2"/>
    <p:sldId id="259" r:id="rId3"/>
    <p:sldId id="262" r:id="rId4"/>
    <p:sldId id="260" r:id="rId5"/>
    <p:sldId id="261" r:id="rId6"/>
    <p:sldId id="286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87" r:id="rId23"/>
    <p:sldId id="278" r:id="rId24"/>
    <p:sldId id="279" r:id="rId25"/>
    <p:sldId id="280" r:id="rId26"/>
    <p:sldId id="288" r:id="rId27"/>
    <p:sldId id="281" r:id="rId28"/>
    <p:sldId id="289" r:id="rId29"/>
    <p:sldId id="282" r:id="rId30"/>
    <p:sldId id="283" r:id="rId31"/>
    <p:sldId id="284" r:id="rId3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1" d="100"/>
          <a:sy n="111" d="100"/>
        </p:scale>
        <p:origin x="-186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720DD-AE5C-4E79-AC68-BAC844401A80}" type="datetimeFigureOut">
              <a:rPr lang="cs-CZ" smtClean="0"/>
              <a:pPr/>
              <a:t>17.9.2014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396F6D-8E38-4DC5-AFA3-DE7D8ADF815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0945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6305EC-E037-40D7-98AD-12520D10192F}" type="slidenum">
              <a:rPr lang="cs-CZ">
                <a:solidFill>
                  <a:prstClr val="black"/>
                </a:solidFill>
              </a:rPr>
              <a:pPr/>
              <a:t>1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77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553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53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C8A3B88-B0BA-4C70-A7D0-061666C2CC24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5303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5304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5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5306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DF8743-DB03-48F6-ABA9-C7527B577F0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DC077E-500C-4BAB-BBE2-921C0C71E2B6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398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cs-CZ" altLang="en-US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altLang="en-US">
                <a:solidFill>
                  <a:srgbClr val="336666"/>
                </a:solidFill>
              </a:rPr>
              <a:t>P1_22.2.2007</a:t>
            </a: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3638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8866C7A9-E724-4191-A5C3-F4E394D6F707}" type="slidenum">
              <a:rPr lang="cs-CZ" altLang="en-US">
                <a:solidFill>
                  <a:srgbClr val="336666"/>
                </a:solidFill>
              </a:rPr>
              <a:pPr/>
              <a:t>‹#›</a:t>
            </a:fld>
            <a:endParaRPr lang="cs-CZ" altLang="en-US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2DD1E-FE76-4AB7-9B89-8F6BBFEF9F4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E9F5ED-262C-4A6A-B42A-B38B0F0DF1B9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98A45-485D-4307-B329-8D00D5495A03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42D69B-5B4C-4221-B4F1-01A51FD2C01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BA9C5-FE52-4198-9ECA-4A7815F9B4D2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D7D44A-C2FF-4EF5-8A88-F81028F7F92D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9FBD72-F9F4-48DF-A3F2-0CEED75E100E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336666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6D4ECE-EEE5-4D04-8B73-5FDB5DC5BD38}" type="slidenum">
              <a:rPr lang="cs-CZ">
                <a:solidFill>
                  <a:srgbClr val="336666"/>
                </a:solidFill>
              </a:rPr>
              <a:pPr/>
              <a:t>‹#›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E0A9ABE-4C50-4161-AD70-D7E5FC43FCDA}" type="slidenum">
              <a:rPr lang="cs-CZ">
                <a:solidFill>
                  <a:srgbClr val="336666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4279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336666"/>
              </a:solidFill>
            </a:endParaRPr>
          </a:p>
        </p:txBody>
      </p:sp>
      <p:sp>
        <p:nvSpPr>
          <p:cNvPr id="54280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1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  <p:sp>
        <p:nvSpPr>
          <p:cNvPr id="54282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cs-CZ" sz="2400">
              <a:solidFill>
                <a:srgbClr val="336666"/>
              </a:solidFill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cut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cs-CZ" sz="4800"/>
              <a:t>Podniková ekonomika</a:t>
            </a:r>
          </a:p>
        </p:txBody>
      </p:sp>
      <p:sp>
        <p:nvSpPr>
          <p:cNvPr id="80898" name="AutoShape 2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0900" name="AutoShape 4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položky majetku jsou v průběhu svého používání opotřebovávány</a:t>
            </a:r>
          </a:p>
          <a:p>
            <a:pPr lvl="0"/>
            <a:endParaRPr lang="cs-CZ" sz="2400" dirty="0" smtClean="0"/>
          </a:p>
          <a:p>
            <a:r>
              <a:rPr lang="cs-CZ" sz="2400" dirty="0" smtClean="0"/>
              <a:t>hodnota DM postupně přechází do nákladů podniku ve formě odpisů</a:t>
            </a:r>
          </a:p>
          <a:p>
            <a:endParaRPr lang="cs-CZ" sz="2400" dirty="0" smtClean="0"/>
          </a:p>
          <a:p>
            <a:pPr lvl="0"/>
            <a:r>
              <a:rPr lang="cs-CZ" sz="2400" dirty="0" smtClean="0"/>
              <a:t>odpisy majetku jsou peněžním vyjádřením postupného opotřebení majetku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sz="4400" dirty="0" smtClean="0"/>
              <a:t>Daňové vs. účetní odpisy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28662" y="1905000"/>
            <a:ext cx="7605738" cy="4114800"/>
          </a:xfrm>
        </p:spPr>
        <p:txBody>
          <a:bodyPr/>
          <a:lstStyle/>
          <a:p>
            <a:pPr lvl="0"/>
            <a:r>
              <a:rPr lang="cs-CZ" sz="2400" dirty="0" smtClean="0"/>
              <a:t>Účetní odpisy </a:t>
            </a:r>
          </a:p>
          <a:p>
            <a:pPr lvl="1"/>
            <a:r>
              <a:rPr lang="cs-CZ" sz="2400" dirty="0" smtClean="0"/>
              <a:t>rozhoduje sám podnik v rámci </a:t>
            </a:r>
            <a:r>
              <a:rPr lang="cs-CZ" sz="2400" b="1" dirty="0" smtClean="0"/>
              <a:t>účetních pravidel </a:t>
            </a:r>
            <a:r>
              <a:rPr lang="cs-CZ" sz="2400" dirty="0" smtClean="0"/>
              <a:t>(zákon o účetnictví)</a:t>
            </a:r>
          </a:p>
          <a:p>
            <a:pPr lvl="1"/>
            <a:r>
              <a:rPr lang="cs-CZ" sz="2400" dirty="0" smtClean="0"/>
              <a:t>reálné vyjádření opotřebení majetku</a:t>
            </a:r>
          </a:p>
          <a:p>
            <a:pPr lvl="1"/>
            <a:r>
              <a:rPr lang="cs-CZ" sz="2400" dirty="0" smtClean="0"/>
              <a:t>náklad – snižují HV</a:t>
            </a:r>
          </a:p>
          <a:p>
            <a:r>
              <a:rPr lang="cs-CZ" sz="2400" dirty="0" smtClean="0"/>
              <a:t>Daňové odpisy </a:t>
            </a:r>
          </a:p>
          <a:p>
            <a:pPr lvl="1"/>
            <a:r>
              <a:rPr lang="cs-CZ" sz="2400" dirty="0" smtClean="0"/>
              <a:t>určovány zákonem </a:t>
            </a:r>
            <a:r>
              <a:rPr lang="cs-CZ" sz="2400" b="1" dirty="0" smtClean="0"/>
              <a:t>o daních z příjmů</a:t>
            </a:r>
            <a:endParaRPr lang="cs-CZ" sz="2400" dirty="0" smtClean="0"/>
          </a:p>
          <a:p>
            <a:pPr lvl="1"/>
            <a:r>
              <a:rPr lang="cs-CZ" sz="2400" dirty="0" smtClean="0"/>
              <a:t>vstupují do základu daně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11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69634" name="Picture 2" descr="http://uctomzdy.sweb.cz/po_obede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3328" y="4419755"/>
            <a:ext cx="2200672" cy="2438245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Základní 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r>
              <a:rPr lang="cs-CZ" sz="2400" b="1" dirty="0" smtClean="0"/>
              <a:t>Vstupní cena majetku</a:t>
            </a:r>
            <a:endParaRPr lang="cs-CZ" sz="2400" dirty="0" smtClean="0"/>
          </a:p>
          <a:p>
            <a:r>
              <a:rPr lang="cs-CZ" sz="2400" b="1" dirty="0" smtClean="0"/>
              <a:t>Reprodukční pořizovací cena</a:t>
            </a:r>
            <a:endParaRPr lang="cs-CZ" sz="2400" dirty="0" smtClean="0"/>
          </a:p>
          <a:p>
            <a:r>
              <a:rPr lang="cs-CZ" sz="2400" b="1" dirty="0" smtClean="0"/>
              <a:t>Další ceny, které se používají jako vstupní ceny majetku</a:t>
            </a:r>
            <a:endParaRPr lang="cs-CZ" sz="2400" dirty="0" smtClean="0"/>
          </a:p>
          <a:p>
            <a:r>
              <a:rPr lang="cs-CZ" sz="2400" b="1" dirty="0" smtClean="0"/>
              <a:t>Zůstatková cena majetku</a:t>
            </a:r>
            <a:r>
              <a:rPr lang="cs-CZ" sz="2400" dirty="0" smtClean="0"/>
              <a:t> </a:t>
            </a:r>
          </a:p>
          <a:p>
            <a:r>
              <a:rPr lang="cs-CZ" sz="2400" b="1" dirty="0" smtClean="0"/>
              <a:t>Odpis</a:t>
            </a:r>
            <a:endParaRPr lang="cs-CZ" sz="2400" dirty="0" smtClean="0"/>
          </a:p>
          <a:p>
            <a:r>
              <a:rPr lang="cs-CZ" sz="2400" b="1" dirty="0" smtClean="0"/>
              <a:t>Oprávky</a:t>
            </a:r>
            <a:endParaRPr lang="cs-CZ" sz="2400" dirty="0" smtClean="0"/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12</a:t>
            </a:fld>
            <a:endParaRPr lang="cs-CZ" dirty="0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Příklad: Pořizovací cena 80 000 Kč, účetně se odepisuje 4 roky:</a:t>
            </a:r>
            <a:endParaRPr lang="cs-CZ" sz="3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13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idx="1"/>
          </p:nvPr>
        </p:nvGraphicFramePr>
        <p:xfrm>
          <a:off x="1475656" y="2780928"/>
          <a:ext cx="7286676" cy="3489030"/>
        </p:xfrm>
        <a:graphic>
          <a:graphicData uri="http://schemas.openxmlformats.org/drawingml/2006/table">
            <a:tbl>
              <a:tblPr/>
              <a:tblGrid>
                <a:gridCol w="1821669"/>
                <a:gridCol w="1821669"/>
                <a:gridCol w="1821669"/>
                <a:gridCol w="1821669"/>
              </a:tblGrid>
              <a:tr h="547692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8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Rok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Odpis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Oprávky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Zůstatková cena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1.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 dirty="0">
                          <a:latin typeface="Times New Roman"/>
                          <a:ea typeface="Times New Roman"/>
                        </a:rPr>
                        <a:t>2. </a:t>
                      </a:r>
                      <a:endParaRPr lang="cs-CZ" sz="2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>
                          <a:latin typeface="Times New Roman"/>
                          <a:ea typeface="Times New Roman"/>
                        </a:rPr>
                        <a:t>40 000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3.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60 000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4769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400" b="1">
                          <a:latin typeface="Times New Roman"/>
                          <a:ea typeface="Times New Roman"/>
                        </a:rPr>
                        <a:t>4. </a:t>
                      </a:r>
                      <a:endParaRPr lang="cs-CZ" sz="2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20 000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80 000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400" dirty="0">
                          <a:latin typeface="Times New Roman"/>
                          <a:ea typeface="Times New Roman"/>
                        </a:rPr>
                        <a:t>0 Kč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67586" name="Picture 2" descr="http://www.benesys.eu/img/panak-fin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1728191" cy="1728192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6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Daňové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výpočet daňového základu podniku pro daň z 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způsob výpočtu upraven zákonem o dani z příjmů</a:t>
            </a:r>
          </a:p>
          <a:p>
            <a:endParaRPr lang="cs-CZ" sz="1800" dirty="0" smtClean="0"/>
          </a:p>
          <a:p>
            <a:r>
              <a:rPr lang="cs-CZ" sz="1800" dirty="0" smtClean="0"/>
              <a:t>Zákon o dani z příjmů vymezuje </a:t>
            </a:r>
            <a:r>
              <a:rPr lang="cs-CZ" sz="1800" b="1" dirty="0" smtClean="0"/>
              <a:t>dva druhy odpisů</a:t>
            </a:r>
            <a:r>
              <a:rPr lang="cs-CZ" sz="1800" dirty="0" smtClean="0"/>
              <a:t>:</a:t>
            </a:r>
          </a:p>
          <a:p>
            <a:pPr lvl="1"/>
            <a:r>
              <a:rPr lang="cs-CZ" sz="1600" dirty="0" smtClean="0"/>
              <a:t>rovnoměrné odpisy (lineární) </a:t>
            </a:r>
          </a:p>
          <a:p>
            <a:pPr lvl="1"/>
            <a:r>
              <a:rPr lang="cs-CZ" sz="1600" dirty="0" smtClean="0"/>
              <a:t>zrychlené odpisy (degresivní)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14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66562" name="Picture 2" descr="http://hullstudent.com/files/money_tree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861048"/>
            <a:ext cx="2952328" cy="2666793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665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665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Stanovení výše daňových odpisů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b="1" dirty="0" smtClean="0"/>
              <a:t>určení, do které odpisové skupiny majetek patří.</a:t>
            </a:r>
          </a:p>
          <a:p>
            <a:pPr lvl="0"/>
            <a:r>
              <a:rPr lang="cs-CZ" sz="1800" dirty="0" smtClean="0"/>
              <a:t>dlouhodobý hmotný majetek je začleněn do odpisových skupin podle životnosti</a:t>
            </a:r>
          </a:p>
          <a:p>
            <a:r>
              <a:rPr lang="cs-CZ" sz="1800" b="1" dirty="0" smtClean="0"/>
              <a:t>Příklad:</a:t>
            </a:r>
            <a:r>
              <a:rPr lang="cs-CZ" sz="1800" dirty="0" smtClean="0"/>
              <a:t> V roce 2008 jsme pořídili laboratorní zařízení v hodnotě 120 000 korun. Podle přílohy zákona o dani z příjmů je toto zařízení v 2. odpisové skupině. 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15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5" name="Zástupný symbol pro obsah 6"/>
          <p:cNvSpPr txBox="1">
            <a:spLocks/>
          </p:cNvSpPr>
          <p:nvPr/>
        </p:nvSpPr>
        <p:spPr>
          <a:xfrm>
            <a:off x="5643570" y="3857628"/>
            <a:ext cx="3071834" cy="2500330"/>
          </a:xfrm>
          <a:prstGeom prst="rect">
            <a:avLst/>
          </a:prstGeom>
          <a:solidFill>
            <a:srgbClr val="92D050"/>
          </a:solidFill>
          <a:ln w="12700">
            <a:solidFill>
              <a:srgbClr val="00B050"/>
            </a:solidFill>
          </a:ln>
        </p:spPr>
        <p:txBody>
          <a:bodyPr/>
          <a:lstStyle/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70000"/>
              <a:buFont typeface="Wingdings" pitchFamily="2" charset="2"/>
              <a:buChar char="¢"/>
            </a:pP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Zákon určuje 6 odpisových skupin. V roce 2007 bylo zákonem stanoveno také 6 odpisových skupin, ale odpisová skupina 1 se dělila na 1 a 1a. Skupina 1a je od 1.1.2008 zrušena, majetek přechází do 2. odpisové</a:t>
            </a:r>
            <a:r>
              <a:rPr kumimoji="0" lang="cs-CZ" sz="1600" b="0" i="0" u="none" strike="noStrike" kern="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skupiny.</a:t>
            </a:r>
            <a:br>
              <a:rPr kumimoji="0" lang="cs-CZ" sz="16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cs-CZ" sz="16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cs-CZ" b="1" dirty="0" smtClean="0"/>
              <a:t>Doba odpisu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doba odepisování tedy závisí na tom, do které odpisové skupiny majetek patří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1285852" y="2857496"/>
          <a:ext cx="6500859" cy="2908165"/>
        </p:xfrm>
        <a:graphic>
          <a:graphicData uri="http://schemas.openxmlformats.org/drawingml/2006/table">
            <a:tbl>
              <a:tblPr/>
              <a:tblGrid>
                <a:gridCol w="2286016"/>
                <a:gridCol w="1428760"/>
                <a:gridCol w="2786083"/>
              </a:tblGrid>
              <a:tr h="230441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Doba odpisu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Příklady majetku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3 roky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ruční mechanizované nářadí a nástroje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motorová vozidla, většina strojního zařízení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4391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10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trezory, kovové konstrukce, lokomotivy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 ze dřeva a plastů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3044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budovy, dálnice, silnice, nádrže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64784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let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budovy administrativní, obchodních domů, muzea, komplexy budov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rovnoměrné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381520"/>
          </a:xfrm>
        </p:spPr>
        <p:txBody>
          <a:bodyPr/>
          <a:lstStyle/>
          <a:p>
            <a:r>
              <a:rPr lang="cs-CZ" sz="2000" dirty="0" smtClean="0"/>
              <a:t>zákon určuje sazby pro výpočet odpisu </a:t>
            </a:r>
          </a:p>
          <a:p>
            <a:r>
              <a:rPr lang="cs-CZ" sz="2000" dirty="0" smtClean="0"/>
              <a:t>sazby jsou vyjádřeny procentem</a:t>
            </a:r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2400" dirty="0" smtClean="0"/>
          </a:p>
          <a:p>
            <a:endParaRPr lang="cs-CZ" sz="1600" dirty="0" smtClean="0"/>
          </a:p>
          <a:p>
            <a:pPr>
              <a:buNone/>
            </a:pPr>
            <a:r>
              <a:rPr lang="cs-CZ" sz="1600" b="1" dirty="0" smtClean="0"/>
              <a:t>Příklad: </a:t>
            </a:r>
            <a:r>
              <a:rPr lang="cs-CZ" sz="1600" dirty="0" smtClean="0"/>
              <a:t>Laboratorní zařízení</a:t>
            </a:r>
          </a:p>
          <a:p>
            <a:pPr>
              <a:buNone/>
            </a:pP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17</a:t>
            </a:fld>
            <a:endParaRPr lang="cs-CZ" dirty="0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5070242"/>
              </p:ext>
            </p:extLst>
          </p:nvPr>
        </p:nvGraphicFramePr>
        <p:xfrm>
          <a:off x="1142976" y="2786058"/>
          <a:ext cx="4982802" cy="2084070"/>
        </p:xfrm>
        <a:graphic>
          <a:graphicData uri="http://schemas.openxmlformats.org/drawingml/2006/table">
            <a:tbl>
              <a:tblPr/>
              <a:tblGrid>
                <a:gridCol w="1660934"/>
                <a:gridCol w="1660934"/>
                <a:gridCol w="1660934"/>
              </a:tblGrid>
              <a:tr h="47388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prvním roce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V dalších letech odpisování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40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22,25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10,5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6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2,15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5,15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3,4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2486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b="1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6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Times New Roman"/>
                          <a:ea typeface="Times New Roman"/>
                        </a:rPr>
                        <a:t>1,02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Times New Roman"/>
                          <a:ea typeface="Times New Roman"/>
                        </a:rPr>
                        <a:t>2,02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cxnSp>
        <p:nvCxnSpPr>
          <p:cNvPr id="7" name="Přímá spojovací čára 6"/>
          <p:cNvCxnSpPr/>
          <p:nvPr/>
        </p:nvCxnSpPr>
        <p:spPr>
          <a:xfrm>
            <a:off x="428596" y="5072074"/>
            <a:ext cx="807249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Postup výpočtu – zrychlené odpisy</a:t>
            </a:r>
            <a:endParaRPr lang="cs-CZ" dirty="0"/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1428728" y="1857364"/>
          <a:ext cx="6096000" cy="184023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  <a:gridCol w="1524000"/>
                <a:gridCol w="1524000"/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Odpisová skupina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V prvním roce odpisování </a:t>
                      </a:r>
                      <a:r>
                        <a:rPr lang="cs-CZ" sz="1400" b="1" dirty="0" smtClean="0">
                          <a:latin typeface="Times New Roman"/>
                          <a:ea typeface="Times New Roman"/>
                        </a:rPr>
                        <a:t> k1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V dalších letech odpisování kn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Pro zvýšenou cenu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1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4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2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6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3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10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4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20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>
                          <a:latin typeface="Times New Roman"/>
                          <a:ea typeface="Times New Roman"/>
                        </a:rPr>
                        <a:t>5 </a:t>
                      </a:r>
                      <a:endParaRPr lang="cs-CZ" sz="140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30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latin typeface="Times New Roman"/>
                          <a:ea typeface="Times New Roman"/>
                        </a:rPr>
                        <a:t>6 </a:t>
                      </a:r>
                      <a:endParaRPr lang="cs-CZ" sz="1400" dirty="0">
                        <a:latin typeface="Times New Roman"/>
                        <a:ea typeface="Times New Roman"/>
                      </a:endParaRP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latin typeface="Times New Roman"/>
                          <a:ea typeface="Times New Roman"/>
                        </a:rPr>
                        <a:t>51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latin typeface="Times New Roman"/>
                          <a:ea typeface="Times New Roman"/>
                        </a:rPr>
                        <a:t>50 </a:t>
                      </a:r>
                    </a:p>
                  </a:txBody>
                  <a:tcPr marL="9525" marR="9525" marT="9525" marB="952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gradFill>
                      <a:gsLst>
                        <a:gs pos="0">
                          <a:schemeClr val="tx1">
                            <a:lumMod val="20000"/>
                            <a:lumOff val="80000"/>
                          </a:schemeClr>
                        </a:gs>
                        <a:gs pos="50000">
                          <a:schemeClr val="accent1">
                            <a:tint val="44500"/>
                            <a:satMod val="160000"/>
                          </a:schemeClr>
                        </a:gs>
                        <a:gs pos="100000">
                          <a:schemeClr val="accent1">
                            <a:tint val="23500"/>
                            <a:satMod val="160000"/>
                          </a:schemeClr>
                        </a:gs>
                      </a:gsLst>
                      <a:lin ang="5400000" scaled="0"/>
                    </a:gradFill>
                  </a:tcPr>
                </a:tc>
              </a:tr>
            </a:tbl>
          </a:graphicData>
        </a:graphic>
      </p:graphicFrame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18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214414" y="3857628"/>
            <a:ext cx="6858048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1</a:t>
            </a:r>
            <a:r>
              <a:rPr lang="cs-CZ" b="1" dirty="0">
                <a:solidFill>
                  <a:schemeClr val="tx2"/>
                </a:solidFill>
              </a:rPr>
              <a:t>. rok </a:t>
            </a:r>
            <a:r>
              <a:rPr lang="cs-CZ" b="1" dirty="0" smtClean="0">
                <a:solidFill>
                  <a:schemeClr val="tx2"/>
                </a:solidFill>
              </a:rPr>
              <a:t>		= </a:t>
            </a:r>
            <a:r>
              <a:rPr lang="cs-CZ" b="1" dirty="0">
                <a:solidFill>
                  <a:schemeClr val="tx2"/>
                </a:solidFill>
              </a:rPr>
              <a:t>vstupní cena / k1 </a:t>
            </a:r>
            <a:r>
              <a:rPr lang="cs-CZ" dirty="0">
                <a:solidFill>
                  <a:schemeClr val="tx2"/>
                </a:solidFill>
              </a:rPr>
              <a:t>pro danou skupinu </a:t>
            </a:r>
          </a:p>
          <a:p>
            <a:pPr>
              <a:buFont typeface="Arial" pitchFamily="34" charset="0"/>
              <a:buChar char="•"/>
            </a:pPr>
            <a:r>
              <a:rPr lang="cs-CZ" b="1" dirty="0" smtClean="0">
                <a:solidFill>
                  <a:schemeClr val="tx2"/>
                </a:solidFill>
              </a:rPr>
              <a:t> další roky	= </a:t>
            </a:r>
            <a:r>
              <a:rPr lang="cs-CZ" b="1" dirty="0">
                <a:solidFill>
                  <a:schemeClr val="tx2"/>
                </a:solidFill>
              </a:rPr>
              <a:t>2 x zůstatková cena / </a:t>
            </a:r>
            <a:r>
              <a:rPr lang="cs-CZ" b="1" dirty="0" err="1">
                <a:solidFill>
                  <a:schemeClr val="tx2"/>
                </a:solidFill>
              </a:rPr>
              <a:t>kn</a:t>
            </a:r>
            <a:r>
              <a:rPr lang="cs-CZ" b="1" dirty="0">
                <a:solidFill>
                  <a:schemeClr val="tx2"/>
                </a:solidFill>
              </a:rPr>
              <a:t>-n </a:t>
            </a: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dirty="0">
                <a:solidFill>
                  <a:schemeClr val="tx2"/>
                </a:solidFill>
              </a:rPr>
              <a:t/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 err="1" smtClean="0">
                <a:solidFill>
                  <a:schemeClr val="tx2"/>
                </a:solidFill>
              </a:rPr>
              <a:t>kn</a:t>
            </a:r>
            <a:r>
              <a:rPr lang="cs-CZ" dirty="0" smtClean="0">
                <a:solidFill>
                  <a:schemeClr val="tx2"/>
                </a:solidFill>
              </a:rPr>
              <a:t> </a:t>
            </a:r>
            <a:r>
              <a:rPr lang="cs-CZ" dirty="0">
                <a:solidFill>
                  <a:schemeClr val="tx2"/>
                </a:solidFill>
              </a:rPr>
              <a:t>je koeficient v dalších letech odpisování</a:t>
            </a:r>
            <a:br>
              <a:rPr lang="cs-CZ" dirty="0">
                <a:solidFill>
                  <a:schemeClr val="tx2"/>
                </a:solidFill>
              </a:rPr>
            </a:br>
            <a:r>
              <a:rPr lang="cs-CZ" b="1" dirty="0">
                <a:solidFill>
                  <a:schemeClr val="tx2"/>
                </a:solidFill>
              </a:rPr>
              <a:t>n</a:t>
            </a:r>
            <a:r>
              <a:rPr lang="cs-CZ" dirty="0">
                <a:solidFill>
                  <a:schemeClr val="tx2"/>
                </a:solidFill>
              </a:rPr>
              <a:t> je počet let, během nichž byl již majetek odepisován </a:t>
            </a:r>
            <a:br>
              <a:rPr lang="cs-CZ" dirty="0">
                <a:solidFill>
                  <a:schemeClr val="tx2"/>
                </a:solidFill>
              </a:rPr>
            </a:br>
            <a:endParaRPr lang="cs-CZ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19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majetek?</a:t>
            </a:r>
          </a:p>
          <a:p>
            <a:endParaRPr lang="cs-CZ" dirty="0" smtClean="0"/>
          </a:p>
          <a:p>
            <a:r>
              <a:rPr lang="cs-CZ" dirty="0" smtClean="0"/>
              <a:t>Jak je financován?</a:t>
            </a:r>
          </a:p>
          <a:p>
            <a:endParaRPr lang="cs-CZ" dirty="0" smtClean="0"/>
          </a:p>
          <a:p>
            <a:r>
              <a:rPr lang="cs-CZ" dirty="0" smtClean="0"/>
              <a:t>Proč jsou tyto údaje důležité?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</a:t>
            </a:fld>
            <a:endParaRPr lang="cs-CZ">
              <a:solidFill>
                <a:srgbClr val="336666"/>
              </a:solidFill>
            </a:endParaRPr>
          </a:p>
        </p:txBody>
      </p:sp>
      <p:sp>
        <p:nvSpPr>
          <p:cNvPr id="78850" name="AutoShape 2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78852" name="AutoShape 4" descr="http://www.edb.cz/grmat/obr/w0101180700000_obr.jpg"/>
          <p:cNvSpPr>
            <a:spLocks noChangeAspect="1" noChangeArrowheads="1"/>
          </p:cNvSpPr>
          <p:nvPr/>
        </p:nvSpPr>
        <p:spPr bwMode="auto">
          <a:xfrm>
            <a:off x="155575" y="-1119188"/>
            <a:ext cx="3048000" cy="233362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Účetní 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podle skutečné doby používání dlouhodobého majetku</a:t>
            </a:r>
          </a:p>
          <a:p>
            <a:r>
              <a:rPr lang="cs-CZ" sz="2000" dirty="0" smtClean="0"/>
              <a:t>pozor při dani z příjmů</a:t>
            </a:r>
          </a:p>
          <a:p>
            <a:r>
              <a:rPr lang="cs-CZ" sz="2000" b="1" dirty="0" smtClean="0"/>
              <a:t>dvě metody </a:t>
            </a:r>
            <a:r>
              <a:rPr lang="cs-CZ" sz="2000" dirty="0" smtClean="0"/>
              <a:t>ke stanovení účetního odpisu:</a:t>
            </a:r>
          </a:p>
          <a:p>
            <a:pPr lvl="1"/>
            <a:r>
              <a:rPr lang="cs-CZ" sz="1800" dirty="0" smtClean="0"/>
              <a:t>podle doby upotřebitelnosti</a:t>
            </a:r>
          </a:p>
          <a:p>
            <a:pPr lvl="1">
              <a:buNone/>
            </a:pPr>
            <a:r>
              <a:rPr lang="cs-CZ" sz="1800" b="1" dirty="0" smtClean="0"/>
              <a:t>	</a:t>
            </a:r>
            <a:r>
              <a:rPr lang="cs-CZ" sz="1400" b="1" dirty="0" smtClean="0"/>
              <a:t>Příklad:</a:t>
            </a:r>
            <a:r>
              <a:rPr lang="cs-CZ" sz="1400" dirty="0" smtClean="0"/>
              <a:t> Vedení podniku rozhodne, že využitelnost laboratorního zařízení, které jsme pořídili ve vstupní ceně 120 000 Kč, bude 4 roky. Odpisová sazba se pak vypočítá jako 100/4 roky.</a:t>
            </a:r>
            <a:br>
              <a:rPr lang="cs-CZ" sz="1400" dirty="0" smtClean="0"/>
            </a:br>
            <a:r>
              <a:rPr lang="cs-CZ" sz="1400" dirty="0" smtClean="0"/>
              <a:t>Odpisová sazba je 25 % ročně.</a:t>
            </a:r>
            <a:br>
              <a:rPr lang="cs-CZ" sz="1400" dirty="0" smtClean="0"/>
            </a:br>
            <a:r>
              <a:rPr lang="cs-CZ" sz="1400" dirty="0" smtClean="0"/>
              <a:t>Měsíční odpis je 1/12 ročního odpisu.</a:t>
            </a:r>
          </a:p>
          <a:p>
            <a:pPr lvl="1">
              <a:buNone/>
            </a:pPr>
            <a:endParaRPr lang="cs-CZ" sz="1800" dirty="0" smtClean="0"/>
          </a:p>
          <a:p>
            <a:pPr lvl="1"/>
            <a:r>
              <a:rPr lang="cs-CZ" sz="1800" dirty="0" smtClean="0"/>
              <a:t>podle výkonu </a:t>
            </a:r>
          </a:p>
          <a:p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pro účely daňové evidence jsou potřeba pouze daňové odpisy </a:t>
            </a:r>
          </a:p>
          <a:p>
            <a:r>
              <a:rPr lang="cs-CZ" sz="2400" dirty="0" smtClean="0"/>
              <a:t>souhrn daňových odpisů za zdaňovací období např. r. 2008 se uvádí přímo do daňového přiznání k dani z příjmů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21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59394" name="Picture 2" descr="http://www.matthewsnc.com/Portals/0/Departments/Finance/financ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19872" y="4293096"/>
            <a:ext cx="1981994" cy="132132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93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93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22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Oběžný majetek (aktiva)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1800" dirty="0" smtClean="0"/>
              <a:t>používá se v podniku krátkodobě a nejčastěji se jednorázově spotřebovává</a:t>
            </a:r>
          </a:p>
          <a:p>
            <a:pPr lvl="0"/>
            <a:r>
              <a:rPr lang="cs-CZ" sz="1800" dirty="0" smtClean="0"/>
              <a:t>zásoby: materiál, nedokončená výroba, výrobky popřípadě polotovary vlastní výroby, zbožím a hmotným majetkem v pořizovací ceně do 40 000 Kč jsou součástí položky zásoby. </a:t>
            </a:r>
          </a:p>
          <a:p>
            <a:pPr lvl="0"/>
            <a:r>
              <a:rPr lang="cs-CZ" sz="1800" dirty="0" smtClean="0"/>
              <a:t>pohledávky (krátkodobé i dlouhodobé), vůči odběratelům za prodané zboží, dále pak poskytnuté zálohy, poskytnuté půjčky či úvěry, pohledávky vůči zaměstnancům, pohledávky vůči státu</a:t>
            </a:r>
          </a:p>
          <a:p>
            <a:pPr lvl="0"/>
            <a:r>
              <a:rPr lang="cs-CZ" sz="1800" dirty="0" smtClean="0"/>
              <a:t>krátkodobý finanční majetek</a:t>
            </a:r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Majetková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odvětví a typ podniku</a:t>
            </a:r>
          </a:p>
          <a:p>
            <a:r>
              <a:rPr lang="cs-CZ" sz="2400" dirty="0" smtClean="0"/>
              <a:t>finanční politika a řízení podniku. </a:t>
            </a:r>
          </a:p>
          <a:p>
            <a:r>
              <a:rPr lang="cs-CZ" sz="2400" dirty="0" smtClean="0"/>
              <a:t>likvidita podniku</a:t>
            </a:r>
          </a:p>
          <a:p>
            <a:r>
              <a:rPr lang="cs-CZ" sz="2400" dirty="0" smtClean="0"/>
              <a:t>likvidnost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24</a:t>
            </a:fld>
            <a:endParaRPr lang="cs-CZ">
              <a:solidFill>
                <a:srgbClr val="336666"/>
              </a:solidFill>
            </a:endParaRPr>
          </a:p>
        </p:txBody>
      </p:sp>
      <p:pic>
        <p:nvPicPr>
          <p:cNvPr id="56322" name="Picture 2" descr="http://www.aa-ucetnictvi.cz/i/panacek_sluz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89040"/>
            <a:ext cx="219075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632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000" fill="hold"/>
                                        <p:tgtEl>
                                          <p:spTgt spid="563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Kapitálová struktura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struktura zdrojů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vlastní kapitál</a:t>
            </a:r>
          </a:p>
          <a:p>
            <a:pPr lvl="0"/>
            <a:endParaRPr lang="cs-CZ" sz="2400" dirty="0" smtClean="0"/>
          </a:p>
          <a:p>
            <a:pPr lvl="0"/>
            <a:r>
              <a:rPr lang="cs-CZ" sz="2400" dirty="0" smtClean="0"/>
              <a:t>cizí kapitál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25</a:t>
            </a:fld>
            <a:endParaRPr lang="cs-CZ" dirty="0">
              <a:solidFill>
                <a:srgbClr val="336666"/>
              </a:solidFill>
            </a:endParaRPr>
          </a:p>
        </p:txBody>
      </p:sp>
      <p:pic>
        <p:nvPicPr>
          <p:cNvPr id="5" name="Picture 2" descr="http://www.aa-ucetnictvi.cz/i/panacek_sluzb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96136" y="3789040"/>
            <a:ext cx="2190750" cy="2362200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Vlastní kapitál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1472" y="1905000"/>
            <a:ext cx="7962928" cy="4114800"/>
          </a:xfrm>
        </p:spPr>
        <p:txBody>
          <a:bodyPr/>
          <a:lstStyle/>
          <a:p>
            <a:pPr>
              <a:buNone/>
            </a:pPr>
            <a:r>
              <a:rPr lang="cs-CZ" sz="2000" b="1" dirty="0" smtClean="0"/>
              <a:t>Základní kapitál</a:t>
            </a:r>
            <a:r>
              <a:rPr lang="cs-CZ" sz="2000" dirty="0" smtClean="0"/>
              <a:t> </a:t>
            </a:r>
          </a:p>
          <a:p>
            <a:pPr>
              <a:buNone/>
            </a:pPr>
            <a:r>
              <a:rPr lang="cs-CZ" sz="2000" b="1" dirty="0" smtClean="0"/>
              <a:t>Kapitálové fondy</a:t>
            </a:r>
            <a:endParaRPr lang="cs-CZ" sz="2000" dirty="0" smtClean="0"/>
          </a:p>
          <a:p>
            <a:pPr lvl="0"/>
            <a:r>
              <a:rPr lang="cs-CZ" sz="2000" dirty="0" smtClean="0"/>
              <a:t> zdroje společnosti získané vklady vlastníků, které nejsou součástí základního kapitálu</a:t>
            </a:r>
          </a:p>
          <a:p>
            <a:pPr lvl="0"/>
            <a:r>
              <a:rPr lang="cs-CZ" sz="2000" dirty="0" smtClean="0"/>
              <a:t>dary a dotace na kapitálové vybavení</a:t>
            </a:r>
            <a:r>
              <a:rPr lang="cs-CZ" sz="2000" b="1" dirty="0" smtClean="0"/>
              <a:t> </a:t>
            </a:r>
            <a:endParaRPr lang="cs-CZ" sz="2000" dirty="0" smtClean="0"/>
          </a:p>
          <a:p>
            <a:pPr>
              <a:buNone/>
            </a:pPr>
            <a:r>
              <a:rPr lang="cs-CZ" sz="2000" b="1" dirty="0" smtClean="0"/>
              <a:t>Fondy ze zisku</a:t>
            </a:r>
            <a:r>
              <a:rPr lang="cs-CZ" sz="2000" dirty="0" smtClean="0"/>
              <a:t>  (rezervní fond)</a:t>
            </a:r>
          </a:p>
          <a:p>
            <a:pPr lvl="0"/>
            <a:r>
              <a:rPr lang="cs-CZ" sz="2000" dirty="0" smtClean="0"/>
              <a:t>vytvářeny povinně ze zákona u některých právních forem podnikání </a:t>
            </a:r>
          </a:p>
          <a:p>
            <a:pPr lvl="0"/>
            <a:r>
              <a:rPr lang="cs-CZ" sz="2000" dirty="0" smtClean="0"/>
              <a:t>může být určen například ke krytí ztrát společnosti</a:t>
            </a:r>
          </a:p>
          <a:p>
            <a:pPr>
              <a:buNone/>
            </a:pPr>
            <a:r>
              <a:rPr lang="cs-CZ" sz="2000" b="1" dirty="0" smtClean="0"/>
              <a:t>Výsledek hospodaření minulých let</a:t>
            </a:r>
            <a:r>
              <a:rPr lang="cs-CZ" sz="2000" dirty="0" smtClean="0"/>
              <a:t> </a:t>
            </a:r>
          </a:p>
          <a:p>
            <a:pPr lvl="0">
              <a:buNone/>
            </a:pPr>
            <a:r>
              <a:rPr lang="cs-CZ" sz="2000" b="1" dirty="0" smtClean="0"/>
              <a:t>Výsledek hospodaření běžného účetního období</a:t>
            </a:r>
            <a:endParaRPr lang="cs-CZ" sz="2000" dirty="0" smtClean="0"/>
          </a:p>
          <a:p>
            <a:pPr>
              <a:buNone/>
            </a:pPr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28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rgbClr val="FF0000"/>
                        </a:solidFill>
                      </a:endParaRPr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dirty="0" smtClean="0"/>
              <a:t>Cizí kapitál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905000"/>
            <a:ext cx="7891490" cy="4114800"/>
          </a:xfrm>
        </p:spPr>
        <p:txBody>
          <a:bodyPr/>
          <a:lstStyle/>
          <a:p>
            <a:pPr>
              <a:buNone/>
            </a:pPr>
            <a:r>
              <a:rPr lang="cs-CZ" sz="2400" b="1" dirty="0" smtClean="0"/>
              <a:t>Krátkodobé závazky</a:t>
            </a:r>
            <a:endParaRPr lang="cs-CZ" sz="2400" dirty="0" smtClean="0"/>
          </a:p>
          <a:p>
            <a:pPr lvl="0">
              <a:buNone/>
            </a:pPr>
            <a:r>
              <a:rPr lang="cs-CZ" sz="2400" b="1" dirty="0" smtClean="0"/>
              <a:t>Dlouhodobé cizí závazky</a:t>
            </a:r>
            <a:r>
              <a:rPr lang="cs-CZ" sz="2400" dirty="0" smtClean="0"/>
              <a:t> </a:t>
            </a:r>
          </a:p>
          <a:p>
            <a:r>
              <a:rPr lang="cs-CZ" sz="2400" dirty="0" smtClean="0"/>
              <a:t>s dobou splatnosti delší než jeden rok</a:t>
            </a:r>
          </a:p>
          <a:p>
            <a:pPr>
              <a:buNone/>
            </a:pPr>
            <a:r>
              <a:rPr lang="cs-CZ" sz="2400" b="1" dirty="0" smtClean="0"/>
              <a:t>Rezervy</a:t>
            </a:r>
            <a:endParaRPr lang="cs-CZ" sz="2400" dirty="0" smtClean="0"/>
          </a:p>
          <a:p>
            <a:r>
              <a:rPr lang="cs-CZ" sz="2400" dirty="0" smtClean="0"/>
              <a:t>účtovány na vrub nákladů, na rozdíl od rezervních fondů, které jsou tvořeny ze zisku.</a:t>
            </a:r>
          </a:p>
          <a:p>
            <a:pPr>
              <a:buNone/>
            </a:pPr>
            <a:r>
              <a:rPr lang="cs-CZ" sz="2400" b="1" dirty="0" smtClean="0"/>
              <a:t>Bankovní úvěry </a:t>
            </a:r>
          </a:p>
          <a:p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29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400" dirty="0" smtClean="0"/>
              <a:t>přehled majetkové a kapitálové struktury podniku  </a:t>
            </a:r>
          </a:p>
          <a:p>
            <a:pPr lvl="0"/>
            <a:r>
              <a:rPr lang="cs-CZ" sz="2400" dirty="0" smtClean="0"/>
              <a:t>stavový výkaz, kde je zachycen stav majetku k určitému datu a zdroje, ze kterých je tento majetek pořízen</a:t>
            </a:r>
          </a:p>
          <a:p>
            <a:r>
              <a:rPr lang="cs-CZ" sz="2400" b="1" dirty="0" smtClean="0"/>
              <a:t>bilanční princip</a:t>
            </a:r>
            <a:endParaRPr lang="cs-CZ" sz="2400" dirty="0" smtClean="0"/>
          </a:p>
          <a:p>
            <a:r>
              <a:rPr lang="cs-CZ" sz="2400" dirty="0" smtClean="0"/>
              <a:t>bilanční rovnice</a:t>
            </a: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800" dirty="0" smtClean="0"/>
              <a:t>daňový štít</a:t>
            </a:r>
          </a:p>
          <a:p>
            <a:r>
              <a:rPr lang="cs-CZ" sz="1800" dirty="0" smtClean="0"/>
              <a:t>finanční páka</a:t>
            </a:r>
          </a:p>
          <a:p>
            <a:pPr lvl="0"/>
            <a:r>
              <a:rPr lang="cs-CZ" sz="1800" dirty="0" smtClean="0"/>
              <a:t>finanční stabilita</a:t>
            </a:r>
          </a:p>
          <a:p>
            <a:pPr lvl="0"/>
            <a:r>
              <a:rPr lang="cs-CZ" sz="1800" dirty="0" smtClean="0"/>
              <a:t>s počty dluhů roste většinou i úroková míra</a:t>
            </a:r>
          </a:p>
          <a:p>
            <a:pPr lvl="0"/>
            <a:r>
              <a:rPr lang="cs-CZ" sz="1800" dirty="0" smtClean="0"/>
              <a:t>zohlednění odvětví, ve kterém podnik působí a zohlednění struktury majetku</a:t>
            </a:r>
          </a:p>
          <a:p>
            <a:pPr lvl="0"/>
            <a:r>
              <a:rPr lang="cs-CZ" sz="1800" dirty="0" smtClean="0"/>
              <a:t>úroková míra, výnosnost podniku</a:t>
            </a:r>
          </a:p>
          <a:p>
            <a:pPr lvl="0"/>
            <a:r>
              <a:rPr lang="cs-CZ" sz="1800" dirty="0" smtClean="0"/>
              <a:t>subjektivní postoj podnikatele</a:t>
            </a:r>
          </a:p>
          <a:p>
            <a:pPr lvl="0"/>
            <a:r>
              <a:rPr lang="cs-CZ" sz="1800" dirty="0" smtClean="0"/>
              <a:t>…..</a:t>
            </a:r>
          </a:p>
          <a:p>
            <a:endParaRPr lang="cs-CZ" sz="18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30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Kapitálová struktura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000" b="1" dirty="0" smtClean="0"/>
              <a:t>zlaté bilanční pravidlo financování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pravidlo vyrovnání rizika</a:t>
            </a:r>
            <a:r>
              <a:rPr lang="cs-CZ" sz="2000" dirty="0" smtClean="0"/>
              <a:t> </a:t>
            </a:r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pari pravidlo</a:t>
            </a:r>
            <a:endParaRPr lang="cs-CZ" sz="2000" dirty="0" smtClean="0"/>
          </a:p>
          <a:p>
            <a:pPr lvl="0"/>
            <a:endParaRPr lang="cs-CZ" sz="2000" dirty="0" smtClean="0"/>
          </a:p>
          <a:p>
            <a:pPr lvl="0"/>
            <a:r>
              <a:rPr lang="cs-CZ" sz="2000" b="1" dirty="0" smtClean="0"/>
              <a:t>zlaté poměrové pravidlo</a:t>
            </a:r>
          </a:p>
          <a:p>
            <a:pPr lvl="0"/>
            <a:endParaRPr lang="cs-CZ" sz="2000" b="1" dirty="0" smtClean="0"/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snižuje daňové zatížení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krátkodobý kapitál je levnější než dlouhodobý</a:t>
            </a:r>
          </a:p>
          <a:p>
            <a:pPr>
              <a:lnSpc>
                <a:spcPct val="80000"/>
              </a:lnSpc>
            </a:pPr>
            <a:r>
              <a:rPr lang="cs-CZ" sz="2000" dirty="0" smtClean="0"/>
              <a:t>cizí kapitál je většinou levnější než kapitál vlastní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31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5984" y="274638"/>
            <a:ext cx="6400816" cy="939784"/>
          </a:xfrm>
        </p:spPr>
        <p:txBody>
          <a:bodyPr/>
          <a:lstStyle/>
          <a:p>
            <a:r>
              <a:rPr lang="cs-CZ" dirty="0" smtClean="0"/>
              <a:t>Majetková a kapitálová struktura podniku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4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500034" y="194979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Dlouhodobá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dlouhodobý hmotný majetek </a:t>
                      </a:r>
                    </a:p>
                    <a:p>
                      <a:r>
                        <a:rPr lang="cs-CZ" sz="1800" dirty="0" smtClean="0"/>
                        <a:t>dlouhodobý nehmotný majetek </a:t>
                      </a:r>
                    </a:p>
                    <a:p>
                      <a:r>
                        <a:rPr lang="cs-CZ" sz="1800" dirty="0" smtClean="0"/>
                        <a:t>dlouhodobý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Vlastní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Základní kapitál </a:t>
                      </a:r>
                    </a:p>
                    <a:p>
                      <a:r>
                        <a:rPr lang="cs-CZ" sz="1800" dirty="0" smtClean="0"/>
                        <a:t>Kapitálové fondy </a:t>
                      </a:r>
                    </a:p>
                    <a:p>
                      <a:r>
                        <a:rPr lang="cs-CZ" sz="1800" dirty="0" smtClean="0"/>
                        <a:t>Fondy ze zisku</a:t>
                      </a:r>
                    </a:p>
                    <a:p>
                      <a:r>
                        <a:rPr lang="cs-CZ" sz="1800" dirty="0" smtClean="0"/>
                        <a:t> Výsledek hospodaření minulých let +/-</a:t>
                      </a:r>
                    </a:p>
                    <a:p>
                      <a:r>
                        <a:rPr lang="cs-CZ" sz="1800" dirty="0" smtClean="0"/>
                        <a:t>Výsledek hospodaření běžného účetního období +/- 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Oběžná aktiva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Zásoby </a:t>
                      </a:r>
                    </a:p>
                    <a:p>
                      <a:r>
                        <a:rPr lang="cs-CZ" sz="1800" dirty="0" smtClean="0"/>
                        <a:t>Dlouhodobé pohledávky </a:t>
                      </a:r>
                    </a:p>
                    <a:p>
                      <a:r>
                        <a:rPr lang="cs-CZ" sz="1800" dirty="0" smtClean="0"/>
                        <a:t>Krátkodobé pohledávky </a:t>
                      </a:r>
                    </a:p>
                    <a:p>
                      <a:r>
                        <a:rPr lang="cs-CZ" sz="1800" dirty="0" smtClean="0"/>
                        <a:t>Krátkodobý finanční majetek 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/>
                        <a:t>Cizí kapitál </a:t>
                      </a:r>
                      <a:endParaRPr lang="cs-CZ" sz="1800" u="sng" dirty="0" smtClean="0"/>
                    </a:p>
                    <a:p>
                      <a:r>
                        <a:rPr lang="cs-CZ" sz="1800" dirty="0" smtClean="0"/>
                        <a:t>Rezervy </a:t>
                      </a:r>
                    </a:p>
                    <a:p>
                      <a:r>
                        <a:rPr lang="cs-CZ" sz="1800" dirty="0" smtClean="0"/>
                        <a:t>Dlouhodobé závazky </a:t>
                      </a:r>
                    </a:p>
                    <a:p>
                      <a:r>
                        <a:rPr lang="cs-CZ" sz="1800" dirty="0" smtClean="0"/>
                        <a:t>Krátkodobé závazky </a:t>
                      </a:r>
                    </a:p>
                    <a:p>
                      <a:r>
                        <a:rPr lang="cs-CZ" sz="1800" dirty="0" smtClean="0"/>
                        <a:t>Bankovní úvěry a výpomoci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Majetková struktura podniku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Co je majetek podniku?</a:t>
            </a:r>
          </a:p>
          <a:p>
            <a:r>
              <a:rPr lang="cs-CZ" dirty="0" smtClean="0"/>
              <a:t>FO: dle Obchodního zákoníku souhrn všech věcí, peněz, pohledávek a jiných majetkových hodnot, které patří podnikateli a slouží jeho podnikání</a:t>
            </a:r>
          </a:p>
          <a:p>
            <a:r>
              <a:rPr lang="cs-CZ" dirty="0" smtClean="0"/>
              <a:t>PO: je obchodním majetkem veškerý majetek této právnické osoby.</a:t>
            </a:r>
          </a:p>
          <a:p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2D69B-5B4C-4221-B4F1-01A51FD2C012}" type="slidenum">
              <a:rPr lang="cs-CZ" smtClean="0">
                <a:solidFill>
                  <a:srgbClr val="336666"/>
                </a:solidFill>
              </a:rPr>
              <a:pPr/>
              <a:t>5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6</a:t>
            </a:fld>
            <a:endParaRPr lang="cs-CZ">
              <a:solidFill>
                <a:srgbClr val="336666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500034" y="1920240"/>
          <a:ext cx="8001056" cy="4693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92795"/>
                <a:gridCol w="4308261"/>
              </a:tblGrid>
              <a:tr h="59797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AKTIVA</a:t>
                      </a:r>
                    </a:p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2000" dirty="0" smtClean="0"/>
                        <a:t>PASIVA</a:t>
                      </a:r>
                    </a:p>
                    <a:p>
                      <a:endParaRPr lang="cs-CZ" dirty="0"/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rgbClr val="FF0000"/>
                          </a:solidFill>
                        </a:rPr>
                        <a:t>Dlouhodobá aktiva </a:t>
                      </a:r>
                    </a:p>
                    <a:p>
                      <a:r>
                        <a:rPr lang="cs-CZ" sz="1800" b="0" dirty="0" smtClean="0">
                          <a:solidFill>
                            <a:schemeClr val="tx2"/>
                          </a:solidFill>
                        </a:rPr>
                        <a:t>dlouhodobý 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nehmotný majetek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Vlastní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Základní kapitál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Kapitálové fondy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Fondy ze zisku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 Výsledek hospodaření minulých let +/-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Výsledek hospodaření běžného účetního období +/-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  <a:tr h="1344088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Oběžná aktiva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Zásoby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pohledávky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Krátkodobý finanční majetek 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cs-CZ" sz="1800" b="1" u="sng" dirty="0" smtClean="0">
                          <a:solidFill>
                            <a:schemeClr val="tx2"/>
                          </a:solidFill>
                        </a:rPr>
                        <a:t>Cizí kapitál </a:t>
                      </a:r>
                      <a:endParaRPr lang="cs-CZ" sz="1800" u="sng" dirty="0" smtClean="0">
                        <a:solidFill>
                          <a:schemeClr val="tx2"/>
                        </a:solidFill>
                      </a:endParaRP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Rezervy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Dlouhodobé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Krátkodobé závazky </a:t>
                      </a:r>
                    </a:p>
                    <a:p>
                      <a:r>
                        <a:rPr lang="cs-CZ" sz="1800" dirty="0" smtClean="0">
                          <a:solidFill>
                            <a:schemeClr val="tx2"/>
                          </a:solidFill>
                        </a:rPr>
                        <a:t>Bankovní úvěry a výpomoci</a:t>
                      </a:r>
                    </a:p>
                    <a:p>
                      <a:endParaRPr lang="cs-CZ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0034" y="1905000"/>
            <a:ext cx="8286808" cy="4114800"/>
          </a:xfrm>
        </p:spPr>
        <p:txBody>
          <a:bodyPr/>
          <a:lstStyle/>
          <a:p>
            <a:pPr lvl="1"/>
            <a:r>
              <a:rPr lang="cs-CZ" dirty="0" smtClean="0"/>
              <a:t>movité věci s pořizovací cenou nad 40 000 Kč s dobou použitelnosti delší než 1 rok, </a:t>
            </a:r>
          </a:p>
          <a:p>
            <a:pPr lvl="1"/>
            <a:r>
              <a:rPr lang="cs-CZ" dirty="0" smtClean="0"/>
              <a:t>byty, budovy, nebytové prostory a stavby</a:t>
            </a:r>
          </a:p>
          <a:p>
            <a:pPr lvl="1"/>
            <a:r>
              <a:rPr lang="cs-CZ" dirty="0" smtClean="0"/>
              <a:t>pozemky (neodepisují se)</a:t>
            </a:r>
          </a:p>
          <a:p>
            <a:pPr lvl="1"/>
            <a:r>
              <a:rPr lang="cs-CZ" dirty="0" smtClean="0"/>
              <a:t>trvalé porosty</a:t>
            </a:r>
          </a:p>
          <a:p>
            <a:pPr lvl="1"/>
            <a:r>
              <a:rPr lang="cs-CZ" dirty="0" smtClean="0"/>
              <a:t>umělecká díla</a:t>
            </a:r>
          </a:p>
          <a:p>
            <a:pPr lvl="1"/>
            <a:r>
              <a:rPr lang="cs-CZ" dirty="0" smtClean="0"/>
              <a:t>….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7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nehmotný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2910" y="1857364"/>
            <a:ext cx="8010532" cy="4114800"/>
          </a:xfrm>
        </p:spPr>
        <p:txBody>
          <a:bodyPr/>
          <a:lstStyle/>
          <a:p>
            <a:pPr lvl="1"/>
            <a:r>
              <a:rPr lang="cs-CZ" dirty="0" smtClean="0"/>
              <a:t>zřizovací výdaje</a:t>
            </a:r>
          </a:p>
          <a:p>
            <a:pPr lvl="1"/>
            <a:r>
              <a:rPr lang="cs-CZ" dirty="0" smtClean="0"/>
              <a:t>podnikový software, autorská práva, značka, nehmotné výsledky výzkumu a vývoje</a:t>
            </a:r>
          </a:p>
          <a:p>
            <a:pPr lvl="1"/>
            <a:r>
              <a:rPr lang="cs-CZ" dirty="0" smtClean="0"/>
              <a:t>vstupní cena vyšší než 60 000Kč</a:t>
            </a:r>
          </a:p>
          <a:p>
            <a:pPr lvl="1"/>
            <a:r>
              <a:rPr lang="cs-CZ" dirty="0" smtClean="0"/>
              <a:t>doba použitelnosti delší než 1 rok</a:t>
            </a:r>
          </a:p>
          <a:p>
            <a:pPr lvl="1"/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8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Dlouhodobý finanční majetek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57224" y="1905000"/>
            <a:ext cx="7677176" cy="4114800"/>
          </a:xfrm>
        </p:spPr>
        <p:txBody>
          <a:bodyPr/>
          <a:lstStyle/>
          <a:p>
            <a:pPr lvl="0"/>
            <a:r>
              <a:rPr lang="cs-CZ" dirty="0" smtClean="0"/>
              <a:t>podnikem nakoupené cenné papíry, podíly v s.r.o., v.o.s., k.s.</a:t>
            </a:r>
          </a:p>
          <a:p>
            <a:pPr lvl="0"/>
            <a:r>
              <a:rPr lang="cs-CZ" dirty="0" smtClean="0"/>
              <a:t>dlouhodobé úvěry a půjčky poskytnuté podnikem jinému subjektu</a:t>
            </a:r>
          </a:p>
          <a:p>
            <a:pPr>
              <a:buNone/>
            </a:pPr>
            <a:endParaRPr lang="cs-CZ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82DD1E-FE76-4AB7-9B89-8F6BBFEF9F43}" type="slidenum">
              <a:rPr lang="cs-CZ" smtClean="0">
                <a:solidFill>
                  <a:srgbClr val="336666"/>
                </a:solidFill>
              </a:rPr>
              <a:pPr/>
              <a:t>9</a:t>
            </a:fld>
            <a:endParaRPr lang="cs-CZ">
              <a:solidFill>
                <a:srgbClr val="336666"/>
              </a:solidFill>
            </a:endParaRPr>
          </a:p>
        </p:txBody>
      </p:sp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zvěna">
  <a:themeElements>
    <a:clrScheme name="Ozvěna 7">
      <a:dk1>
        <a:srgbClr val="336666"/>
      </a:dk1>
      <a:lt1>
        <a:srgbClr val="FFFFFF"/>
      </a:lt1>
      <a:dk2>
        <a:srgbClr val="000000"/>
      </a:dk2>
      <a:lt2>
        <a:srgbClr val="666699"/>
      </a:lt2>
      <a:accent1>
        <a:srgbClr val="99CCCC"/>
      </a:accent1>
      <a:accent2>
        <a:srgbClr val="CCCCCC"/>
      </a:accent2>
      <a:accent3>
        <a:srgbClr val="FFFFFF"/>
      </a:accent3>
      <a:accent4>
        <a:srgbClr val="2A5656"/>
      </a:accent4>
      <a:accent5>
        <a:srgbClr val="CAE2E2"/>
      </a:accent5>
      <a:accent6>
        <a:srgbClr val="B9B9B9"/>
      </a:accent6>
      <a:hlink>
        <a:srgbClr val="006666"/>
      </a:hlink>
      <a:folHlink>
        <a:srgbClr val="B2B2B2"/>
      </a:folHlink>
    </a:clrScheme>
    <a:fontScheme name="Ozvě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zvěn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zvěn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zvěn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6985</TotalTime>
  <Words>1038</Words>
  <Application>Microsoft Office PowerPoint</Application>
  <PresentationFormat>Předvádění na obrazovce (4:3)</PresentationFormat>
  <Paragraphs>379</Paragraphs>
  <Slides>31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Ozvěna</vt:lpstr>
      <vt:lpstr>Podniková ekonomika</vt:lpstr>
      <vt:lpstr>Majetková a kapitálová struktura podniku</vt:lpstr>
      <vt:lpstr>Rozvaha</vt:lpstr>
      <vt:lpstr>Majetková a kapitálová struktura podniku</vt:lpstr>
      <vt:lpstr>Majetková struktura podniku</vt:lpstr>
      <vt:lpstr>Prezentace aplikace PowerPoint</vt:lpstr>
      <vt:lpstr>Dlouhodobý hmotný majetek</vt:lpstr>
      <vt:lpstr>Dlouhodobý nehmotný majetek</vt:lpstr>
      <vt:lpstr>Dlouhodobý finanční majetek</vt:lpstr>
      <vt:lpstr>Odpisy</vt:lpstr>
      <vt:lpstr>Daňové vs. účetní odpisy</vt:lpstr>
      <vt:lpstr>Základní pojmy</vt:lpstr>
      <vt:lpstr>Příklad: Pořizovací cena 80 000 Kč, účetně se odepisuje 4 roky:</vt:lpstr>
      <vt:lpstr>Daňové odpisy</vt:lpstr>
      <vt:lpstr>Stanovení výše daňových odpisů</vt:lpstr>
      <vt:lpstr>Doba odpisu </vt:lpstr>
      <vt:lpstr>Postup výpočtu – rovnoměrné odpisy</vt:lpstr>
      <vt:lpstr>Postup výpočtu – zrychlené odpisy</vt:lpstr>
      <vt:lpstr>Příklad</vt:lpstr>
      <vt:lpstr>Účetní odpisy</vt:lpstr>
      <vt:lpstr>Odpisy</vt:lpstr>
      <vt:lpstr>Prezentace aplikace PowerPoint</vt:lpstr>
      <vt:lpstr>Oběžný majetek (aktiva)</vt:lpstr>
      <vt:lpstr>Majetková struktura</vt:lpstr>
      <vt:lpstr>Kapitálová struktura podniku</vt:lpstr>
      <vt:lpstr>Prezentace aplikace PowerPoint</vt:lpstr>
      <vt:lpstr>Vlastní kapitál</vt:lpstr>
      <vt:lpstr>Prezentace aplikace PowerPoint</vt:lpstr>
      <vt:lpstr>Cizí kapitál </vt:lpstr>
      <vt:lpstr>Kapitálová struktura</vt:lpstr>
      <vt:lpstr>Kapitálová struktura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Podniková ekonomika</dc:title>
  <dc:creator>Sylavuska</dc:creator>
  <cp:lastModifiedBy>Ing. Sylva Žáková Talpová, Ph.D.</cp:lastModifiedBy>
  <cp:revision>45</cp:revision>
  <dcterms:created xsi:type="dcterms:W3CDTF">2009-10-11T14:26:19Z</dcterms:created>
  <dcterms:modified xsi:type="dcterms:W3CDTF">2014-09-21T11:50:23Z</dcterms:modified>
</cp:coreProperties>
</file>