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59" r:id="rId3"/>
    <p:sldId id="266" r:id="rId4"/>
    <p:sldId id="267" r:id="rId5"/>
    <p:sldId id="268" r:id="rId6"/>
    <p:sldId id="269" r:id="rId7"/>
    <p:sldId id="270" r:id="rId8"/>
    <p:sldId id="271" r:id="rId9"/>
    <p:sldId id="272" r:id="rId10"/>
    <p:sldId id="280" r:id="rId11"/>
    <p:sldId id="281" r:id="rId12"/>
    <p:sldId id="282" r:id="rId13"/>
    <p:sldId id="289" r:id="rId14"/>
    <p:sldId id="290" r:id="rId15"/>
    <p:sldId id="273" r:id="rId16"/>
    <p:sldId id="274" r:id="rId17"/>
    <p:sldId id="275" r:id="rId18"/>
    <p:sldId id="276" r:id="rId19"/>
    <p:sldId id="277" r:id="rId20"/>
    <p:sldId id="278" r:id="rId21"/>
    <p:sldId id="279" r:id="rId22"/>
    <p:sldId id="283" r:id="rId23"/>
    <p:sldId id="285" r:id="rId24"/>
    <p:sldId id="284"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080C5-4F33-4259-91B0-1B7C0A322E4E}" type="datetimeFigureOut">
              <a:rPr lang="cs-CZ" smtClean="0"/>
              <a:pPr/>
              <a:t>6.11.2016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34F1F-10E5-4BD4-A06B-5FA0A3B67220}" type="slidenum">
              <a:rPr lang="cs-CZ" smtClean="0"/>
              <a:pPr/>
              <a:t>‹#›</a:t>
            </a:fld>
            <a:endParaRPr lang="cs-CZ"/>
          </a:p>
        </p:txBody>
      </p:sp>
    </p:spTree>
    <p:extLst>
      <p:ext uri="{BB962C8B-B14F-4D97-AF65-F5344CB8AC3E}">
        <p14:creationId xmlns:p14="http://schemas.microsoft.com/office/powerpoint/2010/main" val="250303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solidFill>
                  <a:prstClr val="black"/>
                </a:solidFill>
              </a:rPr>
              <a:pPr/>
              <a:t>1</a:t>
            </a:fld>
            <a:endParaRPr lang="cs-CZ">
              <a:solidFill>
                <a:prstClr val="black"/>
              </a:solidFill>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solidFill>
                <a:srgbClr val="336666"/>
              </a:solidFill>
            </a:endParaRPr>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solidFill>
                <a:srgbClr val="336666"/>
              </a:solidFill>
            </a:endParaRPr>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solidFill>
                  <a:srgbClr val="336666"/>
                </a:solidFill>
              </a:rPr>
              <a:pPr/>
              <a:t>‹#›</a:t>
            </a:fld>
            <a:endParaRPr lang="cs-CZ">
              <a:solidFill>
                <a:srgbClr val="336666"/>
              </a:solidFill>
            </a:endParaRPr>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solidFill>
                <a:srgbClr val="336666"/>
              </a:solidFill>
            </a:endParaRPr>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solidFill>
                  <a:srgbClr val="336666"/>
                </a:solidFill>
              </a:rPr>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solidFill>
                  <a:srgbClr val="336666"/>
                </a:solidFill>
              </a:rPr>
              <a:pPr/>
              <a:t>‹#›</a:t>
            </a:fld>
            <a:endParaRPr lang="cs-CZ" altLang="en-US">
              <a:solidFill>
                <a:srgbClr val="336666"/>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solidFill>
                <a:srgbClr val="336666"/>
              </a:solidFill>
            </a:endParaRPr>
          </a:p>
        </p:txBody>
      </p:sp>
      <p:sp>
        <p:nvSpPr>
          <p:cNvPr id="8" name="Zástupný symbol pro zápatí 7"/>
          <p:cNvSpPr>
            <a:spLocks noGrp="1"/>
          </p:cNvSpPr>
          <p:nvPr>
            <p:ph type="ftr" sz="quarter" idx="11"/>
          </p:nvPr>
        </p:nvSpPr>
        <p:spPr/>
        <p:txBody>
          <a:bodyPr/>
          <a:lstStyle>
            <a:lvl1pPr>
              <a:defRPr/>
            </a:lvl1pPr>
          </a:lstStyle>
          <a:p>
            <a:endParaRPr lang="cs-CZ">
              <a:solidFill>
                <a:srgbClr val="336666"/>
              </a:solidFill>
            </a:endParaRPr>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solidFill>
                <a:srgbClr val="336666"/>
              </a:solidFill>
            </a:endParaRPr>
          </a:p>
        </p:txBody>
      </p:sp>
      <p:sp>
        <p:nvSpPr>
          <p:cNvPr id="4" name="Zástupný symbol pro zápatí 3"/>
          <p:cNvSpPr>
            <a:spLocks noGrp="1"/>
          </p:cNvSpPr>
          <p:nvPr>
            <p:ph type="ftr" sz="quarter" idx="11"/>
          </p:nvPr>
        </p:nvSpPr>
        <p:spPr/>
        <p:txBody>
          <a:bodyPr/>
          <a:lstStyle>
            <a:lvl1pPr>
              <a:defRPr/>
            </a:lvl1pPr>
          </a:lstStyle>
          <a:p>
            <a:endParaRPr lang="cs-CZ">
              <a:solidFill>
                <a:srgbClr val="336666"/>
              </a:solidFill>
            </a:endParaRPr>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solidFill>
                <a:srgbClr val="336666"/>
              </a:solidFill>
            </a:endParaRPr>
          </a:p>
        </p:txBody>
      </p:sp>
      <p:sp>
        <p:nvSpPr>
          <p:cNvPr id="3" name="Zástupný symbol pro zápatí 2"/>
          <p:cNvSpPr>
            <a:spLocks noGrp="1"/>
          </p:cNvSpPr>
          <p:nvPr>
            <p:ph type="ftr" sz="quarter" idx="11"/>
          </p:nvPr>
        </p:nvSpPr>
        <p:spPr/>
        <p:txBody>
          <a:bodyPr/>
          <a:lstStyle>
            <a:lvl1pPr>
              <a:defRPr/>
            </a:lvl1pPr>
          </a:lstStyle>
          <a:p>
            <a:endParaRPr lang="cs-CZ">
              <a:solidFill>
                <a:srgbClr val="336666"/>
              </a:solidFill>
            </a:endParaRPr>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endParaRPr lang="cs-CZ">
              <a:solidFill>
                <a:srgbClr val="336666"/>
              </a:solidFill>
            </a:endParaRPr>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cs-CZ">
              <a:solidFill>
                <a:srgbClr val="336666"/>
              </a:solidFill>
            </a:endParaRPr>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fld id="{BE0A9ABE-4C50-4161-AD70-D7E5FC43FCDA}" type="slidenum">
              <a:rPr lang="cs-CZ">
                <a:solidFill>
                  <a:srgbClr val="336666"/>
                </a:solidFill>
              </a:rPr>
              <a:pPr fontAlgn="base">
                <a:spcBef>
                  <a:spcPct val="0"/>
                </a:spcBef>
                <a:spcAft>
                  <a:spcPct val="0"/>
                </a:spcAft>
              </a:pPr>
              <a:t>‹#›</a:t>
            </a:fld>
            <a:endParaRPr lang="cs-CZ">
              <a:solidFill>
                <a:srgbClr val="336666"/>
              </a:solidFill>
            </a:endParaRPr>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fade thruBlk="1"/>
  </p:transition>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po.cz/cz/ministr-a-ministerstvo/analyticke-materialy/#category23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14.bin"/><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1.wmf"/><Relationship Id="rId9"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zisku a ztrát</a:t>
            </a:r>
            <a:endParaRPr lang="cs-CZ" dirty="0"/>
          </a:p>
        </p:txBody>
      </p:sp>
      <p:sp>
        <p:nvSpPr>
          <p:cNvPr id="3" name="Zástupný symbol pro obsah 2"/>
          <p:cNvSpPr>
            <a:spLocks noGrp="1"/>
          </p:cNvSpPr>
          <p:nvPr>
            <p:ph idx="1"/>
          </p:nvPr>
        </p:nvSpPr>
        <p:spPr/>
        <p:txBody>
          <a:bodyPr/>
          <a:lstStyle/>
          <a:p>
            <a:r>
              <a:rPr lang="cs-CZ" sz="2000" dirty="0" smtClean="0"/>
              <a:t>Poskytuje nám informace o nákladech, výnosech a HV firmy za určité období.</a:t>
            </a:r>
          </a:p>
          <a:p>
            <a:endParaRPr lang="cs-CZ" sz="2000" dirty="0" smtClean="0"/>
          </a:p>
          <a:p>
            <a:r>
              <a:rPr lang="cs-CZ" sz="2000" dirty="0" smtClean="0"/>
              <a:t>Rozvaha i výkaz Z/Z jsou vlastně informačním zobrazením dvou základních stránek téhož ekonomického jevu a proto jsou vnitřně propojeny prostřednictvím HV.</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10</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cash-</a:t>
            </a:r>
            <a:r>
              <a:rPr lang="cs-CZ" dirty="0" err="1" smtClean="0"/>
              <a:t>flow</a:t>
            </a:r>
            <a:endParaRPr lang="cs-CZ" dirty="0"/>
          </a:p>
        </p:txBody>
      </p:sp>
      <p:sp>
        <p:nvSpPr>
          <p:cNvPr id="3" name="Zástupný symbol pro obsah 2"/>
          <p:cNvSpPr>
            <a:spLocks noGrp="1"/>
          </p:cNvSpPr>
          <p:nvPr>
            <p:ph idx="1"/>
          </p:nvPr>
        </p:nvSpPr>
        <p:spPr/>
        <p:txBody>
          <a:bodyPr/>
          <a:lstStyle/>
          <a:p>
            <a:r>
              <a:rPr lang="cs-CZ" sz="2000" dirty="0" smtClean="0"/>
              <a:t>vyjádřením hotovostních toků - rozdíl mezi příjmy a výdaji</a:t>
            </a:r>
          </a:p>
          <a:p>
            <a:r>
              <a:rPr lang="cs-CZ" sz="2000" dirty="0" smtClean="0"/>
              <a:t>cash-</a:t>
            </a:r>
            <a:r>
              <a:rPr lang="cs-CZ" sz="2000" dirty="0" err="1" smtClean="0"/>
              <a:t>flow</a:t>
            </a:r>
            <a:r>
              <a:rPr lang="cs-CZ" sz="2000" dirty="0" smtClean="0"/>
              <a:t> zachycuje vývoj hotovosti v čase a poskytuje podniku popřípadě investorům informaci, zda podnik může v daný okamžik plnit své závazky či nikoliv</a:t>
            </a:r>
          </a:p>
          <a:p>
            <a:r>
              <a:rPr lang="cs-CZ" sz="2000" dirty="0" smtClean="0"/>
              <a:t>Sestavení výkazu – metody:</a:t>
            </a:r>
          </a:p>
          <a:p>
            <a:pPr lvl="1"/>
            <a:r>
              <a:rPr lang="cs-CZ" sz="1800" dirty="0" smtClean="0"/>
              <a:t>Přímá metoda </a:t>
            </a:r>
          </a:p>
          <a:p>
            <a:pPr lvl="1"/>
            <a:r>
              <a:rPr lang="cs-CZ" sz="1800" dirty="0" smtClean="0"/>
              <a:t>Nepřímá metoda </a:t>
            </a:r>
          </a:p>
          <a:p>
            <a:r>
              <a:rPr lang="cs-CZ" sz="2000" dirty="0" smtClean="0"/>
              <a:t>U obou způsobů výpočtu jsou rozlišovány tři oblasti činností podniku - provoz, investice a finance.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11</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Výpočet cash </a:t>
            </a:r>
            <a:r>
              <a:rPr lang="cs-CZ" dirty="0" err="1" smtClean="0"/>
              <a:t>flow</a:t>
            </a:r>
            <a:endParaRPr lang="cs-CZ" dirty="0"/>
          </a:p>
        </p:txBody>
      </p:sp>
      <p:sp>
        <p:nvSpPr>
          <p:cNvPr id="3" name="Zástupný symbol pro obsah 2"/>
          <p:cNvSpPr>
            <a:spLocks noGrp="1"/>
          </p:cNvSpPr>
          <p:nvPr>
            <p:ph idx="1"/>
          </p:nvPr>
        </p:nvSpPr>
        <p:spPr>
          <a:xfrm>
            <a:off x="1428728" y="1500174"/>
            <a:ext cx="7010400" cy="4114800"/>
          </a:xfrm>
        </p:spPr>
        <p:txBody>
          <a:bodyPr/>
          <a:lstStyle/>
          <a:p>
            <a:pPr>
              <a:buNone/>
            </a:pPr>
            <a:r>
              <a:rPr lang="cs-CZ" sz="1600" u="sng" dirty="0" smtClean="0"/>
              <a:t>Zjednodušené schéma nepřímé metody sestavení CF:</a:t>
            </a:r>
            <a:endParaRPr lang="cs-CZ" sz="1600" dirty="0" smtClean="0"/>
          </a:p>
          <a:p>
            <a:pPr>
              <a:buNone/>
            </a:pPr>
            <a:r>
              <a:rPr lang="cs-CZ" sz="1600" dirty="0" smtClean="0"/>
              <a:t> </a:t>
            </a:r>
          </a:p>
          <a:p>
            <a:pPr>
              <a:buNone/>
            </a:pPr>
            <a:r>
              <a:rPr lang="cs-CZ" sz="1600" dirty="0" smtClean="0"/>
              <a:t> </a:t>
            </a:r>
          </a:p>
          <a:p>
            <a:pPr>
              <a:buNone/>
            </a:pPr>
            <a:r>
              <a:rPr lang="cs-CZ" sz="1600" dirty="0" smtClean="0"/>
              <a:t>+	zisk</a:t>
            </a:r>
          </a:p>
          <a:p>
            <a:pPr>
              <a:buNone/>
            </a:pPr>
            <a:r>
              <a:rPr lang="cs-CZ" sz="1600" dirty="0" smtClean="0"/>
              <a:t>+	odpisy</a:t>
            </a:r>
          </a:p>
          <a:p>
            <a:pPr>
              <a:buNone/>
            </a:pPr>
            <a:r>
              <a:rPr lang="cs-CZ" sz="1600" dirty="0" smtClean="0"/>
              <a:t>+	tvorba dlouhodobých rezerv na vrub nákladů</a:t>
            </a:r>
          </a:p>
          <a:p>
            <a:pPr>
              <a:buNone/>
            </a:pPr>
            <a:r>
              <a:rPr lang="cs-CZ" sz="1600" b="1" dirty="0" smtClean="0"/>
              <a:t>=	CF I (změna pracovního kapitálu)</a:t>
            </a:r>
          </a:p>
          <a:p>
            <a:pPr>
              <a:buNone/>
            </a:pPr>
            <a:r>
              <a:rPr lang="cs-CZ" sz="1600" dirty="0" smtClean="0"/>
              <a:t>-	přírůstek zásob</a:t>
            </a:r>
          </a:p>
          <a:p>
            <a:pPr>
              <a:buNone/>
            </a:pPr>
            <a:r>
              <a:rPr lang="cs-CZ" sz="1600" dirty="0" smtClean="0"/>
              <a:t>+	úbytek zásob</a:t>
            </a:r>
          </a:p>
          <a:p>
            <a:pPr>
              <a:buNone/>
            </a:pPr>
            <a:r>
              <a:rPr lang="cs-CZ" sz="1600" b="1" dirty="0" smtClean="0"/>
              <a:t>=	CF II (změna čistého peněžního majetku)</a:t>
            </a:r>
          </a:p>
          <a:p>
            <a:pPr>
              <a:buNone/>
            </a:pPr>
            <a:r>
              <a:rPr lang="cs-CZ" sz="1600" dirty="0" smtClean="0"/>
              <a:t>-	přírůstek pohledávek</a:t>
            </a:r>
          </a:p>
          <a:p>
            <a:pPr>
              <a:buNone/>
            </a:pPr>
            <a:r>
              <a:rPr lang="cs-CZ" sz="1600" dirty="0" smtClean="0"/>
              <a:t>+	úbytek pohledávek</a:t>
            </a:r>
          </a:p>
          <a:p>
            <a:pPr>
              <a:buNone/>
            </a:pPr>
            <a:r>
              <a:rPr lang="cs-CZ" sz="1600" dirty="0" smtClean="0"/>
              <a:t>+	přírůstek závazků</a:t>
            </a:r>
          </a:p>
          <a:p>
            <a:pPr>
              <a:buNone/>
            </a:pPr>
            <a:r>
              <a:rPr lang="cs-CZ" sz="1600" dirty="0" smtClean="0"/>
              <a:t>-	úbytek závazků</a:t>
            </a:r>
          </a:p>
          <a:p>
            <a:pPr>
              <a:buNone/>
            </a:pPr>
            <a:r>
              <a:rPr lang="cs-CZ" sz="1600" b="1" dirty="0" smtClean="0"/>
              <a:t>=	CF III (změna fondu pohotových peněžních prostředků)</a:t>
            </a:r>
          </a:p>
          <a:p>
            <a:pPr>
              <a:buNone/>
            </a:pP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 - procentní rozbor</a:t>
            </a:r>
            <a:endParaRPr lang="cs-CZ" dirty="0"/>
          </a:p>
        </p:txBody>
      </p:sp>
      <p:sp>
        <p:nvSpPr>
          <p:cNvPr id="3" name="Zástupný symbol pro obsah 2"/>
          <p:cNvSpPr>
            <a:spLocks noGrp="1"/>
          </p:cNvSpPr>
          <p:nvPr>
            <p:ph idx="1"/>
          </p:nvPr>
        </p:nvSpPr>
        <p:spPr>
          <a:xfrm>
            <a:off x="323528" y="1628800"/>
            <a:ext cx="4968552" cy="2520280"/>
          </a:xfrm>
        </p:spPr>
        <p:txBody>
          <a:bodyPr/>
          <a:lstStyle/>
          <a:p>
            <a:pPr>
              <a:buNone/>
            </a:pPr>
            <a:r>
              <a:rPr lang="cs-CZ" sz="1600" b="1" dirty="0" smtClean="0"/>
              <a:t>Horizontální analýza</a:t>
            </a:r>
          </a:p>
          <a:p>
            <a:pPr>
              <a:buNone/>
            </a:pPr>
            <a:endParaRPr lang="cs-CZ" sz="1600" dirty="0" smtClean="0"/>
          </a:p>
          <a:p>
            <a:r>
              <a:rPr lang="cs-CZ" sz="1600" dirty="0" smtClean="0"/>
              <a:t>základní otázky: </a:t>
            </a:r>
          </a:p>
          <a:p>
            <a:pPr lvl="1"/>
            <a:r>
              <a:rPr lang="cs-CZ" sz="1600" i="1" dirty="0" smtClean="0"/>
              <a:t>O kolik jednotek se změnila položka v čase?</a:t>
            </a:r>
            <a:endParaRPr lang="cs-CZ" sz="1600" dirty="0" smtClean="0"/>
          </a:p>
          <a:p>
            <a:pPr lvl="1"/>
            <a:r>
              <a:rPr lang="cs-CZ" sz="1600" i="1" dirty="0" smtClean="0"/>
              <a:t>O kolik % se změnila jednotka v čase?</a:t>
            </a:r>
            <a:endParaRPr lang="cs-CZ" sz="1600" dirty="0" smtClean="0"/>
          </a:p>
          <a:p>
            <a:r>
              <a:rPr lang="cs-CZ" sz="1600" dirty="0" smtClean="0"/>
              <a:t>může být zpracována meziročně, nebo za několik období,</a:t>
            </a:r>
          </a:p>
          <a:p>
            <a:r>
              <a:rPr lang="cs-CZ" sz="1600" dirty="0" smtClean="0"/>
              <a:t>cílem je změřit pohyby jednotlivých veličin.</a:t>
            </a:r>
            <a:br>
              <a:rPr lang="cs-CZ" sz="1600" dirty="0" smtClean="0"/>
            </a:br>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13</a:t>
            </a:fld>
            <a:endParaRPr lang="cs-CZ">
              <a:solidFill>
                <a:srgbClr val="336666"/>
              </a:solidFill>
            </a:endParaRPr>
          </a:p>
        </p:txBody>
      </p:sp>
      <p:sp>
        <p:nvSpPr>
          <p:cNvPr id="5" name="Obdélník 4"/>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Náklady na zboží vzrostly o 7 % mezi rokem 2004 a 2005. Materiálová spotřeba meziročně klesla o 15 %. V letech 2000 až 2005 rostly mzdové náklady průměrně o 8 % ročně.</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anim calcmode="lin" valueType="num">
                                      <p:cBhvr>
                                        <p:cTn id="9" dur="3000" fill="hold"/>
                                        <p:tgtEl>
                                          <p:spTgt spid="5"/>
                                        </p:tgtEl>
                                        <p:attrNameLst>
                                          <p:attrName>style.rotation</p:attrName>
                                        </p:attrNameLst>
                                      </p:cBhvr>
                                      <p:tavLst>
                                        <p:tav tm="0">
                                          <p:val>
                                            <p:fltVal val="90"/>
                                          </p:val>
                                        </p:tav>
                                        <p:tav tm="100000">
                                          <p:val>
                                            <p:fltVal val="0"/>
                                          </p:val>
                                        </p:tav>
                                      </p:tavLst>
                                    </p:anim>
                                    <p:animEffect transition="in" filter="fade">
                                      <p:cBhvr>
                                        <p:cTn id="10"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Procentní rozbor</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14</a:t>
            </a:fld>
            <a:endParaRPr lang="cs-CZ">
              <a:solidFill>
                <a:srgbClr val="336666"/>
              </a:solidFill>
            </a:endParaRPr>
          </a:p>
        </p:txBody>
      </p:sp>
      <p:sp>
        <p:nvSpPr>
          <p:cNvPr id="5" name="Zástupný symbol pro obsah 4"/>
          <p:cNvSpPr>
            <a:spLocks noGrp="1"/>
          </p:cNvSpPr>
          <p:nvPr>
            <p:ph idx="1"/>
          </p:nvPr>
        </p:nvSpPr>
        <p:spPr>
          <a:xfrm>
            <a:off x="251520" y="1844824"/>
            <a:ext cx="4464496" cy="3342453"/>
          </a:xfrm>
          <a:prstGeom prst="rect">
            <a:avLst/>
          </a:prstGeom>
        </p:spPr>
        <p:txBody>
          <a:bodyPr wrap="square">
            <a:spAutoFit/>
          </a:bodyPr>
          <a:lstStyle/>
          <a:p>
            <a:pPr>
              <a:buNone/>
            </a:pPr>
            <a:r>
              <a:rPr lang="cs-CZ" sz="1600" b="1" dirty="0" smtClean="0"/>
              <a:t>Vertikální analýza</a:t>
            </a:r>
          </a:p>
          <a:p>
            <a:pPr>
              <a:buNone/>
            </a:pPr>
            <a:r>
              <a:rPr lang="cs-CZ" sz="1600" dirty="0" smtClean="0"/>
              <a:t> </a:t>
            </a:r>
          </a:p>
          <a:p>
            <a:r>
              <a:rPr lang="cs-CZ" sz="1600" dirty="0" smtClean="0"/>
              <a:t>základní otázky: </a:t>
            </a:r>
          </a:p>
          <a:p>
            <a:pPr lvl="1"/>
            <a:r>
              <a:rPr lang="cs-CZ" sz="1600" dirty="0" smtClean="0"/>
              <a:t>Z jakých položek se skládá daná skupina?</a:t>
            </a:r>
          </a:p>
          <a:p>
            <a:pPr lvl="1"/>
            <a:r>
              <a:rPr lang="cs-CZ" sz="1600" dirty="0" smtClean="0"/>
              <a:t>Jaký je podíl položky ve skupině?</a:t>
            </a:r>
          </a:p>
          <a:p>
            <a:pPr lvl="1"/>
            <a:r>
              <a:rPr lang="cs-CZ" sz="1600" dirty="0" smtClean="0"/>
              <a:t>lze mezi sebou srovnávat výsledky z několika časových období, nebo se srovnatelnými podniky či konkurencí,</a:t>
            </a:r>
          </a:p>
          <a:p>
            <a:r>
              <a:rPr lang="cs-CZ" sz="1600" dirty="0" smtClean="0"/>
              <a:t>cílem je zjistit jak se např. majetkové položky podílejí na celkové bilanční sumě.</a:t>
            </a:r>
            <a:br>
              <a:rPr lang="cs-CZ" sz="1600" dirty="0" smtClean="0"/>
            </a:br>
            <a:endParaRPr lang="cs-CZ" sz="1600" dirty="0"/>
          </a:p>
        </p:txBody>
      </p:sp>
      <p:sp>
        <p:nvSpPr>
          <p:cNvPr id="7" name="Obdélník 6"/>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Mzdové náklady tvoří 60 % nákladů osobních a 40 % nákladů celkových. Dlouhodobý majetek podniku tvořila ze 60 % budova s pozemkem a z 40 % strojní vybavení.</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anim calcmode="lin" valueType="num">
                                      <p:cBhvr>
                                        <p:cTn id="9" dur="3000" fill="hold"/>
                                        <p:tgtEl>
                                          <p:spTgt spid="7"/>
                                        </p:tgtEl>
                                        <p:attrNameLst>
                                          <p:attrName>style.rotation</p:attrName>
                                        </p:attrNameLst>
                                      </p:cBhvr>
                                      <p:tavLst>
                                        <p:tav tm="0">
                                          <p:val>
                                            <p:fltVal val="90"/>
                                          </p:val>
                                        </p:tav>
                                        <p:tav tm="100000">
                                          <p:val>
                                            <p:fltVal val="0"/>
                                          </p:val>
                                        </p:tav>
                                      </p:tavLst>
                                    </p:anim>
                                    <p:animEffect transition="in" filter="fade">
                                      <p:cBhvr>
                                        <p:cTn id="10"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poměrových ukazatelů</a:t>
            </a:r>
            <a:endParaRPr lang="cs-CZ" dirty="0"/>
          </a:p>
        </p:txBody>
      </p:sp>
      <p:sp>
        <p:nvSpPr>
          <p:cNvPr id="3" name="Zástupný symbol pro obsah 2"/>
          <p:cNvSpPr>
            <a:spLocks noGrp="1"/>
          </p:cNvSpPr>
          <p:nvPr>
            <p:ph idx="1"/>
          </p:nvPr>
        </p:nvSpPr>
        <p:spPr/>
        <p:txBody>
          <a:bodyPr/>
          <a:lstStyle/>
          <a:p>
            <a:r>
              <a:rPr lang="cs-CZ" sz="2000" dirty="0" smtClean="0"/>
              <a:t>vznikají jako poměr dvou absolutních ukazatelů </a:t>
            </a:r>
          </a:p>
          <a:p>
            <a:r>
              <a:rPr lang="cs-CZ" sz="2000" dirty="0" smtClean="0"/>
              <a:t>Lze srovnat s doporučenými hodnotami (např. s odvětvovými průměry pro jednotlivé ukazatele)</a:t>
            </a:r>
          </a:p>
          <a:p>
            <a:r>
              <a:rPr lang="cs-CZ" sz="2000" dirty="0" smtClean="0">
                <a:hlinkClick r:id="rId2"/>
              </a:rPr>
              <a:t>http://www.</a:t>
            </a:r>
            <a:r>
              <a:rPr lang="cs-CZ" sz="2000" dirty="0" err="1" smtClean="0">
                <a:hlinkClick r:id="rId2"/>
              </a:rPr>
              <a:t>mpo.cz</a:t>
            </a:r>
            <a:r>
              <a:rPr lang="cs-CZ" sz="2000" dirty="0" smtClean="0">
                <a:hlinkClick r:id="rId2"/>
              </a:rPr>
              <a:t>/</a:t>
            </a:r>
            <a:r>
              <a:rPr lang="cs-CZ" sz="2000" dirty="0" err="1" smtClean="0">
                <a:hlinkClick r:id="rId2"/>
              </a:rPr>
              <a:t>cz</a:t>
            </a:r>
            <a:r>
              <a:rPr lang="cs-CZ" sz="2000" dirty="0" smtClean="0">
                <a:hlinkClick r:id="rId2"/>
              </a:rPr>
              <a:t>/ministr-a-ministerstvo/</a:t>
            </a:r>
            <a:r>
              <a:rPr lang="cs-CZ" sz="2000" dirty="0" err="1" smtClean="0">
                <a:hlinkClick r:id="rId2"/>
              </a:rPr>
              <a:t>analyticke</a:t>
            </a:r>
            <a:r>
              <a:rPr lang="cs-CZ" sz="2000" dirty="0" smtClean="0">
                <a:hlinkClick r:id="rId2"/>
              </a:rPr>
              <a:t>-</a:t>
            </a:r>
            <a:r>
              <a:rPr lang="cs-CZ" sz="2000" dirty="0" err="1" smtClean="0">
                <a:hlinkClick r:id="rId2"/>
              </a:rPr>
              <a:t>materialy</a:t>
            </a:r>
            <a:r>
              <a:rPr lang="cs-CZ" sz="2000" dirty="0" smtClean="0">
                <a:hlinkClick r:id="rId2"/>
              </a:rPr>
              <a:t>/#category238</a:t>
            </a:r>
            <a:r>
              <a:rPr lang="cs-CZ" sz="2000" dirty="0" smtClean="0"/>
              <a:t> </a:t>
            </a:r>
          </a:p>
          <a:p>
            <a:r>
              <a:rPr lang="cs-CZ" sz="2000" dirty="0" smtClean="0"/>
              <a:t>nejčastěji rozděleny do 5 skupin, a to ukazatele aktivity, likvidity, zadluženosti, rentability a tržní hodnoty</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15</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r>
              <a:rPr lang="cs-CZ" sz="2000" dirty="0" smtClean="0"/>
              <a:t>ukazují s jakou efektivitou je podnik schopen využít majetek podniku</a:t>
            </a:r>
          </a:p>
          <a:p>
            <a:r>
              <a:rPr lang="cs-CZ" sz="2000" dirty="0" smtClean="0"/>
              <a:t>lze využít mimo jiné k určení kapitálové potřeby pro financování oběžného majetku</a:t>
            </a:r>
          </a:p>
          <a:p>
            <a:pPr>
              <a:buNone/>
            </a:pPr>
            <a:endParaRPr lang="cs-CZ" sz="2000" b="1" dirty="0" smtClean="0"/>
          </a:p>
          <a:p>
            <a:pPr>
              <a:buNone/>
            </a:pPr>
            <a:r>
              <a:rPr lang="cs-CZ" sz="2000" b="1" dirty="0" smtClean="0"/>
              <a:t>Obrat zásob		</a:t>
            </a:r>
          </a:p>
          <a:p>
            <a:pPr>
              <a:buNone/>
            </a:pPr>
            <a:endParaRPr lang="cs-CZ" sz="2000" dirty="0" smtClean="0"/>
          </a:p>
          <a:p>
            <a:pPr>
              <a:buNone/>
            </a:pPr>
            <a:endParaRPr lang="cs-CZ" sz="2000" dirty="0" smtClean="0"/>
          </a:p>
          <a:p>
            <a:pPr>
              <a:buNone/>
            </a:pPr>
            <a:r>
              <a:rPr lang="cs-CZ" sz="2000" b="1" dirty="0" smtClean="0"/>
              <a:t>Doba obratu zásob</a:t>
            </a:r>
          </a:p>
          <a:p>
            <a:pPr>
              <a:buNone/>
            </a:pPr>
            <a:endParaRPr lang="cs-CZ" sz="2000" dirty="0" smtClean="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16</a:t>
            </a:fld>
            <a:endParaRPr lang="cs-CZ">
              <a:solidFill>
                <a:srgbClr val="336666"/>
              </a:solidFill>
            </a:endParaRP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7" name="Object 1"/>
          <p:cNvGraphicFramePr>
            <a:graphicFrameLocks noChangeAspect="1"/>
          </p:cNvGraphicFramePr>
          <p:nvPr>
            <p:extLst>
              <p:ext uri="{D42A27DB-BD31-4B8C-83A1-F6EECF244321}">
                <p14:modId xmlns:p14="http://schemas.microsoft.com/office/powerpoint/2010/main" val="1926423227"/>
              </p:ext>
            </p:extLst>
          </p:nvPr>
        </p:nvGraphicFramePr>
        <p:xfrm>
          <a:off x="1619672" y="4149080"/>
          <a:ext cx="2736304" cy="649141"/>
        </p:xfrm>
        <a:graphic>
          <a:graphicData uri="http://schemas.openxmlformats.org/presentationml/2006/ole">
            <mc:AlternateContent xmlns:mc="http://schemas.openxmlformats.org/markup-compatibility/2006">
              <mc:Choice xmlns:v="urn:schemas-microsoft-com:vml" Requires="v">
                <p:oleObj spid="_x0000_s29710" name="Rovnice" r:id="rId3" imgW="1498320" imgH="431640" progId="Equation.3">
                  <p:embed/>
                </p:oleObj>
              </mc:Choice>
              <mc:Fallback>
                <p:oleObj name="Rovnice" r:id="rId3" imgW="1498320" imgH="431640" progId="Equation.3">
                  <p:embed/>
                  <p:pic>
                    <p:nvPicPr>
                      <p:cNvPr id="0" name="Picture 1"/>
                      <p:cNvPicPr>
                        <a:picLocks noChangeAspect="1" noChangeArrowheads="1"/>
                      </p:cNvPicPr>
                      <p:nvPr/>
                    </p:nvPicPr>
                    <p:blipFill>
                      <a:blip r:embed="rId4"/>
                      <a:srcRect/>
                      <a:stretch>
                        <a:fillRect/>
                      </a:stretch>
                    </p:blipFill>
                    <p:spPr bwMode="auto">
                      <a:xfrm>
                        <a:off x="1619672" y="4149080"/>
                        <a:ext cx="2736304" cy="649141"/>
                      </a:xfrm>
                      <a:prstGeom prst="rect">
                        <a:avLst/>
                      </a:prstGeom>
                      <a:noFill/>
                    </p:spPr>
                  </p:pic>
                </p:oleObj>
              </mc:Fallback>
            </mc:AlternateContent>
          </a:graphicData>
        </a:graphic>
      </p:graphicFrame>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9" name="Object 3"/>
          <p:cNvGraphicFramePr>
            <a:graphicFrameLocks noChangeAspect="1"/>
          </p:cNvGraphicFramePr>
          <p:nvPr>
            <p:extLst>
              <p:ext uri="{D42A27DB-BD31-4B8C-83A1-F6EECF244321}">
                <p14:modId xmlns:p14="http://schemas.microsoft.com/office/powerpoint/2010/main" val="3553084005"/>
              </p:ext>
            </p:extLst>
          </p:nvPr>
        </p:nvGraphicFramePr>
        <p:xfrm>
          <a:off x="1714479" y="5214950"/>
          <a:ext cx="4009649" cy="734330"/>
        </p:xfrm>
        <a:graphic>
          <a:graphicData uri="http://schemas.openxmlformats.org/presentationml/2006/ole">
            <mc:AlternateContent xmlns:mc="http://schemas.openxmlformats.org/markup-compatibility/2006">
              <mc:Choice xmlns:v="urn:schemas-microsoft-com:vml" Requires="v">
                <p:oleObj spid="_x0000_s29711"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479" y="5214950"/>
                        <a:ext cx="4009649" cy="73433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pPr>
              <a:buNone/>
            </a:pPr>
            <a:r>
              <a:rPr lang="cs-CZ" sz="2000" b="1" dirty="0" smtClean="0"/>
              <a:t>Průměrná doba obratu pohledávek</a:t>
            </a:r>
          </a:p>
          <a:p>
            <a:pPr>
              <a:buNone/>
            </a:pPr>
            <a:endParaRPr lang="cs-CZ" sz="2000" b="1" dirty="0" smtClean="0"/>
          </a:p>
          <a:p>
            <a:pPr>
              <a:buNone/>
            </a:pPr>
            <a:endParaRPr lang="cs-CZ" sz="2000" b="1" dirty="0" smtClean="0"/>
          </a:p>
          <a:p>
            <a:pPr>
              <a:buNone/>
            </a:pPr>
            <a:endParaRPr lang="cs-CZ" sz="2000" b="1" dirty="0" smtClean="0"/>
          </a:p>
          <a:p>
            <a:pPr>
              <a:buNone/>
            </a:pPr>
            <a:r>
              <a:rPr lang="cs-CZ" sz="2000" b="1" dirty="0" smtClean="0"/>
              <a:t>Obrat stálých aktiv (celkových aktiv)</a:t>
            </a:r>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17</a:t>
            </a:fld>
            <a:endParaRPr lang="cs-CZ">
              <a:solidFill>
                <a:srgbClr val="336666"/>
              </a:solidFill>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5" name="Object 1"/>
          <p:cNvGraphicFramePr>
            <a:graphicFrameLocks noChangeAspect="1"/>
          </p:cNvGraphicFramePr>
          <p:nvPr>
            <p:extLst>
              <p:ext uri="{D42A27DB-BD31-4B8C-83A1-F6EECF244321}">
                <p14:modId xmlns:p14="http://schemas.microsoft.com/office/powerpoint/2010/main" val="4294831491"/>
              </p:ext>
            </p:extLst>
          </p:nvPr>
        </p:nvGraphicFramePr>
        <p:xfrm>
          <a:off x="1490662" y="2428875"/>
          <a:ext cx="6393705" cy="642938"/>
        </p:xfrm>
        <a:graphic>
          <a:graphicData uri="http://schemas.openxmlformats.org/presentationml/2006/ole">
            <mc:AlternateContent xmlns:mc="http://schemas.openxmlformats.org/markup-compatibility/2006">
              <mc:Choice xmlns:v="urn:schemas-microsoft-com:vml" Requires="v">
                <p:oleObj spid="_x0000_s31765" name="Rovnice" r:id="rId3" imgW="3416040" imgH="431640" progId="Equation.3">
                  <p:embed/>
                </p:oleObj>
              </mc:Choice>
              <mc:Fallback>
                <p:oleObj name="Rovnice" r:id="rId3" imgW="341604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2" y="2428875"/>
                        <a:ext cx="6393705" cy="642938"/>
                      </a:xfrm>
                      <a:prstGeom prst="rect">
                        <a:avLst/>
                      </a:prstGeom>
                      <a:noFill/>
                    </p:spPr>
                  </p:pic>
                </p:oleObj>
              </mc:Fallback>
            </mc:AlternateContent>
          </a:graphicData>
        </a:graphic>
      </p:graphicFrame>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7" name="Object 3"/>
          <p:cNvGraphicFramePr>
            <a:graphicFrameLocks noChangeAspect="1"/>
          </p:cNvGraphicFramePr>
          <p:nvPr>
            <p:extLst>
              <p:ext uri="{D42A27DB-BD31-4B8C-83A1-F6EECF244321}">
                <p14:modId xmlns:p14="http://schemas.microsoft.com/office/powerpoint/2010/main" val="3978762668"/>
              </p:ext>
            </p:extLst>
          </p:nvPr>
        </p:nvGraphicFramePr>
        <p:xfrm>
          <a:off x="1643042" y="3857628"/>
          <a:ext cx="3865062" cy="642942"/>
        </p:xfrm>
        <a:graphic>
          <a:graphicData uri="http://schemas.openxmlformats.org/presentationml/2006/ole">
            <mc:AlternateContent xmlns:mc="http://schemas.openxmlformats.org/markup-compatibility/2006">
              <mc:Choice xmlns:v="urn:schemas-microsoft-com:vml" Requires="v">
                <p:oleObj spid="_x0000_s31766"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3857628"/>
                        <a:ext cx="3865062" cy="642942"/>
                      </a:xfrm>
                      <a:prstGeom prst="rect">
                        <a:avLst/>
                      </a:prstGeom>
                      <a:noFill/>
                    </p:spPr>
                  </p:pic>
                </p:oleObj>
              </mc:Fallback>
            </mc:AlternateContent>
          </a:graphicData>
        </a:graphic>
      </p:graphicFrame>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9" name="Object 5"/>
          <p:cNvGraphicFramePr>
            <a:graphicFrameLocks noChangeAspect="1"/>
          </p:cNvGraphicFramePr>
          <p:nvPr>
            <p:extLst>
              <p:ext uri="{D42A27DB-BD31-4B8C-83A1-F6EECF244321}">
                <p14:modId xmlns:p14="http://schemas.microsoft.com/office/powerpoint/2010/main" val="3057203467"/>
              </p:ext>
            </p:extLst>
          </p:nvPr>
        </p:nvGraphicFramePr>
        <p:xfrm>
          <a:off x="1966912" y="4929189"/>
          <a:ext cx="2461072" cy="768257"/>
        </p:xfrm>
        <a:graphic>
          <a:graphicData uri="http://schemas.openxmlformats.org/presentationml/2006/ole">
            <mc:AlternateContent xmlns:mc="http://schemas.openxmlformats.org/markup-compatibility/2006">
              <mc:Choice xmlns:v="urn:schemas-microsoft-com:vml" Requires="v">
                <p:oleObj spid="_x0000_s31767" name="Rovnice" r:id="rId7" imgW="1320480" imgH="431640" progId="Equation.3">
                  <p:embed/>
                </p:oleObj>
              </mc:Choice>
              <mc:Fallback>
                <p:oleObj name="Rovnice" r:id="rId7" imgW="132048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6912" y="4929189"/>
                        <a:ext cx="2461072" cy="768257"/>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likvidity</a:t>
            </a:r>
            <a:endParaRPr lang="cs-CZ" dirty="0"/>
          </a:p>
        </p:txBody>
      </p:sp>
      <p:sp>
        <p:nvSpPr>
          <p:cNvPr id="3" name="Zástupný symbol pro obsah 2"/>
          <p:cNvSpPr>
            <a:spLocks noGrp="1"/>
          </p:cNvSpPr>
          <p:nvPr>
            <p:ph idx="1"/>
          </p:nvPr>
        </p:nvSpPr>
        <p:spPr/>
        <p:txBody>
          <a:bodyPr/>
          <a:lstStyle/>
          <a:p>
            <a:r>
              <a:rPr lang="cs-CZ" sz="2000" dirty="0" smtClean="0"/>
              <a:t>Zkoumají, jestli je firma schopna uspokojit svoje krátkodobé závazky, tedy jestli je likvidní</a:t>
            </a:r>
          </a:p>
          <a:p>
            <a:pPr>
              <a:buNone/>
            </a:pPr>
            <a:r>
              <a:rPr lang="cs-CZ" sz="2000" dirty="0" smtClean="0"/>
              <a:t> </a:t>
            </a:r>
          </a:p>
          <a:p>
            <a:pPr>
              <a:buNone/>
            </a:pPr>
            <a:r>
              <a:rPr lang="cs-CZ" sz="2000" b="1" dirty="0" smtClean="0"/>
              <a:t>Běžná likvidita</a:t>
            </a:r>
          </a:p>
          <a:p>
            <a:pPr>
              <a:buNone/>
            </a:pPr>
            <a:endParaRPr lang="cs-CZ" sz="2000" dirty="0" smtClean="0"/>
          </a:p>
          <a:p>
            <a:pPr>
              <a:buNone/>
            </a:pPr>
            <a:endParaRPr lang="cs-CZ" sz="2000" dirty="0" smtClean="0"/>
          </a:p>
          <a:p>
            <a:pPr>
              <a:buNone/>
            </a:pPr>
            <a:r>
              <a:rPr lang="cs-CZ" sz="2000" b="1" dirty="0" smtClean="0"/>
              <a:t>Rychlá likvidita</a:t>
            </a:r>
          </a:p>
          <a:p>
            <a:pPr>
              <a:buNone/>
            </a:pPr>
            <a:endParaRPr lang="cs-CZ" sz="2000" dirty="0" smtClean="0"/>
          </a:p>
          <a:p>
            <a:pPr>
              <a:buNone/>
            </a:pPr>
            <a:endParaRPr lang="cs-CZ" sz="2000" dirty="0" smtClean="0"/>
          </a:p>
          <a:p>
            <a:pPr>
              <a:buNone/>
            </a:pPr>
            <a:r>
              <a:rPr lang="cs-CZ" sz="2000" b="1" dirty="0" smtClean="0"/>
              <a:t>Okamžitá likvidita</a:t>
            </a:r>
          </a:p>
          <a:p>
            <a:pPr>
              <a:buNone/>
            </a:pPr>
            <a:endParaRPr lang="cs-CZ" sz="2000" dirty="0" smtClean="0"/>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18</a:t>
            </a:fld>
            <a:endParaRPr lang="cs-CZ">
              <a:solidFill>
                <a:srgbClr val="336666"/>
              </a:solidFill>
            </a:endParaRPr>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69" name="Object 1"/>
          <p:cNvGraphicFramePr>
            <a:graphicFrameLocks noChangeAspect="1"/>
          </p:cNvGraphicFramePr>
          <p:nvPr>
            <p:extLst>
              <p:ext uri="{D42A27DB-BD31-4B8C-83A1-F6EECF244321}">
                <p14:modId xmlns:p14="http://schemas.microsoft.com/office/powerpoint/2010/main" val="3258607961"/>
              </p:ext>
            </p:extLst>
          </p:nvPr>
        </p:nvGraphicFramePr>
        <p:xfrm>
          <a:off x="1571625" y="3357563"/>
          <a:ext cx="3864472" cy="571500"/>
        </p:xfrm>
        <a:graphic>
          <a:graphicData uri="http://schemas.openxmlformats.org/presentationml/2006/ole">
            <mc:AlternateContent xmlns:mc="http://schemas.openxmlformats.org/markup-compatibility/2006">
              <mc:Choice xmlns:v="urn:schemas-microsoft-com:vml" Requires="v">
                <p:oleObj spid="_x0000_s32789" name="Rovnice" r:id="rId3" imgW="2311400" imgH="431800" progId="Equation.3">
                  <p:embed/>
                </p:oleObj>
              </mc:Choice>
              <mc:Fallback>
                <p:oleObj name="Rovnice" r:id="rId3" imgW="2311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25" y="3357563"/>
                        <a:ext cx="3864472" cy="571500"/>
                      </a:xfrm>
                      <a:prstGeom prst="rect">
                        <a:avLst/>
                      </a:prstGeom>
                      <a:noFill/>
                    </p:spPr>
                  </p:pic>
                </p:oleObj>
              </mc:Fallback>
            </mc:AlternateContent>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71" name="Object 3"/>
          <p:cNvGraphicFramePr>
            <a:graphicFrameLocks noChangeAspect="1"/>
          </p:cNvGraphicFramePr>
          <p:nvPr>
            <p:extLst>
              <p:ext uri="{D42A27DB-BD31-4B8C-83A1-F6EECF244321}">
                <p14:modId xmlns:p14="http://schemas.microsoft.com/office/powerpoint/2010/main" val="584422235"/>
              </p:ext>
            </p:extLst>
          </p:nvPr>
        </p:nvGraphicFramePr>
        <p:xfrm>
          <a:off x="2058988" y="5572125"/>
          <a:ext cx="5154612" cy="571500"/>
        </p:xfrm>
        <a:graphic>
          <a:graphicData uri="http://schemas.openxmlformats.org/presentationml/2006/ole">
            <mc:AlternateContent xmlns:mc="http://schemas.openxmlformats.org/markup-compatibility/2006">
              <mc:Choice xmlns:v="urn:schemas-microsoft-com:vml" Requires="v">
                <p:oleObj spid="_x0000_s32790" name="Rovnice" r:id="rId5" imgW="3543120" imgH="431640" progId="Equation.3">
                  <p:embed/>
                </p:oleObj>
              </mc:Choice>
              <mc:Fallback>
                <p:oleObj name="Rovnice" r:id="rId5" imgW="3543120" imgH="431640" progId="Equation.3">
                  <p:embed/>
                  <p:pic>
                    <p:nvPicPr>
                      <p:cNvPr id="0" name="Picture 3"/>
                      <p:cNvPicPr>
                        <a:picLocks noChangeAspect="1" noChangeArrowheads="1"/>
                      </p:cNvPicPr>
                      <p:nvPr/>
                    </p:nvPicPr>
                    <p:blipFill>
                      <a:blip r:embed="rId6"/>
                      <a:srcRect/>
                      <a:stretch>
                        <a:fillRect/>
                      </a:stretch>
                    </p:blipFill>
                    <p:spPr bwMode="auto">
                      <a:xfrm>
                        <a:off x="2058988" y="5572125"/>
                        <a:ext cx="5154612" cy="571500"/>
                      </a:xfrm>
                      <a:prstGeom prst="rect">
                        <a:avLst/>
                      </a:prstGeom>
                      <a:noFill/>
                    </p:spPr>
                  </p:pic>
                </p:oleObj>
              </mc:Fallback>
            </mc:AlternateContent>
          </a:graphicData>
        </a:graphic>
      </p:graphicFrame>
      <p:graphicFrame>
        <p:nvGraphicFramePr>
          <p:cNvPr id="32773" name="Object 5"/>
          <p:cNvGraphicFramePr>
            <a:graphicFrameLocks noChangeAspect="1"/>
          </p:cNvGraphicFramePr>
          <p:nvPr>
            <p:extLst>
              <p:ext uri="{D42A27DB-BD31-4B8C-83A1-F6EECF244321}">
                <p14:modId xmlns:p14="http://schemas.microsoft.com/office/powerpoint/2010/main" val="2481369156"/>
              </p:ext>
            </p:extLst>
          </p:nvPr>
        </p:nvGraphicFramePr>
        <p:xfrm>
          <a:off x="1571625" y="4500563"/>
          <a:ext cx="4440238" cy="571500"/>
        </p:xfrm>
        <a:graphic>
          <a:graphicData uri="http://schemas.openxmlformats.org/presentationml/2006/ole">
            <mc:AlternateContent xmlns:mc="http://schemas.openxmlformats.org/markup-compatibility/2006">
              <mc:Choice xmlns:v="urn:schemas-microsoft-com:vml" Requires="v">
                <p:oleObj spid="_x0000_s32791" name="Rovnice" r:id="rId7" imgW="2565400" imgH="431800" progId="Equation.3">
                  <p:embed/>
                </p:oleObj>
              </mc:Choice>
              <mc:Fallback>
                <p:oleObj name="Rovnice" r:id="rId7" imgW="2565400" imgH="4318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1625" y="4500563"/>
                        <a:ext cx="4440238" cy="57150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zadluženosti</a:t>
            </a:r>
            <a:endParaRPr lang="cs-CZ" dirty="0"/>
          </a:p>
        </p:txBody>
      </p:sp>
      <p:sp>
        <p:nvSpPr>
          <p:cNvPr id="3" name="Zástupný symbol pro obsah 2"/>
          <p:cNvSpPr>
            <a:spLocks noGrp="1"/>
          </p:cNvSpPr>
          <p:nvPr>
            <p:ph idx="1"/>
          </p:nvPr>
        </p:nvSpPr>
        <p:spPr>
          <a:xfrm>
            <a:off x="1500166" y="1643050"/>
            <a:ext cx="7010400" cy="4114800"/>
          </a:xfrm>
        </p:spPr>
        <p:txBody>
          <a:bodyPr/>
          <a:lstStyle/>
          <a:p>
            <a:r>
              <a:rPr lang="cs-CZ" sz="2000" dirty="0" smtClean="0"/>
              <a:t>Ukazují do jaké míry je v podniku k financování majetku podniku využíván cizí kapitál </a:t>
            </a:r>
          </a:p>
          <a:p>
            <a:r>
              <a:rPr lang="cs-CZ" sz="2000" dirty="0" smtClean="0"/>
              <a:t>Ale! Zadlužený podnik rizikovější</a:t>
            </a:r>
          </a:p>
          <a:p>
            <a:r>
              <a:rPr lang="cs-CZ" sz="2000" dirty="0" smtClean="0"/>
              <a:t>Potřeba zjišťovat i náklady na cizí kapitál a poměřovat je vytvořenému zisku</a:t>
            </a:r>
          </a:p>
          <a:p>
            <a:endParaRPr lang="cs-CZ" sz="2000" dirty="0" smtClean="0"/>
          </a:p>
          <a:p>
            <a:pPr>
              <a:buNone/>
            </a:pPr>
            <a:r>
              <a:rPr lang="cs-CZ" sz="2000" dirty="0" smtClean="0"/>
              <a:t>Míra celkové zadluženosti		Úrokové krytí		</a:t>
            </a:r>
          </a:p>
          <a:p>
            <a:pPr>
              <a:buNone/>
            </a:pPr>
            <a:endParaRPr lang="cs-CZ" sz="2000" dirty="0" smtClean="0"/>
          </a:p>
          <a:p>
            <a:pPr>
              <a:buNone/>
            </a:pPr>
            <a:endParaRPr lang="cs-CZ" sz="2000" dirty="0" smtClean="0"/>
          </a:p>
          <a:p>
            <a:pPr>
              <a:buNone/>
            </a:pPr>
            <a:r>
              <a:rPr lang="cs-CZ" sz="2000" dirty="0" smtClean="0"/>
              <a:t>Míra zadluženosti vlastního kapitálu</a:t>
            </a:r>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19</a:t>
            </a:fld>
            <a:endParaRPr lang="cs-CZ">
              <a:solidFill>
                <a:srgbClr val="336666"/>
              </a:solidFill>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3" name="Object 1"/>
          <p:cNvGraphicFramePr>
            <a:graphicFrameLocks noChangeAspect="1"/>
          </p:cNvGraphicFramePr>
          <p:nvPr/>
        </p:nvGraphicFramePr>
        <p:xfrm>
          <a:off x="1482725" y="4429125"/>
          <a:ext cx="3113088" cy="571500"/>
        </p:xfrm>
        <a:graphic>
          <a:graphicData uri="http://schemas.openxmlformats.org/presentationml/2006/ole">
            <mc:AlternateContent xmlns:mc="http://schemas.openxmlformats.org/markup-compatibility/2006">
              <mc:Choice xmlns:v="urn:schemas-microsoft-com:vml" Requires="v">
                <p:oleObj spid="_x0000_s33826" name="Rovnice" r:id="rId3" imgW="2336760" imgH="431640" progId="Equation.3">
                  <p:embed/>
                </p:oleObj>
              </mc:Choice>
              <mc:Fallback>
                <p:oleObj name="Rovnice" r:id="rId3" imgW="23367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2725" y="4429125"/>
                        <a:ext cx="3113088"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3"/>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7" name="Rovnice" r:id="rId5" imgW="88560" imgH="88560" progId="Equation.3">
                  <p:embed/>
                </p:oleObj>
              </mc:Choice>
              <mc:Fallback>
                <p:oleObj name="Rovnice" r:id="rId5" imgW="88560" imgH="88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6" name="Object 4"/>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8" name="Rovnice" r:id="rId7" imgW="88560" imgH="88560" progId="Equation.3">
                  <p:embed/>
                </p:oleObj>
              </mc:Choice>
              <mc:Fallback>
                <p:oleObj name="Rovnice" r:id="rId7" imgW="88560" imgH="8856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7" name="Object 5"/>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9" name="Rovnice" r:id="rId8" imgW="88560" imgH="88560" progId="Equation.3">
                  <p:embed/>
                </p:oleObj>
              </mc:Choice>
              <mc:Fallback>
                <p:oleObj name="Rovnice" r:id="rId8" imgW="88560" imgH="8856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8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9" name="Object 7"/>
          <p:cNvGraphicFramePr>
            <a:graphicFrameLocks noChangeAspect="1"/>
          </p:cNvGraphicFramePr>
          <p:nvPr/>
        </p:nvGraphicFramePr>
        <p:xfrm>
          <a:off x="1500166" y="5572140"/>
          <a:ext cx="3000396" cy="533667"/>
        </p:xfrm>
        <a:graphic>
          <a:graphicData uri="http://schemas.openxmlformats.org/presentationml/2006/ole">
            <mc:AlternateContent xmlns:mc="http://schemas.openxmlformats.org/markup-compatibility/2006">
              <mc:Choice xmlns:v="urn:schemas-microsoft-com:vml" Requires="v">
                <p:oleObj spid="_x0000_s33830" name="Rovnice" r:id="rId9" imgW="2412720" imgH="431640" progId="Equation.3">
                  <p:embed/>
                </p:oleObj>
              </mc:Choice>
              <mc:Fallback>
                <p:oleObj name="Rovnice" r:id="rId9" imgW="2412720" imgH="43164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66" y="5572140"/>
                        <a:ext cx="3000396" cy="5336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801" name="Object 9"/>
          <p:cNvGraphicFramePr>
            <a:graphicFrameLocks noChangeAspect="1"/>
          </p:cNvGraphicFramePr>
          <p:nvPr/>
        </p:nvGraphicFramePr>
        <p:xfrm>
          <a:off x="5857884" y="4500570"/>
          <a:ext cx="3071834" cy="642942"/>
        </p:xfrm>
        <a:graphic>
          <a:graphicData uri="http://schemas.openxmlformats.org/presentationml/2006/ole">
            <mc:AlternateContent xmlns:mc="http://schemas.openxmlformats.org/markup-compatibility/2006">
              <mc:Choice xmlns:v="urn:schemas-microsoft-com:vml" Requires="v">
                <p:oleObj spid="_x0000_s33831" name="Rovnice" r:id="rId11" imgW="2044700" imgH="431800" progId="Equation.3">
                  <p:embed/>
                </p:oleObj>
              </mc:Choice>
              <mc:Fallback>
                <p:oleObj name="Rovnice" r:id="rId11" imgW="2044700" imgH="431800"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57884" y="4500570"/>
                        <a:ext cx="3071834"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pPr>
              <a:buNone/>
            </a:pPr>
            <a:r>
              <a:rPr lang="cs-CZ" sz="2400" dirty="0" smtClean="0"/>
              <a:t>Hlavní úkoly:</a:t>
            </a:r>
          </a:p>
          <a:p>
            <a:r>
              <a:rPr lang="cs-CZ" sz="2400" dirty="0" smtClean="0"/>
              <a:t>Získávání finančních zdrojů pro podnik</a:t>
            </a:r>
          </a:p>
          <a:p>
            <a:r>
              <a:rPr lang="cs-CZ" sz="2400" dirty="0" smtClean="0"/>
              <a:t>Rozhodování o struktuře finančních zdrojů (pasiv)</a:t>
            </a:r>
          </a:p>
          <a:p>
            <a:r>
              <a:rPr lang="cs-CZ" sz="2400" dirty="0" smtClean="0"/>
              <a:t>Rozhodování o alokaci kapitálu</a:t>
            </a:r>
          </a:p>
          <a:p>
            <a:r>
              <a:rPr lang="cs-CZ" sz="2400" dirty="0" smtClean="0"/>
              <a:t>Rozhodování o výsledku hospodaření</a:t>
            </a:r>
          </a:p>
          <a:p>
            <a:r>
              <a:rPr lang="cs-CZ" sz="2400" dirty="0" smtClean="0"/>
              <a:t>Analýza, kontrola, řízení hospodářské stránky podniku</a:t>
            </a: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r>
              <a:rPr lang="cs-CZ" sz="2000" dirty="0" smtClean="0"/>
              <a:t>měří výnos jednotlivých skupin zdrojů nebo to, jaký zisk přináší investice do tohoto podniku. Pro srovnání firem není možné použít pouze zisk podniku, poněvadž zisk závisí na velikosti podniku. Poměr zisku s vloženými prostředky ziskovost lépe zohlední pro srovnání podniků.</a:t>
            </a:r>
          </a:p>
          <a:p>
            <a:pPr>
              <a:buNone/>
            </a:pPr>
            <a:endParaRPr lang="cs-CZ" sz="2000" dirty="0" smtClean="0"/>
          </a:p>
          <a:p>
            <a:pPr>
              <a:buNone/>
            </a:pPr>
            <a:r>
              <a:rPr lang="cs-CZ" sz="2000" b="1" dirty="0" smtClean="0"/>
              <a:t>Rentabilita aktiv (ROA)</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20</a:t>
            </a:fld>
            <a:endParaRPr lang="cs-CZ">
              <a:solidFill>
                <a:srgbClr val="336666"/>
              </a:solidFill>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4817" name="Object 1"/>
          <p:cNvGraphicFramePr>
            <a:graphicFrameLocks noChangeAspect="1"/>
          </p:cNvGraphicFramePr>
          <p:nvPr/>
        </p:nvGraphicFramePr>
        <p:xfrm>
          <a:off x="1447800" y="4429125"/>
          <a:ext cx="4919663" cy="642938"/>
        </p:xfrm>
        <a:graphic>
          <a:graphicData uri="http://schemas.openxmlformats.org/presentationml/2006/ole">
            <mc:AlternateContent xmlns:mc="http://schemas.openxmlformats.org/markup-compatibility/2006">
              <mc:Choice xmlns:v="urn:schemas-microsoft-com:vml" Requires="v">
                <p:oleObj spid="_x0000_s34822" name="Rovnice" r:id="rId3" imgW="3276360" imgH="431640" progId="Equation.3">
                  <p:embed/>
                </p:oleObj>
              </mc:Choice>
              <mc:Fallback>
                <p:oleObj name="Rovnice" r:id="rId3" imgW="32763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429125"/>
                        <a:ext cx="4919663"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pPr>
              <a:buNone/>
            </a:pPr>
            <a:r>
              <a:rPr lang="cs-CZ" sz="2000" dirty="0" smtClean="0"/>
              <a:t>Rentabilita vlastního kapitálu</a:t>
            </a:r>
          </a:p>
          <a:p>
            <a:pPr>
              <a:buNone/>
            </a:pPr>
            <a:endParaRPr lang="cs-CZ" sz="2000" dirty="0" smtClean="0"/>
          </a:p>
          <a:p>
            <a:pPr>
              <a:buNone/>
            </a:pPr>
            <a:endParaRPr lang="cs-CZ" sz="2000" dirty="0" smtClean="0"/>
          </a:p>
          <a:p>
            <a:pPr>
              <a:buNone/>
            </a:pPr>
            <a:endParaRPr lang="cs-CZ" sz="2000" dirty="0" smtClean="0"/>
          </a:p>
          <a:p>
            <a:pPr>
              <a:buNone/>
            </a:pPr>
            <a:r>
              <a:rPr lang="cs-CZ" sz="2000" dirty="0" smtClean="0"/>
              <a:t>Rentabilita tržeb</a:t>
            </a:r>
          </a:p>
          <a:p>
            <a:pPr>
              <a:buNone/>
            </a:pPr>
            <a:endParaRPr lang="cs-CZ" sz="2000" dirty="0" smtClean="0"/>
          </a:p>
          <a:p>
            <a:pPr>
              <a:buNone/>
            </a:pPr>
            <a:endParaRPr lang="cs-CZ" sz="2000" dirty="0" smtClean="0"/>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21</a:t>
            </a:fld>
            <a:endParaRPr lang="cs-CZ">
              <a:solidFill>
                <a:srgbClr val="336666"/>
              </a:solidFill>
            </a:endParaRP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1" name="Object 1"/>
          <p:cNvGraphicFramePr>
            <a:graphicFrameLocks noChangeAspect="1"/>
          </p:cNvGraphicFramePr>
          <p:nvPr/>
        </p:nvGraphicFramePr>
        <p:xfrm>
          <a:off x="1571604" y="2428868"/>
          <a:ext cx="4102129" cy="571504"/>
        </p:xfrm>
        <a:graphic>
          <a:graphicData uri="http://schemas.openxmlformats.org/presentationml/2006/ole">
            <mc:AlternateContent xmlns:mc="http://schemas.openxmlformats.org/markup-compatibility/2006">
              <mc:Choice xmlns:v="urn:schemas-microsoft-com:vml" Requires="v">
                <p:oleObj spid="_x0000_s35852" name="Rovnice" r:id="rId3" imgW="3073400" imgH="431800" progId="Equation.3">
                  <p:embed/>
                </p:oleObj>
              </mc:Choice>
              <mc:Fallback>
                <p:oleObj name="Rovnice" r:id="rId3" imgW="3073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2428868"/>
                        <a:ext cx="4102129"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3" name="Object 3"/>
          <p:cNvGraphicFramePr>
            <a:graphicFrameLocks noChangeAspect="1"/>
          </p:cNvGraphicFramePr>
          <p:nvPr/>
        </p:nvGraphicFramePr>
        <p:xfrm>
          <a:off x="1643042" y="4000504"/>
          <a:ext cx="4398308" cy="642942"/>
        </p:xfrm>
        <a:graphic>
          <a:graphicData uri="http://schemas.openxmlformats.org/presentationml/2006/ole">
            <mc:AlternateContent xmlns:mc="http://schemas.openxmlformats.org/markup-compatibility/2006">
              <mc:Choice xmlns:v="urn:schemas-microsoft-com:vml" Requires="v">
                <p:oleObj spid="_x0000_s35853" name="Rovnice" r:id="rId5" imgW="2870200" imgH="419100" progId="Equation.3">
                  <p:embed/>
                </p:oleObj>
              </mc:Choice>
              <mc:Fallback>
                <p:oleObj name="Rovnice" r:id="rId5" imgW="2870200" imgH="4191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4000504"/>
                        <a:ext cx="439830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5845" name="Picture 5" descr="http://aexcommercialfinancing.com/resources/business-finance-help.gif"/>
          <p:cNvPicPr>
            <a:picLocks noChangeAspect="1" noChangeArrowheads="1"/>
          </p:cNvPicPr>
          <p:nvPr/>
        </p:nvPicPr>
        <p:blipFill>
          <a:blip r:embed="rId7" cstate="print"/>
          <a:srcRect/>
          <a:stretch>
            <a:fillRect/>
          </a:stretch>
        </p:blipFill>
        <p:spPr bwMode="auto">
          <a:xfrm>
            <a:off x="6084168" y="3798167"/>
            <a:ext cx="3059832" cy="3059833"/>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iterate type="lt">
                                    <p:tmPct val="0"/>
                                  </p:iterate>
                                  <p:childTnLst>
                                    <p:set>
                                      <p:cBhvr>
                                        <p:cTn id="6" dur="1" fill="hold">
                                          <p:stCondLst>
                                            <p:cond delay="0"/>
                                          </p:stCondLst>
                                        </p:cTn>
                                        <p:tgtEl>
                                          <p:spTgt spid="35845"/>
                                        </p:tgtEl>
                                        <p:attrNameLst>
                                          <p:attrName>style.visibility</p:attrName>
                                        </p:attrNameLst>
                                      </p:cBhvr>
                                      <p:to>
                                        <p:strVal val="visible"/>
                                      </p:to>
                                    </p:set>
                                    <p:animEffect transition="in" filter="fade">
                                      <p:cBhvr>
                                        <p:cTn id="7" dur="2000"/>
                                        <p:tgtEl>
                                          <p:spTgt spid="35845"/>
                                        </p:tgtEl>
                                      </p:cBhvr>
                                    </p:animEffect>
                                    <p:anim calcmode="lin" valueType="num">
                                      <p:cBhvr>
                                        <p:cTn id="8" dur="2000" fill="hold"/>
                                        <p:tgtEl>
                                          <p:spTgt spid="35845"/>
                                        </p:tgtEl>
                                        <p:attrNameLst>
                                          <p:attrName>style.rotation</p:attrName>
                                        </p:attrNameLst>
                                      </p:cBhvr>
                                      <p:tavLst>
                                        <p:tav tm="0">
                                          <p:val>
                                            <p:fltVal val="720"/>
                                          </p:val>
                                        </p:tav>
                                        <p:tav tm="100000">
                                          <p:val>
                                            <p:fltVal val="0"/>
                                          </p:val>
                                        </p:tav>
                                      </p:tavLst>
                                    </p:anim>
                                    <p:anim calcmode="lin" valueType="num">
                                      <p:cBhvr>
                                        <p:cTn id="9" dur="2000" fill="hold"/>
                                        <p:tgtEl>
                                          <p:spTgt spid="35845"/>
                                        </p:tgtEl>
                                        <p:attrNameLst>
                                          <p:attrName>ppt_h</p:attrName>
                                        </p:attrNameLst>
                                      </p:cBhvr>
                                      <p:tavLst>
                                        <p:tav tm="0">
                                          <p:val>
                                            <p:fltVal val="0"/>
                                          </p:val>
                                        </p:tav>
                                        <p:tav tm="100000">
                                          <p:val>
                                            <p:strVal val="#ppt_h"/>
                                          </p:val>
                                        </p:tav>
                                      </p:tavLst>
                                    </p:anim>
                                    <p:anim calcmode="lin" valueType="num">
                                      <p:cBhvr>
                                        <p:cTn id="10" dur="2000" fill="hold"/>
                                        <p:tgtEl>
                                          <p:spTgt spid="3584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35845"/>
                                        </p:tgtEl>
                                        <p:attrNameLst>
                                          <p:attrName>style.visibility</p:attrName>
                                        </p:attrNameLst>
                                      </p:cBhvr>
                                      <p:to>
                                        <p:strVal val="visible"/>
                                      </p:to>
                                    </p:set>
                                    <p:anim calcmode="lin" valueType="num">
                                      <p:cBhvr>
                                        <p:cTn id="15" dur="1000" fill="hold"/>
                                        <p:tgtEl>
                                          <p:spTgt spid="35845"/>
                                        </p:tgtEl>
                                        <p:attrNameLst>
                                          <p:attrName>ppt_w</p:attrName>
                                        </p:attrNameLst>
                                      </p:cBhvr>
                                      <p:tavLst>
                                        <p:tav tm="0">
                                          <p:val>
                                            <p:fltVal val="0"/>
                                          </p:val>
                                        </p:tav>
                                        <p:tav tm="100000">
                                          <p:val>
                                            <p:strVal val="#ppt_w"/>
                                          </p:val>
                                        </p:tav>
                                      </p:tavLst>
                                    </p:anim>
                                    <p:anim calcmode="lin" valueType="num">
                                      <p:cBhvr>
                                        <p:cTn id="16" dur="1000" fill="hold"/>
                                        <p:tgtEl>
                                          <p:spTgt spid="35845"/>
                                        </p:tgtEl>
                                        <p:attrNameLst>
                                          <p:attrName>ppt_h</p:attrName>
                                        </p:attrNameLst>
                                      </p:cBhvr>
                                      <p:tavLst>
                                        <p:tav tm="0">
                                          <p:val>
                                            <p:fltVal val="0"/>
                                          </p:val>
                                        </p:tav>
                                        <p:tav tm="100000">
                                          <p:val>
                                            <p:strVal val="#ppt_h"/>
                                          </p:val>
                                        </p:tav>
                                      </p:tavLst>
                                    </p:anim>
                                    <p:anim calcmode="lin" valueType="num">
                                      <p:cBhvr>
                                        <p:cTn id="17" dur="1000" fill="hold"/>
                                        <p:tgtEl>
                                          <p:spTgt spid="35845"/>
                                        </p:tgtEl>
                                        <p:attrNameLst>
                                          <p:attrName>style.rotation</p:attrName>
                                        </p:attrNameLst>
                                      </p:cBhvr>
                                      <p:tavLst>
                                        <p:tav tm="0">
                                          <p:val>
                                            <p:fltVal val="90"/>
                                          </p:val>
                                        </p:tav>
                                        <p:tav tm="100000">
                                          <p:val>
                                            <p:fltVal val="0"/>
                                          </p:val>
                                        </p:tav>
                                      </p:tavLst>
                                    </p:anim>
                                    <p:animEffect transition="in" filter="fade">
                                      <p:cBhvr>
                                        <p:cTn id="18" dur="10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finanční analýzy	</a:t>
            </a:r>
            <a:endParaRPr lang="cs-CZ" dirty="0"/>
          </a:p>
        </p:txBody>
      </p:sp>
      <p:sp>
        <p:nvSpPr>
          <p:cNvPr id="3" name="Zástupný symbol pro obsah 2"/>
          <p:cNvSpPr>
            <a:spLocks noGrp="1"/>
          </p:cNvSpPr>
          <p:nvPr>
            <p:ph idx="1"/>
          </p:nvPr>
        </p:nvSpPr>
        <p:spPr/>
        <p:txBody>
          <a:bodyPr/>
          <a:lstStyle/>
          <a:p>
            <a:r>
              <a:rPr lang="cs-CZ" sz="2000" dirty="0" smtClean="0"/>
              <a:t>První etapa: rozbor základních ukazatelů, zjištění odchylek od „normálního“  stavu</a:t>
            </a:r>
          </a:p>
          <a:p>
            <a:r>
              <a:rPr lang="cs-CZ" sz="2000" dirty="0" smtClean="0"/>
              <a:t>Druhá etapa: rozbor zjištěných odchylek a stanovení příčin</a:t>
            </a:r>
          </a:p>
          <a:p>
            <a:r>
              <a:rPr lang="cs-CZ" sz="2000" dirty="0" smtClean="0"/>
              <a:t>Třetí etapa: přesná identifikace příčin a návrh na jejich případné odstranění</a:t>
            </a:r>
          </a:p>
          <a:p>
            <a:endParaRPr lang="cs-CZ" sz="2000" dirty="0" smtClean="0"/>
          </a:p>
          <a:p>
            <a:pPr>
              <a:buNone/>
            </a:pPr>
            <a:endParaRPr lang="cs-CZ" sz="2000" dirty="0" smtClean="0"/>
          </a:p>
          <a:p>
            <a:r>
              <a:rPr lang="cs-CZ" sz="2000" dirty="0" smtClean="0"/>
              <a:t>Je vhodné zpracovávat ukazatele v časových řadách </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endParaRPr lang="cs-CZ" dirty="0"/>
          </a:p>
        </p:txBody>
      </p:sp>
      <p:sp>
        <p:nvSpPr>
          <p:cNvPr id="3" name="Zástupný symbol pro obsah 2"/>
          <p:cNvSpPr>
            <a:spLocks noGrp="1"/>
          </p:cNvSpPr>
          <p:nvPr>
            <p:ph idx="1"/>
          </p:nvPr>
        </p:nvSpPr>
        <p:spPr/>
        <p:txBody>
          <a:bodyPr/>
          <a:lstStyle/>
          <a:p>
            <a:r>
              <a:rPr lang="cs-CZ" dirty="0" smtClean="0"/>
              <a:t>Z jakých finančních výkazů bude podnik čerpat data pro výpočet jednotlivých ukazatelů?</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23</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11960" y="1905000"/>
            <a:ext cx="4322440" cy="4114800"/>
          </a:xfrm>
        </p:spPr>
        <p:txBody>
          <a:bodyPr/>
          <a:lstStyle/>
          <a:p>
            <a:pPr>
              <a:buNone/>
            </a:pPr>
            <a:endParaRPr lang="cs-CZ" dirty="0" smtClean="0"/>
          </a:p>
          <a:p>
            <a:pPr>
              <a:buNone/>
            </a:pPr>
            <a:endParaRPr lang="cs-CZ" dirty="0" smtClean="0"/>
          </a:p>
          <a:p>
            <a:pPr>
              <a:buNone/>
            </a:pPr>
            <a:endParaRPr lang="cs-CZ" dirty="0" smtClean="0"/>
          </a:p>
          <a:p>
            <a:pPr algn="ctr">
              <a:buNone/>
            </a:pPr>
            <a:r>
              <a:rPr lang="cs-CZ" dirty="0" smtClean="0"/>
              <a:t>Děkuji za pozornost</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24</a:t>
            </a:fld>
            <a:endParaRPr lang="cs-CZ">
              <a:solidFill>
                <a:srgbClr val="336666"/>
              </a:solidFill>
            </a:endParaRPr>
          </a:p>
        </p:txBody>
      </p:sp>
      <p:pic>
        <p:nvPicPr>
          <p:cNvPr id="67586" name="Picture 2" descr="http://4.bp.blogspot.com/_1V7wnZxPqok/RtfmaRot-9I/AAAAAAAAGlk/yGE_4l2j9HM/s400/cartoon+mba+2.jpg"/>
          <p:cNvPicPr>
            <a:picLocks noChangeAspect="1" noChangeArrowheads="1"/>
          </p:cNvPicPr>
          <p:nvPr/>
        </p:nvPicPr>
        <p:blipFill>
          <a:blip r:embed="rId2" cstate="print"/>
          <a:srcRect/>
          <a:stretch>
            <a:fillRect/>
          </a:stretch>
        </p:blipFill>
        <p:spPr bwMode="auto">
          <a:xfrm>
            <a:off x="827584" y="1484784"/>
            <a:ext cx="3190875" cy="3619500"/>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wipe(down)">
                                      <p:cBhvr>
                                        <p:cTn id="7" dur="870">
                                          <p:stCondLst>
                                            <p:cond delay="0"/>
                                          </p:stCondLst>
                                        </p:cTn>
                                        <p:tgtEl>
                                          <p:spTgt spid="67586"/>
                                        </p:tgtEl>
                                      </p:cBhvr>
                                    </p:animEffect>
                                    <p:anim calcmode="lin" valueType="num">
                                      <p:cBhvr>
                                        <p:cTn id="8" dur="2733" tmFilter="0,0; 0.14,0.36; 0.43,0.73; 0.71,0.91; 1.0,1.0">
                                          <p:stCondLst>
                                            <p:cond delay="0"/>
                                          </p:stCondLst>
                                        </p:cTn>
                                        <p:tgtEl>
                                          <p:spTgt spid="67586"/>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67586"/>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67586"/>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67586"/>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67586"/>
                                        </p:tgtEl>
                                        <p:attrNameLst>
                                          <p:attrName>ppt_y</p:attrName>
                                        </p:attrNameLst>
                                      </p:cBhvr>
                                      <p:tavLst>
                                        <p:tav tm="0" fmla="#ppt_y-sin(pi*$)/81">
                                          <p:val>
                                            <p:fltVal val="0"/>
                                          </p:val>
                                        </p:tav>
                                        <p:tav tm="100000">
                                          <p:val>
                                            <p:fltVal val="1"/>
                                          </p:val>
                                        </p:tav>
                                      </p:tavLst>
                                    </p:anim>
                                    <p:animScale>
                                      <p:cBhvr>
                                        <p:cTn id="13" dur="39">
                                          <p:stCondLst>
                                            <p:cond delay="975"/>
                                          </p:stCondLst>
                                        </p:cTn>
                                        <p:tgtEl>
                                          <p:spTgt spid="67586"/>
                                        </p:tgtEl>
                                      </p:cBhvr>
                                      <p:to x="100000" y="60000"/>
                                    </p:animScale>
                                    <p:animScale>
                                      <p:cBhvr>
                                        <p:cTn id="14" dur="249" decel="50000">
                                          <p:stCondLst>
                                            <p:cond delay="1014"/>
                                          </p:stCondLst>
                                        </p:cTn>
                                        <p:tgtEl>
                                          <p:spTgt spid="67586"/>
                                        </p:tgtEl>
                                      </p:cBhvr>
                                      <p:to x="100000" y="100000"/>
                                    </p:animScale>
                                    <p:animScale>
                                      <p:cBhvr>
                                        <p:cTn id="15" dur="39">
                                          <p:stCondLst>
                                            <p:cond delay="1968"/>
                                          </p:stCondLst>
                                        </p:cTn>
                                        <p:tgtEl>
                                          <p:spTgt spid="67586"/>
                                        </p:tgtEl>
                                      </p:cBhvr>
                                      <p:to x="100000" y="80000"/>
                                    </p:animScale>
                                    <p:animScale>
                                      <p:cBhvr>
                                        <p:cTn id="16" dur="249" decel="50000">
                                          <p:stCondLst>
                                            <p:cond delay="2007"/>
                                          </p:stCondLst>
                                        </p:cTn>
                                        <p:tgtEl>
                                          <p:spTgt spid="67586"/>
                                        </p:tgtEl>
                                      </p:cBhvr>
                                      <p:to x="100000" y="100000"/>
                                    </p:animScale>
                                    <p:animScale>
                                      <p:cBhvr>
                                        <p:cTn id="17" dur="39">
                                          <p:stCondLst>
                                            <p:cond delay="2463"/>
                                          </p:stCondLst>
                                        </p:cTn>
                                        <p:tgtEl>
                                          <p:spTgt spid="67586"/>
                                        </p:tgtEl>
                                      </p:cBhvr>
                                      <p:to x="100000" y="90000"/>
                                    </p:animScale>
                                    <p:animScale>
                                      <p:cBhvr>
                                        <p:cTn id="18" dur="249" decel="50000">
                                          <p:stCondLst>
                                            <p:cond delay="2502"/>
                                          </p:stCondLst>
                                        </p:cTn>
                                        <p:tgtEl>
                                          <p:spTgt spid="67586"/>
                                        </p:tgtEl>
                                      </p:cBhvr>
                                      <p:to x="100000" y="100000"/>
                                    </p:animScale>
                                    <p:animScale>
                                      <p:cBhvr>
                                        <p:cTn id="19" dur="39">
                                          <p:stCondLst>
                                            <p:cond delay="2712"/>
                                          </p:stCondLst>
                                        </p:cTn>
                                        <p:tgtEl>
                                          <p:spTgt spid="67586"/>
                                        </p:tgtEl>
                                      </p:cBhvr>
                                      <p:to x="100000" y="95000"/>
                                    </p:animScale>
                                    <p:animScale>
                                      <p:cBhvr>
                                        <p:cTn id="20" dur="249" decel="50000">
                                          <p:stCondLst>
                                            <p:cond delay="2751"/>
                                          </p:stCondLst>
                                        </p:cTn>
                                        <p:tgtEl>
                                          <p:spTgt spid="675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r>
              <a:rPr lang="cs-CZ" dirty="0" smtClean="0"/>
              <a:t>Získávání a rozdělování finančních zdrojů = financování</a:t>
            </a:r>
          </a:p>
          <a:p>
            <a:r>
              <a:rPr lang="cs-CZ" dirty="0" smtClean="0"/>
              <a:t>Financování i celé finanční řízení ovlivněno dvěma faktory:</a:t>
            </a:r>
          </a:p>
          <a:p>
            <a:pPr lvl="1"/>
            <a:r>
              <a:rPr lang="cs-CZ" dirty="0" smtClean="0"/>
              <a:t>Faktor času</a:t>
            </a:r>
          </a:p>
          <a:p>
            <a:pPr lvl="1"/>
            <a:r>
              <a:rPr lang="cs-CZ" dirty="0" smtClean="0"/>
              <a:t>Faktor rizika</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3</a:t>
            </a:fld>
            <a:endParaRPr lang="cs-CZ">
              <a:solidFill>
                <a:srgbClr val="336666"/>
              </a:solidFill>
            </a:endParaRPr>
          </a:p>
        </p:txBody>
      </p:sp>
      <p:pic>
        <p:nvPicPr>
          <p:cNvPr id="44034" name="Picture 2" descr="http://elevertek.com/web%20images/Finance.jpg"/>
          <p:cNvPicPr>
            <a:picLocks noChangeAspect="1" noChangeArrowheads="1"/>
          </p:cNvPicPr>
          <p:nvPr/>
        </p:nvPicPr>
        <p:blipFill>
          <a:blip r:embed="rId2" cstate="print"/>
          <a:srcRect/>
          <a:stretch>
            <a:fillRect/>
          </a:stretch>
        </p:blipFill>
        <p:spPr bwMode="auto">
          <a:xfrm>
            <a:off x="6156176" y="3789040"/>
            <a:ext cx="1779670" cy="2376264"/>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0" fill="hold"/>
                                        <p:tgtEl>
                                          <p:spTgt spid="44034"/>
                                        </p:tgtEl>
                                        <p:attrNameLst>
                                          <p:attrName>ppt_x</p:attrName>
                                        </p:attrNameLst>
                                      </p:cBhvr>
                                      <p:tavLst>
                                        <p:tav tm="0">
                                          <p:val>
                                            <p:strVal val="#ppt_x"/>
                                          </p:val>
                                        </p:tav>
                                        <p:tav tm="100000">
                                          <p:val>
                                            <p:strVal val="#ppt_x"/>
                                          </p:val>
                                        </p:tav>
                                      </p:tavLst>
                                    </p:anim>
                                    <p:anim calcmode="lin" valueType="num">
                                      <p:cBhvr additive="base">
                                        <p:cTn id="8" dur="5000" fill="hold"/>
                                        <p:tgtEl>
                                          <p:spTgt spid="440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času</a:t>
            </a:r>
            <a:endParaRPr lang="cs-CZ" dirty="0"/>
          </a:p>
        </p:txBody>
      </p:sp>
      <p:sp>
        <p:nvSpPr>
          <p:cNvPr id="3" name="Zástupný symbol pro obsah 2"/>
          <p:cNvSpPr>
            <a:spLocks noGrp="1"/>
          </p:cNvSpPr>
          <p:nvPr>
            <p:ph idx="1"/>
          </p:nvPr>
        </p:nvSpPr>
        <p:spPr/>
        <p:txBody>
          <a:bodyPr/>
          <a:lstStyle/>
          <a:p>
            <a:r>
              <a:rPr lang="cs-CZ" sz="2000" dirty="0" smtClean="0"/>
              <a:t>Peněžní jednotka vyplacená nebo přijatá v různých časových okamžicích má různou hodnotu </a:t>
            </a:r>
          </a:p>
          <a:p>
            <a:endParaRPr lang="cs-CZ" sz="2000" dirty="0" smtClean="0"/>
          </a:p>
          <a:p>
            <a:endParaRPr lang="cs-CZ" sz="2000" dirty="0" smtClean="0"/>
          </a:p>
          <a:p>
            <a:pPr>
              <a:buNone/>
            </a:pPr>
            <a:r>
              <a:rPr lang="cs-CZ" sz="2000" dirty="0" smtClean="0"/>
              <a:t>Uplatňuje se při:</a:t>
            </a:r>
          </a:p>
          <a:p>
            <a:pPr lvl="0"/>
            <a:r>
              <a:rPr lang="cs-CZ" sz="2000" dirty="0" smtClean="0"/>
              <a:t>Rozhodování o investicích </a:t>
            </a:r>
          </a:p>
          <a:p>
            <a:pPr lvl="0"/>
            <a:r>
              <a:rPr lang="cs-CZ" sz="2000" dirty="0" smtClean="0"/>
              <a:t>Rozhodování o způsobu financováni dlouhodobého majetku</a:t>
            </a:r>
          </a:p>
          <a:p>
            <a:pPr lvl="0"/>
            <a:r>
              <a:rPr lang="cs-CZ" sz="2000" dirty="0" smtClean="0"/>
              <a:t>Při stanovení tržní ceny majetku – aktualizace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4</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rizika</a:t>
            </a:r>
            <a:endParaRPr lang="cs-CZ" dirty="0"/>
          </a:p>
        </p:txBody>
      </p:sp>
      <p:sp>
        <p:nvSpPr>
          <p:cNvPr id="3" name="Zástupný symbol pro obsah 2"/>
          <p:cNvSpPr>
            <a:spLocks noGrp="1"/>
          </p:cNvSpPr>
          <p:nvPr>
            <p:ph idx="1"/>
          </p:nvPr>
        </p:nvSpPr>
        <p:spPr/>
        <p:txBody>
          <a:bodyPr/>
          <a:lstStyle/>
          <a:p>
            <a:pPr lvl="0"/>
            <a:r>
              <a:rPr lang="cs-CZ" sz="2000" dirty="0" smtClean="0"/>
              <a:t>       riziko, většinou 	     zisk</a:t>
            </a:r>
          </a:p>
          <a:p>
            <a:pPr>
              <a:buNone/>
            </a:pPr>
            <a:endParaRPr lang="cs-CZ" sz="2000" dirty="0" smtClean="0"/>
          </a:p>
          <a:p>
            <a:pPr>
              <a:buNone/>
            </a:pPr>
            <a:r>
              <a:rPr lang="cs-CZ" sz="2000" dirty="0" smtClean="0"/>
              <a:t>Všeobecná pravidla pro finanční rozhodování:</a:t>
            </a:r>
          </a:p>
          <a:p>
            <a:pPr lvl="0"/>
            <a:r>
              <a:rPr lang="cs-CZ" sz="2000" dirty="0" smtClean="0"/>
              <a:t>Při stejném riziku se preferuje větší výnos před menším</a:t>
            </a:r>
          </a:p>
          <a:p>
            <a:pPr lvl="0"/>
            <a:r>
              <a:rPr lang="cs-CZ" sz="2000" dirty="0" smtClean="0"/>
              <a:t>Při stejném výnosu se preferuje menší riziko před větším</a:t>
            </a:r>
          </a:p>
          <a:p>
            <a:pPr lvl="0"/>
            <a:r>
              <a:rPr lang="cs-CZ" sz="2000" dirty="0" smtClean="0"/>
              <a:t>Za větší riziko se požaduje větší výnos</a:t>
            </a:r>
          </a:p>
          <a:p>
            <a:pPr lvl="0"/>
            <a:r>
              <a:rPr lang="cs-CZ" sz="2000" dirty="0" smtClean="0"/>
              <a:t>Peníze obdržené dřív jsou lepší, než peníze obdržené později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5</a:t>
            </a:fld>
            <a:endParaRPr lang="cs-CZ">
              <a:solidFill>
                <a:srgbClr val="336666"/>
              </a:solidFill>
            </a:endParaRPr>
          </a:p>
        </p:txBody>
      </p:sp>
      <p:sp>
        <p:nvSpPr>
          <p:cNvPr id="5" name="Šipka nahoru 4"/>
          <p:cNvSpPr/>
          <p:nvPr/>
        </p:nvSpPr>
        <p:spPr>
          <a:xfrm>
            <a:off x="2000232"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nahoru 5"/>
          <p:cNvSpPr/>
          <p:nvPr/>
        </p:nvSpPr>
        <p:spPr>
          <a:xfrm>
            <a:off x="4286248"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a způsoby financování</a:t>
            </a:r>
            <a:endParaRPr lang="cs-CZ" dirty="0"/>
          </a:p>
        </p:txBody>
      </p:sp>
      <p:sp>
        <p:nvSpPr>
          <p:cNvPr id="3" name="Zástupný symbol pro obsah 2"/>
          <p:cNvSpPr>
            <a:spLocks noGrp="1"/>
          </p:cNvSpPr>
          <p:nvPr>
            <p:ph idx="1"/>
          </p:nvPr>
        </p:nvSpPr>
        <p:spPr>
          <a:xfrm>
            <a:off x="1524000" y="1905000"/>
            <a:ext cx="7010400" cy="1238248"/>
          </a:xfrm>
        </p:spPr>
        <p:txBody>
          <a:bodyPr/>
          <a:lstStyle/>
          <a:p>
            <a:pPr lvl="0"/>
            <a:r>
              <a:rPr lang="cs-CZ" sz="2000" dirty="0" smtClean="0"/>
              <a:t>Vlastní a cizí zdroje</a:t>
            </a:r>
          </a:p>
          <a:p>
            <a:pPr lvl="0"/>
            <a:r>
              <a:rPr lang="cs-CZ" sz="2000" dirty="0" smtClean="0"/>
              <a:t>Krátkodobé a dlouhodobé (střednědobé)</a:t>
            </a:r>
          </a:p>
          <a:p>
            <a:pPr lvl="0"/>
            <a:r>
              <a:rPr lang="cs-CZ" sz="2000" dirty="0" smtClean="0"/>
              <a:t>Interní a externí</a:t>
            </a:r>
          </a:p>
          <a:p>
            <a:pPr lvl="0"/>
            <a:endParaRPr lang="cs-CZ" sz="2000" dirty="0" smtClean="0"/>
          </a:p>
          <a:p>
            <a:pPr>
              <a:buNone/>
            </a:pPr>
            <a:endParaRPr lang="cs-CZ" sz="1400" dirty="0" smtClean="0"/>
          </a:p>
          <a:p>
            <a:pPr lvl="0"/>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6</a:t>
            </a:fld>
            <a:endParaRPr lang="cs-CZ">
              <a:solidFill>
                <a:srgbClr val="336666"/>
              </a:solidFill>
            </a:endParaRPr>
          </a:p>
        </p:txBody>
      </p:sp>
      <p:sp>
        <p:nvSpPr>
          <p:cNvPr id="5" name="Obdélník 4"/>
          <p:cNvSpPr/>
          <p:nvPr/>
        </p:nvSpPr>
        <p:spPr>
          <a:xfrm>
            <a:off x="571472" y="3500438"/>
            <a:ext cx="3071834" cy="2523768"/>
          </a:xfrm>
          <a:prstGeom prst="rect">
            <a:avLst/>
          </a:prstGeom>
          <a:gradFill flip="none" rotWithShape="1">
            <a:gsLst>
              <a:gs pos="0">
                <a:srgbClr val="A603AB">
                  <a:alpha val="34000"/>
                </a:srgbClr>
              </a:gs>
              <a:gs pos="21001">
                <a:srgbClr val="0819FB"/>
              </a:gs>
              <a:gs pos="35001">
                <a:srgbClr val="1A8D48"/>
              </a:gs>
              <a:gs pos="52000">
                <a:srgbClr val="FFFF00"/>
              </a:gs>
              <a:gs pos="73000">
                <a:srgbClr val="EE3F17"/>
              </a:gs>
              <a:gs pos="73000">
                <a:srgbClr val="EE3F17"/>
              </a:gs>
              <a:gs pos="88000">
                <a:srgbClr val="E81766"/>
              </a:gs>
              <a:gs pos="100000">
                <a:srgbClr val="A603AB"/>
              </a:gs>
            </a:gsLst>
            <a:path path="rect">
              <a:fillToRect l="100000" t="100000"/>
            </a:path>
            <a:tileRect r="-100000" b="-100000"/>
          </a:gradFill>
        </p:spPr>
        <p:txBody>
          <a:bodyPr wrap="square">
            <a:spAutoFit/>
          </a:bodyPr>
          <a:lstStyle/>
          <a:p>
            <a:pPr>
              <a:buNone/>
            </a:pPr>
            <a:r>
              <a:rPr lang="cs-CZ" sz="2000" b="1" u="sng" dirty="0" smtClean="0">
                <a:solidFill>
                  <a:schemeClr val="tx2"/>
                </a:solidFill>
              </a:rPr>
              <a:t>Externí zdroje:</a:t>
            </a:r>
          </a:p>
          <a:p>
            <a:pPr>
              <a:buNone/>
            </a:pPr>
            <a:endParaRPr lang="cs-CZ" sz="2000" b="1" dirty="0" smtClean="0">
              <a:solidFill>
                <a:schemeClr val="tx2"/>
              </a:solidFill>
            </a:endParaRPr>
          </a:p>
          <a:p>
            <a:pPr lvl="0">
              <a:buFont typeface="Arial" pitchFamily="34" charset="0"/>
              <a:buChar char="•"/>
            </a:pPr>
            <a:r>
              <a:rPr lang="cs-CZ" sz="2000" b="1" dirty="0" smtClean="0">
                <a:solidFill>
                  <a:schemeClr val="tx2"/>
                </a:solidFill>
              </a:rPr>
              <a:t>Úvěry </a:t>
            </a:r>
          </a:p>
          <a:p>
            <a:pPr lvl="0">
              <a:buFont typeface="Arial" pitchFamily="34" charset="0"/>
              <a:buChar char="•"/>
            </a:pPr>
            <a:r>
              <a:rPr lang="cs-CZ" sz="2000" b="1" dirty="0" smtClean="0">
                <a:solidFill>
                  <a:schemeClr val="tx2"/>
                </a:solidFill>
              </a:rPr>
              <a:t>Dotace</a:t>
            </a:r>
          </a:p>
          <a:p>
            <a:pPr lvl="0">
              <a:buFont typeface="Arial" pitchFamily="34" charset="0"/>
              <a:buChar char="•"/>
            </a:pPr>
            <a:r>
              <a:rPr lang="cs-CZ" sz="2000" b="1" dirty="0" smtClean="0">
                <a:solidFill>
                  <a:schemeClr val="tx2"/>
                </a:solidFill>
              </a:rPr>
              <a:t>Emise akcií</a:t>
            </a:r>
          </a:p>
          <a:p>
            <a:pPr lvl="0">
              <a:buFont typeface="Arial" pitchFamily="34" charset="0"/>
              <a:buChar char="•"/>
            </a:pPr>
            <a:r>
              <a:rPr lang="cs-CZ" sz="2000" b="1" dirty="0" smtClean="0">
                <a:solidFill>
                  <a:schemeClr val="tx2"/>
                </a:solidFill>
              </a:rPr>
              <a:t>Emise obligací</a:t>
            </a:r>
          </a:p>
          <a:p>
            <a:pPr lvl="0">
              <a:buFont typeface="Arial" pitchFamily="34" charset="0"/>
              <a:buChar char="•"/>
            </a:pPr>
            <a:r>
              <a:rPr lang="cs-CZ" sz="2000" b="1" dirty="0" smtClean="0">
                <a:solidFill>
                  <a:schemeClr val="tx2"/>
                </a:solidFill>
              </a:rPr>
              <a:t>Finanční leasing</a:t>
            </a:r>
          </a:p>
          <a:p>
            <a:r>
              <a:rPr lang="cs-CZ" dirty="0" smtClean="0">
                <a:solidFill>
                  <a:schemeClr val="tx2"/>
                </a:solidFill>
              </a:rPr>
              <a:t> </a:t>
            </a:r>
          </a:p>
        </p:txBody>
      </p:sp>
      <p:sp>
        <p:nvSpPr>
          <p:cNvPr id="6" name="Obdélník 5"/>
          <p:cNvSpPr/>
          <p:nvPr/>
        </p:nvSpPr>
        <p:spPr>
          <a:xfrm>
            <a:off x="4143372" y="3500438"/>
            <a:ext cx="3286148" cy="1938992"/>
          </a:xfrm>
          <a:prstGeom prst="rect">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t="100000"/>
            </a:path>
            <a:tileRect r="-100000" b="-100000"/>
          </a:gradFill>
        </p:spPr>
        <p:txBody>
          <a:bodyPr wrap="square">
            <a:spAutoFit/>
          </a:bodyPr>
          <a:lstStyle/>
          <a:p>
            <a:r>
              <a:rPr lang="cs-CZ" sz="2000" b="1" u="sng" dirty="0" smtClean="0">
                <a:solidFill>
                  <a:schemeClr val="tx2"/>
                </a:solidFill>
              </a:rPr>
              <a:t>Interní zdroje:</a:t>
            </a:r>
          </a:p>
          <a:p>
            <a:endParaRPr lang="cs-CZ" sz="2000" b="1" dirty="0" smtClean="0">
              <a:solidFill>
                <a:schemeClr val="tx2"/>
              </a:solidFill>
            </a:endParaRPr>
          </a:p>
          <a:p>
            <a:pPr lvl="0">
              <a:buFont typeface="Arial" pitchFamily="34" charset="0"/>
              <a:buChar char="•"/>
            </a:pPr>
            <a:r>
              <a:rPr lang="cs-CZ" sz="2000" b="1" dirty="0" smtClean="0">
                <a:solidFill>
                  <a:schemeClr val="tx2"/>
                </a:solidFill>
              </a:rPr>
              <a:t>Odpisy</a:t>
            </a:r>
          </a:p>
          <a:p>
            <a:pPr lvl="0">
              <a:buFont typeface="Arial" pitchFamily="34" charset="0"/>
              <a:buChar char="•"/>
            </a:pPr>
            <a:r>
              <a:rPr lang="cs-CZ" sz="2000" b="1" dirty="0" smtClean="0">
                <a:solidFill>
                  <a:schemeClr val="tx2"/>
                </a:solidFill>
              </a:rPr>
              <a:t>Nerozdělený zisk</a:t>
            </a:r>
          </a:p>
          <a:p>
            <a:pPr lvl="0">
              <a:buFont typeface="Arial" pitchFamily="34" charset="0"/>
              <a:buChar char="•"/>
            </a:pPr>
            <a:r>
              <a:rPr lang="cs-CZ" sz="2000" b="1" dirty="0" smtClean="0">
                <a:solidFill>
                  <a:schemeClr val="tx2"/>
                </a:solidFill>
              </a:rPr>
              <a:t>Dlouhodobé finanční rezervy</a:t>
            </a:r>
            <a:endParaRPr lang="cs-CZ" sz="2000" b="1" dirty="0">
              <a:solidFill>
                <a:schemeClr val="tx2"/>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a:t>
            </a:r>
            <a:endParaRPr lang="cs-CZ" dirty="0"/>
          </a:p>
        </p:txBody>
      </p:sp>
      <p:sp>
        <p:nvSpPr>
          <p:cNvPr id="3" name="Zástupný symbol pro obsah 2"/>
          <p:cNvSpPr>
            <a:spLocks noGrp="1"/>
          </p:cNvSpPr>
          <p:nvPr>
            <p:ph idx="1"/>
          </p:nvPr>
        </p:nvSpPr>
        <p:spPr/>
        <p:txBody>
          <a:bodyPr/>
          <a:lstStyle/>
          <a:p>
            <a:pPr lvl="0"/>
            <a:r>
              <a:rPr lang="cs-CZ" sz="2400" dirty="0" smtClean="0"/>
              <a:t>Ucelený pohled na finanční stav podniku</a:t>
            </a:r>
          </a:p>
          <a:p>
            <a:pPr lvl="0"/>
            <a:r>
              <a:rPr lang="cs-CZ" sz="2400" dirty="0" smtClean="0"/>
              <a:t>Předchází jakémukoliv finančnímu rozhodování (nejen) </a:t>
            </a:r>
          </a:p>
          <a:p>
            <a:pPr lvl="0"/>
            <a:r>
              <a:rPr lang="cs-CZ" sz="2400" dirty="0" smtClean="0"/>
              <a:t>Hlavní cíl - poskytovat informace o zdraví podniku</a:t>
            </a:r>
          </a:p>
          <a:p>
            <a:pPr lvl="0"/>
            <a:r>
              <a:rPr lang="cs-CZ" sz="2400" dirty="0" smtClean="0"/>
              <a:t>Důležitá i pro ostatní subjekty</a:t>
            </a:r>
          </a:p>
          <a:p>
            <a:pPr lvl="0">
              <a:buNone/>
            </a:pPr>
            <a:endParaRPr lang="cs-CZ" sz="2400" dirty="0" smtClean="0"/>
          </a:p>
          <a:p>
            <a:pPr lvl="0">
              <a:buFont typeface="Wingdings" pitchFamily="2" charset="2"/>
              <a:buChar char="q"/>
            </a:pPr>
            <a:r>
              <a:rPr lang="cs-CZ" sz="2400" dirty="0" smtClean="0"/>
              <a:t>Procentní rozbor </a:t>
            </a:r>
          </a:p>
          <a:p>
            <a:pPr lvl="0">
              <a:buFont typeface="Wingdings" pitchFamily="2" charset="2"/>
              <a:buChar char="q"/>
            </a:pPr>
            <a:r>
              <a:rPr lang="cs-CZ" sz="2400" dirty="0" smtClean="0"/>
              <a:t>Poměrová analýza</a:t>
            </a:r>
          </a:p>
          <a:p>
            <a:pPr>
              <a:buNone/>
            </a:pP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7</a:t>
            </a:fld>
            <a:endParaRPr lang="cs-CZ">
              <a:solidFill>
                <a:srgbClr val="336666"/>
              </a:solidFill>
            </a:endParaRPr>
          </a:p>
        </p:txBody>
      </p:sp>
      <p:pic>
        <p:nvPicPr>
          <p:cNvPr id="39938" name="Picture 2" descr="http://marshill.org/files/2009/09/finance.jpg"/>
          <p:cNvPicPr>
            <a:picLocks noChangeAspect="1" noChangeArrowheads="1"/>
          </p:cNvPicPr>
          <p:nvPr/>
        </p:nvPicPr>
        <p:blipFill>
          <a:blip r:embed="rId2" cstate="print"/>
          <a:srcRect/>
          <a:stretch>
            <a:fillRect/>
          </a:stretch>
        </p:blipFill>
        <p:spPr bwMode="auto">
          <a:xfrm>
            <a:off x="6228184" y="3789040"/>
            <a:ext cx="2645729" cy="2866207"/>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0" fill="hold"/>
                                        <p:tgtEl>
                                          <p:spTgt spid="39938"/>
                                        </p:tgtEl>
                                        <p:attrNameLst>
                                          <p:attrName>ppt_w</p:attrName>
                                        </p:attrNameLst>
                                      </p:cBhvr>
                                      <p:tavLst>
                                        <p:tav tm="0">
                                          <p:val>
                                            <p:fltVal val="0"/>
                                          </p:val>
                                        </p:tav>
                                        <p:tav tm="100000">
                                          <p:val>
                                            <p:strVal val="#ppt_w"/>
                                          </p:val>
                                        </p:tav>
                                      </p:tavLst>
                                    </p:anim>
                                    <p:anim calcmode="lin" valueType="num">
                                      <p:cBhvr>
                                        <p:cTn id="8" dur="5000" fill="hold"/>
                                        <p:tgtEl>
                                          <p:spTgt spid="39938"/>
                                        </p:tgtEl>
                                        <p:attrNameLst>
                                          <p:attrName>ppt_h</p:attrName>
                                        </p:attrNameLst>
                                      </p:cBhvr>
                                      <p:tavLst>
                                        <p:tav tm="0">
                                          <p:val>
                                            <p:fltVal val="0"/>
                                          </p:val>
                                        </p:tav>
                                        <p:tav tm="100000">
                                          <p:val>
                                            <p:strVal val="#ppt_h"/>
                                          </p:val>
                                        </p:tav>
                                      </p:tavLst>
                                    </p:anim>
                                    <p:anim calcmode="lin" valueType="num">
                                      <p:cBhvr>
                                        <p:cTn id="9" dur="5000" fill="hold"/>
                                        <p:tgtEl>
                                          <p:spTgt spid="39938"/>
                                        </p:tgtEl>
                                        <p:attrNameLst>
                                          <p:attrName>style.rotation</p:attrName>
                                        </p:attrNameLst>
                                      </p:cBhvr>
                                      <p:tavLst>
                                        <p:tav tm="0">
                                          <p:val>
                                            <p:fltVal val="360"/>
                                          </p:val>
                                        </p:tav>
                                        <p:tav tm="100000">
                                          <p:val>
                                            <p:fltVal val="0"/>
                                          </p:val>
                                        </p:tav>
                                      </p:tavLst>
                                    </p:anim>
                                    <p:animEffect transition="in" filter="fade">
                                      <p:cBhvr>
                                        <p:cTn id="10" dur="50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Uživatelé finanční analýzy</a:t>
            </a:r>
            <a:endParaRPr lang="cs-CZ" dirty="0"/>
          </a:p>
        </p:txBody>
      </p:sp>
      <p:sp>
        <p:nvSpPr>
          <p:cNvPr id="3" name="Zástupný symbol pro obsah 2"/>
          <p:cNvSpPr>
            <a:spLocks noGrp="1"/>
          </p:cNvSpPr>
          <p:nvPr>
            <p:ph idx="1"/>
          </p:nvPr>
        </p:nvSpPr>
        <p:spPr/>
        <p:txBody>
          <a:bodyPr/>
          <a:lstStyle/>
          <a:p>
            <a:pPr lvl="0"/>
            <a:r>
              <a:rPr lang="cs-CZ" sz="2000" dirty="0" smtClean="0"/>
              <a:t>Investoři</a:t>
            </a:r>
          </a:p>
          <a:p>
            <a:pPr lvl="0"/>
            <a:r>
              <a:rPr lang="cs-CZ" sz="2000" dirty="0" smtClean="0"/>
              <a:t>Manažeři</a:t>
            </a:r>
          </a:p>
          <a:p>
            <a:pPr lvl="0"/>
            <a:r>
              <a:rPr lang="cs-CZ" sz="2000" dirty="0" smtClean="0"/>
              <a:t>Zaměstnanci</a:t>
            </a:r>
          </a:p>
          <a:p>
            <a:pPr lvl="0"/>
            <a:r>
              <a:rPr lang="cs-CZ" sz="2000" dirty="0" smtClean="0"/>
              <a:t>Obchodní partneři</a:t>
            </a:r>
          </a:p>
          <a:p>
            <a:pPr lvl="0"/>
            <a:r>
              <a:rPr lang="cs-CZ" sz="2000" dirty="0" smtClean="0"/>
              <a:t>Banky</a:t>
            </a:r>
          </a:p>
          <a:p>
            <a:pPr lvl="0"/>
            <a:r>
              <a:rPr lang="cs-CZ" sz="2000" dirty="0" smtClean="0"/>
              <a:t>Konkurenti</a:t>
            </a:r>
          </a:p>
          <a:p>
            <a:pPr lvl="0"/>
            <a:r>
              <a:rPr lang="cs-CZ" sz="2000" dirty="0" smtClean="0"/>
              <a:t>Stát</a:t>
            </a:r>
          </a:p>
          <a:p>
            <a:pPr lvl="0"/>
            <a:r>
              <a:rPr lang="cs-CZ" sz="2000" dirty="0" smtClean="0"/>
              <a:t>Burzovní makléři</a:t>
            </a:r>
          </a:p>
          <a:p>
            <a:pPr lvl="0"/>
            <a:r>
              <a:rPr lang="cs-CZ" sz="2000" dirty="0" smtClean="0"/>
              <a:t>Analytici, daňoví poradci</a:t>
            </a:r>
          </a:p>
          <a:p>
            <a:pPr lvl="0"/>
            <a:r>
              <a:rPr lang="cs-CZ" sz="2000" dirty="0" smtClean="0"/>
              <a:t>Odborové svazy, univerzity,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8</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podklady pro finanční analýzu</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Rozvaha</a:t>
            </a:r>
          </a:p>
          <a:p>
            <a:endParaRPr lang="cs-CZ" dirty="0" smtClean="0"/>
          </a:p>
          <a:p>
            <a:r>
              <a:rPr lang="cs-CZ" dirty="0" smtClean="0"/>
              <a:t>Výkaz zisku a ztrát</a:t>
            </a:r>
          </a:p>
          <a:p>
            <a:endParaRPr lang="cs-CZ" dirty="0" smtClean="0"/>
          </a:p>
          <a:p>
            <a:r>
              <a:rPr lang="cs-CZ" dirty="0" smtClean="0"/>
              <a:t>Výkaz cash-</a:t>
            </a:r>
            <a:r>
              <a:rPr lang="cs-CZ" dirty="0" err="1" smtClean="0"/>
              <a:t>flow</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9</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3625</TotalTime>
  <Words>549</Words>
  <Application>Microsoft Office PowerPoint</Application>
  <PresentationFormat>Předvádění na obrazovce (4:3)</PresentationFormat>
  <Paragraphs>206</Paragraphs>
  <Slides>24</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24</vt:i4>
      </vt:variant>
    </vt:vector>
  </HeadingPairs>
  <TitlesOfParts>
    <vt:vector size="26" baseType="lpstr">
      <vt:lpstr>Ozvěna</vt:lpstr>
      <vt:lpstr>Rovnice</vt:lpstr>
      <vt:lpstr>Podniková ekonomika</vt:lpstr>
      <vt:lpstr>Finanční řízení</vt:lpstr>
      <vt:lpstr>Finanční řízení</vt:lpstr>
      <vt:lpstr>Faktor času</vt:lpstr>
      <vt:lpstr>Faktor rizika</vt:lpstr>
      <vt:lpstr>Druhy a způsoby financování</vt:lpstr>
      <vt:lpstr>Finanční analýza</vt:lpstr>
      <vt:lpstr>Uživatelé finanční analýzy</vt:lpstr>
      <vt:lpstr>Základní podklady pro finanční analýzu</vt:lpstr>
      <vt:lpstr>Výkaz zisku a ztrát</vt:lpstr>
      <vt:lpstr>Výkaz cash-flow</vt:lpstr>
      <vt:lpstr>Výpočet cash flow</vt:lpstr>
      <vt:lpstr>Finanční analýza - procentní rozbor</vt:lpstr>
      <vt:lpstr>Procentní rozbor</vt:lpstr>
      <vt:lpstr>Analýza poměrových ukazatelů</vt:lpstr>
      <vt:lpstr>Ukazatele aktivity</vt:lpstr>
      <vt:lpstr>Ukazatele aktivity</vt:lpstr>
      <vt:lpstr>Ukazatele likvidity</vt:lpstr>
      <vt:lpstr>Ukazatele zadluženosti</vt:lpstr>
      <vt:lpstr>Ukazatele rentability</vt:lpstr>
      <vt:lpstr>Ukazatele rentability</vt:lpstr>
      <vt:lpstr>Etapy finanční analýzy </vt:lpstr>
      <vt:lpstr>Úkol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Sylavuska</dc:creator>
  <cp:lastModifiedBy>Ing. Sylva Žáková Talpová, Ph.D.</cp:lastModifiedBy>
  <cp:revision>35</cp:revision>
  <dcterms:created xsi:type="dcterms:W3CDTF">2009-10-16T14:28:34Z</dcterms:created>
  <dcterms:modified xsi:type="dcterms:W3CDTF">2016-11-06T20:16:37Z</dcterms:modified>
</cp:coreProperties>
</file>