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2" r:id="rId4"/>
    <p:sldId id="257" r:id="rId5"/>
    <p:sldId id="260" r:id="rId6"/>
    <p:sldId id="258" r:id="rId7"/>
    <p:sldId id="265" r:id="rId8"/>
    <p:sldId id="264" r:id="rId9"/>
    <p:sldId id="266" r:id="rId10"/>
    <p:sldId id="267" r:id="rId11"/>
    <p:sldId id="269" r:id="rId12"/>
    <p:sldId id="270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5" autoAdjust="0"/>
  </p:normalViewPr>
  <p:slideViewPr>
    <p:cSldViewPr>
      <p:cViewPr varScale="1">
        <p:scale>
          <a:sx n="109" d="100"/>
          <a:sy n="109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AD73-AB3B-469D-81BD-9626F2EB6386}" type="datetimeFigureOut">
              <a:rPr lang="en-GB" smtClean="0"/>
              <a:pPr/>
              <a:t>29/11/2016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A790-ECF7-409A-B647-D6B1D04FEAE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chybujte.cz/slovnik-soucasne-cestiny/diverzi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(BIO)DIVERZITA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 PERMAKULTUŘE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Pravidla 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Karotka + Cibule – chrání se, ale mají různé nároky na vláhu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Pórek přihrnujeme + Celer odhrnujeme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Stromy + Bobovité, Hluboko kořenící, Aromatické</a:t>
            </a:r>
          </a:p>
          <a:p>
            <a:endParaRPr lang="cs-CZ" b="1" dirty="0" smtClean="0"/>
          </a:p>
          <a:p>
            <a:endParaRPr lang="cs-CZ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Smíšená kultura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Několik řádek jedné plodiny + Několik druhé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Střídat v řádku (mrkev + kopr + vodnice…)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Nechat vysemenit + dosadit další (polévkový, salátový záhon… )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??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Polykultura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??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Naširoko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různé druhy rostlin (př.: saláty + ředkvička + kopr +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ranné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zelí), ne směs, postupně</a:t>
            </a:r>
          </a:p>
          <a:p>
            <a:pPr lvl="1"/>
            <a:endParaRPr lang="cs-CZ" b="1" dirty="0" smtClean="0"/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Rostliny + živočichové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Ochrana před škůdci</a:t>
            </a:r>
          </a:p>
          <a:p>
            <a:pPr lvl="1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Na zahradě: Ježek, krtek, ptáci, hadi, netopýr, rejsci, ještěrky a slepýši, šelmy, střevlíci, drabčíci, páteříčky, slunéčko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sedmitečné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1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 zemědělství: diverzita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organismů a přírodních prvků 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Kvalita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půdy = diverzita/přítomnost půdní bioty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Ochrana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před nemocemi = Mikroby na listu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Zdroje 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hlinkClick r:id="rId2"/>
              </a:rPr>
              <a:t>http://www.nechybujte.cz/slovnik-soucasne-cestiny/diverzita</a:t>
            </a:r>
            <a:r>
              <a:rPr lang="en-GB" b="1" dirty="0" smtClean="0"/>
              <a:t>?</a:t>
            </a:r>
            <a:endParaRPr lang="cs-CZ" b="1" dirty="0" smtClean="0"/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VLAŠÍNOVÁ, Helena. 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Zdravá zahrada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 3. doplněné vydání. Brno: Ekologický institut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Veronica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2014. ISBN 978-80-87308-29-5.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ŠARAPATKA, Bořivoj a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Urs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NIGGLI. </a:t>
            </a:r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Zemědělství a krajina: cesty k vzájemnému souladu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 Olomouc: Univerzita Palackého v Olomouci, 2008. ISBN 978-80-244-1885-8.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JACKSON, Dana L. a Laura L. JACKSON. 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The farm as natural habitat: reconnecting food systems with ecosystems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Washington, D.C.: Island Press, c2002. ISBN 1559638478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HOLMGREN, David. </a:t>
            </a:r>
            <a:r>
              <a:rPr lang="cs-CZ" i="1" dirty="0" err="1">
                <a:solidFill>
                  <a:schemeClr val="accent3">
                    <a:lumMod val="50000"/>
                  </a:schemeClr>
                </a:solidFill>
              </a:rPr>
              <a:t>Permakultura</a:t>
            </a:r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: principy a cesty nad rámec trvalé udržitelnosti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. Svojanov: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PermaLot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2006. ISBN 80-239-8125-0.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PRIMACK, Richard B., Pavel KINDLMANN a Jana JERSÁKOVÁ. </a:t>
            </a:r>
            <a:r>
              <a:rPr lang="cs-CZ" i="1" dirty="0">
                <a:solidFill>
                  <a:schemeClr val="accent3">
                    <a:lumMod val="50000"/>
                  </a:schemeClr>
                </a:solidFill>
              </a:rPr>
              <a:t>Úvod do biologie ochrany přírody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. Praha: Portál, 2011. ISBN 978-80-7367-595-0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Osnova prezentace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Diverzita obecně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Biodiverzita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Proč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je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důležitá?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Vztahy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Příklady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užití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vztahů</a:t>
            </a:r>
          </a:p>
          <a:p>
            <a:pPr lvl="1"/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Produktivita a vztahy</a:t>
            </a:r>
          </a:p>
          <a:p>
            <a:pPr lvl="1"/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Diverzita v </a:t>
            </a:r>
            <a:r>
              <a:rPr lang="cs-CZ" b="1" u="sng" dirty="0" err="1" smtClean="0">
                <a:solidFill>
                  <a:schemeClr val="accent3">
                    <a:lumMod val="50000"/>
                  </a:schemeClr>
                </a:solidFill>
              </a:rPr>
              <a:t>permakultuře</a:t>
            </a:r>
            <a:endParaRPr lang="cs-CZ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Biodiverzita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Geografická a kulturní diverzita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Ekonomická a společenská diverzita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Lidská biologická diverzita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Věk, struktura, geny…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Biodiverzita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míra druhového rozrůznění ve společenstvu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očet druhů na určitém území v určitém čase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ekosystémů/organismů/plodin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Současné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zemělství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Tlak na ekosystémy, vytváření monokultur</a:t>
            </a:r>
          </a:p>
          <a:p>
            <a:pPr lvl="1">
              <a:spcAft>
                <a:spcPts val="600"/>
              </a:spcAft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Biodiverzita </a:t>
            </a:r>
          </a:p>
          <a:p>
            <a:pPr lvl="1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Problémy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 rot="16200000">
            <a:off x="7467600" y="4038600"/>
            <a:ext cx="762000" cy="3048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Šipka dolů 4"/>
          <p:cNvSpPr/>
          <p:nvPr/>
        </p:nvSpPr>
        <p:spPr>
          <a:xfrm>
            <a:off x="3276600" y="4572000"/>
            <a:ext cx="304800" cy="6858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 doprava 6"/>
          <p:cNvSpPr/>
          <p:nvPr/>
        </p:nvSpPr>
        <p:spPr>
          <a:xfrm rot="16200000">
            <a:off x="2590800" y="5334000"/>
            <a:ext cx="762000" cy="3048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Proč je důležitá?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přírodní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bohatství 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poskytování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ekosystémových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služeb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tabilizace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ekologických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procesů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ok energie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ztahy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roduktivita 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samostatnost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1" algn="ctr">
              <a:buNone/>
            </a:pPr>
            <a:r>
              <a:rPr lang="cs-CZ" sz="6000" b="1" dirty="0" smtClean="0">
                <a:solidFill>
                  <a:schemeClr val="accent3">
                    <a:lumMod val="50000"/>
                  </a:schemeClr>
                </a:solidFill>
              </a:rPr>
              <a:t>Hnojiva a pesticidy</a:t>
            </a:r>
          </a:p>
          <a:p>
            <a:pPr lvl="1" algn="ctr">
              <a:buNone/>
            </a:pPr>
            <a:endParaRPr lang="cs-CZ" sz="6000" b="1" dirty="0" smtClean="0"/>
          </a:p>
          <a:p>
            <a:pPr lvl="1" algn="ctr">
              <a:buNone/>
            </a:pPr>
            <a:endParaRPr lang="cs-CZ" sz="6000" b="1" dirty="0" smtClean="0"/>
          </a:p>
          <a:p>
            <a:pPr lvl="1" algn="ctr">
              <a:buNone/>
            </a:pPr>
            <a:r>
              <a:rPr lang="cs-CZ" sz="6000" b="1" dirty="0" smtClean="0">
                <a:solidFill>
                  <a:schemeClr val="accent3">
                    <a:lumMod val="50000"/>
                  </a:schemeClr>
                </a:solidFill>
              </a:rPr>
              <a:t>Vztahy</a:t>
            </a:r>
          </a:p>
          <a:p>
            <a:endParaRPr lang="cs-CZ" b="1" dirty="0" smtClean="0"/>
          </a:p>
          <a:p>
            <a:endParaRPr lang="cs-CZ" dirty="0" smtClean="0"/>
          </a:p>
          <a:p>
            <a:pPr lvl="2"/>
            <a:endParaRPr lang="en-GB" dirty="0"/>
          </a:p>
        </p:txBody>
      </p:sp>
      <p:cxnSp>
        <p:nvCxnSpPr>
          <p:cNvPr id="7" name="Přímá spojovací čára 6"/>
          <p:cNvCxnSpPr/>
          <p:nvPr/>
        </p:nvCxnSpPr>
        <p:spPr>
          <a:xfrm flipV="1">
            <a:off x="2590800" y="533400"/>
            <a:ext cx="4114800" cy="16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2895600" y="609600"/>
            <a:ext cx="3886200" cy="1676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/>
          <p:cNvSpPr/>
          <p:nvPr/>
        </p:nvSpPr>
        <p:spPr>
          <a:xfrm>
            <a:off x="3657600" y="2590800"/>
            <a:ext cx="1981200" cy="11430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488"/>
            <a:ext cx="8229600" cy="1439008"/>
          </a:xfrm>
        </p:spPr>
        <p:txBody>
          <a:bodyPr>
            <a:normAutofit fontScale="90000"/>
          </a:bodyPr>
          <a:lstStyle/>
          <a:p>
            <a:pPr algn="l"/>
            <a:r>
              <a:rPr lang="cs-CZ" sz="6000" b="1" u="sng" dirty="0">
                <a:solidFill>
                  <a:schemeClr val="accent3">
                    <a:lumMod val="50000"/>
                  </a:schemeClr>
                </a:solidFill>
              </a:rPr>
              <a:t>Vztahy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>
                <a:solidFill>
                  <a:schemeClr val="accent3">
                    <a:lumMod val="50000"/>
                  </a:schemeClr>
                </a:solidFill>
              </a:rPr>
              <a:t>Nejde jen o množství druhů, ale o počet funkčních spojení mezi nimi (arboretum x permakulturní zahrada)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klara\AppData\Local\Microsoft\Windows\INetCache\IE\J1NHAG0L\kytka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78" t="18750" r="16028" b="21875"/>
          <a:stretch>
            <a:fillRect/>
          </a:stretch>
        </p:blipFill>
        <p:spPr bwMode="auto">
          <a:xfrm>
            <a:off x="2558562" y="1912327"/>
            <a:ext cx="1143000" cy="1447800"/>
          </a:xfrm>
          <a:prstGeom prst="rect">
            <a:avLst/>
          </a:prstGeom>
          <a:noFill/>
        </p:spPr>
      </p:pic>
      <p:pic>
        <p:nvPicPr>
          <p:cNvPr id="6" name="Picture 3" descr="C:\Users\klara\AppData\Local\Microsoft\Windows\INetCache\IE\J1NHAG0L\kytka[1].png"/>
          <p:cNvPicPr>
            <a:picLocks noChangeAspect="1" noChangeArrowheads="1"/>
          </p:cNvPicPr>
          <p:nvPr/>
        </p:nvPicPr>
        <p:blipFill>
          <a:blip r:embed="rId2" cstate="print"/>
          <a:srcRect l="17678" t="18750" r="16028" b="21875"/>
          <a:stretch>
            <a:fillRect/>
          </a:stretch>
        </p:blipFill>
        <p:spPr bwMode="auto">
          <a:xfrm>
            <a:off x="5181600" y="1866900"/>
            <a:ext cx="1143000" cy="1447800"/>
          </a:xfrm>
          <a:prstGeom prst="rect">
            <a:avLst/>
          </a:prstGeom>
          <a:noFill/>
        </p:spPr>
      </p:pic>
      <p:sp>
        <p:nvSpPr>
          <p:cNvPr id="7" name="Plus 6"/>
          <p:cNvSpPr/>
          <p:nvPr/>
        </p:nvSpPr>
        <p:spPr>
          <a:xfrm>
            <a:off x="4191000" y="2366596"/>
            <a:ext cx="762000" cy="762000"/>
          </a:xfrm>
          <a:prstGeom prst="mathPl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 descr="C:\Users\klara\AppData\Local\Microsoft\Windows\INetCache\IE\J1NHAG0L\kytka[1].png"/>
          <p:cNvPicPr>
            <a:picLocks noChangeAspect="1" noChangeArrowheads="1"/>
          </p:cNvPicPr>
          <p:nvPr/>
        </p:nvPicPr>
        <p:blipFill>
          <a:blip r:embed="rId2" cstate="print"/>
          <a:srcRect l="17678" t="18750" r="16028" b="21875"/>
          <a:stretch>
            <a:fillRect/>
          </a:stretch>
        </p:blipFill>
        <p:spPr bwMode="auto">
          <a:xfrm>
            <a:off x="2590800" y="4876800"/>
            <a:ext cx="1143000" cy="1447800"/>
          </a:xfrm>
          <a:prstGeom prst="rect">
            <a:avLst/>
          </a:prstGeom>
          <a:noFill/>
        </p:spPr>
      </p:pic>
      <p:sp>
        <p:nvSpPr>
          <p:cNvPr id="9" name="Plus 8"/>
          <p:cNvSpPr/>
          <p:nvPr/>
        </p:nvSpPr>
        <p:spPr>
          <a:xfrm>
            <a:off x="4191000" y="5181600"/>
            <a:ext cx="762000" cy="762000"/>
          </a:xfrm>
          <a:prstGeom prst="mathPl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C:\Users\klara\AppData\Local\Microsoft\Windows\INetCache\IE\TI7X12TU\Emojione_1F41D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991100"/>
            <a:ext cx="1143000" cy="1143000"/>
          </a:xfrm>
          <a:prstGeom prst="rect">
            <a:avLst/>
          </a:prstGeom>
          <a:noFill/>
        </p:spPr>
      </p:pic>
      <p:pic>
        <p:nvPicPr>
          <p:cNvPr id="12" name="Picture 5" descr="C:\Users\klara\AppData\Local\Microsoft\Windows\INetCache\IE\J38E4Y5H\Emoji_u1f41b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029200"/>
            <a:ext cx="1143000" cy="1143000"/>
          </a:xfrm>
          <a:prstGeom prst="rect">
            <a:avLst/>
          </a:prstGeom>
          <a:noFill/>
        </p:spPr>
      </p:pic>
      <p:pic>
        <p:nvPicPr>
          <p:cNvPr id="13" name="Picture 3" descr="C:\Users\klara\AppData\Local\Microsoft\Windows\INetCache\IE\J1NHAG0L\kytka[1].png"/>
          <p:cNvPicPr>
            <a:picLocks noChangeAspect="1" noChangeArrowheads="1"/>
          </p:cNvPicPr>
          <p:nvPr/>
        </p:nvPicPr>
        <p:blipFill>
          <a:blip r:embed="rId2" cstate="print"/>
          <a:srcRect l="17678" t="18750" r="16028" b="21875"/>
          <a:stretch>
            <a:fillRect/>
          </a:stretch>
        </p:blipFill>
        <p:spPr bwMode="auto">
          <a:xfrm>
            <a:off x="2514600" y="3297115"/>
            <a:ext cx="1143000" cy="1447800"/>
          </a:xfrm>
          <a:prstGeom prst="rect">
            <a:avLst/>
          </a:prstGeom>
          <a:noFill/>
        </p:spPr>
      </p:pic>
      <p:sp>
        <p:nvSpPr>
          <p:cNvPr id="14" name="Plus 13"/>
          <p:cNvSpPr/>
          <p:nvPr/>
        </p:nvSpPr>
        <p:spPr>
          <a:xfrm>
            <a:off x="4191000" y="3547696"/>
            <a:ext cx="762000" cy="762000"/>
          </a:xfrm>
          <a:prstGeom prst="mathPl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4" name="Tree"/>
          <p:cNvSpPr>
            <a:spLocks noEditPoints="1" noChangeArrowheads="1"/>
          </p:cNvSpPr>
          <p:nvPr/>
        </p:nvSpPr>
        <p:spPr bwMode="auto">
          <a:xfrm>
            <a:off x="5181600" y="3314700"/>
            <a:ext cx="1219200" cy="1295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ree"/>
          <p:cNvSpPr>
            <a:spLocks noEditPoints="1" noChangeArrowheads="1"/>
          </p:cNvSpPr>
          <p:nvPr/>
        </p:nvSpPr>
        <p:spPr bwMode="auto">
          <a:xfrm>
            <a:off x="1447800" y="4876800"/>
            <a:ext cx="1143000" cy="1143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Vztahy rostlina + </a:t>
            </a:r>
            <a:r>
              <a:rPr lang="cs-CZ" b="1" u="sng" dirty="0" err="1" smtClean="0">
                <a:solidFill>
                  <a:schemeClr val="accent3">
                    <a:lumMod val="50000"/>
                  </a:schemeClr>
                </a:solidFill>
              </a:rPr>
              <a:t>rostlina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konkurují o prostor, vláhu, světlo… Ale často si dokážou i pomáhat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Komunikace mezi rostlinami pomocí molekul vzduchu, pomocí aromatických látek vylučovaných kořeny</a:t>
            </a:r>
          </a:p>
          <a:p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Ethylen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(kytky + ovoce)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Vytvoření pohodových 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společenství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10025"/>
            <a:ext cx="34385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Rostlina + </a:t>
            </a:r>
            <a:r>
              <a:rPr lang="cs-CZ" b="1" u="sng" dirty="0" err="1" smtClean="0">
                <a:solidFill>
                  <a:schemeClr val="accent3">
                    <a:lumMod val="50000"/>
                  </a:schemeClr>
                </a:solidFill>
              </a:rPr>
              <a:t>Rostlina</a:t>
            </a:r>
            <a:r>
              <a:rPr lang="cs-CZ" b="1" u="sng" dirty="0" smtClean="0">
                <a:solidFill>
                  <a:schemeClr val="accent3">
                    <a:lumMod val="50000"/>
                  </a:schemeClr>
                </a:solidFill>
              </a:rPr>
              <a:t> příklady</a:t>
            </a:r>
            <a:endParaRPr lang="en-GB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Aksamitník, měsíček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paralizují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háďátka – zachraňují zeleninu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rostou k sobě x od sebe</a:t>
            </a:r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Pravidla:</a:t>
            </a:r>
          </a:p>
          <a:p>
            <a:pPr lvl="1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Kořen + Nadzemní</a:t>
            </a:r>
          </a:p>
          <a:p>
            <a:pPr lvl="1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Příbuzné rozdělit (stejní škůdci + konkurence)</a:t>
            </a:r>
          </a:p>
          <a:p>
            <a:pPr lvl="1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Aromatické vedle zeleniny (proti škůdcům)</a:t>
            </a:r>
          </a:p>
          <a:p>
            <a:endParaRPr lang="cs-CZ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289</Words>
  <Application>Microsoft Office PowerPoint</Application>
  <PresentationFormat>Předvádění na obrazovce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(BIO)DIVERZITA V PERMAKULTUŘE</vt:lpstr>
      <vt:lpstr>Osnova prezentace</vt:lpstr>
      <vt:lpstr>Diverzita v permakultuře</vt:lpstr>
      <vt:lpstr>Biodiverzita</vt:lpstr>
      <vt:lpstr>Proč je důležitá?</vt:lpstr>
      <vt:lpstr>Prezentace aplikace PowerPoint</vt:lpstr>
      <vt:lpstr>Vztahy Nejde jen o množství druhů, ale o počet funkčních spojení mezi nimi (arboretum x permakulturní zahrada) </vt:lpstr>
      <vt:lpstr>Vztahy rostlina + rostlina</vt:lpstr>
      <vt:lpstr>Rostlina + Rostlina příklady</vt:lpstr>
      <vt:lpstr>Pravidla </vt:lpstr>
      <vt:lpstr>Smíšená kultura</vt:lpstr>
      <vt:lpstr>Rostliny + živočichové</vt:lpstr>
      <vt:lpstr>Zdroje 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Diverzita na obecné úrovni, synergie; biodiverzita, polykultura. Možnosti využití a nástroje zvýšení diverzity.</dc:title>
  <dc:creator>Klárka Slavíčková</dc:creator>
  <cp:lastModifiedBy>Klára Slavíčková</cp:lastModifiedBy>
  <cp:revision>7</cp:revision>
  <dcterms:created xsi:type="dcterms:W3CDTF">2016-11-18T15:23:46Z</dcterms:created>
  <dcterms:modified xsi:type="dcterms:W3CDTF">2016-11-29T15:57:52Z</dcterms:modified>
</cp:coreProperties>
</file>