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83" r:id="rId4"/>
    <p:sldId id="258" r:id="rId5"/>
    <p:sldId id="278" r:id="rId6"/>
    <p:sldId id="259" r:id="rId7"/>
    <p:sldId id="279" r:id="rId8"/>
    <p:sldId id="302" r:id="rId9"/>
    <p:sldId id="260" r:id="rId10"/>
    <p:sldId id="280" r:id="rId11"/>
    <p:sldId id="261" r:id="rId12"/>
    <p:sldId id="262" r:id="rId13"/>
    <p:sldId id="263" r:id="rId14"/>
    <p:sldId id="264" r:id="rId15"/>
    <p:sldId id="284" r:id="rId16"/>
    <p:sldId id="289" r:id="rId17"/>
    <p:sldId id="285" r:id="rId18"/>
    <p:sldId id="286" r:id="rId19"/>
    <p:sldId id="287" r:id="rId20"/>
    <p:sldId id="288" r:id="rId21"/>
    <p:sldId id="265" r:id="rId22"/>
    <p:sldId id="301" r:id="rId23"/>
    <p:sldId id="281" r:id="rId24"/>
    <p:sldId id="291" r:id="rId25"/>
    <p:sldId id="293" r:id="rId26"/>
    <p:sldId id="294" r:id="rId27"/>
    <p:sldId id="282" r:id="rId28"/>
    <p:sldId id="295" r:id="rId29"/>
    <p:sldId id="296" r:id="rId30"/>
    <p:sldId id="266" r:id="rId31"/>
    <p:sldId id="267" r:id="rId32"/>
    <p:sldId id="268" r:id="rId33"/>
    <p:sldId id="297" r:id="rId34"/>
    <p:sldId id="298" r:id="rId35"/>
    <p:sldId id="269" r:id="rId36"/>
    <p:sldId id="299" r:id="rId37"/>
    <p:sldId id="300" r:id="rId38"/>
    <p:sldId id="270" r:id="rId39"/>
    <p:sldId id="273" r:id="rId40"/>
    <p:sldId id="277" r:id="rId4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F92E2F3-A957-4897-AE39-228CC061DCDB}" type="datetimeFigureOut">
              <a:rPr lang="sk-SK" smtClean="0"/>
              <a:t>9. 12. 2016</a:t>
            </a:fld>
            <a:endParaRPr lang="sk-SK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9. 12. 2016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9. 12. 2016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9. 12. 2016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9. 12. 2016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9. 12. 2016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9. 12. 2016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9. 12. 2016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9. 12. 2016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9. 12. 2016</a:t>
            </a:fld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9. 12. 2016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F92E2F3-A957-4897-AE39-228CC061DCDB}" type="datetimeFigureOut">
              <a:rPr lang="sk-SK" smtClean="0"/>
              <a:t>9. 12. 2016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wiki/Jednotn%C3%A9_ro%C4%BEn%C3%ADcke_dru%C5%BEstvo" TargetMode="External"/><Relationship Id="rId2" Type="http://schemas.openxmlformats.org/officeDocument/2006/relationships/hyperlink" Target="http://www.rodovystatek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k.wikipedia.org/wiki/Dru%C5%BEstvo_(ekon%C3%B3mia)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odovystatek.cz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2636912"/>
            <a:ext cx="7772400" cy="1539602"/>
          </a:xfrm>
        </p:spPr>
        <p:txBody>
          <a:bodyPr>
            <a:normAutofit/>
          </a:bodyPr>
          <a:lstStyle/>
          <a:p>
            <a:r>
              <a:rPr lang="sk-SK" b="1" dirty="0" err="1"/>
              <a:t>Navrhování</a:t>
            </a:r>
            <a:r>
              <a:rPr lang="sk-SK" b="1" dirty="0"/>
              <a:t> trvale </a:t>
            </a:r>
            <a:r>
              <a:rPr lang="sk-SK" b="1" dirty="0" err="1"/>
              <a:t>udržitelných</a:t>
            </a:r>
            <a:r>
              <a:rPr lang="sk-SK" b="1" dirty="0"/>
              <a:t> </a:t>
            </a:r>
            <a:r>
              <a:rPr lang="sk-SK" b="1" dirty="0" err="1"/>
              <a:t>lidských</a:t>
            </a:r>
            <a:r>
              <a:rPr lang="sk-SK" b="1" dirty="0"/>
              <a:t> </a:t>
            </a:r>
            <a:r>
              <a:rPr lang="sk-SK" b="1" dirty="0" smtClean="0"/>
              <a:t>sídel</a:t>
            </a:r>
            <a:endParaRPr lang="sk-SK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3861048"/>
            <a:ext cx="4419600" cy="1066800"/>
          </a:xfrm>
        </p:spPr>
        <p:txBody>
          <a:bodyPr/>
          <a:lstStyle/>
          <a:p>
            <a:endParaRPr lang="sk-SK" dirty="0" smtClean="0"/>
          </a:p>
          <a:p>
            <a:r>
              <a:rPr lang="sk-SK" dirty="0" smtClean="0"/>
              <a:t>Katarína Halásová, 427129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842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24744" cy="1143000"/>
          </a:xfrm>
        </p:spPr>
        <p:txBody>
          <a:bodyPr/>
          <a:lstStyle/>
          <a:p>
            <a:r>
              <a:rPr lang="sk-SK" dirty="0"/>
              <a:t>Veci v záhrade spolu súvisia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412776"/>
            <a:ext cx="8136904" cy="5112568"/>
          </a:xfrm>
        </p:spPr>
        <p:txBody>
          <a:bodyPr>
            <a:normAutofit fontScale="92500" lnSpcReduction="20000"/>
          </a:bodyPr>
          <a:lstStyle/>
          <a:p>
            <a:r>
              <a:rPr lang="sk-SK" dirty="0"/>
              <a:t>Aby zložky </a:t>
            </a:r>
            <a:r>
              <a:rPr lang="sk-SK" dirty="0" err="1"/>
              <a:t>designu</a:t>
            </a:r>
            <a:r>
              <a:rPr lang="sk-SK" dirty="0"/>
              <a:t> fungovali účinne tak ich musíme umiestniť na správne </a:t>
            </a:r>
            <a:r>
              <a:rPr lang="sk-SK" dirty="0" smtClean="0"/>
              <a:t>miesto</a:t>
            </a:r>
          </a:p>
          <a:p>
            <a:r>
              <a:rPr lang="sk-SK" dirty="0" smtClean="0"/>
              <a:t>Príklad:  </a:t>
            </a:r>
            <a:r>
              <a:rPr lang="sk-SK" dirty="0"/>
              <a:t>vodné nádrže umiestnime vyššie, ako je dom a </a:t>
            </a:r>
            <a:r>
              <a:rPr lang="sk-SK" dirty="0" smtClean="0"/>
              <a:t>záhrada. Vodu </a:t>
            </a:r>
            <a:r>
              <a:rPr lang="sk-SK" dirty="0"/>
              <a:t>z nich </a:t>
            </a:r>
            <a:r>
              <a:rPr lang="sk-SK" dirty="0" smtClean="0"/>
              <a:t>nemusíme </a:t>
            </a:r>
            <a:r>
              <a:rPr lang="sk-SK" dirty="0"/>
              <a:t>čerpať, pretože steká sama od seba dole </a:t>
            </a:r>
            <a:endParaRPr lang="sk-SK" dirty="0" smtClean="0"/>
          </a:p>
          <a:p>
            <a:r>
              <a:rPr lang="sk-SK" dirty="0" smtClean="0"/>
              <a:t>Správne </a:t>
            </a:r>
            <a:r>
              <a:rPr lang="sk-SK" dirty="0"/>
              <a:t>umiestnenie záhradky – ideálne medzi dom a </a:t>
            </a:r>
            <a:r>
              <a:rPr lang="sk-SK" dirty="0" smtClean="0"/>
              <a:t>kurník. Môžeme zbierať odpad </a:t>
            </a:r>
            <a:r>
              <a:rPr lang="sk-SK" dirty="0"/>
              <a:t>zo záhradky </a:t>
            </a:r>
            <a:r>
              <a:rPr lang="sk-SK" dirty="0" smtClean="0"/>
              <a:t>cestou </a:t>
            </a:r>
            <a:r>
              <a:rPr lang="sk-SK" dirty="0"/>
              <a:t>ku kurníku a slepačí trus prehodiť do záhradky </a:t>
            </a:r>
            <a:r>
              <a:rPr lang="sk-SK" dirty="0" smtClean="0"/>
              <a:t>lopatou </a:t>
            </a:r>
            <a:endParaRPr lang="sk-SK" dirty="0"/>
          </a:p>
          <a:p>
            <a:r>
              <a:rPr lang="sk-SK" b="1" dirty="0"/>
              <a:t>Pracovné vzťahy máme vytvárať tak, aby potreby jedného prvku boli uspokojované výstupmi druhého </a:t>
            </a:r>
            <a:r>
              <a:rPr lang="sk-SK" b="1" dirty="0" smtClean="0"/>
              <a:t>prvku</a:t>
            </a:r>
            <a:endParaRPr lang="sk-SK" b="1" dirty="0"/>
          </a:p>
          <a:p>
            <a:r>
              <a:rPr lang="sk-SK" dirty="0"/>
              <a:t>Malá farma môže </a:t>
            </a:r>
            <a:r>
              <a:rPr lang="sk-SK" dirty="0" smtClean="0"/>
              <a:t>obsahovať </a:t>
            </a:r>
            <a:r>
              <a:rPr lang="sk-SK" dirty="0"/>
              <a:t>prvky: dom, skleník, záhradu, kurník, vodnú nádrž, miesto na výrobu kompostu, les, včelín</a:t>
            </a:r>
            <a:r>
              <a:rPr lang="sk-SK" dirty="0" smtClean="0"/>
              <a:t>, </a:t>
            </a:r>
            <a:r>
              <a:rPr lang="sk-SK" dirty="0"/>
              <a:t>priehradu, rybník, vetrolam, stodolu, dielňu, skládku </a:t>
            </a:r>
            <a:r>
              <a:rPr lang="sk-SK" dirty="0" smtClean="0"/>
              <a:t>dreva, </a:t>
            </a:r>
            <a:r>
              <a:rPr lang="sk-SK" dirty="0"/>
              <a:t>živé ploty, miesto pre chov dážďoviek (</a:t>
            </a:r>
            <a:r>
              <a:rPr lang="sk-SK" dirty="0" err="1"/>
              <a:t>žížal</a:t>
            </a:r>
            <a:r>
              <a:rPr lang="sk-SK" dirty="0"/>
              <a:t>), atď.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0981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024744" cy="1143000"/>
          </a:xfrm>
        </p:spPr>
        <p:txBody>
          <a:bodyPr>
            <a:normAutofit/>
          </a:bodyPr>
          <a:lstStyle/>
          <a:p>
            <a:r>
              <a:rPr lang="sk-SK" dirty="0" smtClean="0"/>
              <a:t>Prvok vykonáva viac funkcií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43492" y="1556792"/>
            <a:ext cx="6777317" cy="4896544"/>
          </a:xfrm>
        </p:spPr>
        <p:txBody>
          <a:bodyPr>
            <a:normAutofit lnSpcReduction="10000"/>
          </a:bodyPr>
          <a:lstStyle/>
          <a:p>
            <a:r>
              <a:rPr lang="sk-SK" dirty="0"/>
              <a:t>Príklad: </a:t>
            </a:r>
            <a:r>
              <a:rPr lang="sk-SK" dirty="0" smtClean="0"/>
              <a:t>rybník </a:t>
            </a:r>
          </a:p>
          <a:p>
            <a:r>
              <a:rPr lang="sk-SK" dirty="0" smtClean="0"/>
              <a:t>Využitie</a:t>
            </a:r>
            <a:r>
              <a:rPr lang="sk-SK" dirty="0"/>
              <a:t>: zavlažovanie, napájanie dobytka, pestovanie vodných rastlín, protipožiarna ochrana, domov vodných vtákov, rybia farma, zrkadlo na odrážanie </a:t>
            </a:r>
            <a:r>
              <a:rPr lang="sk-SK" dirty="0" smtClean="0"/>
              <a:t>svetla</a:t>
            </a:r>
          </a:p>
          <a:p>
            <a:r>
              <a:rPr lang="sk-SK" dirty="0" err="1" smtClean="0"/>
              <a:t>Trnovník</a:t>
            </a:r>
            <a:r>
              <a:rPr lang="sk-SK" dirty="0" smtClean="0"/>
              <a:t> </a:t>
            </a:r>
            <a:r>
              <a:rPr lang="sk-SK" dirty="0" err="1"/>
              <a:t>akát</a:t>
            </a:r>
            <a:r>
              <a:rPr lang="sk-SK" dirty="0"/>
              <a:t> </a:t>
            </a:r>
            <a:r>
              <a:rPr lang="sk-SK" dirty="0" smtClean="0"/>
              <a:t>plní veľa funkcií – dodáva semená </a:t>
            </a:r>
            <a:r>
              <a:rPr lang="sk-SK" dirty="0"/>
              <a:t>pre kŕmny systém hydiny (</a:t>
            </a:r>
            <a:r>
              <a:rPr lang="sk-SK" dirty="0" err="1"/>
              <a:t>drůbež</a:t>
            </a:r>
            <a:r>
              <a:rPr lang="sk-SK" dirty="0"/>
              <a:t>), dodáva lístie pre väčšie zvieratá, peľ pre včely, púta kyslík do pôdy (viaže), </a:t>
            </a:r>
            <a:r>
              <a:rPr lang="sk-SK" dirty="0" smtClean="0"/>
              <a:t>funkcia prípravnej rastliny – </a:t>
            </a:r>
            <a:r>
              <a:rPr lang="sk-SK" dirty="0"/>
              <a:t>buduje a chráni pôdu pre pomalšie rastúce citlivejšie </a:t>
            </a:r>
            <a:r>
              <a:rPr lang="sk-SK" dirty="0" smtClean="0"/>
              <a:t>druhy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8467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Všetko\Škola\Environmentální studia\ENS249 Permakultura\Prezentácia\Robinia_acacia_'frisia'_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00" y="155848"/>
            <a:ext cx="4368485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Všetko\Škola\Environmentální studia\ENS249 Permakultura\Prezentácia\800px-Flowers_of_Robinia_pseudoacac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5476"/>
            <a:ext cx="4613662" cy="615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11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Každý dôležitá funkcia je zaisťovaná mnohými </a:t>
            </a:r>
            <a:r>
              <a:rPr lang="sk-SK" dirty="0" smtClean="0"/>
              <a:t>prvkami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43608" y="2204864"/>
            <a:ext cx="6777317" cy="4301065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Voda</a:t>
            </a:r>
            <a:r>
              <a:rPr lang="sk-SK" dirty="0"/>
              <a:t>, potraviny, energia či ochrana proti </a:t>
            </a:r>
            <a:r>
              <a:rPr lang="sk-SK" dirty="0" smtClean="0"/>
              <a:t>požiaru </a:t>
            </a:r>
            <a:endParaRPr lang="sk-SK" dirty="0"/>
          </a:p>
          <a:p>
            <a:r>
              <a:rPr lang="sk-SK" dirty="0" smtClean="0"/>
              <a:t>Príklad: dom so </a:t>
            </a:r>
            <a:r>
              <a:rPr lang="sk-SK" dirty="0"/>
              <a:t>slnečnými kolektormi na ohrev vody </a:t>
            </a:r>
            <a:r>
              <a:rPr lang="sk-SK" dirty="0" smtClean="0"/>
              <a:t>má aj rezervný </a:t>
            </a:r>
            <a:r>
              <a:rPr lang="sk-SK" dirty="0"/>
              <a:t>ohrievač na pevné </a:t>
            </a:r>
            <a:r>
              <a:rPr lang="sk-SK" dirty="0" smtClean="0"/>
              <a:t>palivo (využívaná </a:t>
            </a:r>
            <a:r>
              <a:rPr lang="sk-SK" dirty="0"/>
              <a:t>keď nesvieti </a:t>
            </a:r>
            <a:r>
              <a:rPr lang="sk-SK" dirty="0" smtClean="0"/>
              <a:t>slnko)</a:t>
            </a:r>
          </a:p>
          <a:p>
            <a:r>
              <a:rPr lang="sk-SK" dirty="0" smtClean="0"/>
              <a:t>Protipožiarna ochrana – rybník</a:t>
            </a:r>
            <a:r>
              <a:rPr lang="sk-SK" dirty="0"/>
              <a:t>, cesty, menej horľavé stromy vo vetrolamoch, </a:t>
            </a:r>
            <a:r>
              <a:rPr lang="sk-SK" dirty="0" smtClean="0"/>
              <a:t>mokriny</a:t>
            </a:r>
          </a:p>
          <a:p>
            <a:r>
              <a:rPr lang="sk-SK" dirty="0" smtClean="0"/>
              <a:t>Zadržiavanie </a:t>
            </a:r>
            <a:r>
              <a:rPr lang="sk-SK" dirty="0"/>
              <a:t>vody – priehradami, nádržami, mokrinami, </a:t>
            </a:r>
            <a:r>
              <a:rPr lang="sk-SK" dirty="0" err="1"/>
              <a:t>swejlami</a:t>
            </a:r>
            <a:r>
              <a:rPr lang="sk-SK" dirty="0"/>
              <a:t> (</a:t>
            </a:r>
            <a:r>
              <a:rPr lang="sk-SK" dirty="0" err="1"/>
              <a:t>swejly</a:t>
            </a:r>
            <a:r>
              <a:rPr lang="sk-SK" dirty="0"/>
              <a:t>) – zavodňovacie </a:t>
            </a:r>
            <a:r>
              <a:rPr lang="sk-SK" dirty="0" smtClean="0"/>
              <a:t>priekopy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1195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sk-SK" dirty="0"/>
              <a:t>Energeticky úsporné plánovanie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556792"/>
            <a:ext cx="8208912" cy="5040560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Aby sme ho dosiahli treba správne </a:t>
            </a:r>
            <a:r>
              <a:rPr lang="sk-SK" dirty="0"/>
              <a:t>umiestniť rastliny, zvieracie výbehy a štruktúry do zón a </a:t>
            </a:r>
            <a:r>
              <a:rPr lang="sk-SK" dirty="0" smtClean="0"/>
              <a:t>sektorov</a:t>
            </a:r>
          </a:p>
          <a:p>
            <a:r>
              <a:rPr lang="sk-SK" dirty="0" smtClean="0"/>
              <a:t>Ideálny </a:t>
            </a:r>
            <a:r>
              <a:rPr lang="sk-SK" dirty="0"/>
              <a:t>pozemok =</a:t>
            </a:r>
            <a:r>
              <a:rPr lang="sk-SK" dirty="0" smtClean="0"/>
              <a:t> má </a:t>
            </a:r>
            <a:r>
              <a:rPr lang="sk-SK" dirty="0"/>
              <a:t>mierny sklon ku slnečnej strane a ovplyvňuje ho málo premenných </a:t>
            </a:r>
            <a:r>
              <a:rPr lang="sk-SK" dirty="0" smtClean="0"/>
              <a:t>faktorov </a:t>
            </a:r>
            <a:endParaRPr lang="sk-SK" dirty="0"/>
          </a:p>
          <a:p>
            <a:r>
              <a:rPr lang="sk-SK" dirty="0"/>
              <a:t>Plánovanie zón – umiestnenie prvkov na základe častosti ich využívania, resp. potreby  ich </a:t>
            </a:r>
            <a:r>
              <a:rPr lang="sk-SK" dirty="0" smtClean="0"/>
              <a:t>obsluhovať</a:t>
            </a:r>
          </a:p>
          <a:p>
            <a:r>
              <a:rPr lang="sk-SK" dirty="0" smtClean="0"/>
              <a:t>Prvky</a:t>
            </a:r>
            <a:r>
              <a:rPr lang="sk-SK" dirty="0"/>
              <a:t>, ktoré je potrebné navštíviť každý deň je </a:t>
            </a:r>
            <a:r>
              <a:rPr lang="sk-SK" dirty="0" smtClean="0"/>
              <a:t>vhodné </a:t>
            </a:r>
            <a:r>
              <a:rPr lang="sk-SK" dirty="0"/>
              <a:t>umiestniť blízko hlavného obydlia, </a:t>
            </a:r>
            <a:r>
              <a:rPr lang="sk-SK" dirty="0" smtClean="0"/>
              <a:t>domu (napr</a:t>
            </a:r>
            <a:r>
              <a:rPr lang="sk-SK" dirty="0"/>
              <a:t>. skleník, záhradka či </a:t>
            </a:r>
            <a:r>
              <a:rPr lang="sk-SK" dirty="0" smtClean="0"/>
              <a:t>kurník)</a:t>
            </a:r>
          </a:p>
          <a:p>
            <a:r>
              <a:rPr lang="sk-SK" dirty="0" smtClean="0"/>
              <a:t>Prvky</a:t>
            </a:r>
            <a:r>
              <a:rPr lang="sk-SK" dirty="0"/>
              <a:t>, ktoré navštevujeme málo umiestnime ďalej od </a:t>
            </a:r>
            <a:r>
              <a:rPr lang="sk-SK" dirty="0" smtClean="0"/>
              <a:t>obydlia (napríklad </a:t>
            </a:r>
            <a:r>
              <a:rPr lang="sk-SK" dirty="0"/>
              <a:t>o ovocný sad či </a:t>
            </a:r>
            <a:r>
              <a:rPr lang="sk-SK" dirty="0" smtClean="0"/>
              <a:t>pastviny)</a:t>
            </a:r>
          </a:p>
          <a:p>
            <a:r>
              <a:rPr lang="sk-SK" dirty="0" smtClean="0"/>
              <a:t>Centrum </a:t>
            </a:r>
            <a:r>
              <a:rPr lang="sk-SK" dirty="0"/>
              <a:t>aktivít </a:t>
            </a:r>
            <a:r>
              <a:rPr lang="sk-SK" dirty="0" smtClean="0"/>
              <a:t>–  </a:t>
            </a:r>
            <a:r>
              <a:rPr lang="sk-SK" dirty="0"/>
              <a:t>zvyčajne </a:t>
            </a:r>
            <a:r>
              <a:rPr lang="sk-SK" dirty="0" smtClean="0"/>
              <a:t>dom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7094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atka\Dropbox\Ľuboš\skeny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20" y="142350"/>
            <a:ext cx="8746039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5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Katka\Dropbox\Ľuboš\skeny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851" y="0"/>
            <a:ext cx="47922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36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atka\Dropbox\Ľuboš\skeny\zon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735" y="2564904"/>
            <a:ext cx="5266577" cy="366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Katka\Dropbox\Ľuboš\skeny\zona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794" y="1012024"/>
            <a:ext cx="5184576" cy="132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69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Katka\Dropbox\Ľuboš\skeny\zon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52736"/>
            <a:ext cx="5917917" cy="462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48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6996719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58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dirty="0" smtClean="0"/>
              <a:t>Environmentálne šetrné spôsoby bývania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Ekolologické</a:t>
            </a:r>
            <a:r>
              <a:rPr lang="sk-SK" dirty="0" smtClean="0"/>
              <a:t> poľnohospodárstvo, rodový statok, poľnohospodárske družstvo, </a:t>
            </a:r>
            <a:r>
              <a:rPr lang="sk-SK" dirty="0" err="1" smtClean="0"/>
              <a:t>permakuturny</a:t>
            </a:r>
            <a:r>
              <a:rPr lang="sk-SK" dirty="0" smtClean="0"/>
              <a:t> dizajn = environmentálne pozitívne metódy poľnohospodárstva</a:t>
            </a:r>
          </a:p>
          <a:p>
            <a:r>
              <a:rPr lang="sk-SK" dirty="0" smtClean="0"/>
              <a:t>Nízko energetický dom, pasívny dom, </a:t>
            </a:r>
            <a:r>
              <a:rPr lang="sk-SK" dirty="0" err="1" smtClean="0"/>
              <a:t>Veronica</a:t>
            </a:r>
            <a:r>
              <a:rPr lang="sk-SK" dirty="0"/>
              <a:t> </a:t>
            </a:r>
            <a:r>
              <a:rPr lang="sk-SK" dirty="0" err="1" smtClean="0"/>
              <a:t>Hostětín</a:t>
            </a: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307051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Katka\Dropbox\Ľuboš\skeny\zon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56992"/>
            <a:ext cx="7003231" cy="263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Katka\Dropbox\Ľuboš\skeny\zona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6573068" cy="250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03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sk-SK" dirty="0"/>
              <a:t>Energeticky úsporné plánovanie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556792"/>
            <a:ext cx="8136904" cy="4968552"/>
          </a:xfrm>
        </p:spPr>
        <p:txBody>
          <a:bodyPr>
            <a:normAutofit/>
          </a:bodyPr>
          <a:lstStyle/>
          <a:p>
            <a:r>
              <a:rPr lang="sk-SK" dirty="0" smtClean="0"/>
              <a:t>Zlaté pravidlo = </a:t>
            </a:r>
            <a:r>
              <a:rPr lang="sk-SK" b="1" dirty="0" smtClean="0"/>
              <a:t>Najprv </a:t>
            </a:r>
            <a:r>
              <a:rPr lang="sk-SK" b="1" dirty="0"/>
              <a:t>by sme mali rozvíjať najbližšiu zónu a dostať ju pod plnú kontrolu a </a:t>
            </a:r>
            <a:r>
              <a:rPr lang="sk-SK" b="1" dirty="0" smtClean="0"/>
              <a:t>až potom </a:t>
            </a:r>
            <a:r>
              <a:rPr lang="sk-SK" b="1" dirty="0"/>
              <a:t>expandovať naše aktivity </a:t>
            </a:r>
            <a:r>
              <a:rPr lang="sk-SK" b="1" dirty="0" smtClean="0"/>
              <a:t>ďalej</a:t>
            </a:r>
            <a:endParaRPr lang="sk-SK" b="1" dirty="0"/>
          </a:p>
          <a:p>
            <a:r>
              <a:rPr lang="sk-SK" dirty="0"/>
              <a:t>Plánovanie sektorov – sektory súvisia </a:t>
            </a:r>
            <a:r>
              <a:rPr lang="sk-SK" dirty="0" smtClean="0"/>
              <a:t>so slnkom, svetlom, vetrom, dažďom, požiarom </a:t>
            </a:r>
            <a:r>
              <a:rPr lang="sk-SK" dirty="0"/>
              <a:t>a </a:t>
            </a:r>
            <a:r>
              <a:rPr lang="sk-SK" dirty="0" smtClean="0"/>
              <a:t>vodnými tokmi </a:t>
            </a:r>
            <a:r>
              <a:rPr lang="sk-SK" dirty="0"/>
              <a:t>(vrátanie </a:t>
            </a:r>
            <a:r>
              <a:rPr lang="sk-SK" dirty="0" smtClean="0"/>
              <a:t>povodní)</a:t>
            </a:r>
          </a:p>
          <a:p>
            <a:r>
              <a:rPr lang="sk-SK" dirty="0" smtClean="0"/>
              <a:t>Prvky </a:t>
            </a:r>
            <a:r>
              <a:rPr lang="sk-SK" dirty="0"/>
              <a:t>do </a:t>
            </a:r>
            <a:r>
              <a:rPr lang="sk-SK" dirty="0" smtClean="0"/>
              <a:t>systému </a:t>
            </a:r>
            <a:r>
              <a:rPr lang="sk-SK" dirty="0"/>
              <a:t>prichádzajú zvonku a prechádzajú </a:t>
            </a:r>
            <a:r>
              <a:rPr lang="sk-SK" dirty="0" smtClean="0"/>
              <a:t>ním</a:t>
            </a:r>
          </a:p>
          <a:p>
            <a:r>
              <a:rPr lang="sk-SK" dirty="0" smtClean="0"/>
              <a:t>Pre </a:t>
            </a:r>
            <a:r>
              <a:rPr lang="sk-SK" dirty="0"/>
              <a:t>prvky vytvoríme sektorový diagram odvodený z nášho pozemku – zvyčajne je to </a:t>
            </a:r>
            <a:r>
              <a:rPr lang="sk-SK" dirty="0" err="1"/>
              <a:t>klínový</a:t>
            </a:r>
            <a:r>
              <a:rPr lang="sk-SK" dirty="0"/>
              <a:t> graf, ktorý vychádza z centra aktivít </a:t>
            </a:r>
            <a:r>
              <a:rPr lang="sk-SK" dirty="0" smtClean="0"/>
              <a:t>(dom)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4847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Katka\Dropbox\Ľuboš\skeny\5-z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911" y="139030"/>
            <a:ext cx="6472242" cy="660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51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Energeticky úsporné plánovanie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Plánovanie svahov </a:t>
            </a:r>
            <a:endParaRPr lang="sk-SK" dirty="0" smtClean="0"/>
          </a:p>
          <a:p>
            <a:r>
              <a:rPr lang="sk-SK" dirty="0" smtClean="0"/>
              <a:t>Pozeráme </a:t>
            </a:r>
            <a:r>
              <a:rPr lang="sk-SK" dirty="0"/>
              <a:t>sa na </a:t>
            </a:r>
            <a:r>
              <a:rPr lang="sk-SK" dirty="0" smtClean="0"/>
              <a:t>pozemok </a:t>
            </a:r>
            <a:r>
              <a:rPr lang="sk-SK" dirty="0"/>
              <a:t>z </a:t>
            </a:r>
            <a:r>
              <a:rPr lang="sk-SK" dirty="0" smtClean="0"/>
              <a:t>profilu</a:t>
            </a:r>
          </a:p>
          <a:p>
            <a:r>
              <a:rPr lang="sk-SK" dirty="0" smtClean="0"/>
              <a:t>Slúži </a:t>
            </a:r>
            <a:r>
              <a:rPr lang="sk-SK" dirty="0"/>
              <a:t>to na určenie relatívnej nadmorskej </a:t>
            </a:r>
            <a:r>
              <a:rPr lang="sk-SK" dirty="0" smtClean="0"/>
              <a:t>výšky – vieme </a:t>
            </a:r>
            <a:r>
              <a:rPr lang="sk-SK" dirty="0"/>
              <a:t>vhodne umiestniť priehrady, vodné nádrže, studne </a:t>
            </a:r>
            <a:r>
              <a:rPr lang="sk-SK" dirty="0" smtClean="0"/>
              <a:t>atď.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841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Katka\Dropbox\Ľuboš\skeny\6-obraz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51" y="1217534"/>
            <a:ext cx="8496944" cy="411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58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Katka\Dropbox\Ľuboš\skeny\6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071" y="692696"/>
            <a:ext cx="5256584" cy="232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Katka\Dropbox\Ľuboš\skeny\6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012724"/>
            <a:ext cx="5250935" cy="346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77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Katka\Dropbox\Ľuboš\skeny\6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53442"/>
            <a:ext cx="7170501" cy="352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Využitie biologických zdrojov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Využívanie rastlín a zvierat tak, aby sme šetrili energiu a aby urobili časť práce na </a:t>
            </a:r>
            <a:r>
              <a:rPr lang="sk-SK" dirty="0" smtClean="0"/>
              <a:t>farme</a:t>
            </a:r>
          </a:p>
          <a:p>
            <a:r>
              <a:rPr lang="sk-SK" dirty="0" smtClean="0"/>
              <a:t>Ako </a:t>
            </a:r>
            <a:r>
              <a:rPr lang="sk-SK" dirty="0"/>
              <a:t>zdroje palív a hnojív, na kultiváciu, ochranu proti škodcom či burinám (</a:t>
            </a:r>
            <a:r>
              <a:rPr lang="sk-SK" dirty="0" err="1"/>
              <a:t>plevelom</a:t>
            </a:r>
            <a:r>
              <a:rPr lang="sk-SK" dirty="0"/>
              <a:t>), erózii a požiaru, ako súčasť kolobehu živín, na obohatenie biotopu, prevzdušnenie pôdy, atď. </a:t>
            </a:r>
          </a:p>
        </p:txBody>
      </p:sp>
    </p:spTree>
    <p:extLst>
      <p:ext uri="{BB962C8B-B14F-4D97-AF65-F5344CB8AC3E}">
        <p14:creationId xmlns:p14="http://schemas.microsoft.com/office/powerpoint/2010/main" val="123127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Katka\Dropbox\Ľuboš\skeny\7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06980"/>
            <a:ext cx="6727486" cy="487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14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Katka\Dropbox\Ľuboš\skeny\7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08720"/>
            <a:ext cx="632870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71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1"/>
            <a:ext cx="6408712" cy="4261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Všetko\Škola\Environmentální studia\ENS249 Permakultura\Prezentácia\dum_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8982"/>
            <a:ext cx="7737103" cy="585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55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Kolobeh </a:t>
            </a:r>
            <a:r>
              <a:rPr lang="sk-SK" dirty="0" smtClean="0"/>
              <a:t>energie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Permakultúrny</a:t>
            </a:r>
            <a:r>
              <a:rPr lang="sk-SK" dirty="0"/>
              <a:t> systém sa snaží zastaviť únik výživných látok a energie z pozemku a nahradiť ho </a:t>
            </a:r>
            <a:r>
              <a:rPr lang="sk-SK" dirty="0" smtClean="0"/>
              <a:t>kolobehom</a:t>
            </a:r>
          </a:p>
          <a:p>
            <a:r>
              <a:rPr lang="sk-SK" dirty="0" smtClean="0"/>
              <a:t>Príklad</a:t>
            </a:r>
            <a:r>
              <a:rPr lang="sk-SK" dirty="0"/>
              <a:t>: kuchynské odpadky sú recyklované v komposte, zvierací hnoj vyrába bioplyn a vracia sa do pôdy, </a:t>
            </a:r>
            <a:r>
              <a:rPr lang="sk-SK" dirty="0" smtClean="0"/>
              <a:t>zelené </a:t>
            </a:r>
            <a:r>
              <a:rPr lang="sk-SK" dirty="0"/>
              <a:t>hnojenie obohacuje </a:t>
            </a:r>
            <a:r>
              <a:rPr lang="sk-SK" dirty="0" smtClean="0"/>
              <a:t>pôdu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3316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Malé intenzívne systémy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Malý </a:t>
            </a:r>
            <a:r>
              <a:rPr lang="sk-SK" dirty="0"/>
              <a:t>intenzívny systém = systém, ktorý maximálne a účinne využíva väčšinu plochy krajiny, ktorú má k dispozícii, a ktorý má danú plochu plne pod </a:t>
            </a:r>
            <a:r>
              <a:rPr lang="sk-SK" dirty="0" smtClean="0"/>
              <a:t>kontrolou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1189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sk-SK" dirty="0"/>
              <a:t>Urýchlenie sukcesie a </a:t>
            </a:r>
            <a:r>
              <a:rPr lang="sk-SK" dirty="0" smtClean="0"/>
              <a:t>evolúcie</a:t>
            </a:r>
            <a:endParaRPr lang="sk-SK" dirty="0"/>
          </a:p>
        </p:txBody>
      </p:sp>
      <p:pic>
        <p:nvPicPr>
          <p:cNvPr id="16386" name="Picture 2" descr="C:\Users\Katka\Dropbox\Ľuboš\skeny\dalsie\prve - kóp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801"/>
            <a:ext cx="558979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86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Katka\Dropbox\Ľuboš\skeny\dalsie\prve - kópia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7116369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1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Katka\Dropbox\Ľuboš\skeny\dalsie\prve - kópia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41820"/>
            <a:ext cx="5815866" cy="255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Katka\Dropbox\Ľuboš\skeny\dalsie\prve - kópia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440604"/>
            <a:ext cx="5682226" cy="250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3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Diverzita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Výnos </a:t>
            </a:r>
            <a:r>
              <a:rPr lang="sk-SK" dirty="0"/>
              <a:t>jednej plodiny z určitej plochy monokultúrneho systému bude vyšší ako výnos tej istej plodiny v </a:t>
            </a:r>
            <a:r>
              <a:rPr lang="sk-SK" dirty="0" err="1"/>
              <a:t>permakultúrnom</a:t>
            </a:r>
            <a:r>
              <a:rPr lang="sk-SK" dirty="0"/>
              <a:t> </a:t>
            </a:r>
            <a:r>
              <a:rPr lang="sk-SK" dirty="0" smtClean="0"/>
              <a:t>systéme</a:t>
            </a:r>
          </a:p>
          <a:p>
            <a:r>
              <a:rPr lang="sk-SK" dirty="0" smtClean="0"/>
              <a:t>Súčet </a:t>
            </a:r>
            <a:r>
              <a:rPr lang="sk-SK" dirty="0"/>
              <a:t>výnosov zmiešaného systému bude ale </a:t>
            </a:r>
            <a:r>
              <a:rPr lang="sk-SK" dirty="0" smtClean="0"/>
              <a:t>vyšší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1627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Katka\Dropbox\Ľuboš\skeny\dalsie\druhe - kóp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764704"/>
            <a:ext cx="5668103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99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7319246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20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Okrajové efekty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Okraje = </a:t>
            </a:r>
            <a:r>
              <a:rPr lang="sk-SK" dirty="0"/>
              <a:t>miesta s rôznou </a:t>
            </a:r>
            <a:r>
              <a:rPr lang="sk-SK" dirty="0" smtClean="0"/>
              <a:t>ekológiou</a:t>
            </a:r>
          </a:p>
          <a:p>
            <a:r>
              <a:rPr lang="sk-SK" dirty="0" smtClean="0"/>
              <a:t>Produktivita </a:t>
            </a:r>
            <a:r>
              <a:rPr lang="sk-SK" dirty="0"/>
              <a:t>sa na rozhraní dvoch </a:t>
            </a:r>
            <a:r>
              <a:rPr lang="sk-SK" dirty="0" err="1"/>
              <a:t>ekotypov</a:t>
            </a:r>
            <a:r>
              <a:rPr lang="sk-SK" dirty="0"/>
              <a:t> zvyšuje (zem/voda, les/lúka, pole/sad) pretože sa tam dajú využiť zdroje oboch </a:t>
            </a:r>
            <a:r>
              <a:rPr lang="sk-SK" dirty="0" smtClean="0"/>
              <a:t>systémov</a:t>
            </a:r>
          </a:p>
          <a:p>
            <a:r>
              <a:rPr lang="sk-SK" dirty="0" smtClean="0"/>
              <a:t>Zvyšovanie </a:t>
            </a:r>
            <a:r>
              <a:rPr lang="sk-SK" dirty="0"/>
              <a:t>množstva okrajov povedie ku zvyšovaniu produktivity </a:t>
            </a:r>
            <a:r>
              <a:rPr lang="sk-SK" dirty="0" smtClean="0"/>
              <a:t>krajiny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2594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Katka\Dropbox\Ľuboš\skeny\dalsie\tret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5159"/>
            <a:ext cx="514757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70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Ekologické poľnohospodárstvo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err="1" smtClean="0"/>
              <a:t>Organic</a:t>
            </a:r>
            <a:r>
              <a:rPr lang="sk-SK" dirty="0" smtClean="0"/>
              <a:t> </a:t>
            </a:r>
            <a:r>
              <a:rPr lang="sk-SK" dirty="0" err="1" smtClean="0"/>
              <a:t>agriculture</a:t>
            </a:r>
            <a:endParaRPr lang="sk-SK" dirty="0" smtClean="0"/>
          </a:p>
          <a:p>
            <a:r>
              <a:rPr lang="sk-SK" dirty="0" smtClean="0"/>
              <a:t>Používa </a:t>
            </a:r>
            <a:r>
              <a:rPr lang="sk-SK" dirty="0"/>
              <a:t>znalosti rôznych disciplín –  pôdnej mikrobiológie, rezistentných odrôd, metódy biologickej ochrany proti chorobám a </a:t>
            </a:r>
            <a:r>
              <a:rPr lang="sk-SK" dirty="0" smtClean="0"/>
              <a:t>škodcom</a:t>
            </a:r>
            <a:endParaRPr lang="sk-SK" dirty="0"/>
          </a:p>
          <a:p>
            <a:r>
              <a:rPr lang="sk-SK" dirty="0" smtClean="0"/>
              <a:t>Poľnohospodársky </a:t>
            </a:r>
            <a:r>
              <a:rPr lang="sk-SK" dirty="0"/>
              <a:t>systém, ktorý spĺňa kritériá IFOAM – </a:t>
            </a:r>
            <a:r>
              <a:rPr lang="sk-SK" dirty="0" err="1"/>
              <a:t>International</a:t>
            </a:r>
            <a:r>
              <a:rPr lang="sk-SK" dirty="0"/>
              <a:t> </a:t>
            </a:r>
            <a:r>
              <a:rPr lang="sk-SK" dirty="0" err="1"/>
              <a:t>Federation</a:t>
            </a:r>
            <a:r>
              <a:rPr lang="sk-SK" dirty="0"/>
              <a:t>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Organic</a:t>
            </a:r>
            <a:r>
              <a:rPr lang="sk-SK" dirty="0"/>
              <a:t> </a:t>
            </a:r>
            <a:r>
              <a:rPr lang="sk-SK" dirty="0" err="1"/>
              <a:t>Agriculture</a:t>
            </a:r>
            <a:r>
              <a:rPr lang="sk-SK" dirty="0"/>
              <a:t> </a:t>
            </a:r>
            <a:r>
              <a:rPr lang="sk-SK" dirty="0" err="1" smtClean="0"/>
              <a:t>Movements</a:t>
            </a:r>
            <a:endParaRPr lang="sk-SK" dirty="0" smtClean="0"/>
          </a:p>
          <a:p>
            <a:r>
              <a:rPr lang="sk-SK" dirty="0" smtClean="0"/>
              <a:t>(</a:t>
            </a:r>
            <a:r>
              <a:rPr lang="sk-SK" dirty="0" err="1" smtClean="0"/>
              <a:t>Ulčák</a:t>
            </a:r>
            <a:r>
              <a:rPr lang="sk-SK" dirty="0" smtClean="0"/>
              <a:t>, 2014)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6604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MOLLISON</a:t>
            </a:r>
            <a:r>
              <a:rPr lang="sk-SK" dirty="0"/>
              <a:t>, </a:t>
            </a:r>
            <a:r>
              <a:rPr lang="sk-SK" dirty="0" err="1"/>
              <a:t>Bill</a:t>
            </a:r>
            <a:r>
              <a:rPr lang="sk-SK" dirty="0"/>
              <a:t>. Úvod do </a:t>
            </a:r>
            <a:r>
              <a:rPr lang="sk-SK" dirty="0" err="1"/>
              <a:t>permakultury</a:t>
            </a:r>
            <a:r>
              <a:rPr lang="sk-SK" dirty="0"/>
              <a:t>. 2. vyd. </a:t>
            </a:r>
            <a:r>
              <a:rPr lang="sk-SK" dirty="0" err="1"/>
              <a:t>Tyalgum</a:t>
            </a:r>
            <a:r>
              <a:rPr lang="sk-SK" dirty="0"/>
              <a:t>: </a:t>
            </a:r>
            <a:r>
              <a:rPr lang="sk-SK" dirty="0" err="1"/>
              <a:t>Tagari</a:t>
            </a:r>
            <a:r>
              <a:rPr lang="sk-SK" dirty="0"/>
              <a:t> </a:t>
            </a:r>
            <a:r>
              <a:rPr lang="sk-SK" dirty="0" err="1"/>
              <a:t>Publications</a:t>
            </a:r>
            <a:r>
              <a:rPr lang="sk-SK" dirty="0"/>
              <a:t>, 1998. 178 </a:t>
            </a:r>
            <a:r>
              <a:rPr lang="sk-SK" dirty="0" smtClean="0"/>
              <a:t>s </a:t>
            </a:r>
          </a:p>
          <a:p>
            <a:r>
              <a:rPr lang="sk-SK" dirty="0" smtClean="0"/>
              <a:t>ULČÁK</a:t>
            </a:r>
            <a:r>
              <a:rPr lang="sk-SK" dirty="0"/>
              <a:t>, </a:t>
            </a:r>
            <a:r>
              <a:rPr lang="sk-SK" dirty="0" err="1"/>
              <a:t>Zbyněk</a:t>
            </a:r>
            <a:r>
              <a:rPr lang="sk-SK" dirty="0"/>
              <a:t>. </a:t>
            </a:r>
            <a:r>
              <a:rPr lang="sk-SK" dirty="0" err="1"/>
              <a:t>Hospodaření</a:t>
            </a:r>
            <a:r>
              <a:rPr lang="sk-SK" dirty="0"/>
              <a:t> v </a:t>
            </a:r>
            <a:r>
              <a:rPr lang="sk-SK" dirty="0" err="1"/>
              <a:t>krajině</a:t>
            </a:r>
            <a:r>
              <a:rPr lang="sk-SK" dirty="0"/>
              <a:t>: vybrané kapitoly. 1. vyd. Brno: Masarykova univerzita, 2014. 82 s. ISBN 978-80-210-7649-5</a:t>
            </a:r>
            <a:r>
              <a:rPr lang="sk-SK" dirty="0" smtClean="0"/>
              <a:t>. </a:t>
            </a:r>
          </a:p>
          <a:p>
            <a:r>
              <a:rPr lang="sk-SK" dirty="0" smtClean="0">
                <a:hlinkClick r:id="rId2"/>
              </a:rPr>
              <a:t>http</a:t>
            </a:r>
            <a:r>
              <a:rPr lang="sk-SK" dirty="0">
                <a:hlinkClick r:id="rId2"/>
              </a:rPr>
              <a:t>://www.rodovystatek.cz</a:t>
            </a:r>
            <a:r>
              <a:rPr lang="sk-SK" dirty="0" smtClean="0">
                <a:hlinkClick r:id="rId2"/>
              </a:rPr>
              <a:t>/</a:t>
            </a:r>
            <a:r>
              <a:rPr lang="sk-SK" dirty="0" smtClean="0"/>
              <a:t>   </a:t>
            </a:r>
          </a:p>
          <a:p>
            <a:r>
              <a:rPr lang="sk-SK" dirty="0" smtClean="0">
                <a:hlinkClick r:id="rId3"/>
              </a:rPr>
              <a:t>https</a:t>
            </a:r>
            <a:r>
              <a:rPr lang="sk-SK" dirty="0">
                <a:hlinkClick r:id="rId3"/>
              </a:rPr>
              <a:t>://</a:t>
            </a:r>
            <a:r>
              <a:rPr lang="sk-SK" dirty="0" smtClean="0">
                <a:hlinkClick r:id="rId3"/>
              </a:rPr>
              <a:t>sk.wikipedia.org/wiki/Jednotn%C3%A9_ro%C4%BEn%C3%ADcke_dru%C5%BEstvo</a:t>
            </a:r>
            <a:r>
              <a:rPr lang="sk-SK" dirty="0" smtClean="0"/>
              <a:t> </a:t>
            </a:r>
          </a:p>
          <a:p>
            <a:r>
              <a:rPr lang="sk-SK" dirty="0">
                <a:hlinkClick r:id="rId4"/>
              </a:rPr>
              <a:t>https://sk.wikipedia.org/wiki/Dru%C5%BEstvo_(ekon%C3%B3mia</a:t>
            </a:r>
            <a:r>
              <a:rPr lang="sk-SK" dirty="0" smtClean="0">
                <a:hlinkClick r:id="rId4"/>
              </a:rPr>
              <a:t>)</a:t>
            </a:r>
            <a:r>
              <a:rPr lang="sk-SK" dirty="0" smtClean="0"/>
              <a:t>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1178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024744" cy="1143000"/>
          </a:xfrm>
        </p:spPr>
        <p:txBody>
          <a:bodyPr/>
          <a:lstStyle/>
          <a:p>
            <a:r>
              <a:rPr lang="sk-SK" dirty="0" smtClean="0"/>
              <a:t>Kritériá IFOAM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1412776"/>
            <a:ext cx="8136904" cy="51125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k-SK" dirty="0" smtClean="0"/>
              <a:t>Podľa </a:t>
            </a:r>
            <a:r>
              <a:rPr lang="sk-SK" dirty="0"/>
              <a:t>nich sa takéto poľnohospodárstvo snaží:</a:t>
            </a:r>
          </a:p>
          <a:p>
            <a:r>
              <a:rPr lang="sk-SK" b="1" dirty="0" smtClean="0"/>
              <a:t>Produkovať </a:t>
            </a:r>
            <a:r>
              <a:rPr lang="sk-SK" b="1" dirty="0"/>
              <a:t>vysoko kvalitné potraviny v dostatočnom množstve</a:t>
            </a:r>
          </a:p>
          <a:p>
            <a:r>
              <a:rPr lang="sk-SK" dirty="0" smtClean="0"/>
              <a:t>Spolupracovať </a:t>
            </a:r>
            <a:r>
              <a:rPr lang="sk-SK" dirty="0"/>
              <a:t>s prírodnými systémami a nie im dominovať</a:t>
            </a:r>
          </a:p>
          <a:p>
            <a:r>
              <a:rPr lang="sk-SK" b="1" dirty="0" smtClean="0"/>
              <a:t>Podporovať </a:t>
            </a:r>
            <a:r>
              <a:rPr lang="sk-SK" b="1" dirty="0"/>
              <a:t>fungovanie biologických cyklov v rámci poľnohospodárskeho hospodárstva zapojením mikroorganizmov, planých aj kultúrnych rastlín a zvierat</a:t>
            </a:r>
          </a:p>
          <a:p>
            <a:r>
              <a:rPr lang="sk-SK" b="1" dirty="0" smtClean="0"/>
              <a:t>Udržovať </a:t>
            </a:r>
            <a:r>
              <a:rPr lang="sk-SK" b="1" dirty="0"/>
              <a:t>a zvyšovať pôdnu úrodnosť</a:t>
            </a:r>
          </a:p>
          <a:p>
            <a:r>
              <a:rPr lang="sk-SK" dirty="0" smtClean="0"/>
              <a:t>V </a:t>
            </a:r>
            <a:r>
              <a:rPr lang="sk-SK" dirty="0"/>
              <a:t>čo najväčšej miere používať obnoviteľné zdroje energie</a:t>
            </a:r>
          </a:p>
          <a:p>
            <a:r>
              <a:rPr lang="sk-SK" dirty="0" smtClean="0"/>
              <a:t>Pokiaľ </a:t>
            </a:r>
            <a:r>
              <a:rPr lang="sk-SK" dirty="0"/>
              <a:t>možno pracovať v uzavretom kolobehu organickej hmoty a živín</a:t>
            </a:r>
          </a:p>
          <a:p>
            <a:r>
              <a:rPr lang="sk-SK" dirty="0" smtClean="0"/>
              <a:t>Poskytnúť </a:t>
            </a:r>
            <a:r>
              <a:rPr lang="sk-SK" dirty="0"/>
              <a:t>hospodárskym zvieratám podmienky, ktoré im umožňujú všetky prejavy prirodzeného chovania</a:t>
            </a:r>
          </a:p>
          <a:p>
            <a:r>
              <a:rPr lang="sk-SK" dirty="0" smtClean="0"/>
              <a:t>Vyvarovať </a:t>
            </a:r>
            <a:r>
              <a:rPr lang="sk-SK" dirty="0"/>
              <a:t>sa všetkých foriem znečistenia z poľnohospodárskej prevádzky</a:t>
            </a:r>
          </a:p>
          <a:p>
            <a:r>
              <a:rPr lang="sk-SK" dirty="0" smtClean="0"/>
              <a:t>Udržovať </a:t>
            </a:r>
            <a:r>
              <a:rPr lang="sk-SK" dirty="0"/>
              <a:t>genetickú diverzitu poľnohospodárskeho systému, vrátane ochrany stanovíšť voľne žijúcich druhov rastlín a živočíchov </a:t>
            </a:r>
          </a:p>
          <a:p>
            <a:r>
              <a:rPr lang="sk-SK" dirty="0" smtClean="0"/>
              <a:t>Poskytovať </a:t>
            </a:r>
            <a:r>
              <a:rPr lang="sk-SK" dirty="0"/>
              <a:t>poľnohospodárom primeraný príjem a uspokojenie z práce, vrátane bezpečného pracovného prostredia</a:t>
            </a:r>
          </a:p>
          <a:p>
            <a:r>
              <a:rPr lang="sk-SK" dirty="0" smtClean="0"/>
              <a:t>Brať </a:t>
            </a:r>
            <a:r>
              <a:rPr lang="sk-SK" dirty="0"/>
              <a:t>do úvahy širšie sociálne a environmentálne dopady poľnohospodárskej činnosti </a:t>
            </a:r>
            <a:endParaRPr lang="sk-SK" dirty="0" smtClean="0"/>
          </a:p>
          <a:p>
            <a:r>
              <a:rPr lang="sk-SK" dirty="0" smtClean="0"/>
              <a:t>(</a:t>
            </a:r>
            <a:r>
              <a:rPr lang="sk-SK" dirty="0" err="1" smtClean="0"/>
              <a:t>Ulčák</a:t>
            </a:r>
            <a:r>
              <a:rPr lang="sk-SK" dirty="0" smtClean="0"/>
              <a:t>, 2014)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741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Aplikácia zásad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V </a:t>
            </a:r>
            <a:r>
              <a:rPr lang="sk-SK" dirty="0"/>
              <a:t>praxi znamená </a:t>
            </a:r>
            <a:r>
              <a:rPr lang="sk-SK" dirty="0" smtClean="0"/>
              <a:t>využívanie kompostovania, uplatňovanie osevných postupov, vylúčenie rýchlo </a:t>
            </a:r>
            <a:r>
              <a:rPr lang="sk-SK" dirty="0"/>
              <a:t>rozpustných </a:t>
            </a:r>
            <a:r>
              <a:rPr lang="sk-SK" dirty="0" smtClean="0"/>
              <a:t>umelých hnojív</a:t>
            </a:r>
            <a:r>
              <a:rPr lang="sk-SK" dirty="0"/>
              <a:t>, </a:t>
            </a:r>
            <a:r>
              <a:rPr lang="sk-SK" dirty="0" smtClean="0"/>
              <a:t>redukcia antibiotík </a:t>
            </a:r>
            <a:r>
              <a:rPr lang="sk-SK" dirty="0"/>
              <a:t>a </a:t>
            </a:r>
            <a:r>
              <a:rPr lang="sk-SK" dirty="0" smtClean="0"/>
              <a:t>hormonálnych prípravkov, mechanickú </a:t>
            </a:r>
            <a:r>
              <a:rPr lang="sk-SK" dirty="0"/>
              <a:t>kontrolu </a:t>
            </a:r>
            <a:r>
              <a:rPr lang="sk-SK" dirty="0" smtClean="0"/>
              <a:t>burín či </a:t>
            </a:r>
            <a:r>
              <a:rPr lang="sk-SK" dirty="0"/>
              <a:t>snahu o </a:t>
            </a:r>
            <a:r>
              <a:rPr lang="sk-SK" dirty="0" smtClean="0"/>
              <a:t>lokálne spracovanie produktov a priamy predaj spotrebiteľovi</a:t>
            </a:r>
          </a:p>
          <a:p>
            <a:r>
              <a:rPr lang="sk-SK" dirty="0" smtClean="0"/>
              <a:t>(</a:t>
            </a:r>
            <a:r>
              <a:rPr lang="sk-SK" dirty="0" err="1" smtClean="0"/>
              <a:t>Ulčák</a:t>
            </a:r>
            <a:r>
              <a:rPr lang="sk-SK" dirty="0" smtClean="0"/>
              <a:t>, 2014)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5277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Rodový statok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Pozemok – hektár +</a:t>
            </a:r>
          </a:p>
          <a:p>
            <a:r>
              <a:rPr lang="sk-SK" dirty="0" smtClean="0"/>
              <a:t>Skladá sa </a:t>
            </a:r>
            <a:r>
              <a:rPr lang="sk-SK" dirty="0"/>
              <a:t>z </a:t>
            </a:r>
            <a:r>
              <a:rPr lang="sk-SK" dirty="0" smtClean="0"/>
              <a:t>– </a:t>
            </a:r>
            <a:r>
              <a:rPr lang="sk-SK" dirty="0" err="1" smtClean="0"/>
              <a:t>ekozáhrada</a:t>
            </a:r>
            <a:r>
              <a:rPr lang="sk-SK" dirty="0" smtClean="0"/>
              <a:t> </a:t>
            </a:r>
            <a:r>
              <a:rPr lang="sk-SK" dirty="0"/>
              <a:t>s </a:t>
            </a:r>
            <a:r>
              <a:rPr lang="sk-SK" dirty="0" smtClean="0"/>
              <a:t>ovocným lesom</a:t>
            </a:r>
            <a:r>
              <a:rPr lang="sk-SK" dirty="0"/>
              <a:t>, </a:t>
            </a:r>
            <a:r>
              <a:rPr lang="sk-SK" dirty="0" smtClean="0"/>
              <a:t>jazero, </a:t>
            </a:r>
            <a:r>
              <a:rPr lang="sk-SK" dirty="0"/>
              <a:t>sad, </a:t>
            </a:r>
            <a:r>
              <a:rPr lang="sk-SK" dirty="0" smtClean="0"/>
              <a:t>lúka</a:t>
            </a:r>
          </a:p>
          <a:p>
            <a:r>
              <a:rPr lang="sk-SK" dirty="0" smtClean="0"/>
              <a:t>Ohraničený voľne rastúcimi živými ploty (pôvodné druhy kríkov) </a:t>
            </a:r>
          </a:p>
          <a:p>
            <a:r>
              <a:rPr lang="sk-SK" dirty="0" smtClean="0"/>
              <a:t>Výsadba </a:t>
            </a:r>
            <a:r>
              <a:rPr lang="sk-SK" dirty="0"/>
              <a:t>a </a:t>
            </a:r>
            <a:r>
              <a:rPr lang="sk-SK" dirty="0" smtClean="0"/>
              <a:t>pestovanie – princípy </a:t>
            </a:r>
            <a:r>
              <a:rPr lang="sk-SK" dirty="0" err="1" smtClean="0"/>
              <a:t>permakultúry</a:t>
            </a:r>
            <a:r>
              <a:rPr lang="sk-SK" dirty="0" smtClean="0"/>
              <a:t> </a:t>
            </a:r>
            <a:r>
              <a:rPr lang="sk-SK" dirty="0"/>
              <a:t>a </a:t>
            </a:r>
            <a:r>
              <a:rPr lang="sk-SK" dirty="0" smtClean="0"/>
              <a:t>prírodných metódach hospodárenia</a:t>
            </a:r>
          </a:p>
          <a:p>
            <a:r>
              <a:rPr lang="sk-SK" dirty="0" smtClean="0"/>
              <a:t>Rodinné vlastníctvo</a:t>
            </a:r>
          </a:p>
          <a:p>
            <a:r>
              <a:rPr lang="sk-SK" dirty="0"/>
              <a:t>(Jaroslav </a:t>
            </a:r>
            <a:r>
              <a:rPr lang="sk-SK" dirty="0" smtClean="0"/>
              <a:t>Svoboda </a:t>
            </a:r>
            <a:r>
              <a:rPr lang="sk-SK" dirty="0" smtClean="0">
                <a:hlinkClick r:id="rId2"/>
              </a:rPr>
              <a:t>http</a:t>
            </a:r>
            <a:r>
              <a:rPr lang="sk-SK" dirty="0">
                <a:hlinkClick r:id="rId2"/>
              </a:rPr>
              <a:t>://</a:t>
            </a:r>
            <a:r>
              <a:rPr lang="sk-SK" dirty="0" smtClean="0">
                <a:hlinkClick r:id="rId2"/>
              </a:rPr>
              <a:t>www.rodovystatek.cz/</a:t>
            </a:r>
            <a:r>
              <a:rPr lang="sk-SK" dirty="0"/>
              <a:t>)</a:t>
            </a:r>
            <a:r>
              <a:rPr lang="sk-SK" dirty="0" smtClean="0"/>
              <a:t>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4199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7024744" cy="1143000"/>
          </a:xfrm>
        </p:spPr>
        <p:txBody>
          <a:bodyPr/>
          <a:lstStyle/>
          <a:p>
            <a:r>
              <a:rPr lang="sk-SK" dirty="0" smtClean="0"/>
              <a:t>Poľnohospodárske družstvo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43492" y="2348880"/>
            <a:ext cx="6777317" cy="3483749"/>
          </a:xfrm>
        </p:spPr>
        <p:txBody>
          <a:bodyPr>
            <a:normAutofit/>
          </a:bodyPr>
          <a:lstStyle/>
          <a:p>
            <a:r>
              <a:rPr lang="sk-SK" dirty="0" smtClean="0"/>
              <a:t>Česko-Slovensko – Jednotné roľnícke družstvá; 1949 – 1990,</a:t>
            </a:r>
            <a:r>
              <a:rPr lang="sk-SK" dirty="0"/>
              <a:t> </a:t>
            </a:r>
            <a:r>
              <a:rPr lang="sk-SK" dirty="0" smtClean="0"/>
              <a:t>neboli právne družstvami (socialistické organizácie)</a:t>
            </a:r>
          </a:p>
          <a:p>
            <a:r>
              <a:rPr lang="sk-SK" dirty="0" smtClean="0"/>
              <a:t>Po nežnej revolúcii JRD zrušené -&gt; poľnohospodárske družstvá</a:t>
            </a:r>
          </a:p>
          <a:p>
            <a:r>
              <a:rPr lang="sk-SK" dirty="0" smtClean="0"/>
              <a:t>Rok neskôr </a:t>
            </a:r>
            <a:r>
              <a:rPr lang="sk-SK" dirty="0"/>
              <a:t>zrušené </a:t>
            </a:r>
            <a:r>
              <a:rPr lang="sk-SK" dirty="0" smtClean="0"/>
              <a:t>(prijatie Obchodného zákonníka) -&gt; poľnohospodárske družstvá sa stali družstvami (právna forma</a:t>
            </a:r>
          </a:p>
        </p:txBody>
      </p:sp>
    </p:spTree>
    <p:extLst>
      <p:ext uri="{BB962C8B-B14F-4D97-AF65-F5344CB8AC3E}">
        <p14:creationId xmlns:p14="http://schemas.microsoft.com/office/powerpoint/2010/main" val="176516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024744" cy="1143000"/>
          </a:xfrm>
        </p:spPr>
        <p:txBody>
          <a:bodyPr/>
          <a:lstStyle/>
          <a:p>
            <a:r>
              <a:rPr lang="sk-SK" dirty="0" err="1" smtClean="0"/>
              <a:t>Permakultúra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1340768"/>
            <a:ext cx="8136904" cy="5184576"/>
          </a:xfrm>
        </p:spPr>
        <p:txBody>
          <a:bodyPr>
            <a:normAutofit fontScale="77500" lnSpcReduction="20000"/>
          </a:bodyPr>
          <a:lstStyle/>
          <a:p>
            <a:r>
              <a:rPr lang="sk-SK" dirty="0"/>
              <a:t>Princípy </a:t>
            </a:r>
            <a:r>
              <a:rPr lang="sk-SK" dirty="0" err="1"/>
              <a:t>permakultúry</a:t>
            </a:r>
            <a:r>
              <a:rPr lang="sk-SK" dirty="0"/>
              <a:t> </a:t>
            </a:r>
            <a:endParaRPr lang="sk-SK" dirty="0" smtClean="0"/>
          </a:p>
          <a:p>
            <a:endParaRPr lang="sk-SK" dirty="0"/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Relatívne </a:t>
            </a:r>
            <a:r>
              <a:rPr lang="sk-SK" dirty="0"/>
              <a:t>umiestnenie: Každý prvok (dom, rybník, cesta, atď.) je umiestnený vo vzájomnom vzťahu k ostatným, takže si môžu vzájomne pomáhať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Každý </a:t>
            </a:r>
            <a:r>
              <a:rPr lang="sk-SK" dirty="0"/>
              <a:t>prvok vykonáva mnoho funkcií 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Každá </a:t>
            </a:r>
            <a:r>
              <a:rPr lang="sk-SK" dirty="0"/>
              <a:t>dôležitá funkcia je zabezpečovaná mnohými prvkami 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Energeticky </a:t>
            </a:r>
            <a:r>
              <a:rPr lang="sk-SK" dirty="0"/>
              <a:t>úsporné plánovanie budov a usadlostí (zóny, sektory a výškové plánovanie) 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Dáva </a:t>
            </a:r>
            <a:r>
              <a:rPr lang="sk-SK" dirty="0"/>
              <a:t>sa prednosť biologickým zdrojom pred fosílnymi palivami 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Kolobeh </a:t>
            </a:r>
            <a:r>
              <a:rPr lang="sk-SK" dirty="0"/>
              <a:t>energie priamo na mieste (ako </a:t>
            </a:r>
            <a:r>
              <a:rPr lang="sk-SK" dirty="0" smtClean="0"/>
              <a:t>paliva</a:t>
            </a:r>
            <a:r>
              <a:rPr lang="sk-SK" dirty="0"/>
              <a:t>, tak aj ľudskej energie)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Pri </a:t>
            </a:r>
            <a:r>
              <a:rPr lang="sk-SK" dirty="0"/>
              <a:t>tvorbe vhodných pozemkov a pôd sa využíva zrýchlená prírodná rastlinná sukcesia 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Produktívne </a:t>
            </a:r>
            <a:r>
              <a:rPr lang="sk-SK" dirty="0"/>
              <a:t>spolupracujúce systémy využívajú </a:t>
            </a:r>
            <a:r>
              <a:rPr lang="sk-SK" dirty="0" err="1"/>
              <a:t>polykultúru</a:t>
            </a:r>
            <a:r>
              <a:rPr lang="sk-SK" dirty="0"/>
              <a:t> a diverzitu (rôznorodosť) vzájomne prospešných druhov 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K </a:t>
            </a:r>
            <a:r>
              <a:rPr lang="sk-SK" dirty="0"/>
              <a:t>dosiahnutiu najlepších výsledkov sa využívajú okrajové efekty a prírodné vzory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5773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378</TotalTime>
  <Words>1199</Words>
  <Application>Microsoft Office PowerPoint</Application>
  <PresentationFormat>Předvádění na obrazovce (4:3)</PresentationFormat>
  <Paragraphs>104</Paragraphs>
  <Slides>40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3" baseType="lpstr">
      <vt:lpstr>Century Gothic</vt:lpstr>
      <vt:lpstr>Wingdings 2</vt:lpstr>
      <vt:lpstr>Austin</vt:lpstr>
      <vt:lpstr>Navrhování trvale udržitelných lidských sídel</vt:lpstr>
      <vt:lpstr>Environmentálne šetrné spôsoby bývania</vt:lpstr>
      <vt:lpstr>Prezentace aplikace PowerPoint</vt:lpstr>
      <vt:lpstr>Ekologické poľnohospodárstvo </vt:lpstr>
      <vt:lpstr>Kritériá IFOAM</vt:lpstr>
      <vt:lpstr>Aplikácia zásad</vt:lpstr>
      <vt:lpstr>Rodový statok</vt:lpstr>
      <vt:lpstr>Poľnohospodárske družstvo</vt:lpstr>
      <vt:lpstr>Permakultúra</vt:lpstr>
      <vt:lpstr>Veci v záhrade spolu súvisia</vt:lpstr>
      <vt:lpstr>Prvok vykonáva viac funkcií</vt:lpstr>
      <vt:lpstr>Prezentace aplikace PowerPoint</vt:lpstr>
      <vt:lpstr>Každý dôležitá funkcia je zaisťovaná mnohými prvkami </vt:lpstr>
      <vt:lpstr>Energeticky úsporné plánovanie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Energeticky úsporné plánovanie</vt:lpstr>
      <vt:lpstr>Prezentace aplikace PowerPoint</vt:lpstr>
      <vt:lpstr>Energeticky úsporné plánovanie</vt:lpstr>
      <vt:lpstr>Prezentace aplikace PowerPoint</vt:lpstr>
      <vt:lpstr>Prezentace aplikace PowerPoint</vt:lpstr>
      <vt:lpstr>Prezentace aplikace PowerPoint</vt:lpstr>
      <vt:lpstr>Využitie biologických zdrojov</vt:lpstr>
      <vt:lpstr>Prezentace aplikace PowerPoint</vt:lpstr>
      <vt:lpstr>Prezentace aplikace PowerPoint</vt:lpstr>
      <vt:lpstr>Kolobeh energie</vt:lpstr>
      <vt:lpstr>Malé intenzívne systémy</vt:lpstr>
      <vt:lpstr>Urýchlenie sukcesie a evolúcie</vt:lpstr>
      <vt:lpstr>Prezentace aplikace PowerPoint</vt:lpstr>
      <vt:lpstr>Prezentace aplikace PowerPoint</vt:lpstr>
      <vt:lpstr>Diverzita</vt:lpstr>
      <vt:lpstr>Prezentace aplikace PowerPoint</vt:lpstr>
      <vt:lpstr>Prezentace aplikace PowerPoint</vt:lpstr>
      <vt:lpstr>Okrajové efekty </vt:lpstr>
      <vt:lpstr>Prezentace aplikace PowerPoint</vt:lpstr>
      <vt:lpstr>Zdroje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Navrhování trvale udržitelných lidských sídel na základě principů ekolologického zemědělství, rodového statku, zemědělského družstva či permakuturního dizajnu</dc:title>
  <dc:creator>Katka</dc:creator>
  <cp:lastModifiedBy>Dana Křivánková</cp:lastModifiedBy>
  <cp:revision>26</cp:revision>
  <dcterms:created xsi:type="dcterms:W3CDTF">2016-10-18T10:04:07Z</dcterms:created>
  <dcterms:modified xsi:type="dcterms:W3CDTF">2016-12-09T11:25:11Z</dcterms:modified>
</cp:coreProperties>
</file>