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9" r:id="rId3"/>
    <p:sldId id="257" r:id="rId4"/>
    <p:sldId id="270" r:id="rId5"/>
    <p:sldId id="263" r:id="rId6"/>
    <p:sldId id="258" r:id="rId7"/>
    <p:sldId id="260" r:id="rId8"/>
    <p:sldId id="262" r:id="rId9"/>
    <p:sldId id="261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A3CE51-BFCD-4937-B746-C1B7DD0264F4}" type="datetimeFigureOut">
              <a:rPr lang="sk-SK" smtClean="0"/>
              <a:t>07.11.2016</a:t>
            </a:fld>
            <a:endParaRPr lang="sk-SK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C3DC77-E6AF-4C66-8C49-E7895E4E7FD7}" type="slidenum">
              <a:rPr lang="sk-SK" smtClean="0"/>
              <a:t>‹#›</a:t>
            </a:fld>
            <a:endParaRPr lang="sk-SK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A3CE51-BFCD-4937-B746-C1B7DD0264F4}" type="datetimeFigureOut">
              <a:rPr lang="sk-SK" smtClean="0"/>
              <a:t>07.11.2016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C3DC77-E6AF-4C66-8C49-E7895E4E7FD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A3CE51-BFCD-4937-B746-C1B7DD0264F4}" type="datetimeFigureOut">
              <a:rPr lang="sk-SK" smtClean="0"/>
              <a:t>07.11.2016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C3DC77-E6AF-4C66-8C49-E7895E4E7FD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A3CE51-BFCD-4937-B746-C1B7DD0264F4}" type="datetimeFigureOut">
              <a:rPr lang="sk-SK" smtClean="0"/>
              <a:t>07.11.2016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C3DC77-E6AF-4C66-8C49-E7895E4E7FD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A3CE51-BFCD-4937-B746-C1B7DD0264F4}" type="datetimeFigureOut">
              <a:rPr lang="sk-SK" smtClean="0"/>
              <a:t>07.11.2016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C3DC77-E6AF-4C66-8C49-E7895E4E7FD7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A3CE51-BFCD-4937-B746-C1B7DD0264F4}" type="datetimeFigureOut">
              <a:rPr lang="sk-SK" smtClean="0"/>
              <a:t>07.11.2016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C3DC77-E6AF-4C66-8C49-E7895E4E7FD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A3CE51-BFCD-4937-B746-C1B7DD0264F4}" type="datetimeFigureOut">
              <a:rPr lang="sk-SK" smtClean="0"/>
              <a:t>07.11.2016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C3DC77-E6AF-4C66-8C49-E7895E4E7FD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A3CE51-BFCD-4937-B746-C1B7DD0264F4}" type="datetimeFigureOut">
              <a:rPr lang="sk-SK" smtClean="0"/>
              <a:t>07.11.2016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C3DC77-E6AF-4C66-8C49-E7895E4E7FD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A3CE51-BFCD-4937-B746-C1B7DD0264F4}" type="datetimeFigureOut">
              <a:rPr lang="sk-SK" smtClean="0"/>
              <a:t>07.11.2016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C3DC77-E6AF-4C66-8C49-E7895E4E7FD7}" type="slidenum">
              <a:rPr lang="sk-SK" smtClean="0"/>
              <a:t>‹#›</a:t>
            </a:fld>
            <a:endParaRPr lang="sk-SK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A3CE51-BFCD-4937-B746-C1B7DD0264F4}" type="datetimeFigureOut">
              <a:rPr lang="sk-SK" smtClean="0"/>
              <a:t>07.11.2016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C3DC77-E6AF-4C66-8C49-E7895E4E7FD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A3CE51-BFCD-4937-B746-C1B7DD0264F4}" type="datetimeFigureOut">
              <a:rPr lang="sk-SK" smtClean="0"/>
              <a:t>07.11.2016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C3DC77-E6AF-4C66-8C49-E7895E4E7FD7}" type="slidenum">
              <a:rPr lang="sk-SK" smtClean="0"/>
              <a:t>‹#›</a:t>
            </a:fld>
            <a:endParaRPr lang="sk-SK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9A3CE51-BFCD-4937-B746-C1B7DD0264F4}" type="datetimeFigureOut">
              <a:rPr lang="sk-SK" smtClean="0"/>
              <a:t>07.11.2016</a:t>
            </a:fld>
            <a:endParaRPr lang="sk-SK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sk-SK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7C3DC77-E6AF-4C66-8C49-E7895E4E7FD7}" type="slidenum">
              <a:rPr lang="sk-SK" smtClean="0"/>
              <a:t>‹#›</a:t>
            </a:fld>
            <a:endParaRPr lang="sk-SK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rmakulturacs.cz/" TargetMode="External"/><Relationship Id="rId2" Type="http://schemas.openxmlformats.org/officeDocument/2006/relationships/hyperlink" Target="http://www.getsemany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uddhanet.net/" TargetMode="External"/><Relationship Id="rId5" Type="http://schemas.openxmlformats.org/officeDocument/2006/relationships/hyperlink" Target="http://www.potravinovezahrady.cz/" TargetMode="External"/><Relationship Id="rId4" Type="http://schemas.openxmlformats.org/officeDocument/2006/relationships/hyperlink" Target="http://permakultura.sk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31640" y="188640"/>
            <a:ext cx="6980312" cy="2592288"/>
          </a:xfrm>
        </p:spPr>
        <p:txBody>
          <a:bodyPr>
            <a:normAutofit/>
          </a:bodyPr>
          <a:lstStyle/>
          <a:p>
            <a:r>
              <a:rPr lang="sk-SK" dirty="0" smtClean="0"/>
              <a:t>Porovnávacia analýza </a:t>
            </a:r>
            <a:r>
              <a:rPr lang="sk-SK" dirty="0" err="1" smtClean="0"/>
              <a:t>permakultúry</a:t>
            </a:r>
            <a:r>
              <a:rPr lang="sk-SK" dirty="0" smtClean="0"/>
              <a:t> s inými filozofickými platformami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5013176"/>
            <a:ext cx="7406640" cy="1752600"/>
          </a:xfrm>
        </p:spPr>
        <p:txBody>
          <a:bodyPr/>
          <a:lstStyle/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Monika </a:t>
            </a:r>
            <a:r>
              <a:rPr lang="sk-SK" dirty="0" err="1" smtClean="0"/>
              <a:t>Žiaranová</a:t>
            </a:r>
            <a:r>
              <a:rPr lang="sk-SK" dirty="0" smtClean="0"/>
              <a:t>, 439703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6252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9364" y="4766765"/>
            <a:ext cx="2264636" cy="2111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7704" y="368229"/>
            <a:ext cx="7498080" cy="1143000"/>
          </a:xfrm>
        </p:spPr>
        <p:txBody>
          <a:bodyPr/>
          <a:lstStyle/>
          <a:p>
            <a:r>
              <a:rPr lang="sk-SK" dirty="0" smtClean="0"/>
              <a:t> </a:t>
            </a:r>
            <a:r>
              <a:rPr lang="sk-SK" dirty="0" err="1" smtClean="0"/>
              <a:t>Permakultúra</a:t>
            </a:r>
            <a:r>
              <a:rPr lang="sk-SK" dirty="0" smtClean="0"/>
              <a:t> a marxizmus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35696" y="1484784"/>
            <a:ext cx="7498080" cy="4800600"/>
          </a:xfrm>
        </p:spPr>
        <p:txBody>
          <a:bodyPr>
            <a:normAutofit fontScale="55000" lnSpcReduction="20000"/>
          </a:bodyPr>
          <a:lstStyle/>
          <a:p>
            <a:r>
              <a:rPr lang="sk-SK" dirty="0" smtClean="0"/>
              <a:t>Marxizmus – spoločnosť sa skladá zo sociálnej základne (materiálna a sociálna oblasť) a sociálnej nadstavby (morálka, zákony, umenie,...)</a:t>
            </a:r>
          </a:p>
          <a:p>
            <a:endParaRPr lang="sk-SK" dirty="0"/>
          </a:p>
          <a:p>
            <a:r>
              <a:rPr lang="sk-SK" dirty="0" smtClean="0"/>
              <a:t>Predajná cena – vykorisťovanie, je to cena materiálu, cena práce a zisk, ktorý si majiteľ výrobku jeho predajom zarobí – kapitalista</a:t>
            </a:r>
          </a:p>
          <a:p>
            <a:r>
              <a:rPr lang="sk-SK" dirty="0" smtClean="0"/>
              <a:t>Dva paradoxy v kapitalizme:</a:t>
            </a:r>
          </a:p>
          <a:p>
            <a:r>
              <a:rPr lang="sk-SK" dirty="0"/>
              <a:t> </a:t>
            </a:r>
            <a:r>
              <a:rPr lang="sk-SK" dirty="0" smtClean="0"/>
              <a:t>človeka má práca šľachtiť, má ho robiť zručnejším a lepším, má ho obohacovať. No v kapitalizme človek pracuje, aby vytvoril čo najviac hodnôt a teda čím najvyšší zisk. Neprimeraná, dlhá, ťažká práca –nechutenstvo do práce. V kapitalizme práca teda človeka vykorisťuje a zneužíva na tvorbu hodnôt</a:t>
            </a:r>
          </a:p>
          <a:p>
            <a:r>
              <a:rPr lang="sk-SK" dirty="0" smtClean="0"/>
              <a:t>modernizácia – veľký zisk, ktorý robotníci vytvárajú, je opätovne používaný na modernizáciu a teda na likvidáciu pracovných miest. Marx to považuje za </a:t>
            </a:r>
            <a:r>
              <a:rPr lang="sk-SK" dirty="0" err="1" smtClean="0"/>
              <a:t>podpokopávanie</a:t>
            </a:r>
            <a:r>
              <a:rPr lang="sk-SK" dirty="0" smtClean="0"/>
              <a:t> vlastných základov kapitalizmu</a:t>
            </a:r>
          </a:p>
          <a:p>
            <a:endParaRPr lang="sk-SK" dirty="0" smtClean="0"/>
          </a:p>
          <a:p>
            <a:endParaRPr lang="sk-SK" dirty="0" smtClean="0"/>
          </a:p>
        </p:txBody>
      </p:sp>
      <p:pic>
        <p:nvPicPr>
          <p:cNvPr id="5" name="Picture 6" descr="cake, cake cutting, cake slice, dessert, sweet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7767" y="0"/>
            <a:ext cx="2438400" cy="2438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99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9364" y="4766765"/>
            <a:ext cx="2264636" cy="2111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 	</a:t>
            </a:r>
            <a:r>
              <a:rPr lang="sk-SK" dirty="0" err="1" smtClean="0"/>
              <a:t>Permakultúra</a:t>
            </a:r>
            <a:r>
              <a:rPr lang="sk-SK" dirty="0" smtClean="0"/>
              <a:t> a marxizmus</a:t>
            </a:r>
            <a:br>
              <a:rPr lang="sk-SK" dirty="0" smtClean="0"/>
            </a:br>
            <a:r>
              <a:rPr lang="sk-SK" dirty="0"/>
              <a:t> </a:t>
            </a:r>
            <a:r>
              <a:rPr lang="sk-SK" dirty="0" smtClean="0"/>
              <a:t>	(možné) spoločné znaky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45920" y="1772816"/>
            <a:ext cx="7498080" cy="4800600"/>
          </a:xfrm>
        </p:spPr>
        <p:txBody>
          <a:bodyPr>
            <a:normAutofit fontScale="92500" lnSpcReduction="20000"/>
          </a:bodyPr>
          <a:lstStyle/>
          <a:p>
            <a:r>
              <a:rPr lang="sk-SK" u="sng" dirty="0" smtClean="0"/>
              <a:t>Spoločné vlastníctvo</a:t>
            </a:r>
            <a:r>
              <a:rPr lang="sk-SK" dirty="0" smtClean="0"/>
              <a:t> (lokálne a v širšom zmysle slova</a:t>
            </a:r>
            <a:r>
              <a:rPr lang="sk-SK" u="sng" dirty="0" smtClean="0"/>
              <a:t>)</a:t>
            </a:r>
          </a:p>
          <a:p>
            <a:r>
              <a:rPr lang="sk-SK" u="sng" dirty="0" smtClean="0"/>
              <a:t>Prispievanie jednotlivca </a:t>
            </a:r>
            <a:r>
              <a:rPr lang="sk-SK" dirty="0" smtClean="0"/>
              <a:t>do spoločnosti podľa svojich maximálnych možností</a:t>
            </a:r>
          </a:p>
          <a:p>
            <a:r>
              <a:rPr lang="sk-SK" dirty="0" smtClean="0"/>
              <a:t>Brať len na základe svojich </a:t>
            </a:r>
            <a:r>
              <a:rPr lang="sk-SK" u="sng" dirty="0" smtClean="0"/>
              <a:t>nutných potrieb</a:t>
            </a:r>
          </a:p>
          <a:p>
            <a:r>
              <a:rPr lang="sk-SK" u="sng" dirty="0" smtClean="0"/>
              <a:t>Spolupráca</a:t>
            </a:r>
          </a:p>
          <a:p>
            <a:r>
              <a:rPr lang="sk-SK" dirty="0" smtClean="0"/>
              <a:t>Dávanie prednosť </a:t>
            </a:r>
            <a:r>
              <a:rPr lang="sk-SK" u="sng" dirty="0" smtClean="0"/>
              <a:t>začleňovaniu</a:t>
            </a:r>
            <a:r>
              <a:rPr lang="sk-SK" dirty="0" smtClean="0"/>
              <a:t> pred oddeľovaním</a:t>
            </a:r>
          </a:p>
          <a:p>
            <a:r>
              <a:rPr lang="sk-SK" u="sng" dirty="0" err="1" smtClean="0"/>
              <a:t>Participatívne</a:t>
            </a:r>
            <a:r>
              <a:rPr lang="sk-SK" dirty="0" smtClean="0"/>
              <a:t> umenie a hudba</a:t>
            </a:r>
            <a:endParaRPr lang="sk-SK" i="1" dirty="0" smtClean="0"/>
          </a:p>
          <a:p>
            <a:r>
              <a:rPr lang="sk-SK" dirty="0"/>
              <a:t>Sociálna rovnosť a spravodlivosť </a:t>
            </a:r>
            <a:r>
              <a:rPr lang="sk-SK" dirty="0" smtClean="0"/>
              <a:t>(?)</a:t>
            </a:r>
          </a:p>
          <a:p>
            <a:pPr marL="82296" indent="0">
              <a:buNone/>
            </a:pPr>
            <a:endParaRPr lang="sk-SK" dirty="0"/>
          </a:p>
          <a:p>
            <a:endParaRPr lang="sk-SK" dirty="0" smtClean="0"/>
          </a:p>
          <a:p>
            <a:endParaRPr lang="sk-SK" dirty="0" smtClean="0"/>
          </a:p>
        </p:txBody>
      </p:sp>
      <p:pic>
        <p:nvPicPr>
          <p:cNvPr id="5" name="Picture 6" descr="cake, cake cutting, cake slice, dessert, sweet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7767" y="0"/>
            <a:ext cx="2438400" cy="2438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713"/>
            <a:ext cx="2264636" cy="2111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11760" y="260648"/>
            <a:ext cx="7498080" cy="1143000"/>
          </a:xfrm>
        </p:spPr>
        <p:txBody>
          <a:bodyPr>
            <a:normAutofit/>
          </a:bodyPr>
          <a:lstStyle/>
          <a:p>
            <a:r>
              <a:rPr lang="sk-SK" sz="3400" dirty="0" err="1" smtClean="0"/>
              <a:t>Permakultúra</a:t>
            </a:r>
            <a:r>
              <a:rPr lang="sk-SK" sz="3400" dirty="0" smtClean="0"/>
              <a:t> a Albert </a:t>
            </a:r>
            <a:r>
              <a:rPr lang="sk-SK" sz="3400" dirty="0" err="1" smtClean="0"/>
              <a:t>Schweitzer</a:t>
            </a:r>
            <a:endParaRPr lang="sk-SK" sz="3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k-SK" dirty="0" smtClean="0"/>
              <a:t>Albert </a:t>
            </a:r>
            <a:r>
              <a:rPr lang="sk-SK" dirty="0" err="1" smtClean="0"/>
              <a:t>Schweitzer</a:t>
            </a:r>
            <a:r>
              <a:rPr lang="sk-SK" dirty="0" smtClean="0"/>
              <a:t> – teológ, filozof, lekár, muzikológ, organista, etik,...</a:t>
            </a:r>
          </a:p>
          <a:p>
            <a:r>
              <a:rPr lang="sk-SK" dirty="0" smtClean="0"/>
              <a:t>Misijná činnosť medzi domorodcami</a:t>
            </a:r>
          </a:p>
          <a:p>
            <a:r>
              <a:rPr lang="sk-SK" dirty="0" smtClean="0"/>
              <a:t>Nobelova cena za mier</a:t>
            </a:r>
          </a:p>
          <a:p>
            <a:r>
              <a:rPr lang="sk-SK" dirty="0" smtClean="0"/>
              <a:t>V Afrike z vlastných prostriedkov postavil nemocnicu pre miestnych obyvateľov</a:t>
            </a:r>
          </a:p>
          <a:p>
            <a:r>
              <a:rPr lang="sk-SK" dirty="0" err="1" smtClean="0"/>
              <a:t>Schweitzer</a:t>
            </a:r>
            <a:r>
              <a:rPr lang="sk-SK" dirty="0" smtClean="0"/>
              <a:t> hľadal odpoveď na otázku, či by sa mohla nazývať „jeho“ kultúra etickou a či by sa ňou mohla stať</a:t>
            </a:r>
          </a:p>
          <a:p>
            <a:r>
              <a:rPr lang="sk-SK" dirty="0" smtClean="0"/>
              <a:t>Podľa neho existuje všadeprítomná a prerastajúca vôľa k životu, ktorá je daná všetkým živým organizmom</a:t>
            </a:r>
          </a:p>
          <a:p>
            <a:r>
              <a:rPr lang="sk-SK" dirty="0" smtClean="0"/>
              <a:t>Dielo Náuka úcty k životu</a:t>
            </a:r>
          </a:p>
          <a:p>
            <a:r>
              <a:rPr lang="sk-SK" dirty="0"/>
              <a:t>„</a:t>
            </a:r>
            <a:r>
              <a:rPr lang="sk-SK" dirty="0" err="1"/>
              <a:t>Jsem</a:t>
            </a:r>
            <a:r>
              <a:rPr lang="sk-SK" dirty="0"/>
              <a:t> život </a:t>
            </a:r>
            <a:r>
              <a:rPr lang="sk-SK" dirty="0" err="1"/>
              <a:t>chtějící</a:t>
            </a:r>
            <a:r>
              <a:rPr lang="sk-SK" dirty="0"/>
              <a:t> žít, </a:t>
            </a:r>
            <a:r>
              <a:rPr lang="sk-SK" dirty="0" err="1"/>
              <a:t>uprostřed</a:t>
            </a:r>
            <a:r>
              <a:rPr lang="sk-SK" dirty="0"/>
              <a:t> života </a:t>
            </a:r>
            <a:r>
              <a:rPr lang="sk-SK" dirty="0" err="1"/>
              <a:t>chtějícího</a:t>
            </a:r>
            <a:r>
              <a:rPr lang="sk-SK" dirty="0"/>
              <a:t> žít</a:t>
            </a:r>
            <a:r>
              <a:rPr lang="sk-SK" dirty="0" smtClean="0"/>
              <a:t>.„</a:t>
            </a:r>
            <a:endParaRPr lang="sk-SK" dirty="0"/>
          </a:p>
          <a:p>
            <a:r>
              <a:rPr lang="sk-SK" dirty="0" smtClean="0"/>
              <a:t>„Etika </a:t>
            </a:r>
            <a:r>
              <a:rPr lang="sk-SK" dirty="0" err="1"/>
              <a:t>tedy</a:t>
            </a:r>
            <a:r>
              <a:rPr lang="sk-SK" dirty="0"/>
              <a:t> </a:t>
            </a:r>
            <a:r>
              <a:rPr lang="sk-SK" dirty="0" err="1"/>
              <a:t>spočívá</a:t>
            </a:r>
            <a:r>
              <a:rPr lang="sk-SK" dirty="0"/>
              <a:t> v tom, že </a:t>
            </a:r>
            <a:r>
              <a:rPr lang="sk-SK" dirty="0" err="1"/>
              <a:t>prožívám</a:t>
            </a:r>
            <a:r>
              <a:rPr lang="sk-SK" dirty="0"/>
              <a:t> </a:t>
            </a:r>
            <a:r>
              <a:rPr lang="sk-SK" dirty="0" err="1"/>
              <a:t>naléhavou</a:t>
            </a:r>
            <a:r>
              <a:rPr lang="sk-SK" dirty="0"/>
              <a:t> </a:t>
            </a:r>
            <a:r>
              <a:rPr lang="sk-SK" dirty="0" err="1"/>
              <a:t>potřebu</a:t>
            </a:r>
            <a:r>
              <a:rPr lang="sk-SK" dirty="0"/>
              <a:t> </a:t>
            </a:r>
            <a:r>
              <a:rPr lang="sk-SK" dirty="0" err="1"/>
              <a:t>mít</a:t>
            </a:r>
            <a:r>
              <a:rPr lang="sk-SK" dirty="0"/>
              <a:t> </a:t>
            </a:r>
            <a:r>
              <a:rPr lang="sk-SK" dirty="0" err="1"/>
              <a:t>ke</a:t>
            </a:r>
            <a:r>
              <a:rPr lang="sk-SK" dirty="0"/>
              <a:t> každé životní </a:t>
            </a:r>
            <a:r>
              <a:rPr lang="sk-SK" dirty="0" err="1"/>
              <a:t>vůli</a:t>
            </a:r>
            <a:r>
              <a:rPr lang="sk-SK" dirty="0"/>
              <a:t> </a:t>
            </a:r>
            <a:r>
              <a:rPr lang="sk-SK" dirty="0" err="1"/>
              <a:t>stejnou</a:t>
            </a:r>
            <a:r>
              <a:rPr lang="sk-SK" dirty="0"/>
              <a:t> úctu </a:t>
            </a:r>
            <a:r>
              <a:rPr lang="sk-SK" dirty="0" err="1"/>
              <a:t>jako</a:t>
            </a:r>
            <a:r>
              <a:rPr lang="sk-SK" dirty="0"/>
              <a:t> </a:t>
            </a:r>
            <a:r>
              <a:rPr lang="sk-SK" dirty="0" err="1"/>
              <a:t>ke</a:t>
            </a:r>
            <a:r>
              <a:rPr lang="sk-SK" dirty="0"/>
              <a:t> </a:t>
            </a:r>
            <a:r>
              <a:rPr lang="sk-SK" dirty="0" err="1"/>
              <a:t>své</a:t>
            </a:r>
            <a:r>
              <a:rPr lang="sk-SK" dirty="0"/>
              <a:t> vlastní. Tím je </a:t>
            </a:r>
            <a:r>
              <a:rPr lang="sk-SK" dirty="0" err="1"/>
              <a:t>dán</a:t>
            </a:r>
            <a:r>
              <a:rPr lang="sk-SK" dirty="0"/>
              <a:t> i </a:t>
            </a:r>
            <a:r>
              <a:rPr lang="sk-SK" dirty="0" err="1"/>
              <a:t>myšlenkově</a:t>
            </a:r>
            <a:r>
              <a:rPr lang="sk-SK" dirty="0"/>
              <a:t> nutný základní </a:t>
            </a:r>
            <a:r>
              <a:rPr lang="sk-SK" dirty="0" err="1"/>
              <a:t>princip</a:t>
            </a:r>
            <a:r>
              <a:rPr lang="sk-SK" dirty="0"/>
              <a:t> mravnosti. Dobré je život </a:t>
            </a:r>
            <a:r>
              <a:rPr lang="sk-SK" dirty="0" err="1"/>
              <a:t>uchovávat</a:t>
            </a:r>
            <a:r>
              <a:rPr lang="sk-SK" dirty="0"/>
              <a:t> a </a:t>
            </a:r>
            <a:r>
              <a:rPr lang="sk-SK" dirty="0" err="1"/>
              <a:t>podporovat</a:t>
            </a:r>
            <a:r>
              <a:rPr lang="sk-SK" dirty="0"/>
              <a:t>; zlé je život </a:t>
            </a:r>
            <a:r>
              <a:rPr lang="sk-SK" dirty="0" err="1"/>
              <a:t>ničit</a:t>
            </a:r>
            <a:r>
              <a:rPr lang="sk-SK" dirty="0"/>
              <a:t> a </a:t>
            </a:r>
            <a:r>
              <a:rPr lang="sk-SK" dirty="0" err="1"/>
              <a:t>omezovat</a:t>
            </a:r>
            <a:r>
              <a:rPr lang="sk-SK" dirty="0" smtClean="0"/>
              <a:t>.“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8513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713"/>
            <a:ext cx="2264636" cy="2111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00195" y="332656"/>
            <a:ext cx="7498080" cy="1143000"/>
          </a:xfrm>
        </p:spPr>
        <p:txBody>
          <a:bodyPr>
            <a:normAutofit/>
          </a:bodyPr>
          <a:lstStyle/>
          <a:p>
            <a:r>
              <a:rPr lang="sk-SK" sz="3500" dirty="0" err="1" smtClean="0"/>
              <a:t>Permakultúra</a:t>
            </a:r>
            <a:r>
              <a:rPr lang="sk-SK" sz="3500" dirty="0" smtClean="0"/>
              <a:t> a Albert </a:t>
            </a:r>
            <a:r>
              <a:rPr lang="sk-SK" sz="3500" dirty="0" err="1" smtClean="0"/>
              <a:t>Schweitzer</a:t>
            </a:r>
            <a:endParaRPr lang="sk-SK" sz="3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1628800"/>
            <a:ext cx="7498080" cy="5328592"/>
          </a:xfrm>
        </p:spPr>
        <p:txBody>
          <a:bodyPr>
            <a:normAutofit fontScale="55000" lnSpcReduction="20000"/>
          </a:bodyPr>
          <a:lstStyle/>
          <a:p>
            <a:r>
              <a:rPr lang="sk-SK" dirty="0" err="1" smtClean="0"/>
              <a:t>Permakultúra</a:t>
            </a:r>
            <a:r>
              <a:rPr lang="sk-SK" dirty="0" smtClean="0"/>
              <a:t> – žiť tu a prevziať </a:t>
            </a:r>
            <a:r>
              <a:rPr lang="sk-SK" u="sng" dirty="0" smtClean="0"/>
              <a:t>zodpovednos</a:t>
            </a:r>
            <a:r>
              <a:rPr lang="sk-SK" dirty="0" smtClean="0"/>
              <a:t>ť za svoj život</a:t>
            </a:r>
          </a:p>
          <a:p>
            <a:r>
              <a:rPr lang="sk-SK" dirty="0" err="1"/>
              <a:t>Cieľomm</a:t>
            </a:r>
            <a:r>
              <a:rPr lang="sk-SK" dirty="0"/>
              <a:t> </a:t>
            </a:r>
            <a:r>
              <a:rPr lang="sk-SK" dirty="0" err="1"/>
              <a:t>permakultúry</a:t>
            </a:r>
            <a:r>
              <a:rPr lang="sk-SK" dirty="0"/>
              <a:t> je </a:t>
            </a:r>
            <a:r>
              <a:rPr lang="sk-SK" dirty="0" err="1"/>
              <a:t>vyšiia</a:t>
            </a:r>
            <a:r>
              <a:rPr lang="sk-SK" dirty="0"/>
              <a:t> kvalita života, ktorý by bol spojený s prostredím a šetrný voči prírode</a:t>
            </a:r>
            <a:r>
              <a:rPr lang="sk-SK" dirty="0" smtClean="0"/>
              <a:t>.</a:t>
            </a:r>
          </a:p>
          <a:p>
            <a:r>
              <a:rPr lang="sk-SK" dirty="0" smtClean="0"/>
              <a:t>Starostlivosť o ľudí – pomôcť ľuďom zabezpečiť prístup k zdrojom potrebných pre ich existenciu</a:t>
            </a:r>
          </a:p>
          <a:p>
            <a:r>
              <a:rPr lang="sk-SK" u="sng" dirty="0" smtClean="0"/>
              <a:t>Treba začať od seba</a:t>
            </a:r>
            <a:r>
              <a:rPr lang="sk-SK" dirty="0" smtClean="0"/>
              <a:t>, ak chceme niečo zmeniť</a:t>
            </a:r>
          </a:p>
          <a:p>
            <a:r>
              <a:rPr lang="sk-SK" dirty="0"/>
              <a:t>Za </a:t>
            </a:r>
            <a:r>
              <a:rPr lang="sk-SK" dirty="0" err="1" smtClean="0"/>
              <a:t>nejvätších</a:t>
            </a:r>
            <a:r>
              <a:rPr lang="sk-SK" dirty="0" smtClean="0"/>
              <a:t> </a:t>
            </a:r>
            <a:r>
              <a:rPr lang="sk-SK" dirty="0" err="1" smtClean="0"/>
              <a:t>protivníov</a:t>
            </a:r>
            <a:r>
              <a:rPr lang="sk-SK" dirty="0" smtClean="0"/>
              <a:t> </a:t>
            </a:r>
            <a:r>
              <a:rPr lang="sk-SK" dirty="0"/>
              <a:t>etiky úcty k životu považuje </a:t>
            </a:r>
            <a:r>
              <a:rPr lang="sk-SK" dirty="0" err="1"/>
              <a:t>Schweitzer</a:t>
            </a:r>
            <a:r>
              <a:rPr lang="sk-SK" dirty="0"/>
              <a:t> </a:t>
            </a:r>
            <a:r>
              <a:rPr lang="sk-SK" dirty="0" err="1" smtClean="0"/>
              <a:t>bezmyšlenkovitosť</a:t>
            </a:r>
            <a:r>
              <a:rPr lang="sk-SK" dirty="0" smtClean="0"/>
              <a:t>, egoistickú sebazáchovu </a:t>
            </a:r>
            <a:r>
              <a:rPr lang="sk-SK" dirty="0"/>
              <a:t>a </a:t>
            </a:r>
            <a:r>
              <a:rPr lang="sk-SK" dirty="0" smtClean="0"/>
              <a:t>spoločnosť. </a:t>
            </a:r>
          </a:p>
          <a:p>
            <a:r>
              <a:rPr lang="sk-SK" dirty="0"/>
              <a:t>Dôležitý vzťah k </a:t>
            </a:r>
            <a:r>
              <a:rPr lang="sk-SK" u="sng" dirty="0"/>
              <a:t>iným (všetkým) bytostiam</a:t>
            </a:r>
            <a:r>
              <a:rPr lang="sk-SK" dirty="0"/>
              <a:t>, nielen k rodinným príslušníkom</a:t>
            </a:r>
          </a:p>
          <a:p>
            <a:r>
              <a:rPr lang="sk-SK" dirty="0"/>
              <a:t>„Pre primitíva má solidarita úzko ohraničený priestor. Obmedzuje sa v širšom zmysle na jeho pokrvné príbuzné, to znamená členy jeho kmeňa, ktorí pre neho znamenajú rodinu vo veľkom.“ </a:t>
            </a:r>
            <a:endParaRPr lang="sk-SK" dirty="0" smtClean="0"/>
          </a:p>
          <a:p>
            <a:r>
              <a:rPr lang="sk-SK" dirty="0" smtClean="0"/>
              <a:t>„</a:t>
            </a:r>
            <a:r>
              <a:rPr lang="sk-SK" dirty="0" err="1" smtClean="0"/>
              <a:t>Akonáhle</a:t>
            </a:r>
            <a:r>
              <a:rPr lang="sk-SK" dirty="0" smtClean="0"/>
              <a:t> človek začne premýšľať o sebe a svojom vzťahu k ostatným uvedomí si, že človek ako taký mu je rovný a že je jeho blížnym. Počas pozvoľného vývoja pozná, že sa kruh jeho </a:t>
            </a:r>
            <a:r>
              <a:rPr lang="sk-SK" u="sng" dirty="0" smtClean="0"/>
              <a:t>zodpovednost</a:t>
            </a:r>
            <a:r>
              <a:rPr lang="sk-SK" dirty="0" smtClean="0"/>
              <a:t>i rozširuje, až v sebe zahrnie všetky ľudské bytosti, s ktorými príde do styku.“ (</a:t>
            </a:r>
            <a:r>
              <a:rPr lang="sk-SK" dirty="0" err="1" smtClean="0"/>
              <a:t>Schweitzer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Pro</a:t>
            </a:r>
            <a:r>
              <a:rPr lang="sk-SK" dirty="0" smtClean="0"/>
              <a:t> </a:t>
            </a:r>
            <a:r>
              <a:rPr lang="sk-SK" dirty="0"/>
              <a:t>etického </a:t>
            </a:r>
            <a:r>
              <a:rPr lang="sk-SK" dirty="0" err="1"/>
              <a:t>člověka</a:t>
            </a:r>
            <a:r>
              <a:rPr lang="sk-SK" dirty="0"/>
              <a:t>, </a:t>
            </a:r>
            <a:r>
              <a:rPr lang="sk-SK" dirty="0" err="1"/>
              <a:t>tedy</a:t>
            </a:r>
            <a:r>
              <a:rPr lang="sk-SK" dirty="0"/>
              <a:t> toho, </a:t>
            </a:r>
            <a:r>
              <a:rPr lang="sk-SK" dirty="0" err="1"/>
              <a:t>který</a:t>
            </a:r>
            <a:r>
              <a:rPr lang="sk-SK" dirty="0"/>
              <a:t> </a:t>
            </a:r>
            <a:r>
              <a:rPr lang="sk-SK" dirty="0" err="1"/>
              <a:t>poslouchá</a:t>
            </a:r>
            <a:r>
              <a:rPr lang="sk-SK" dirty="0"/>
              <a:t> na </a:t>
            </a:r>
            <a:r>
              <a:rPr lang="sk-SK" dirty="0" err="1"/>
              <a:t>základě</a:t>
            </a:r>
            <a:r>
              <a:rPr lang="sk-SK" dirty="0"/>
              <a:t> úcty k životu </a:t>
            </a:r>
            <a:r>
              <a:rPr lang="sk-SK" dirty="0" err="1"/>
              <a:t>příkaz</a:t>
            </a:r>
            <a:r>
              <a:rPr lang="sk-SK" dirty="0"/>
              <a:t> </a:t>
            </a:r>
            <a:r>
              <a:rPr lang="sk-SK" dirty="0" err="1"/>
              <a:t>pomáhat</a:t>
            </a:r>
            <a:r>
              <a:rPr lang="sk-SK" dirty="0"/>
              <a:t> </a:t>
            </a:r>
            <a:r>
              <a:rPr lang="sk-SK" dirty="0" err="1"/>
              <a:t>všemu</a:t>
            </a:r>
            <a:r>
              <a:rPr lang="sk-SK" dirty="0"/>
              <a:t> živému, je život „</a:t>
            </a:r>
            <a:r>
              <a:rPr lang="sk-SK" dirty="0" err="1"/>
              <a:t>svatý</a:t>
            </a:r>
            <a:r>
              <a:rPr lang="sk-SK" dirty="0"/>
              <a:t> sám o </a:t>
            </a:r>
            <a:r>
              <a:rPr lang="sk-SK" dirty="0" err="1" smtClean="0"/>
              <a:t>sobě</a:t>
            </a:r>
            <a:r>
              <a:rPr lang="sk-SK" dirty="0" smtClean="0"/>
              <a:t>.“ (</a:t>
            </a:r>
            <a:r>
              <a:rPr lang="sk-SK" dirty="0" err="1" smtClean="0"/>
              <a:t>Schweitzer</a:t>
            </a:r>
            <a:r>
              <a:rPr lang="sk-SK" dirty="0" smtClean="0"/>
              <a:t>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28894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270" y="4746161"/>
            <a:ext cx="2264636" cy="2111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96860" y="260648"/>
            <a:ext cx="7829004" cy="1143000"/>
          </a:xfrm>
        </p:spPr>
        <p:txBody>
          <a:bodyPr>
            <a:noAutofit/>
          </a:bodyPr>
          <a:lstStyle/>
          <a:p>
            <a:r>
              <a:rPr lang="sk-SK" sz="3000" dirty="0" err="1" smtClean="0"/>
              <a:t>Schweitzer</a:t>
            </a:r>
            <a:r>
              <a:rPr lang="sk-SK" sz="3000" dirty="0" smtClean="0"/>
              <a:t>, budhizmus a </a:t>
            </a:r>
            <a:r>
              <a:rPr lang="sk-SK" sz="3000" dirty="0" err="1" smtClean="0"/>
              <a:t>permakultúra</a:t>
            </a:r>
            <a:endParaRPr lang="sk-SK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45920" y="1340768"/>
            <a:ext cx="7498080" cy="5616624"/>
          </a:xfrm>
        </p:spPr>
        <p:txBody>
          <a:bodyPr>
            <a:normAutofit fontScale="55000" lnSpcReduction="20000"/>
          </a:bodyPr>
          <a:lstStyle/>
          <a:p>
            <a:endParaRPr lang="sk-SK" dirty="0" smtClean="0"/>
          </a:p>
          <a:p>
            <a:r>
              <a:rPr lang="sk-SK" dirty="0" smtClean="0"/>
              <a:t>Budhizmus verí v odplatu dobrých a zlých činov (</a:t>
            </a:r>
            <a:r>
              <a:rPr lang="sk-SK" dirty="0" err="1" smtClean="0"/>
              <a:t>karma</a:t>
            </a:r>
            <a:r>
              <a:rPr lang="sk-SK" dirty="0" smtClean="0"/>
              <a:t>) a učí o kolobehu života. </a:t>
            </a:r>
          </a:p>
          <a:p>
            <a:r>
              <a:rPr lang="sk-SK" dirty="0" smtClean="0"/>
              <a:t>Poukazuje na cestu </a:t>
            </a:r>
            <a:r>
              <a:rPr lang="sk-SK" dirty="0"/>
              <a:t>ukončeniu utrpenia, ktoré predstavuje opätovný cyklus </a:t>
            </a:r>
            <a:r>
              <a:rPr lang="sk-SK" dirty="0" smtClean="0"/>
              <a:t>znovuzrodenia – kompromis medzi zmyslovými pôžitkami a asketizmom (zdržanlivosť v uspokojovaní potrieb)</a:t>
            </a:r>
          </a:p>
          <a:p>
            <a:r>
              <a:rPr lang="sk-SK" dirty="0"/>
              <a:t>Utrpenie v živote je spôsobované túžbou po predmetoch dostupných ľudským </a:t>
            </a:r>
            <a:r>
              <a:rPr lang="sk-SK" dirty="0" smtClean="0"/>
              <a:t>zmyslom, najvyšší cieľ – nirvána</a:t>
            </a:r>
          </a:p>
          <a:p>
            <a:r>
              <a:rPr lang="sk-SK" dirty="0" smtClean="0"/>
              <a:t>Prúdy –panteistické, ateistické aj teistické (nie je náboženstvo, je to  „Cesta“ k dosiahnutiu uvedomenia si reality pravdy o živote)</a:t>
            </a:r>
          </a:p>
          <a:p>
            <a:r>
              <a:rPr lang="sk-SK" dirty="0" smtClean="0"/>
              <a:t>Budhizmus – zásadný princíp </a:t>
            </a:r>
            <a:r>
              <a:rPr lang="sk-SK" u="sng" dirty="0" smtClean="0"/>
              <a:t>nenásilia</a:t>
            </a:r>
          </a:p>
          <a:p>
            <a:r>
              <a:rPr lang="sk-SK" dirty="0" smtClean="0"/>
              <a:t>Podľa </a:t>
            </a:r>
            <a:r>
              <a:rPr lang="sk-SK" dirty="0" err="1" smtClean="0"/>
              <a:t>Schweitzera</a:t>
            </a:r>
            <a:r>
              <a:rPr lang="sk-SK" dirty="0" smtClean="0"/>
              <a:t> je však „robenie nenásilia“ ignorantské a egoistické, človek má prevziať zodpovednosť, nie byť iba „nenásilný“</a:t>
            </a:r>
          </a:p>
          <a:p>
            <a:r>
              <a:rPr lang="sk-SK" dirty="0"/>
              <a:t>„</a:t>
            </a:r>
            <a:r>
              <a:rPr lang="sk-SK" dirty="0" smtClean="0"/>
              <a:t>Indickí učitelia </a:t>
            </a:r>
            <a:r>
              <a:rPr lang="sk-SK" dirty="0" err="1"/>
              <a:t>bráhmanismu</a:t>
            </a:r>
            <a:r>
              <a:rPr lang="sk-SK" dirty="0"/>
              <a:t> a </a:t>
            </a:r>
            <a:r>
              <a:rPr lang="sk-SK" dirty="0" err="1"/>
              <a:t>džínismu</a:t>
            </a:r>
            <a:r>
              <a:rPr lang="sk-SK" dirty="0"/>
              <a:t> </a:t>
            </a:r>
            <a:r>
              <a:rPr lang="sk-SK" dirty="0" smtClean="0"/>
              <a:t>oslavujú, rovnako ako </a:t>
            </a:r>
            <a:r>
              <a:rPr lang="sk-SK" dirty="0" err="1"/>
              <a:t>Buddha</a:t>
            </a:r>
            <a:r>
              <a:rPr lang="sk-SK" dirty="0"/>
              <a:t> </a:t>
            </a:r>
            <a:r>
              <a:rPr lang="sk-SK" dirty="0" smtClean="0"/>
              <a:t>nenásilie, ktorému hovoria </a:t>
            </a:r>
            <a:r>
              <a:rPr lang="sk-SK" dirty="0"/>
              <a:t>„</a:t>
            </a:r>
            <a:r>
              <a:rPr lang="sk-SK" dirty="0" err="1"/>
              <a:t>ahinsa</a:t>
            </a:r>
            <a:r>
              <a:rPr lang="sk-SK" dirty="0"/>
              <a:t>“ a </a:t>
            </a:r>
            <a:r>
              <a:rPr lang="sk-SK" dirty="0" smtClean="0"/>
              <a:t>vidia </a:t>
            </a:r>
            <a:r>
              <a:rPr lang="sk-SK" dirty="0"/>
              <a:t>v </a:t>
            </a:r>
            <a:r>
              <a:rPr lang="sk-SK" dirty="0" smtClean="0"/>
              <a:t>ňom vznešenú etiku</a:t>
            </a:r>
            <a:r>
              <a:rPr lang="sk-SK" dirty="0"/>
              <a:t>. </a:t>
            </a:r>
            <a:r>
              <a:rPr lang="sk-SK" dirty="0" smtClean="0"/>
              <a:t>Avšak </a:t>
            </a:r>
            <a:r>
              <a:rPr lang="sk-SK" dirty="0"/>
              <a:t>takto </a:t>
            </a:r>
            <a:r>
              <a:rPr lang="sk-SK" dirty="0" smtClean="0"/>
              <a:t>zmýšľajúca etika </a:t>
            </a:r>
            <a:r>
              <a:rPr lang="sk-SK" dirty="0"/>
              <a:t>je nedokonalá a neúplná. </a:t>
            </a:r>
            <a:r>
              <a:rPr lang="sk-SK" dirty="0" smtClean="0"/>
              <a:t>Dovoľuje človeku </a:t>
            </a:r>
            <a:r>
              <a:rPr lang="sk-SK" u="sng" dirty="0"/>
              <a:t>egoizmus</a:t>
            </a:r>
            <a:r>
              <a:rPr lang="sk-SK" dirty="0"/>
              <a:t>, </a:t>
            </a:r>
            <a:r>
              <a:rPr lang="sk-SK" dirty="0" smtClean="0"/>
              <a:t>dovoľuje</a:t>
            </a:r>
            <a:r>
              <a:rPr lang="sk-SK" dirty="0"/>
              <a:t>, aby dbal </a:t>
            </a:r>
            <a:r>
              <a:rPr lang="sk-SK" dirty="0" smtClean="0"/>
              <a:t>výhradne </a:t>
            </a:r>
            <a:r>
              <a:rPr lang="sk-SK" u="sng" dirty="0" smtClean="0"/>
              <a:t>na svoje blaho</a:t>
            </a:r>
            <a:r>
              <a:rPr lang="sk-SK" dirty="0" smtClean="0"/>
              <a:t>, </a:t>
            </a:r>
            <a:r>
              <a:rPr lang="sk-SK" dirty="0"/>
              <a:t>o </a:t>
            </a:r>
            <a:r>
              <a:rPr lang="sk-SK" dirty="0" smtClean="0"/>
              <a:t>ktorého dosiahnutie </a:t>
            </a:r>
            <a:r>
              <a:rPr lang="sk-SK" dirty="0"/>
              <a:t>usiluje pozorovaním </a:t>
            </a:r>
            <a:r>
              <a:rPr lang="sk-SK" u="sng" dirty="0"/>
              <a:t>nečinnosti</a:t>
            </a:r>
            <a:r>
              <a:rPr lang="sk-SK" dirty="0"/>
              <a:t>, </a:t>
            </a:r>
            <a:r>
              <a:rPr lang="sk-SK" dirty="0" smtClean="0"/>
              <a:t>ktorá </a:t>
            </a:r>
            <a:r>
              <a:rPr lang="sk-SK" dirty="0"/>
              <a:t>je v </a:t>
            </a:r>
            <a:r>
              <a:rPr lang="sk-SK" dirty="0" smtClean="0"/>
              <a:t>súhlase </a:t>
            </a:r>
            <a:r>
              <a:rPr lang="sk-SK" dirty="0"/>
              <a:t>s pravým </a:t>
            </a:r>
            <a:r>
              <a:rPr lang="sk-SK" dirty="0" smtClean="0"/>
              <a:t>poznaním.“ (</a:t>
            </a:r>
            <a:r>
              <a:rPr lang="sk-SK" dirty="0" err="1" smtClean="0"/>
              <a:t>Schweitzer</a:t>
            </a:r>
            <a:r>
              <a:rPr lang="sk-SK" dirty="0" smtClean="0"/>
              <a:t>)</a:t>
            </a:r>
          </a:p>
          <a:p>
            <a:pPr marL="82296" indent="0">
              <a:buNone/>
            </a:pPr>
            <a:r>
              <a:rPr lang="sk-SK" dirty="0" smtClean="0"/>
              <a:t>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u="sng" dirty="0" smtClean="0"/>
          </a:p>
          <a:p>
            <a:endParaRPr lang="sk-SK" dirty="0"/>
          </a:p>
        </p:txBody>
      </p:sp>
      <p:pic>
        <p:nvPicPr>
          <p:cNvPr id="4" name="Picture 4" descr="Earth Drawing Pictures Clip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10" y="61530"/>
            <a:ext cx="2266950" cy="2266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6611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7498080" cy="1143000"/>
          </a:xfrm>
        </p:spPr>
        <p:txBody>
          <a:bodyPr>
            <a:normAutofit/>
          </a:bodyPr>
          <a:lstStyle/>
          <a:p>
            <a:r>
              <a:rPr lang="sk-SK" sz="3000" dirty="0" smtClean="0"/>
              <a:t>Vegetariánstvo: budhizmus a </a:t>
            </a:r>
            <a:r>
              <a:rPr lang="sk-SK" sz="3000" dirty="0" err="1" smtClean="0"/>
              <a:t>permakultúra</a:t>
            </a:r>
            <a:endParaRPr lang="sk-SK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07704" y="1628800"/>
            <a:ext cx="7498080" cy="4800600"/>
          </a:xfrm>
        </p:spPr>
        <p:txBody>
          <a:bodyPr>
            <a:normAutofit fontScale="70000" lnSpcReduction="20000"/>
          </a:bodyPr>
          <a:lstStyle/>
          <a:p>
            <a:r>
              <a:rPr lang="sk-SK" dirty="0" smtClean="0"/>
              <a:t>Dve vetvy budhizmu:</a:t>
            </a:r>
          </a:p>
          <a:p>
            <a:r>
              <a:rPr lang="sk-SK" dirty="0" smtClean="0"/>
              <a:t>Mäso- áno – ak sami zviera nezabijú alebo nebolo zabité kvôli nim – je to v poriadku. Tiež prijímajú mäso ako almužnu alebo keď im bolo ponúknuté od hostiteľov (platí zásada, že nesmelo byť zabité kvôli nim)</a:t>
            </a:r>
          </a:p>
          <a:p>
            <a:r>
              <a:rPr lang="sk-SK" dirty="0" smtClean="0"/>
              <a:t>Mäso – nie – striktní vegetariáni argumentujú tým, že jedenie mäsa podporuje priemysel, ktorý vytvára zlo, násilie a smrť</a:t>
            </a:r>
          </a:p>
          <a:p>
            <a:r>
              <a:rPr lang="sk-SK" dirty="0" smtClean="0"/>
              <a:t>Budha údajne </a:t>
            </a:r>
            <a:r>
              <a:rPr lang="sk-SK" dirty="0" err="1" smtClean="0"/>
              <a:t>doporučoval</a:t>
            </a:r>
            <a:r>
              <a:rPr lang="sk-SK" dirty="0" smtClean="0"/>
              <a:t> nejaké druhy mäsa, zatiaľ čo iné, by sa jesť nemali</a:t>
            </a:r>
          </a:p>
          <a:p>
            <a:r>
              <a:rPr lang="sk-SK" dirty="0" smtClean="0"/>
              <a:t>Druhá vetva tvrdí, že Budha a komunita okolo neho boli vegetariáni </a:t>
            </a:r>
          </a:p>
          <a:p>
            <a:r>
              <a:rPr lang="sk-SK" dirty="0" smtClean="0"/>
              <a:t>Pri </a:t>
            </a:r>
            <a:r>
              <a:rPr lang="sk-SK" dirty="0" err="1" smtClean="0"/>
              <a:t>permakultúrnom</a:t>
            </a:r>
            <a:r>
              <a:rPr lang="sk-SK" dirty="0" smtClean="0"/>
              <a:t> chove nejde len </a:t>
            </a:r>
            <a:r>
              <a:rPr lang="sk-SK" dirty="0"/>
              <a:t>o </a:t>
            </a:r>
            <a:r>
              <a:rPr lang="sk-SK" dirty="0" smtClean="0"/>
              <a:t>mäso</a:t>
            </a:r>
            <a:r>
              <a:rPr lang="sk-SK" dirty="0"/>
              <a:t>, ale </a:t>
            </a:r>
            <a:r>
              <a:rPr lang="sk-SK" dirty="0" smtClean="0"/>
              <a:t>aj o funkčné </a:t>
            </a:r>
            <a:r>
              <a:rPr lang="sk-SK" dirty="0" err="1" smtClean="0"/>
              <a:t>využtie</a:t>
            </a:r>
            <a:r>
              <a:rPr lang="sk-SK" dirty="0" smtClean="0"/>
              <a:t> </a:t>
            </a:r>
            <a:r>
              <a:rPr lang="sk-SK" dirty="0"/>
              <a:t>ď</a:t>
            </a:r>
            <a:r>
              <a:rPr lang="sk-SK" dirty="0" smtClean="0"/>
              <a:t>alších výstupov, ktoré </a:t>
            </a:r>
            <a:r>
              <a:rPr lang="sk-SK" dirty="0"/>
              <a:t>poskytuje chov </a:t>
            </a:r>
            <a:r>
              <a:rPr lang="sk-SK" dirty="0" smtClean="0"/>
              <a:t>týchto zvierat </a:t>
            </a:r>
            <a:r>
              <a:rPr lang="sk-SK" dirty="0"/>
              <a:t>a o </a:t>
            </a:r>
            <a:r>
              <a:rPr lang="sk-SK" dirty="0" smtClean="0"/>
              <a:t>ich integráciu </a:t>
            </a:r>
            <a:r>
              <a:rPr lang="sk-SK" dirty="0"/>
              <a:t>do ekosystému </a:t>
            </a:r>
            <a:r>
              <a:rPr lang="sk-SK" dirty="0" smtClean="0"/>
              <a:t>pozemku (Marek </a:t>
            </a:r>
            <a:r>
              <a:rPr lang="sk-SK" dirty="0" err="1" smtClean="0"/>
              <a:t>Kvapil</a:t>
            </a:r>
            <a:r>
              <a:rPr lang="sk-SK" dirty="0"/>
              <a:t>)</a:t>
            </a:r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  <p:pic>
        <p:nvPicPr>
          <p:cNvPr id="4" name="Picture 4" descr="Earth Drawing Pictures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14242"/>
            <a:ext cx="2266950" cy="2266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85065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joga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5" y="3935635"/>
            <a:ext cx="4355976" cy="2922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498080" cy="1143000"/>
          </a:xfrm>
        </p:spPr>
        <p:txBody>
          <a:bodyPr/>
          <a:lstStyle/>
          <a:p>
            <a:r>
              <a:rPr lang="sk-SK" dirty="0" smtClean="0"/>
              <a:t>Joga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96752"/>
            <a:ext cx="3888433" cy="5661248"/>
          </a:xfrm>
        </p:spPr>
        <p:txBody>
          <a:bodyPr>
            <a:normAutofit lnSpcReduction="10000"/>
          </a:bodyPr>
          <a:lstStyle/>
          <a:p>
            <a:r>
              <a:rPr lang="sk-SK" sz="2500" dirty="0" smtClean="0"/>
              <a:t>Joga – </a:t>
            </a:r>
            <a:r>
              <a:rPr lang="sk-SK" sz="2500" dirty="0" err="1" smtClean="0"/>
              <a:t>filozoficko</a:t>
            </a:r>
            <a:r>
              <a:rPr lang="sk-SK" sz="2500" dirty="0" smtClean="0"/>
              <a:t> náboženský smer, meditačná prax a teória</a:t>
            </a:r>
          </a:p>
          <a:p>
            <a:r>
              <a:rPr lang="sk-SK" sz="2500" dirty="0" smtClean="0"/>
              <a:t>Oslobodenie od hmotnej existencie</a:t>
            </a:r>
          </a:p>
          <a:p>
            <a:r>
              <a:rPr lang="sk-SK" sz="2500" dirty="0" smtClean="0"/>
              <a:t>Dôležité </a:t>
            </a:r>
            <a:r>
              <a:rPr lang="sk-SK" sz="2500" dirty="0" err="1" smtClean="0"/>
              <a:t>zdokonalovať</a:t>
            </a:r>
            <a:r>
              <a:rPr lang="sk-SK" sz="2500" dirty="0" smtClean="0"/>
              <a:t> telo a zmyslové orgány</a:t>
            </a:r>
          </a:p>
          <a:p>
            <a:r>
              <a:rPr lang="sk-SK" sz="2500" dirty="0"/>
              <a:t>Jej praktiky používa aj budhizmus či </a:t>
            </a:r>
            <a:r>
              <a:rPr lang="sk-SK" sz="2500" dirty="0" err="1" smtClean="0"/>
              <a:t>džinizmus</a:t>
            </a:r>
            <a:endParaRPr lang="sk-SK" sz="2500" dirty="0"/>
          </a:p>
          <a:p>
            <a:r>
              <a:rPr lang="sk-SK" sz="2500" dirty="0" smtClean="0"/>
              <a:t>V rámci zdravia a duchovnej pohody odporúča </a:t>
            </a:r>
            <a:r>
              <a:rPr lang="sk-SK" sz="2500" dirty="0" err="1" smtClean="0"/>
              <a:t>Holmgren</a:t>
            </a:r>
            <a:r>
              <a:rPr lang="sk-SK" sz="2500" dirty="0" smtClean="0"/>
              <a:t> napríklad Jogu</a:t>
            </a:r>
          </a:p>
          <a:p>
            <a:endParaRPr lang="sk-SK" dirty="0" smtClean="0"/>
          </a:p>
          <a:p>
            <a:pPr marL="82296" indent="0">
              <a:buNone/>
            </a:pPr>
            <a:endParaRPr lang="sk-SK" dirty="0"/>
          </a:p>
          <a:p>
            <a:pPr marL="82296" indent="0">
              <a:buNone/>
            </a:pPr>
            <a:endParaRPr lang="sk-SK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378" y="16977"/>
            <a:ext cx="2264636" cy="2111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55737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2132856"/>
            <a:ext cx="7498080" cy="1143000"/>
          </a:xfrm>
        </p:spPr>
        <p:txBody>
          <a:bodyPr/>
          <a:lstStyle/>
          <a:p>
            <a:r>
              <a:rPr lang="sk-SK" dirty="0" smtClean="0"/>
              <a:t>Ďakujem za pozornosť.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180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Zdroje: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/>
              <a:t>HOLMGREN, </a:t>
            </a:r>
            <a:r>
              <a:rPr lang="sk-SK" dirty="0" err="1"/>
              <a:t>David</a:t>
            </a:r>
            <a:r>
              <a:rPr lang="sk-SK" dirty="0"/>
              <a:t>. </a:t>
            </a:r>
            <a:r>
              <a:rPr lang="sk-SK" i="1" dirty="0" err="1"/>
              <a:t>Permakultura</a:t>
            </a:r>
            <a:r>
              <a:rPr lang="sk-SK" i="1" dirty="0"/>
              <a:t>: </a:t>
            </a:r>
            <a:r>
              <a:rPr lang="sk-SK" i="1" dirty="0" err="1"/>
              <a:t>principy</a:t>
            </a:r>
            <a:r>
              <a:rPr lang="sk-SK" i="1" dirty="0"/>
              <a:t> a cesty nad rámec trvalé </a:t>
            </a:r>
            <a:r>
              <a:rPr lang="sk-SK" i="1" dirty="0" err="1"/>
              <a:t>udržitelnosti</a:t>
            </a:r>
            <a:r>
              <a:rPr lang="sk-SK" dirty="0"/>
              <a:t>. </a:t>
            </a:r>
            <a:r>
              <a:rPr lang="sk-SK" dirty="0" err="1"/>
              <a:t>Svojanov</a:t>
            </a:r>
            <a:r>
              <a:rPr lang="sk-SK" dirty="0"/>
              <a:t>: </a:t>
            </a:r>
            <a:r>
              <a:rPr lang="sk-SK" dirty="0" err="1"/>
              <a:t>PermaLot</a:t>
            </a:r>
            <a:r>
              <a:rPr lang="sk-SK" dirty="0"/>
              <a:t>, 2006. ISBN 80-239-8125-0</a:t>
            </a:r>
            <a:r>
              <a:rPr lang="sk-SK" dirty="0" smtClean="0"/>
              <a:t>.</a:t>
            </a:r>
            <a:br>
              <a:rPr lang="sk-SK" dirty="0" smtClean="0"/>
            </a:br>
            <a:endParaRPr lang="sk-SK" dirty="0" smtClean="0"/>
          </a:p>
          <a:p>
            <a:r>
              <a:rPr lang="sk-SK" dirty="0"/>
              <a:t>SCHWEITZER, Albert. </a:t>
            </a:r>
            <a:r>
              <a:rPr lang="sk-SK" i="1" dirty="0" err="1"/>
              <a:t>Nauka</a:t>
            </a:r>
            <a:r>
              <a:rPr lang="sk-SK" i="1" dirty="0"/>
              <a:t> úcty k životu</a:t>
            </a:r>
            <a:r>
              <a:rPr lang="sk-SK" dirty="0"/>
              <a:t>. Praha: </a:t>
            </a:r>
            <a:r>
              <a:rPr lang="sk-SK" dirty="0" err="1"/>
              <a:t>DharmaGaia</a:t>
            </a:r>
            <a:r>
              <a:rPr lang="sk-SK" dirty="0"/>
              <a:t>, 1993. ISBN 80-901-2257-4</a:t>
            </a:r>
            <a:r>
              <a:rPr lang="sk-SK" dirty="0" smtClean="0"/>
              <a:t>.</a:t>
            </a:r>
            <a:br>
              <a:rPr lang="sk-SK" dirty="0" smtClean="0"/>
            </a:br>
            <a:endParaRPr lang="sk-SK" u="sng" dirty="0">
              <a:hlinkClick r:id="rId2"/>
            </a:endParaRPr>
          </a:p>
          <a:p>
            <a:r>
              <a:rPr lang="sk-SK" u="sng" dirty="0" smtClean="0">
                <a:hlinkClick r:id="rId2"/>
              </a:rPr>
              <a:t>http</a:t>
            </a:r>
            <a:r>
              <a:rPr lang="sk-SK" u="sng" dirty="0">
                <a:hlinkClick r:id="rId2"/>
              </a:rPr>
              <a:t>://www.getsemany.cz</a:t>
            </a:r>
            <a:r>
              <a:rPr lang="sk-SK" u="sng" dirty="0" smtClean="0">
                <a:hlinkClick r:id="rId2"/>
              </a:rPr>
              <a:t>/</a:t>
            </a:r>
            <a:endParaRPr lang="sk-SK" u="sng" dirty="0"/>
          </a:p>
          <a:p>
            <a:r>
              <a:rPr lang="sk-SK" u="sng" dirty="0">
                <a:hlinkClick r:id="rId3"/>
              </a:rPr>
              <a:t>http://www.permakulturacs.cz/</a:t>
            </a:r>
            <a:r>
              <a:rPr lang="sk-SK" dirty="0"/>
              <a:t> </a:t>
            </a:r>
          </a:p>
          <a:p>
            <a:r>
              <a:rPr lang="sk-SK" u="sng" dirty="0" smtClean="0">
                <a:hlinkClick r:id="rId4"/>
              </a:rPr>
              <a:t>http</a:t>
            </a:r>
            <a:r>
              <a:rPr lang="sk-SK" u="sng" dirty="0">
                <a:hlinkClick r:id="rId4"/>
              </a:rPr>
              <a:t>://permakultura.sk/</a:t>
            </a:r>
            <a:endParaRPr lang="sk-SK" dirty="0"/>
          </a:p>
          <a:p>
            <a:r>
              <a:rPr lang="sk-SK" dirty="0"/>
              <a:t> </a:t>
            </a:r>
            <a:r>
              <a:rPr lang="sk-SK" u="sng" dirty="0" smtClean="0">
                <a:hlinkClick r:id="rId5"/>
              </a:rPr>
              <a:t>http</a:t>
            </a:r>
            <a:r>
              <a:rPr lang="sk-SK" u="sng" dirty="0">
                <a:hlinkClick r:id="rId5"/>
              </a:rPr>
              <a:t>://www.potravinovezahrady.cz/</a:t>
            </a:r>
            <a:endParaRPr lang="sk-SK" dirty="0"/>
          </a:p>
          <a:p>
            <a:r>
              <a:rPr lang="sk-SK" u="sng" dirty="0" err="1" smtClean="0">
                <a:hlinkClick r:id="rId6"/>
              </a:rPr>
              <a:t>www.buddhanet.net</a:t>
            </a:r>
            <a:endParaRPr lang="sk-SK" u="sng" dirty="0" smtClean="0"/>
          </a:p>
          <a:p>
            <a:pPr marL="82296" indent="0">
              <a:buNone/>
            </a:pPr>
            <a:endParaRPr lang="sk-SK" u="sng" dirty="0" smtClean="0"/>
          </a:p>
        </p:txBody>
      </p:sp>
    </p:spTree>
    <p:extLst>
      <p:ext uri="{BB962C8B-B14F-4D97-AF65-F5344CB8AC3E}">
        <p14:creationId xmlns:p14="http://schemas.microsoft.com/office/powerpoint/2010/main" val="746784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Rôzne definície </a:t>
            </a:r>
            <a:r>
              <a:rPr lang="sk-SK" dirty="0" err="1" smtClean="0"/>
              <a:t>permakultúry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dirty="0" err="1"/>
              <a:t>Permakultúra</a:t>
            </a:r>
            <a:r>
              <a:rPr lang="sk-SK" dirty="0"/>
              <a:t> je tvorivá dizajnová odpoveď na svet s klesajúcou </a:t>
            </a:r>
            <a:r>
              <a:rPr lang="sk-SK" dirty="0" smtClean="0"/>
              <a:t>dostupnosťou </a:t>
            </a:r>
            <a:r>
              <a:rPr lang="sk-SK" dirty="0"/>
              <a:t>energie a </a:t>
            </a:r>
            <a:r>
              <a:rPr lang="sk-SK" dirty="0" smtClean="0"/>
              <a:t>zdrojov (</a:t>
            </a:r>
            <a:r>
              <a:rPr lang="sk-SK" dirty="0" err="1" smtClean="0"/>
              <a:t>David</a:t>
            </a:r>
            <a:r>
              <a:rPr lang="sk-SK" dirty="0" smtClean="0"/>
              <a:t> </a:t>
            </a:r>
            <a:r>
              <a:rPr lang="sk-SK" dirty="0" err="1" smtClean="0"/>
              <a:t>Holmgren</a:t>
            </a:r>
            <a:r>
              <a:rPr lang="sk-SK" dirty="0" smtClean="0"/>
              <a:t>)</a:t>
            </a:r>
            <a:br>
              <a:rPr lang="sk-SK" dirty="0" smtClean="0"/>
            </a:br>
            <a:endParaRPr lang="sk-SK" dirty="0" smtClean="0"/>
          </a:p>
          <a:p>
            <a:r>
              <a:rPr lang="sk-SK" dirty="0" err="1" smtClean="0"/>
              <a:t>Permakultúra</a:t>
            </a:r>
            <a:r>
              <a:rPr lang="sk-SK" dirty="0" smtClean="0"/>
              <a:t> </a:t>
            </a:r>
            <a:r>
              <a:rPr lang="sk-SK" dirty="0"/>
              <a:t>je integrovaná </a:t>
            </a:r>
            <a:r>
              <a:rPr lang="sk-SK" dirty="0" smtClean="0"/>
              <a:t>veda </a:t>
            </a:r>
            <a:r>
              <a:rPr lang="sk-SK" dirty="0"/>
              <a:t>o </a:t>
            </a:r>
            <a:r>
              <a:rPr lang="sk-SK" dirty="0" smtClean="0"/>
              <a:t>dizajne (</a:t>
            </a:r>
            <a:r>
              <a:rPr lang="sk-SK" dirty="0" err="1" smtClean="0"/>
              <a:t>Bill</a:t>
            </a:r>
            <a:r>
              <a:rPr lang="sk-SK" dirty="0" smtClean="0"/>
              <a:t> </a:t>
            </a:r>
            <a:r>
              <a:rPr lang="sk-SK" dirty="0" err="1" smtClean="0"/>
              <a:t>Mollison</a:t>
            </a:r>
            <a:r>
              <a:rPr lang="sk-SK" dirty="0" smtClean="0"/>
              <a:t>)</a:t>
            </a:r>
            <a:br>
              <a:rPr lang="sk-SK" dirty="0" smtClean="0"/>
            </a:br>
            <a:endParaRPr lang="sk-SK" dirty="0" smtClean="0"/>
          </a:p>
          <a:p>
            <a:r>
              <a:rPr lang="sk-SK" dirty="0" err="1" smtClean="0"/>
              <a:t>Permakultúra</a:t>
            </a:r>
            <a:r>
              <a:rPr lang="sk-SK" dirty="0" smtClean="0"/>
              <a:t> nie je samostatná disciplína. Jedná sa skôr o dizajnový prístup založený na prepojovaní rôznych disciplín, stratégií a techník (</a:t>
            </a:r>
            <a:r>
              <a:rPr lang="sk-SK" dirty="0" err="1" smtClean="0"/>
              <a:t>Toby</a:t>
            </a:r>
            <a:r>
              <a:rPr lang="sk-SK" dirty="0" smtClean="0"/>
              <a:t> </a:t>
            </a:r>
            <a:r>
              <a:rPr lang="sk-SK" dirty="0" err="1" smtClean="0"/>
              <a:t>Hemenway</a:t>
            </a:r>
            <a:r>
              <a:rPr lang="sk-SK" dirty="0" smtClean="0"/>
              <a:t>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7856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Permakultúra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 smtClean="0"/>
              <a:t>uprednostňuje </a:t>
            </a:r>
            <a:r>
              <a:rPr lang="sk-SK" dirty="0"/>
              <a:t>využitie súčasného bohatstva pre obnovu prírodného kapitálu, predovšetkým stromov a lesov, ako dokázaného </a:t>
            </a:r>
            <a:r>
              <a:rPr lang="sk-SK" dirty="0" smtClean="0"/>
              <a:t>zdroja </a:t>
            </a:r>
            <a:r>
              <a:rPr lang="sk-SK" dirty="0"/>
              <a:t>bohatstva pre zabezpečenie ľudstva v budúcnosti s menej fosílnymi </a:t>
            </a:r>
            <a:r>
              <a:rPr lang="sk-SK" dirty="0" smtClean="0"/>
              <a:t>palivami</a:t>
            </a:r>
            <a:endParaRPr lang="sk-SK" dirty="0"/>
          </a:p>
          <a:p>
            <a:r>
              <a:rPr lang="sk-SK" dirty="0" smtClean="0"/>
              <a:t> </a:t>
            </a:r>
            <a:r>
              <a:rPr lang="sk-SK" dirty="0"/>
              <a:t>z</a:t>
            </a:r>
            <a:r>
              <a:rPr lang="sk-SK" dirty="0" smtClean="0"/>
              <a:t>dôrazňuje </a:t>
            </a:r>
            <a:r>
              <a:rPr lang="sk-SK" dirty="0"/>
              <a:t>„nový dizajn“ zdola hore, ktorý začína u jednotlivcov a domácnosti ako hýbateľa zmeny na trhu, v komunite a na kultúrnej </a:t>
            </a:r>
            <a:r>
              <a:rPr lang="sk-SK" dirty="0" smtClean="0"/>
              <a:t>úrovni</a:t>
            </a:r>
            <a:endParaRPr lang="sk-SK" dirty="0"/>
          </a:p>
          <a:p>
            <a:r>
              <a:rPr lang="sk-SK" dirty="0" smtClean="0"/>
              <a:t>na </a:t>
            </a:r>
            <a:r>
              <a:rPr lang="sk-SK" dirty="0"/>
              <a:t>fundamentálnejšej úrovni hlásala pravdepodobnosť určitého stupňa kolapsu a pádu technológie, ekonomiky a dokonca </a:t>
            </a:r>
            <a:r>
              <a:rPr lang="sk-SK" dirty="0" smtClean="0"/>
              <a:t>spoločnosti</a:t>
            </a:r>
          </a:p>
          <a:p>
            <a:r>
              <a:rPr lang="sk-SK" dirty="0" smtClean="0"/>
              <a:t> </a:t>
            </a:r>
            <a:r>
              <a:rPr lang="sk-SK" dirty="0"/>
              <a:t>nazerá na </a:t>
            </a:r>
            <a:r>
              <a:rPr lang="sk-SK" dirty="0" err="1"/>
              <a:t>predindustriálne</a:t>
            </a:r>
            <a:r>
              <a:rPr lang="sk-SK" dirty="0"/>
              <a:t> udržateľné spoločnosti ako na modely, ktoré odrážajú najzákladnejšie systémové a dizajnové princípy pozorovateľné v prírode a ktoré odpovedajú </a:t>
            </a:r>
            <a:r>
              <a:rPr lang="sk-SK" dirty="0" err="1"/>
              <a:t>postindustriálnym</a:t>
            </a:r>
            <a:r>
              <a:rPr lang="sk-SK" dirty="0"/>
              <a:t> </a:t>
            </a:r>
            <a:r>
              <a:rPr lang="sk-SK" dirty="0" smtClean="0"/>
              <a:t>systémom (</a:t>
            </a:r>
            <a:r>
              <a:rPr lang="sk-SK" dirty="0" err="1" smtClean="0"/>
              <a:t>Holmgren</a:t>
            </a:r>
            <a:r>
              <a:rPr lang="sk-SK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0605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6146" name="Picture 2" descr="Výsledok vyhľadávania obrázkov pre dopyt principy permakulturního designu holmgr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313" y="0"/>
            <a:ext cx="93038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5458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-166006"/>
            <a:ext cx="7498080" cy="1143000"/>
          </a:xfrm>
        </p:spPr>
        <p:txBody>
          <a:bodyPr>
            <a:normAutofit/>
          </a:bodyPr>
          <a:lstStyle/>
          <a:p>
            <a:r>
              <a:rPr lang="sk-SK" sz="3000" dirty="0" err="1" smtClean="0"/>
              <a:t>Permakultúrny</a:t>
            </a:r>
            <a:r>
              <a:rPr lang="sk-SK" sz="3000" dirty="0" smtClean="0"/>
              <a:t> kvietok (</a:t>
            </a:r>
            <a:r>
              <a:rPr lang="sk-SK" sz="3000" dirty="0" err="1" smtClean="0"/>
              <a:t>Holmgren</a:t>
            </a:r>
            <a:r>
              <a:rPr lang="sk-SK" sz="3000" dirty="0" smtClean="0"/>
              <a:t>)</a:t>
            </a:r>
            <a:endParaRPr lang="sk-SK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2050" name="Picture 2" descr="Výsledok vyhľadávania obrázkov pre dopyt permakultúrny kvietok holmgr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976994"/>
            <a:ext cx="6765722" cy="5881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290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Etika a </a:t>
            </a:r>
            <a:r>
              <a:rPr lang="sk-SK" dirty="0" err="1" smtClean="0"/>
              <a:t>permakultúra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1447800"/>
            <a:ext cx="7458032" cy="2341240"/>
          </a:xfrm>
        </p:spPr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sk-SK" dirty="0" smtClean="0"/>
              <a:t>Etika predstavuje súhrn morálnych zásad a postojov, ktorými sa riadi jedinec alebo skupina ľudí. </a:t>
            </a:r>
            <a:r>
              <a:rPr lang="sk-SK" dirty="0" err="1" smtClean="0"/>
              <a:t>Permakultúrna</a:t>
            </a:r>
            <a:r>
              <a:rPr lang="sk-SK" dirty="0" smtClean="0"/>
              <a:t> etika je postavená na troch pilieroch, ktoré vo vzájomnom prieniku vytvárajú základ trvalo udržateľného spôsobu života ľudí na Zemi.</a:t>
            </a:r>
            <a:br>
              <a:rPr lang="sk-SK" dirty="0" smtClean="0"/>
            </a:br>
            <a:endParaRPr lang="sk-S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207054"/>
            <a:ext cx="2592288" cy="2417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Earth Drawing Pictures Clip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217279"/>
            <a:ext cx="2266950" cy="2266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ake, cake cutting, cake slice, dessert, sweet ic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0918" y="4101706"/>
            <a:ext cx="2438400" cy="2438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020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512"/>
            <a:ext cx="2592288" cy="2417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1920" y="146084"/>
            <a:ext cx="6129928" cy="1080120"/>
          </a:xfrm>
        </p:spPr>
        <p:txBody>
          <a:bodyPr/>
          <a:lstStyle/>
          <a:p>
            <a:r>
              <a:rPr lang="sk-SK" dirty="0" smtClean="0"/>
              <a:t>Starostlivosť o ľudí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916832"/>
            <a:ext cx="7498080" cy="5318664"/>
          </a:xfrm>
        </p:spPr>
        <p:txBody>
          <a:bodyPr>
            <a:normAutofit fontScale="70000" lnSpcReduction="20000"/>
          </a:bodyPr>
          <a:lstStyle/>
          <a:p>
            <a:r>
              <a:rPr lang="sk-SK" dirty="0" smtClean="0"/>
              <a:t>(o seba, o svoje zdravie, o svoju rodinu, o komunitu a región, </a:t>
            </a:r>
            <a:r>
              <a:rPr lang="sk-SK" dirty="0" err="1" smtClean="0"/>
              <a:t>fairtrade</a:t>
            </a:r>
            <a:r>
              <a:rPr lang="sk-SK" dirty="0" smtClean="0"/>
              <a:t>, znižovanie dopadu globalizácie, uvedomenie si odkiaľ veci prichádzajú)</a:t>
            </a:r>
            <a:endParaRPr lang="sk-SK" dirty="0"/>
          </a:p>
          <a:p>
            <a:r>
              <a:rPr lang="sk-SK" dirty="0" smtClean="0"/>
              <a:t>Vytvorenie systému, kde práca neznamená naháňanie prostriedkov aby sme prežili</a:t>
            </a:r>
          </a:p>
          <a:p>
            <a:r>
              <a:rPr lang="sk-SK" dirty="0" smtClean="0"/>
              <a:t>Uspokojovanie základných potrieb seba a iných</a:t>
            </a:r>
          </a:p>
          <a:p>
            <a:r>
              <a:rPr lang="sk-SK" dirty="0" smtClean="0"/>
              <a:t>Zabezpečenie zdravých, čerstvých a dostupných potravín</a:t>
            </a:r>
          </a:p>
          <a:p>
            <a:r>
              <a:rPr lang="sk-SK" dirty="0" smtClean="0"/>
              <a:t>Vytváranie spoločenstiev</a:t>
            </a:r>
          </a:p>
          <a:p>
            <a:r>
              <a:rPr lang="sk-SK" dirty="0" smtClean="0"/>
              <a:t>Podporovanie svojho regiónu</a:t>
            </a:r>
          </a:p>
          <a:p>
            <a:r>
              <a:rPr lang="sk-SK" dirty="0" smtClean="0"/>
              <a:t>Uvedomelé nakupovanie – odkiaľ veci prichádzajú a za akých podmienok pre prácu ľudí sú vytvorené</a:t>
            </a:r>
          </a:p>
          <a:p>
            <a:r>
              <a:rPr lang="sk-SK" dirty="0" smtClean="0"/>
              <a:t>Nepodporovať novodobý </a:t>
            </a:r>
            <a:r>
              <a:rPr lang="sk-SK" dirty="0" err="1" smtClean="0"/>
              <a:t>hyzenizmus</a:t>
            </a:r>
            <a:r>
              <a:rPr lang="sk-SK" dirty="0" smtClean="0"/>
              <a:t> a otrokárstvo</a:t>
            </a:r>
          </a:p>
          <a:p>
            <a:r>
              <a:rPr lang="sk-SK" dirty="0" smtClean="0"/>
              <a:t>Spolupráca, nie konkurencia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0536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Earth Drawing Pictures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0"/>
            <a:ext cx="2266950" cy="2266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3968" y="0"/>
            <a:ext cx="8218160" cy="2492896"/>
          </a:xfrm>
        </p:spPr>
        <p:txBody>
          <a:bodyPr>
            <a:normAutofit/>
          </a:bodyPr>
          <a:lstStyle/>
          <a:p>
            <a:r>
              <a:rPr lang="sk-SK" sz="3900" dirty="0" smtClean="0"/>
              <a:t>Starostlivosť o ZEM</a:t>
            </a:r>
            <a:r>
              <a:rPr lang="sk-SK" sz="3000" dirty="0" smtClean="0"/>
              <a:t/>
            </a:r>
            <a:br>
              <a:rPr lang="sk-SK" sz="3000" dirty="0" smtClean="0"/>
            </a:br>
            <a:endParaRPr lang="sk-SK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1512" y="2266951"/>
            <a:ext cx="7498080" cy="4800600"/>
          </a:xfrm>
        </p:spPr>
        <p:txBody>
          <a:bodyPr>
            <a:normAutofit fontScale="62500" lnSpcReduction="20000"/>
          </a:bodyPr>
          <a:lstStyle/>
          <a:p>
            <a:pPr marL="82296" indent="0">
              <a:buNone/>
            </a:pPr>
            <a:r>
              <a:rPr lang="sk-SK" dirty="0" smtClean="0"/>
              <a:t>  (rastliny</a:t>
            </a:r>
            <a:r>
              <a:rPr lang="sk-SK" dirty="0"/>
              <a:t>, živočíchy, pôda, voda, vzduch zachované v ich prirodzených podobách a prostrediach s im </a:t>
            </a:r>
            <a:r>
              <a:rPr lang="sk-SK" dirty="0" err="1"/>
              <a:t>vlasnými</a:t>
            </a:r>
            <a:r>
              <a:rPr lang="sk-SK" dirty="0"/>
              <a:t> </a:t>
            </a:r>
            <a:r>
              <a:rPr lang="sk-SK" dirty="0" smtClean="0"/>
              <a:t>vlastnosťami)</a:t>
            </a:r>
          </a:p>
          <a:p>
            <a:r>
              <a:rPr lang="sk-SK" dirty="0" err="1" smtClean="0"/>
              <a:t>Zveľadovanie</a:t>
            </a:r>
            <a:r>
              <a:rPr lang="sk-SK" dirty="0" smtClean="0"/>
              <a:t> pôdy</a:t>
            </a:r>
          </a:p>
          <a:p>
            <a:r>
              <a:rPr lang="sk-SK" dirty="0" smtClean="0"/>
              <a:t>Šetrné využívanie vody</a:t>
            </a:r>
          </a:p>
          <a:p>
            <a:r>
              <a:rPr lang="sk-SK" dirty="0" smtClean="0"/>
              <a:t>Používanie ekologických postupov hospodárenia, tvorby potravín</a:t>
            </a:r>
          </a:p>
          <a:p>
            <a:r>
              <a:rPr lang="sk-SK" dirty="0" smtClean="0"/>
              <a:t>Využívanie vhodných a primeraných technológií</a:t>
            </a:r>
          </a:p>
          <a:p>
            <a:r>
              <a:rPr lang="sk-SK" dirty="0" smtClean="0"/>
              <a:t>Dopriatie radostného života zvieratám chovaným pre úžitok</a:t>
            </a:r>
          </a:p>
          <a:p>
            <a:r>
              <a:rPr lang="sk-SK" dirty="0" err="1" smtClean="0"/>
              <a:t>Umožnisť</a:t>
            </a:r>
            <a:r>
              <a:rPr lang="sk-SK" dirty="0" smtClean="0"/>
              <a:t> divej prírode sa k nám priblížiť a putovať bez ohrozenia krajinou</a:t>
            </a:r>
          </a:p>
          <a:p>
            <a:r>
              <a:rPr lang="sk-SK" dirty="0" smtClean="0"/>
              <a:t>Vytváranie opatrení proti erózií, povodniam a znečistení</a:t>
            </a:r>
          </a:p>
          <a:p>
            <a:r>
              <a:rPr lang="sk-SK" dirty="0" smtClean="0"/>
              <a:t>Znižovanie dopravy a jej dopadu na prostredie</a:t>
            </a:r>
          </a:p>
          <a:p>
            <a:r>
              <a:rPr lang="sk-SK" dirty="0" smtClean="0"/>
              <a:t>Efektívne využívanie neobnoviteľných aj obnoviteľných zdrojov.</a:t>
            </a:r>
          </a:p>
        </p:txBody>
      </p:sp>
    </p:spTree>
    <p:extLst>
      <p:ext uri="{BB962C8B-B14F-4D97-AF65-F5344CB8AC3E}">
        <p14:creationId xmlns:p14="http://schemas.microsoft.com/office/powerpoint/2010/main" val="233301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44008" y="692696"/>
            <a:ext cx="7498080" cy="1143000"/>
          </a:xfrm>
        </p:spPr>
        <p:txBody>
          <a:bodyPr/>
          <a:lstStyle/>
          <a:p>
            <a:r>
              <a:rPr lang="sk-SK" dirty="0" err="1" smtClean="0"/>
              <a:t>Zdieľanie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23728" y="2057400"/>
            <a:ext cx="7498080" cy="4800600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sk-SK" dirty="0" smtClean="0"/>
              <a:t>(znižovanie konzumu, poznanie „miery“. Spoločné využívanie prostriedkov, poznatkov, spolupráca)</a:t>
            </a:r>
          </a:p>
          <a:p>
            <a:r>
              <a:rPr lang="sk-SK" dirty="0" smtClean="0"/>
              <a:t>LETS</a:t>
            </a:r>
          </a:p>
          <a:p>
            <a:r>
              <a:rPr lang="sk-SK" dirty="0" smtClean="0"/>
              <a:t>Lokálne meny</a:t>
            </a:r>
          </a:p>
          <a:p>
            <a:r>
              <a:rPr lang="sk-SK" dirty="0" smtClean="0"/>
              <a:t>Výmenný obchod</a:t>
            </a:r>
          </a:p>
          <a:p>
            <a:r>
              <a:rPr lang="sk-SK" dirty="0" err="1" smtClean="0"/>
              <a:t>Zdieľanie</a:t>
            </a:r>
            <a:r>
              <a:rPr lang="sk-SK" dirty="0" smtClean="0"/>
              <a:t> áut, bicyklov, náradí, záhrad</a:t>
            </a:r>
          </a:p>
          <a:p>
            <a:r>
              <a:rPr lang="sk-SK" dirty="0" smtClean="0"/>
              <a:t>Uvedomelé znižovanie spotreby/konzumu</a:t>
            </a:r>
          </a:p>
          <a:p>
            <a:r>
              <a:rPr lang="sk-SK" dirty="0" err="1" smtClean="0"/>
              <a:t>Zdieľanie</a:t>
            </a:r>
            <a:r>
              <a:rPr lang="sk-SK" dirty="0" smtClean="0"/>
              <a:t> informácií</a:t>
            </a:r>
          </a:p>
        </p:txBody>
      </p:sp>
      <p:pic>
        <p:nvPicPr>
          <p:cNvPr id="4" name="Picture 6" descr="cake, cake cutting, cake slice, dessert, sweet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-171400"/>
            <a:ext cx="2438400" cy="2438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301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1127</TotalTime>
  <Words>929</Words>
  <Application>Microsoft Office PowerPoint</Application>
  <PresentationFormat>Předvádění na obrazovce (4:3)</PresentationFormat>
  <Paragraphs>115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Slunovrat</vt:lpstr>
      <vt:lpstr>Porovnávacia analýza permakultúry s inými filozofickými platformami</vt:lpstr>
      <vt:lpstr>Rôzne definície permakultúry</vt:lpstr>
      <vt:lpstr>Permakultúra</vt:lpstr>
      <vt:lpstr>Prezentace aplikace PowerPoint</vt:lpstr>
      <vt:lpstr>Permakultúrny kvietok (Holmgren)</vt:lpstr>
      <vt:lpstr>Etika a permakultúra</vt:lpstr>
      <vt:lpstr>Starostlivosť o ľudí</vt:lpstr>
      <vt:lpstr>Starostlivosť o ZEM </vt:lpstr>
      <vt:lpstr>Zdieľanie</vt:lpstr>
      <vt:lpstr> Permakultúra a marxizmus</vt:lpstr>
      <vt:lpstr>  Permakultúra a marxizmus   (možné) spoločné znaky</vt:lpstr>
      <vt:lpstr>Permakultúra a Albert Schweitzer</vt:lpstr>
      <vt:lpstr>Permakultúra a Albert Schweitzer</vt:lpstr>
      <vt:lpstr>Schweitzer, budhizmus a permakultúra</vt:lpstr>
      <vt:lpstr>Vegetariánstvo: budhizmus a permakultúra</vt:lpstr>
      <vt:lpstr>Joga</vt:lpstr>
      <vt:lpstr>Ďakujem za pozornosť.</vt:lpstr>
      <vt:lpstr>Zdroje: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Porovnávacia analýza permakultúry s inými filozofickými platformami</dc:title>
  <dc:creator>Bublinka</dc:creator>
  <cp:lastModifiedBy>Bublinka</cp:lastModifiedBy>
  <cp:revision>26</cp:revision>
  <dcterms:created xsi:type="dcterms:W3CDTF">2016-11-07T17:23:49Z</dcterms:created>
  <dcterms:modified xsi:type="dcterms:W3CDTF">2016-11-08T12:11:05Z</dcterms:modified>
</cp:coreProperties>
</file>