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60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-CZ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Nadpis a svislý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-CZ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Svislý nadpis a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-CZ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-CZ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Záhlaví části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-CZ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-CZ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ovnání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-CZ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Jenom nadpi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-CZ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-CZ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sah s titulkem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-CZ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ázek s titulkem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-CZ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-CZ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s.muni.cz/th/207120/prif_m/diplomule3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asopisroots.cz/podstata-permakultury/" TargetMode="External"/><Relationship Id="rId5" Type="http://schemas.openxmlformats.org/officeDocument/2006/relationships/hyperlink" Target="http://www.permanet.cz/je-komunita-problemem-nebo-resenim-alena-suchankova/" TargetMode="External"/><Relationship Id="rId4" Type="http://schemas.openxmlformats.org/officeDocument/2006/relationships/hyperlink" Target="http://www.ekopsychologie.cz/citarna/clanky/permakultura-v-mem-pracovnim-zivote-1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6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Sociální aspekty permakultury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cs-CZ"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Podpora okrajových systémů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Udržitelnost komunitního společenství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snaha o udržitelnost – tmelící prvek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 ČR domácí, ukázkové zahrady a vzdělávací centra dle permakulturních principů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potřeba dostatečných sociálních, kulturních a ekonomických vztahů na lokální úrovni &gt; jinak samostatnost a soběstačnost lidského bydlí časově i pracovně velmi náročnou činností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podstata individuality – dobrovolná skromnost?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stanovení organizačních principů, na kt. daná komunita může fungovat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Záměrná společenství/</a:t>
            </a:r>
            <a:br>
              <a:rPr lang="cs-CZ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záměrné komunity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vycházejí z nových sociálních </a:t>
            </a:r>
            <a:br>
              <a:rPr lang="cs-CZ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hnutí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vymezení vůči mainstreamové </a:t>
            </a:r>
            <a:br>
              <a:rPr lang="cs-CZ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společnosti</a:t>
            </a:r>
          </a:p>
          <a:p>
            <a:pPr marL="685800" marR="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„útěk od </a:t>
            </a:r>
            <a:br>
              <a:rPr lang="cs-CZ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společnosti“</a:t>
            </a:r>
            <a:br>
              <a:rPr lang="cs-CZ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 aplikovatelnost na společnost?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cs-CZ"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roztříštěnost, </a:t>
            </a:r>
            <a:br>
              <a:rPr lang="cs-CZ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dezorganizovanost </a:t>
            </a:r>
            <a:br>
              <a:rPr lang="cs-CZ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těchto iniciativ</a:t>
            </a:r>
          </a:p>
          <a:p>
            <a:pPr marL="685800" marR="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Shape 152"/>
          <p:cNvSpPr/>
          <p:nvPr/>
        </p:nvSpPr>
        <p:spPr>
          <a:xfrm>
            <a:off x="9879615" y="5249507"/>
            <a:ext cx="1754658" cy="5078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http://dailyrevolution.com/wp-content/uploads/2012/10/Woodland-West-Convergence.jpeg</a:t>
            </a:r>
          </a:p>
        </p:txBody>
      </p:sp>
      <p:pic>
        <p:nvPicPr>
          <p:cNvPr id="153" name="Shape 153" descr="http://dailyrevolution.com/wp-content/uploads/2012/10/Woodland-West-Convergence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84751" y="1027905"/>
            <a:ext cx="6129997" cy="4086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Zdroje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lang="cs-CZ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HOLMGREN, David. Permakultura: principy a cesty nad rámec trvalé udržitelnosti. Svojanov: PermaLot, s. 231 – 246, 2006. ISBN 80-239-8125-0.</a:t>
            </a: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lang="cs-CZ" sz="259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http://is.muni.cz/th/207120/prif_m/diplomule3.pdf</a:t>
            </a: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lang="cs-CZ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FRONĚK, Jan. Permakultura v mém pracovním životě (1. díl). Český portál ekopsychologie [online] 24. 11. 2016. Dostupné z: </a:t>
            </a:r>
            <a:r>
              <a:rPr lang="cs-CZ" sz="259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http://www.ekopsychologie.cz/citarna/clanky/permakultura-v-mem-pracovnim-zivote-1/</a:t>
            </a: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lang="cs-CZ" sz="259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http://www.permanet.cz/je-komunita-problemem-nebo-resenim-alena-suchankova/</a:t>
            </a: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lang="cs-CZ" sz="259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http://www.casopisroots.cz/podstata-permakultury/</a:t>
            </a: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59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7600" marR="0" lvl="8" indent="0" algn="l" rtl="0">
              <a:lnSpc>
                <a:spcPct val="70000"/>
              </a:lnSpc>
              <a:spcBef>
                <a:spcPts val="5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cs-CZ" sz="1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Vypracovala: Michaela Špringlová, 29. 11. 2016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Etika – východiska permakultury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lang="cs-CZ" sz="259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1/ péče o Zemi</a:t>
            </a: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cs-CZ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vše živé i neživé, co se na Zemi nachází</a:t>
            </a: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lang="cs-CZ" sz="259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2/ péče o lidi</a:t>
            </a: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lang="cs-CZ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zabezpečení základních lidských potřeb</a:t>
            </a: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lang="cs-CZ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osobní zodpovědnost</a:t>
            </a: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lang="cs-CZ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soběstačnost, resp. samostatnost</a:t>
            </a: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lang="cs-CZ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snaha o osobní rozvoj </a:t>
            </a:r>
            <a:br>
              <a:rPr lang="cs-CZ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/snižování materiálního konzumu a závislosti na globální ekonomice/</a:t>
            </a: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lang="cs-CZ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snaha o skupinový rozvoj </a:t>
            </a:r>
            <a:br>
              <a:rPr lang="cs-CZ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/komunikace, vytvoření harmonického soužití – komunitní závislosti/</a:t>
            </a: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ct val="99615"/>
              <a:buFont typeface="Arial"/>
              <a:buChar char="•"/>
            </a:pPr>
            <a:r>
              <a:rPr lang="cs-CZ" sz="259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3/ určení hranice spotřeby a reprodukce a přerozdělování přebytků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Shape 96" descr="Výsledek obrázku pro permaculture flow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17467" y="760541"/>
            <a:ext cx="7130835" cy="4859938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Permakulturní principy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lang="cs-CZ" sz="259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(11.) Využívej krajů a važ si </a:t>
            </a:r>
            <a:br>
              <a:rPr lang="cs-CZ" sz="259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259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okrajových systémů</a:t>
            </a: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lang="cs-CZ" sz="259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„Nemysli si, že jsi na </a:t>
            </a: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cs-CZ" sz="259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správné cestě jen proto, </a:t>
            </a: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cs-CZ" sz="259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že je dobře vyšlapaná.“</a:t>
            </a:r>
            <a:r>
              <a:rPr lang="cs-CZ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lang="cs-CZ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to nejběžnější, </a:t>
            </a: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cs-CZ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nejzřetelnější a </a:t>
            </a: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cs-CZ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nejpopulárnější není </a:t>
            </a: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cs-CZ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vždy nutně to </a:t>
            </a: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cs-CZ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nejdůležitější</a:t>
            </a: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lang="cs-CZ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řešení současné společensko-ekonomické situace</a:t>
            </a: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ct val="99615"/>
              <a:buFont typeface="Arial"/>
              <a:buNone/>
            </a:pPr>
            <a:endParaRPr sz="259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504566" y="263148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Sociální východiska permakulturních principů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405713" y="1758156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lang="cs-CZ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pravidla vycházející z permakulturních principů /sociální rovina/</a:t>
            </a: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lang="cs-CZ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začlenit jednotlivé prvky tak, aby:</a:t>
            </a: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cs-CZ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 mezi nimi mohlo vzniknout maximální množství užitečných propojení a vzájemně prospěšných vztahů</a:t>
            </a: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cs-CZ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 každý mohl plnit více funkcí</a:t>
            </a: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cs-CZ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 každou důležitou funkci zabezpečovalo více prvků</a:t>
            </a: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cs-CZ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 byly zahrnuty všechny produkty systému </a:t>
            </a: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cs-CZ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 vytvořily bohatou smíšenou kulturu ze společenstev vzájemně prospěšných druhů rostlin a zvířat</a:t>
            </a: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59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cs-CZ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&gt;&gt; rovnostářství/egalitářství</a:t>
            </a: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59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Využívání okrajových systémů – sociální rovina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cs-CZ" sz="21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&gt;&gt; proti sociální exkluzi marginálních skupin, u kterých dochází k diskriminaci na základě různých faktorů (věk, pohlaví, etnicita, náboženské vyznání, sociální postavení, ad.)</a:t>
            </a: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8636"/>
              <a:buFont typeface="Arial"/>
              <a:buNone/>
            </a:pPr>
            <a:endParaRPr sz="217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8636"/>
              <a:buFont typeface="Arial"/>
              <a:buChar char="•"/>
            </a:pPr>
            <a:r>
              <a:rPr lang="cs-CZ" sz="21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„marginální“ – hodnota prvků, které k funkci či systému přispívají jen okrajově</a:t>
            </a: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8636"/>
              <a:buFont typeface="Arial"/>
              <a:buChar char="•"/>
            </a:pPr>
            <a:r>
              <a:rPr lang="cs-CZ" sz="21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uznávání vnitřní vrozené hodnoty všech věcí bez ohledu na to, zda se lidem zdají užitečné, nebo ne</a:t>
            </a: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8636"/>
              <a:buFont typeface="Arial"/>
              <a:buChar char="•"/>
            </a:pPr>
            <a:r>
              <a:rPr lang="cs-CZ" sz="21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snaha o socializaci s různými skupinami, propojování s organizacemi soustřeďujícími se např. na podobnou činnost</a:t>
            </a: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8636"/>
              <a:buFont typeface="Arial"/>
              <a:buChar char="•"/>
            </a:pPr>
            <a:r>
              <a:rPr lang="cs-CZ" sz="21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vyhledávání oboustranně užitečných vztahů</a:t>
            </a: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8636"/>
              <a:buFont typeface="Arial"/>
              <a:buChar char="•"/>
            </a:pPr>
            <a:r>
              <a:rPr lang="cs-CZ" sz="21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nechat každého mluvit, i toho, kdo zůstává mimo (vyslechnout “tiché lidi”); vyslechnout zkušenosti starých i “bláznivých” lidí, využívat propojení města a vesnice, přeshraniční spolupráce, všímat si lidí, kteří potřebují pomoc (cizinci, staří, děti, ženy), zapojení nezaměstnaných a bezdomovců</a:t>
            </a: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17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ct val="98636"/>
              <a:buFont typeface="Arial"/>
              <a:buNone/>
            </a:pPr>
            <a:endParaRPr sz="217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Shape 1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43700" y="0"/>
            <a:ext cx="5257799" cy="507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Permakulturní květ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546100" y="1473200"/>
            <a:ext cx="10667999" cy="46910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permakultura není jen o kreativní tvorbě </a:t>
            </a:r>
            <a:br>
              <a:rPr lang="cs-CZ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ekosystému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 centru etika a design, které provázejí </a:t>
            </a:r>
            <a:br>
              <a:rPr lang="cs-CZ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jednání po spirále od lokálního měřítka </a:t>
            </a:r>
            <a:br>
              <a:rPr lang="cs-CZ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(sebe, vlastní obydlí) po interakci s místní </a:t>
            </a:r>
            <a:br>
              <a:rPr lang="cs-CZ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komunitou (vnějším světem)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 udržitelnost systému nutná i udržitelnost </a:t>
            </a:r>
            <a:br>
              <a:rPr lang="cs-CZ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sociální a ekonomická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schopnost sociální organizace stejně důležitá </a:t>
            </a:r>
            <a:br>
              <a:rPr lang="cs-CZ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jako vhodná technologie, zdraví, vzdělání, </a:t>
            </a:r>
            <a:br>
              <a:rPr lang="cs-CZ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či spiritualita a kultura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8625" y="247175"/>
            <a:ext cx="6677350" cy="6384724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/>
          <p:nvPr/>
        </p:nvSpPr>
        <p:spPr>
          <a:xfrm>
            <a:off x="838200" y="6176825"/>
            <a:ext cx="1884000" cy="49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-CZ" sz="600"/>
              <a:t>https://www.facebook.com/photo.php?fbid=10203201156669889&amp;set=gm.650563325044969&amp;type=3&amp;theater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813485" y="340411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Dosah permakultury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353783" y="1458098"/>
            <a:ext cx="10554729" cy="47569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9409"/>
              <a:buFont typeface="Arial"/>
              <a:buChar char="•"/>
            </a:pPr>
            <a:r>
              <a:rPr lang="cs-CZ" sz="218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snaha o systémovou lokální soběstačnost </a:t>
            </a:r>
            <a:br>
              <a:rPr lang="cs-CZ" sz="218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218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(samostatnost)</a:t>
            </a: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9409"/>
              <a:buFont typeface="Arial"/>
              <a:buChar char="•"/>
            </a:pPr>
            <a:r>
              <a:rPr lang="cs-CZ" sz="218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rovněž aplikovatelnost na každodenní </a:t>
            </a:r>
            <a:br>
              <a:rPr lang="cs-CZ" sz="218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218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sociální jednání/interakci:</a:t>
            </a: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cs-CZ" sz="218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souvislost s více zdroji: výskyt plochých organizačních struktur, </a:t>
            </a:r>
            <a:br>
              <a:rPr lang="cs-CZ" sz="218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218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bez hierarchie – zodpovědnosti jsou děleny mezi členy týmu, </a:t>
            </a:r>
            <a:br>
              <a:rPr lang="cs-CZ" sz="218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218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moc je decentralizována</a:t>
            </a: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cs-CZ" sz="218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získávání výnosů: mimo peněz se může jednat o pocity (radost, </a:t>
            </a:r>
            <a:br>
              <a:rPr lang="cs-CZ" sz="218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218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pocit zadostiučinění, kontakty na nové lidi, nabytí zkušeností)</a:t>
            </a: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cs-CZ" sz="218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nejde o počet prvků, ale o užitečné vztahy mezi lidmi: výměna </a:t>
            </a:r>
            <a:br>
              <a:rPr lang="cs-CZ" sz="218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218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zkušeností, plodů/semínek, zvaní se na zahrady/akce, diskuze, </a:t>
            </a:r>
            <a:br>
              <a:rPr lang="cs-CZ" sz="218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218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efekt 1+1=3; důležitá vzájemná podpora/využívání</a:t>
            </a: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9409"/>
              <a:buFont typeface="Arial"/>
              <a:buNone/>
            </a:pPr>
            <a:endParaRPr sz="2187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9409"/>
              <a:buFont typeface="Arial"/>
              <a:buChar char="•"/>
            </a:pPr>
            <a:r>
              <a:rPr lang="cs-CZ" sz="218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snaha o komunitní participaci, globální zodpovědnost, </a:t>
            </a:r>
            <a:br>
              <a:rPr lang="cs-CZ" sz="218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218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celkovou udržitelnost </a:t>
            </a: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ct val="97222"/>
              <a:buFont typeface="Arial"/>
              <a:buNone/>
            </a:pPr>
            <a:endParaRPr sz="17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/>
          <p:nvPr/>
        </p:nvSpPr>
        <p:spPr>
          <a:xfrm>
            <a:off x="9749479" y="4523764"/>
            <a:ext cx="2187966" cy="5078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http://dailyrevolution.com/wp-content/uploads/2012/10/workshop_about_permaculture-photo-560x560.jpeg</a:t>
            </a:r>
          </a:p>
        </p:txBody>
      </p:sp>
      <p:pic>
        <p:nvPicPr>
          <p:cNvPr id="133" name="Shape 133" descr="http://dailyrevolution.com/wp-content/uploads/2012/10/workshop_about_permaculture-photo-560x560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1254" y="530058"/>
            <a:ext cx="3977257" cy="39772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Komunita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komunita - různé definice, př: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cs-CZ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skupiny lidí, kteří spolu záměrně žijí na daném místě a praktikují obvykle (zejm. ve vztahu k místu) určitou formu společného vlastnictví, aby mohli sdílet společný životní styl či společný cíl </a:t>
            </a:r>
            <a:br>
              <a:rPr lang="cs-CZ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cs-CZ" sz="2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nemusí se nutně jednat o permakulturní projekty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reakce na silný individualismus a anonymitu typickou pro města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komunita individualitám dodává pocit kolektivní identity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472</Words>
  <Application>Microsoft Office PowerPoint</Application>
  <PresentationFormat>Širokoúhlá obrazovka</PresentationFormat>
  <Paragraphs>85</Paragraphs>
  <Slides>12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Noto Sans Symbols</vt:lpstr>
      <vt:lpstr>Motiv Office</vt:lpstr>
      <vt:lpstr>Sociální aspekty permakultury</vt:lpstr>
      <vt:lpstr>Etika – východiska permakultury</vt:lpstr>
      <vt:lpstr>Permakulturní principy</vt:lpstr>
      <vt:lpstr>Sociální východiska permakulturních principů</vt:lpstr>
      <vt:lpstr>Využívání okrajových systémů – sociální rovina</vt:lpstr>
      <vt:lpstr>Permakulturní květ</vt:lpstr>
      <vt:lpstr>Prezentace aplikace PowerPoint</vt:lpstr>
      <vt:lpstr>Dosah permakultury</vt:lpstr>
      <vt:lpstr>Komunita</vt:lpstr>
      <vt:lpstr>Udržitelnost komunitního společenství</vt:lpstr>
      <vt:lpstr>Záměrná společenství/ záměrné komunity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aspekty permakultury</dc:title>
  <cp:lastModifiedBy>Mikaela</cp:lastModifiedBy>
  <cp:revision>2</cp:revision>
  <dcterms:modified xsi:type="dcterms:W3CDTF">2016-12-06T15:36:57Z</dcterms:modified>
</cp:coreProperties>
</file>