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6" r:id="rId1"/>
  </p:sldMasterIdLst>
  <p:notesMasterIdLst>
    <p:notesMasterId r:id="rId12"/>
  </p:notesMasterIdLst>
  <p:sldIdLst>
    <p:sldId id="256" r:id="rId2"/>
    <p:sldId id="257" r:id="rId3"/>
    <p:sldId id="259" r:id="rId4"/>
    <p:sldId id="262" r:id="rId5"/>
    <p:sldId id="260" r:id="rId6"/>
    <p:sldId id="261" r:id="rId7"/>
    <p:sldId id="264" r:id="rId8"/>
    <p:sldId id="266" r:id="rId9"/>
    <p:sldId id="265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-2310" y="-10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60ADE-2B05-4F78-AFED-7CE2A2D42FBF}" type="datetimeFigureOut">
              <a:rPr lang="cs-CZ" smtClean="0"/>
              <a:t>8.11.2016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D6866D-993F-472D-995D-BFC2607D91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22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dirty="0">
                <a:latin typeface="Gill Sans MT (Základní text)"/>
              </a:rPr>
              <a:t>pohyb kosmických těles, </a:t>
            </a:r>
            <a:r>
              <a:rPr lang="cs-CZ" sz="1200" dirty="0">
                <a:latin typeface="Calibri" panose="020F0502020204030204" pitchFamily="34" charset="0"/>
              </a:rPr>
              <a:t>radioaktivní rozpad, tok záření</a:t>
            </a:r>
            <a:r>
              <a:rPr lang="cs-CZ" sz="1200" baseline="0" dirty="0">
                <a:latin typeface="Calibri" panose="020F0502020204030204" pitchFamily="34" charset="0"/>
              </a:rPr>
              <a:t> z kosmického prostoru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6866D-993F-472D-995D-BFC2607D9143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5219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6866D-993F-472D-995D-BFC2607D9143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5020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6866D-993F-472D-995D-BFC2607D9143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8822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6866D-993F-472D-995D-BFC2607D9143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213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t>11/8/2016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259532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280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757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710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88762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197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403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635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228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310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566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675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08383" y="882376"/>
            <a:ext cx="10570154" cy="2926080"/>
          </a:xfrm>
        </p:spPr>
        <p:txBody>
          <a:bodyPr>
            <a:noAutofit/>
          </a:bodyPr>
          <a:lstStyle/>
          <a:p>
            <a:r>
              <a:rPr lang="cs-CZ" sz="4800" dirty="0">
                <a:latin typeface="Gill Sans MT (Základní text)"/>
              </a:rPr>
              <a:t>Toky energií v přírodě </a:t>
            </a:r>
            <a:br>
              <a:rPr lang="cs-CZ" sz="4800" dirty="0">
                <a:latin typeface="Gill Sans MT (Základní text)"/>
              </a:rPr>
            </a:br>
            <a:r>
              <a:rPr lang="cs-CZ" sz="4800" dirty="0">
                <a:latin typeface="Gill Sans MT (Základní text)"/>
              </a:rPr>
              <a:t>a v člověkem ovlivněné krajině, </a:t>
            </a:r>
            <a:br>
              <a:rPr lang="cs-CZ" sz="4800" dirty="0">
                <a:latin typeface="Gill Sans MT (Základní text)"/>
              </a:rPr>
            </a:br>
            <a:r>
              <a:rPr lang="cs-CZ" sz="4800" dirty="0">
                <a:latin typeface="Gill Sans MT (Základní text)"/>
              </a:rPr>
              <a:t>efektivní využití energie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Kristina </a:t>
            </a:r>
            <a:r>
              <a:rPr lang="cs-CZ" dirty="0" err="1"/>
              <a:t>Zindulková</a:t>
            </a:r>
            <a:r>
              <a:rPr lang="cs-CZ" dirty="0"/>
              <a:t>, 2016</a:t>
            </a:r>
          </a:p>
        </p:txBody>
      </p:sp>
    </p:spTree>
    <p:extLst>
      <p:ext uri="{BB962C8B-B14F-4D97-AF65-F5344CB8AC3E}">
        <p14:creationId xmlns:p14="http://schemas.microsoft.com/office/powerpoint/2010/main" val="1899301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Gill Sans MT (Základní text)"/>
              </a:rPr>
              <a:t>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err="1">
                <a:latin typeface="Gill Sans MT (Základní text)"/>
              </a:rPr>
              <a:t>Permakultura</a:t>
            </a:r>
            <a:r>
              <a:rPr lang="cs-CZ" sz="2400" dirty="0">
                <a:latin typeface="Gill Sans MT (Základní text)"/>
              </a:rPr>
              <a:t>, David </a:t>
            </a:r>
            <a:r>
              <a:rPr lang="cs-CZ" sz="2400" dirty="0" err="1" smtClean="0">
                <a:latin typeface="Gill Sans MT (Základní text)"/>
              </a:rPr>
              <a:t>Holmgren</a:t>
            </a:r>
            <a:r>
              <a:rPr lang="cs-CZ" sz="2400" dirty="0" smtClean="0">
                <a:latin typeface="Gill Sans MT (Základní text)"/>
              </a:rPr>
              <a:t>, 2002</a:t>
            </a:r>
            <a:endParaRPr lang="cs-CZ" sz="2400" dirty="0">
              <a:latin typeface="Gill Sans MT (Základní text)"/>
            </a:endParaRPr>
          </a:p>
          <a:p>
            <a:pPr marL="0" indent="0">
              <a:buNone/>
            </a:pPr>
            <a:r>
              <a:rPr lang="cs-CZ" sz="2400" b="1" dirty="0">
                <a:latin typeface="Gill Sans MT (Základní text)"/>
              </a:rPr>
              <a:t>Metabolismus společnosti</a:t>
            </a:r>
            <a:r>
              <a:rPr lang="cs-CZ" sz="2400" dirty="0">
                <a:latin typeface="Gill Sans MT (Základní text)"/>
              </a:rPr>
              <a:t>, Tomáš Hák a kol</a:t>
            </a:r>
            <a:r>
              <a:rPr lang="cs-CZ" sz="2400" dirty="0" smtClean="0">
                <a:latin typeface="Gill Sans MT (Základní text)"/>
              </a:rPr>
              <a:t>., 2015</a:t>
            </a:r>
            <a:endParaRPr lang="cs-CZ" sz="2400" dirty="0">
              <a:latin typeface="Gill Sans MT (Základní text)"/>
            </a:endParaRPr>
          </a:p>
          <a:p>
            <a:pPr marL="0" indent="0">
              <a:buNone/>
            </a:pPr>
            <a:r>
              <a:rPr lang="cs-CZ" sz="2400" b="1" dirty="0">
                <a:latin typeface="Gill Sans MT (Základní text)"/>
              </a:rPr>
              <a:t>Ekosystémová a krajinná ekologie</a:t>
            </a:r>
            <a:r>
              <a:rPr lang="cs-CZ" sz="2400" dirty="0">
                <a:latin typeface="Gill Sans MT (Základní text)"/>
              </a:rPr>
              <a:t>, Pavel Kovář, </a:t>
            </a:r>
            <a:r>
              <a:rPr lang="cs-CZ" sz="2400" dirty="0" smtClean="0">
                <a:latin typeface="Gill Sans MT (Základní text)"/>
              </a:rPr>
              <a:t>2008</a:t>
            </a:r>
          </a:p>
          <a:p>
            <a:pPr marL="0" indent="0">
              <a:buNone/>
            </a:pPr>
            <a:r>
              <a:rPr lang="cs-CZ" sz="2400" dirty="0">
                <a:latin typeface="Gill Sans MT (Základní text)"/>
              </a:rPr>
              <a:t>i</a:t>
            </a:r>
            <a:r>
              <a:rPr lang="cs-CZ" sz="2400" dirty="0" smtClean="0">
                <a:latin typeface="Gill Sans MT (Základní text)"/>
              </a:rPr>
              <a:t>lustrační obrázky</a:t>
            </a:r>
            <a:endParaRPr lang="cs-CZ" sz="2400" dirty="0">
              <a:latin typeface="Gill Sans MT (Základní text)"/>
            </a:endParaRPr>
          </a:p>
          <a:p>
            <a:endParaRPr lang="cs-CZ" sz="2400" dirty="0">
              <a:latin typeface="Gill Sans MT (Základní text)"/>
            </a:endParaRPr>
          </a:p>
          <a:p>
            <a:endParaRPr lang="cs-CZ" sz="2400" dirty="0">
              <a:latin typeface="Gill Sans MT (Základní text)"/>
            </a:endParaRP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158830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Gill Sans MT (Základní text)"/>
              </a:rPr>
              <a:t>Systém a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sz="2400" u="sng" dirty="0">
                <a:solidFill>
                  <a:srgbClr val="A50021"/>
                </a:solidFill>
                <a:latin typeface="Gill Sans MT (Základní text)"/>
              </a:rPr>
              <a:t>systém</a:t>
            </a:r>
            <a:r>
              <a:rPr lang="cs-CZ" sz="2400" dirty="0">
                <a:solidFill>
                  <a:srgbClr val="A50021"/>
                </a:solidFill>
                <a:latin typeface="Gill Sans MT (Základní text)"/>
              </a:rPr>
              <a:t>: vymezená část prostoru, která obsahuje hmotu a energii</a:t>
            </a:r>
          </a:p>
          <a:p>
            <a:pPr marL="0" indent="0">
              <a:buNone/>
            </a:pPr>
            <a:r>
              <a:rPr lang="cs-CZ" dirty="0">
                <a:latin typeface="Gill Sans MT (Základní text)"/>
              </a:rPr>
              <a:t>	izolovaný, uzavřený, otevřený</a:t>
            </a:r>
          </a:p>
          <a:p>
            <a:endParaRPr lang="cs-CZ" sz="2400" u="sng" dirty="0">
              <a:solidFill>
                <a:srgbClr val="A50021"/>
              </a:solidFill>
              <a:latin typeface="Gill Sans MT (Základní text)"/>
            </a:endParaRPr>
          </a:p>
          <a:p>
            <a:r>
              <a:rPr lang="cs-CZ" sz="2400" u="sng" dirty="0">
                <a:solidFill>
                  <a:srgbClr val="A50021"/>
                </a:solidFill>
                <a:latin typeface="Gill Sans MT (Základní text)"/>
              </a:rPr>
              <a:t>energie</a:t>
            </a:r>
            <a:r>
              <a:rPr lang="cs-CZ" sz="2400" dirty="0">
                <a:solidFill>
                  <a:srgbClr val="A50021"/>
                </a:solidFill>
                <a:latin typeface="Gill Sans MT (Základní text)"/>
              </a:rPr>
              <a:t>: schopnost systému nebo jeho okolí měnit daný stav (konat práci)</a:t>
            </a:r>
          </a:p>
          <a:p>
            <a:endParaRPr lang="cs-CZ" sz="2000" dirty="0">
              <a:latin typeface="Gill Sans MT (Základní text)"/>
            </a:endParaRPr>
          </a:p>
          <a:p>
            <a:r>
              <a:rPr lang="cs-CZ" sz="2000" dirty="0">
                <a:latin typeface="Gill Sans MT (Základní text)"/>
              </a:rPr>
              <a:t>CELKOVÉ MNOŽSTVÍ ENERGIE V IZOLOVANÉM SYSTÉMU ZŮSTÁVÁ ZACHOVÁNO</a:t>
            </a:r>
          </a:p>
          <a:p>
            <a:r>
              <a:rPr lang="cs-CZ" sz="2000" dirty="0">
                <a:latin typeface="Gill Sans MT (Základní text)"/>
              </a:rPr>
              <a:t>TEPLO NEMŮŽE PŘI STYKU DVOU TĚLES SAMOVOLNĚ PŘECHÁZET Z CHLADNĚJŠÍHO NA TEPLEJŠÍ</a:t>
            </a:r>
            <a:endParaRPr lang="cs-CZ" sz="1600" dirty="0">
              <a:latin typeface="Gill Sans MT (Základní text)"/>
            </a:endParaRPr>
          </a:p>
          <a:p>
            <a:pPr marL="45720" indent="0">
              <a:buNone/>
            </a:pPr>
            <a:endParaRPr lang="cs-CZ" b="1" dirty="0">
              <a:latin typeface="Gill Sans MT (Základní text)"/>
            </a:endParaRPr>
          </a:p>
        </p:txBody>
      </p:sp>
    </p:spTree>
    <p:extLst>
      <p:ext uri="{BB962C8B-B14F-4D97-AF65-F5344CB8AC3E}">
        <p14:creationId xmlns:p14="http://schemas.microsoft.com/office/powerpoint/2010/main" val="2989668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Gill Sans MT (Základní text)"/>
              </a:rPr>
              <a:t>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latin typeface="Gill Sans MT (Základní text)"/>
              </a:rPr>
              <a:t>rotační a gravitační E → </a:t>
            </a:r>
            <a:r>
              <a:rPr lang="cs-CZ" sz="2400" dirty="0">
                <a:solidFill>
                  <a:srgbClr val="A50021"/>
                </a:solidFill>
                <a:latin typeface="Gill Sans MT (Základní text)"/>
              </a:rPr>
              <a:t>přílivová E </a:t>
            </a:r>
          </a:p>
          <a:p>
            <a:r>
              <a:rPr lang="cs-CZ" sz="2400" dirty="0">
                <a:latin typeface="Gill Sans MT (Základní text)"/>
              </a:rPr>
              <a:t>E zemského jádra → </a:t>
            </a:r>
            <a:r>
              <a:rPr lang="cs-CZ" sz="2400" dirty="0">
                <a:solidFill>
                  <a:srgbClr val="A50021"/>
                </a:solidFill>
                <a:latin typeface="Gill Sans MT (Základní text)"/>
              </a:rPr>
              <a:t>tepelná</a:t>
            </a:r>
            <a:r>
              <a:rPr lang="cs-CZ" sz="2400" dirty="0">
                <a:latin typeface="Gill Sans MT (Základní text)"/>
              </a:rPr>
              <a:t> </a:t>
            </a:r>
            <a:r>
              <a:rPr lang="cs-CZ" sz="2400" dirty="0">
                <a:solidFill>
                  <a:srgbClr val="A50021"/>
                </a:solidFill>
                <a:latin typeface="Gill Sans MT (Základní text)"/>
              </a:rPr>
              <a:t>E země, rozpad radionuklidů </a:t>
            </a:r>
            <a:endParaRPr lang="cs-CZ" sz="2400" dirty="0">
              <a:latin typeface="Gill Sans MT (Základní text)"/>
            </a:endParaRPr>
          </a:p>
          <a:p>
            <a:r>
              <a:rPr lang="cs-CZ" sz="2400" dirty="0">
                <a:latin typeface="Gill Sans MT (Základní text)"/>
              </a:rPr>
              <a:t>slunce → </a:t>
            </a:r>
            <a:r>
              <a:rPr lang="cs-CZ" sz="2400" dirty="0">
                <a:solidFill>
                  <a:srgbClr val="A50021"/>
                </a:solidFill>
                <a:latin typeface="Gill Sans MT (Základní text)"/>
              </a:rPr>
              <a:t>sluneční záření, větrná energie, biomasa a fosilní paliva, </a:t>
            </a:r>
            <a:r>
              <a:rPr lang="cs-CZ" sz="2400" dirty="0" smtClean="0">
                <a:solidFill>
                  <a:srgbClr val="A50021"/>
                </a:solidFill>
                <a:latin typeface="Gill Sans MT (Základní text)"/>
              </a:rPr>
              <a:t>E </a:t>
            </a:r>
            <a:r>
              <a:rPr lang="cs-CZ" sz="2400" dirty="0">
                <a:solidFill>
                  <a:srgbClr val="A50021"/>
                </a:solidFill>
                <a:latin typeface="Gill Sans MT (Základní text)"/>
              </a:rPr>
              <a:t>vodních toků</a:t>
            </a:r>
          </a:p>
          <a:p>
            <a:endParaRPr lang="cs-CZ" sz="2400" b="1" dirty="0">
              <a:solidFill>
                <a:srgbClr val="A50021"/>
              </a:solidFill>
              <a:latin typeface="Gill Sans MT (Základní text)"/>
            </a:endParaRPr>
          </a:p>
          <a:p>
            <a:r>
              <a:rPr lang="cs-CZ" sz="2400" dirty="0">
                <a:latin typeface="Gill Sans MT (Základní text)"/>
              </a:rPr>
              <a:t>slunce: 180 000 TW, spotřeba (2008) 510 000 000 TJ/rok </a:t>
            </a:r>
            <a:br>
              <a:rPr lang="cs-CZ" sz="2400" dirty="0">
                <a:latin typeface="Gill Sans MT (Základní text)"/>
              </a:rPr>
            </a:br>
            <a:r>
              <a:rPr lang="cs-CZ" sz="2400" dirty="0">
                <a:latin typeface="Gill Sans MT (Základní text)"/>
              </a:rPr>
              <a:t>	</a:t>
            </a:r>
            <a:r>
              <a:rPr lang="cs-CZ" sz="3200" dirty="0">
                <a:latin typeface="Gill Sans MT (Základní text)"/>
              </a:rPr>
              <a:t>→ </a:t>
            </a:r>
            <a:r>
              <a:rPr lang="cs-CZ" sz="3200" b="1" dirty="0">
                <a:solidFill>
                  <a:srgbClr val="A50021"/>
                </a:solidFill>
                <a:latin typeface="Gill Sans MT (Základní text)"/>
              </a:rPr>
              <a:t>47 min</a:t>
            </a:r>
            <a:endParaRPr lang="cs-CZ" sz="2400" b="1" dirty="0">
              <a:solidFill>
                <a:srgbClr val="A50021"/>
              </a:solidFill>
              <a:latin typeface="Gill Sans MT (Základní text)"/>
            </a:endParaRPr>
          </a:p>
        </p:txBody>
      </p:sp>
    </p:spTree>
    <p:extLst>
      <p:ext uri="{BB962C8B-B14F-4D97-AF65-F5344CB8AC3E}">
        <p14:creationId xmlns:p14="http://schemas.microsoft.com/office/powerpoint/2010/main" val="3091784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Gill Sans MT (Základní text)"/>
              </a:rPr>
              <a:t>Energie v přírodních systémech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u="sng" dirty="0">
                <a:solidFill>
                  <a:srgbClr val="A50021"/>
                </a:solidFill>
                <a:latin typeface="Gill Sans MT (Základní text)"/>
              </a:rPr>
              <a:t>sluneční záření</a:t>
            </a:r>
          </a:p>
          <a:p>
            <a:r>
              <a:rPr lang="cs-CZ" sz="2400" dirty="0">
                <a:latin typeface="Gill Sans MT (Základní text)"/>
              </a:rPr>
              <a:t>fotosyntéza: </a:t>
            </a:r>
            <a:r>
              <a:rPr lang="cs-CZ" sz="2400" dirty="0" smtClean="0">
                <a:latin typeface="Gill Sans MT (Základní text)"/>
              </a:rPr>
              <a:t/>
            </a:r>
            <a:br>
              <a:rPr lang="cs-CZ" sz="2400" dirty="0" smtClean="0">
                <a:latin typeface="Gill Sans MT (Základní text)"/>
              </a:rPr>
            </a:br>
            <a:r>
              <a:rPr lang="cs-CZ" sz="2400" b="1" dirty="0" smtClean="0">
                <a:latin typeface="Gill Sans MT (Základní text)"/>
              </a:rPr>
              <a:t>6CO</a:t>
            </a:r>
            <a:r>
              <a:rPr lang="cs-CZ" sz="2400" b="1" baseline="-25000" dirty="0" smtClean="0">
                <a:latin typeface="Gill Sans MT (Základní text)"/>
              </a:rPr>
              <a:t>2</a:t>
            </a:r>
            <a:r>
              <a:rPr lang="cs-CZ" sz="2400" b="1" dirty="0" smtClean="0">
                <a:latin typeface="Gill Sans MT (Základní text)"/>
              </a:rPr>
              <a:t> </a:t>
            </a:r>
            <a:r>
              <a:rPr lang="cs-CZ" sz="2400" b="1" dirty="0">
                <a:latin typeface="Gill Sans MT (Základní text)"/>
              </a:rPr>
              <a:t>+ 6H</a:t>
            </a:r>
            <a:r>
              <a:rPr lang="cs-CZ" sz="2400" b="1" baseline="-25000" dirty="0">
                <a:latin typeface="Gill Sans MT (Základní text)"/>
              </a:rPr>
              <a:t>2</a:t>
            </a:r>
            <a:r>
              <a:rPr lang="cs-CZ" sz="2400" b="1" dirty="0">
                <a:latin typeface="Gill Sans MT (Základní text)"/>
              </a:rPr>
              <a:t>O + světelná energie → C</a:t>
            </a:r>
            <a:r>
              <a:rPr lang="cs-CZ" sz="2400" b="1" baseline="-25000" dirty="0">
                <a:latin typeface="Gill Sans MT (Základní text)"/>
              </a:rPr>
              <a:t>6</a:t>
            </a:r>
            <a:r>
              <a:rPr lang="cs-CZ" sz="2400" b="1" dirty="0">
                <a:latin typeface="Gill Sans MT (Základní text)"/>
              </a:rPr>
              <a:t>H</a:t>
            </a:r>
            <a:r>
              <a:rPr lang="cs-CZ" sz="2400" b="1" baseline="-25000" dirty="0">
                <a:latin typeface="Gill Sans MT (Základní text)"/>
              </a:rPr>
              <a:t>12</a:t>
            </a:r>
            <a:r>
              <a:rPr lang="cs-CZ" sz="2400" b="1" dirty="0">
                <a:latin typeface="Gill Sans MT (Základní text)"/>
              </a:rPr>
              <a:t>O</a:t>
            </a:r>
            <a:r>
              <a:rPr lang="cs-CZ" sz="2400" b="1" baseline="-25000" dirty="0">
                <a:latin typeface="Gill Sans MT (Základní text)"/>
              </a:rPr>
              <a:t>6</a:t>
            </a:r>
            <a:r>
              <a:rPr lang="cs-CZ" sz="2400" b="1" dirty="0">
                <a:latin typeface="Gill Sans MT (Základní text)"/>
              </a:rPr>
              <a:t> + O</a:t>
            </a:r>
            <a:r>
              <a:rPr lang="cs-CZ" sz="2400" b="1" baseline="-25000" dirty="0">
                <a:latin typeface="Gill Sans MT (Základní text)"/>
              </a:rPr>
              <a:t>2</a:t>
            </a:r>
            <a:br>
              <a:rPr lang="cs-CZ" sz="2400" b="1" baseline="-25000" dirty="0">
                <a:latin typeface="Gill Sans MT (Základní text)"/>
              </a:rPr>
            </a:br>
            <a:r>
              <a:rPr lang="cs-CZ" sz="2400" b="1" dirty="0">
                <a:latin typeface="Gill Sans MT (Základní text)"/>
              </a:rPr>
              <a:t>C</a:t>
            </a:r>
            <a:r>
              <a:rPr lang="cs-CZ" sz="2400" b="1" baseline="-25000" dirty="0">
                <a:latin typeface="Gill Sans MT (Základní text)"/>
              </a:rPr>
              <a:t>6</a:t>
            </a:r>
            <a:r>
              <a:rPr lang="cs-CZ" sz="2400" b="1" dirty="0">
                <a:latin typeface="Gill Sans MT (Základní text)"/>
              </a:rPr>
              <a:t>H</a:t>
            </a:r>
            <a:r>
              <a:rPr lang="cs-CZ" sz="2400" b="1" baseline="-25000" dirty="0">
                <a:latin typeface="Gill Sans MT (Základní text)"/>
              </a:rPr>
              <a:t>12</a:t>
            </a:r>
            <a:r>
              <a:rPr lang="cs-CZ" sz="2400" b="1" dirty="0">
                <a:latin typeface="Gill Sans MT (Základní text)"/>
              </a:rPr>
              <a:t>O</a:t>
            </a:r>
            <a:r>
              <a:rPr lang="cs-CZ" sz="2400" b="1" baseline="-25000" dirty="0">
                <a:latin typeface="Gill Sans MT (Základní text)"/>
              </a:rPr>
              <a:t>6</a:t>
            </a:r>
            <a:r>
              <a:rPr lang="cs-CZ" sz="2400" b="1" dirty="0">
                <a:latin typeface="Gill Sans MT (Základní text)"/>
              </a:rPr>
              <a:t> + O</a:t>
            </a:r>
            <a:r>
              <a:rPr lang="cs-CZ" sz="2400" b="1" baseline="-25000" dirty="0">
                <a:latin typeface="Gill Sans MT (Základní text)"/>
              </a:rPr>
              <a:t>2</a:t>
            </a:r>
            <a:r>
              <a:rPr lang="cs-CZ" sz="2400" b="1" dirty="0">
                <a:latin typeface="Gill Sans MT (Základní text)"/>
              </a:rPr>
              <a:t> → 6CO</a:t>
            </a:r>
            <a:r>
              <a:rPr lang="cs-CZ" sz="2400" b="1" baseline="-25000" dirty="0">
                <a:latin typeface="Gill Sans MT (Základní text)"/>
              </a:rPr>
              <a:t>2</a:t>
            </a:r>
            <a:r>
              <a:rPr lang="cs-CZ" sz="2400" b="1" dirty="0">
                <a:latin typeface="Gill Sans MT (Základní text)"/>
              </a:rPr>
              <a:t> + 6H</a:t>
            </a:r>
            <a:r>
              <a:rPr lang="cs-CZ" sz="2400" b="1" baseline="-25000" dirty="0">
                <a:latin typeface="Gill Sans MT (Základní text)"/>
              </a:rPr>
              <a:t>2</a:t>
            </a:r>
            <a:r>
              <a:rPr lang="cs-CZ" sz="2400" b="1" dirty="0">
                <a:latin typeface="Gill Sans MT (Základní text)"/>
              </a:rPr>
              <a:t>O + energie (ATP)</a:t>
            </a:r>
            <a:endParaRPr lang="cs-CZ" sz="2400" b="1" baseline="-25000" dirty="0">
              <a:latin typeface="Gill Sans MT (Základní text)"/>
            </a:endParaRPr>
          </a:p>
          <a:p>
            <a:r>
              <a:rPr lang="cs-CZ" sz="2400" dirty="0">
                <a:latin typeface="Gill Sans MT (Základní text)"/>
              </a:rPr>
              <a:t>tepelná energie prostředí (evapotranspirace, metabolismus, růst, dekompozice)</a:t>
            </a:r>
          </a:p>
          <a:p>
            <a:pPr marL="0" indent="0">
              <a:buNone/>
            </a:pPr>
            <a:r>
              <a:rPr lang="cs-CZ" sz="2400" u="sng" dirty="0">
                <a:solidFill>
                  <a:srgbClr val="A50021"/>
                </a:solidFill>
                <a:latin typeface="Gill Sans MT (Základní text)"/>
              </a:rPr>
              <a:t>advekce</a:t>
            </a:r>
          </a:p>
          <a:p>
            <a:r>
              <a:rPr lang="cs-CZ" sz="2400" dirty="0">
                <a:latin typeface="Gill Sans MT (Základní text)"/>
              </a:rPr>
              <a:t>difúze a hmotový tok (energetické gradienty, vzduch, voda)</a:t>
            </a:r>
          </a:p>
          <a:p>
            <a:r>
              <a:rPr lang="cs-CZ" sz="2400" dirty="0">
                <a:latin typeface="Gill Sans MT (Základní text)"/>
              </a:rPr>
              <a:t>lokomoce (opylení, přemisťování semen, získávání potravy</a:t>
            </a:r>
            <a:r>
              <a:rPr lang="cs-CZ" sz="2400" dirty="0" smtClean="0">
                <a:latin typeface="Gill Sans MT (Základní text)"/>
              </a:rPr>
              <a:t>)</a:t>
            </a:r>
            <a:endParaRPr lang="cs-CZ" sz="2400" dirty="0">
              <a:latin typeface="Gill Sans MT (Základní text)"/>
            </a:endParaRPr>
          </a:p>
        </p:txBody>
      </p:sp>
    </p:spTree>
    <p:extLst>
      <p:ext uri="{BB962C8B-B14F-4D97-AF65-F5344CB8AC3E}">
        <p14:creationId xmlns:p14="http://schemas.microsoft.com/office/powerpoint/2010/main" val="1217756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Gill Sans MT (Základní text)"/>
              </a:rPr>
              <a:t>Energie v člověkem ovlivněné krajině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>
                <a:latin typeface="Gill Sans MT (Základní text)"/>
              </a:rPr>
              <a:t>zemědělství (zasévání, sklizeň), výroba (zboží, úprava potravy), vytápění, transport</a:t>
            </a:r>
            <a:endParaRPr lang="cs-CZ" sz="2400" dirty="0">
              <a:solidFill>
                <a:srgbClr val="A50021"/>
              </a:solidFill>
              <a:latin typeface="Gill Sans MT (Základní text)"/>
            </a:endParaRPr>
          </a:p>
          <a:p>
            <a:pPr marL="0" indent="0">
              <a:buNone/>
            </a:pPr>
            <a:r>
              <a:rPr lang="cs-CZ" sz="2400" u="sng" dirty="0">
                <a:solidFill>
                  <a:srgbClr val="A50021"/>
                </a:solidFill>
                <a:latin typeface="Gill Sans MT (Základní text)"/>
              </a:rPr>
              <a:t>člověk před průmyslovou revolucí</a:t>
            </a:r>
          </a:p>
          <a:p>
            <a:r>
              <a:rPr lang="cs-CZ" sz="2400" dirty="0">
                <a:latin typeface="Gill Sans MT (Základní text)"/>
              </a:rPr>
              <a:t>využití tažných zvířat a lidské práce</a:t>
            </a:r>
            <a:endParaRPr lang="cs-CZ" sz="2400" b="1" dirty="0"/>
          </a:p>
          <a:p>
            <a:r>
              <a:rPr lang="cs-CZ" sz="2400" dirty="0">
                <a:latin typeface="Gill Sans MT (Základní text)"/>
              </a:rPr>
              <a:t>mechanické stroje (vodní, větrný mlýn, doprava po toku řek), spalování biomasy (dřevo, trus)</a:t>
            </a:r>
          </a:p>
          <a:p>
            <a:pPr marL="0" indent="0">
              <a:buNone/>
            </a:pPr>
            <a:r>
              <a:rPr lang="cs-CZ" sz="2400" u="sng" dirty="0">
                <a:solidFill>
                  <a:srgbClr val="A50021"/>
                </a:solidFill>
                <a:latin typeface="Gill Sans MT (Základní text)"/>
              </a:rPr>
              <a:t>člověk po průmyslové revoluci</a:t>
            </a:r>
          </a:p>
          <a:p>
            <a:r>
              <a:rPr lang="cs-CZ" sz="2400" dirty="0">
                <a:latin typeface="Gill Sans MT (Základní text)"/>
              </a:rPr>
              <a:t>využití elektrické energie a spalování fosilních paliv</a:t>
            </a:r>
          </a:p>
          <a:p>
            <a:r>
              <a:rPr lang="cs-CZ" sz="2400" dirty="0">
                <a:latin typeface="Gill Sans MT (Základní text)"/>
              </a:rPr>
              <a:t>systémem protéká výrazně větší energie</a:t>
            </a:r>
          </a:p>
        </p:txBody>
      </p:sp>
    </p:spTree>
    <p:extLst>
      <p:ext uri="{BB962C8B-B14F-4D97-AF65-F5344CB8AC3E}">
        <p14:creationId xmlns:p14="http://schemas.microsoft.com/office/powerpoint/2010/main" val="1750181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Gill Sans MT (Základní text)"/>
              </a:rPr>
              <a:t>Efektivní využití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400" dirty="0">
                <a:solidFill>
                  <a:srgbClr val="A50021"/>
                </a:solidFill>
                <a:latin typeface="Gill Sans MT (Základní text)"/>
              </a:rPr>
              <a:t>ZACHYCUJ A UCHOVÁVEJ ENERGII</a:t>
            </a:r>
          </a:p>
          <a:p>
            <a:r>
              <a:rPr lang="cs-CZ" sz="2400" dirty="0">
                <a:solidFill>
                  <a:srgbClr val="A50021"/>
                </a:solidFill>
                <a:latin typeface="Gill Sans MT (Základní text)"/>
              </a:rPr>
              <a:t>udržení</a:t>
            </a:r>
            <a:r>
              <a:rPr lang="cs-CZ" sz="2400" dirty="0">
                <a:latin typeface="Gill Sans MT (Základní text)"/>
              </a:rPr>
              <a:t> </a:t>
            </a:r>
            <a:r>
              <a:rPr lang="cs-CZ" sz="2400" dirty="0">
                <a:solidFill>
                  <a:srgbClr val="A50021"/>
                </a:solidFill>
                <a:latin typeface="Gill Sans MT (Základní text)"/>
              </a:rPr>
              <a:t>dynamiky energie </a:t>
            </a:r>
            <a:r>
              <a:rPr lang="cs-CZ" sz="2400" dirty="0">
                <a:latin typeface="Gill Sans MT (Základní text)"/>
              </a:rPr>
              <a:t>v systému: využití sluneční energie (umístění domu), proudění vzduchu, vody (umístění nádrže)</a:t>
            </a:r>
          </a:p>
          <a:p>
            <a:r>
              <a:rPr lang="cs-CZ" sz="2400" dirty="0">
                <a:solidFill>
                  <a:srgbClr val="A50021"/>
                </a:solidFill>
                <a:latin typeface="Gill Sans MT (Základní text)"/>
              </a:rPr>
              <a:t>snížení potřeby energie</a:t>
            </a:r>
            <a:r>
              <a:rPr lang="cs-CZ" sz="2400" dirty="0">
                <a:latin typeface="Gill Sans MT (Základní text)"/>
              </a:rPr>
              <a:t>: využití lidské síly (celosvětově přibývá) a mechanických nástrojů, izolace, omezování nepotřebné práce (rytí, pletí, zalévání, chemizace)</a:t>
            </a:r>
          </a:p>
          <a:p>
            <a:r>
              <a:rPr lang="cs-CZ" sz="2400" dirty="0">
                <a:solidFill>
                  <a:srgbClr val="A50021"/>
                </a:solidFill>
                <a:latin typeface="Gill Sans MT (Základní text)"/>
              </a:rPr>
              <a:t>využití všech produktů</a:t>
            </a:r>
            <a:r>
              <a:rPr lang="cs-CZ" sz="2400" dirty="0">
                <a:latin typeface="Gill Sans MT (Základní text)"/>
              </a:rPr>
              <a:t>: důležitost cirkulární ekonomiky (energie skrytá v odpadních materiálech, biomasa, použití odpadních vod)</a:t>
            </a:r>
          </a:p>
          <a:p>
            <a:r>
              <a:rPr lang="cs-CZ" sz="2400" dirty="0">
                <a:solidFill>
                  <a:srgbClr val="A50021"/>
                </a:solidFill>
                <a:latin typeface="Gill Sans MT (Základní text)"/>
              </a:rPr>
              <a:t>lokálnost</a:t>
            </a:r>
            <a:r>
              <a:rPr lang="cs-CZ" sz="2400" dirty="0">
                <a:latin typeface="Gill Sans MT (Základní text)"/>
              </a:rPr>
              <a:t>: efektivnější cirkulace, menší ztráty a vedlejší dopady </a:t>
            </a:r>
          </a:p>
          <a:p>
            <a:endParaRPr lang="cs-CZ" sz="2400" dirty="0">
              <a:latin typeface="Gill Sans MT (Základní text)"/>
            </a:endParaRPr>
          </a:p>
          <a:p>
            <a:endParaRPr lang="cs-CZ" sz="2400" dirty="0">
              <a:latin typeface="Gill Sans MT (Základní text)"/>
            </a:endParaRPr>
          </a:p>
          <a:p>
            <a:endParaRPr lang="cs-CZ" sz="2400" dirty="0">
              <a:latin typeface="Gill Sans MT (Základní text)"/>
            </a:endParaRP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403436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287" y="3326036"/>
            <a:ext cx="4910766" cy="335778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/>
          <a:srcRect b="7207"/>
          <a:stretch/>
        </p:blipFill>
        <p:spPr>
          <a:xfrm>
            <a:off x="6574971" y="331716"/>
            <a:ext cx="4720220" cy="291709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5"/>
          <a:srcRect l="4739" t="16422" r="3198" b="3080"/>
          <a:stretch/>
        </p:blipFill>
        <p:spPr>
          <a:xfrm>
            <a:off x="-94530" y="640936"/>
            <a:ext cx="6321159" cy="518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924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268107_81_36366_JGEwj9l6e.jp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3"/>
          <a:stretch/>
        </p:blipFill>
        <p:spPr bwMode="auto">
          <a:xfrm>
            <a:off x="2603821" y="3184270"/>
            <a:ext cx="8688292" cy="367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r="-122"/>
          <a:stretch/>
        </p:blipFill>
        <p:spPr>
          <a:xfrm>
            <a:off x="0" y="0"/>
            <a:ext cx="5033473" cy="3586165"/>
          </a:xfrm>
          <a:prstGeom prst="rect">
            <a:avLst/>
          </a:prstGeom>
        </p:spPr>
      </p:pic>
      <p:pic>
        <p:nvPicPr>
          <p:cNvPr id="1027" name="Picture 3" descr="L:\MittiCool_Refrigerator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822" y="0"/>
            <a:ext cx="4630057" cy="288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079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t="14769" b="5641"/>
          <a:stretch/>
        </p:blipFill>
        <p:spPr>
          <a:xfrm>
            <a:off x="56272" y="126609"/>
            <a:ext cx="7482911" cy="545826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873" y="3411837"/>
            <a:ext cx="5067656" cy="337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964024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Zeleno-žlutá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TM03457515[[fn=Pohled]]</Template>
  <TotalTime>725</TotalTime>
  <Words>276</Words>
  <Application>Microsoft Office PowerPoint</Application>
  <PresentationFormat>Vlastní</PresentationFormat>
  <Paragraphs>50</Paragraphs>
  <Slides>10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View</vt:lpstr>
      <vt:lpstr>Toky energií v přírodě  a v člověkem ovlivněné krajině,  efektivní využití energie</vt:lpstr>
      <vt:lpstr>Systém a energie</vt:lpstr>
      <vt:lpstr>Zdroje energie</vt:lpstr>
      <vt:lpstr>Energie v přírodních systémech</vt:lpstr>
      <vt:lpstr>Energie v člověkem ovlivněné krajině</vt:lpstr>
      <vt:lpstr>Efektivní využití energie</vt:lpstr>
      <vt:lpstr>Prezentace aplikace PowerPoint</vt:lpstr>
      <vt:lpstr>Prezentace aplikace PowerPoint</vt:lpstr>
      <vt:lpstr>Prezentace aplikace PowerPoint</vt:lpstr>
      <vt:lpstr>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Toky energií v přírodě  a v člověkem ovlivněné krajině, efektivní využití energie</dc:title>
  <dc:creator>Acer</dc:creator>
  <cp:lastModifiedBy>Kristina Zindulková</cp:lastModifiedBy>
  <cp:revision>39</cp:revision>
  <dcterms:created xsi:type="dcterms:W3CDTF">2016-10-30T13:03:18Z</dcterms:created>
  <dcterms:modified xsi:type="dcterms:W3CDTF">2016-11-08T15:50:17Z</dcterms:modified>
</cp:coreProperties>
</file>