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1" r:id="rId5"/>
    <p:sldId id="260" r:id="rId6"/>
    <p:sldId id="263" r:id="rId7"/>
    <p:sldId id="262" r:id="rId8"/>
    <p:sldId id="258"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4509A250-FF31-4206-8172-F9D3106AACB1}" type="datetimeFigureOut">
              <a:rPr lang="en-US" dirty="0"/>
              <a:t>11/27/2016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Upravte styly předlohy textu.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796027F-7875-4030-9381-8BD8C4F21935}"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7" name="Date Placeholder 4"/>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4509A250-FF31-4206-8172-F9D3106AACB1}" type="datetimeFigureOut">
              <a:rPr lang="en-US" dirty="0"/>
              <a:t>11/27/2016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11/27/2016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zp.cz/cz/vod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54955" y="2875175"/>
            <a:ext cx="8825658" cy="1517714"/>
          </a:xfrm>
        </p:spPr>
        <p:txBody>
          <a:bodyPr/>
          <a:lstStyle/>
          <a:p>
            <a:r>
              <a:rPr lang="cs-CZ" sz="4800" dirty="0"/>
              <a:t>Voda jako energetický zdroj a systémy hospodaření s vodou  </a:t>
            </a:r>
            <a:endParaRPr lang="cs-CZ" sz="4800" dirty="0"/>
          </a:p>
        </p:txBody>
      </p:sp>
      <p:sp>
        <p:nvSpPr>
          <p:cNvPr id="3" name="Podnadpis 2"/>
          <p:cNvSpPr>
            <a:spLocks noGrp="1"/>
          </p:cNvSpPr>
          <p:nvPr>
            <p:ph type="subTitle" idx="1"/>
          </p:nvPr>
        </p:nvSpPr>
        <p:spPr/>
        <p:txBody>
          <a:bodyPr/>
          <a:lstStyle/>
          <a:p>
            <a:r>
              <a:rPr lang="cs-CZ" dirty="0">
                <a:solidFill>
                  <a:schemeClr val="tx1"/>
                </a:solidFill>
              </a:rPr>
              <a:t>Š</a:t>
            </a:r>
            <a:r>
              <a:rPr lang="cs-CZ" cap="none" dirty="0">
                <a:solidFill>
                  <a:schemeClr val="tx1"/>
                </a:solidFill>
              </a:rPr>
              <a:t>tencel David 29. 11. 2016</a:t>
            </a:r>
            <a:endParaRPr lang="cs-CZ" dirty="0">
              <a:solidFill>
                <a:schemeClr val="tx1"/>
              </a:solidFill>
            </a:endParaRPr>
          </a:p>
        </p:txBody>
      </p:sp>
    </p:spTree>
    <p:extLst>
      <p:ext uri="{BB962C8B-B14F-4D97-AF65-F5344CB8AC3E}">
        <p14:creationId xmlns:p14="http://schemas.microsoft.com/office/powerpoint/2010/main" val="439985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Hospodaření s vodou v krajině </a:t>
            </a:r>
          </a:p>
        </p:txBody>
      </p:sp>
      <p:sp>
        <p:nvSpPr>
          <p:cNvPr id="3" name="Zástupný symbol pro obsah 2"/>
          <p:cNvSpPr>
            <a:spLocks noGrp="1"/>
          </p:cNvSpPr>
          <p:nvPr>
            <p:ph idx="1"/>
          </p:nvPr>
        </p:nvSpPr>
        <p:spPr/>
        <p:txBody>
          <a:bodyPr/>
          <a:lstStyle/>
          <a:p>
            <a:r>
              <a:rPr lang="cs-CZ" dirty="0"/>
              <a:t>O hospodaření s vodou v krajině se jistým způsobem snaží </a:t>
            </a:r>
            <a:br>
              <a:rPr lang="cs-CZ" dirty="0"/>
            </a:br>
            <a:r>
              <a:rPr lang="cs-CZ" b="1" dirty="0"/>
              <a:t>vodní hospodářství </a:t>
            </a:r>
            <a:r>
              <a:rPr lang="cs-CZ" dirty="0"/>
              <a:t>– </a:t>
            </a:r>
            <a:r>
              <a:rPr lang="cs-CZ" dirty="0"/>
              <a:t>směřuje k ochraně, využití a rozvoji vodních zdrojů a k ochraně před škodlivými účinky vod, spadá do </a:t>
            </a:r>
            <a:r>
              <a:rPr lang="cs-CZ" u="sng" dirty="0"/>
              <a:t>vodního práva</a:t>
            </a:r>
            <a:endParaRPr lang="cs-CZ" u="sng" dirty="0"/>
          </a:p>
          <a:p>
            <a:r>
              <a:rPr lang="cs-CZ" dirty="0"/>
              <a:t>Rozdělení: využití vod </a:t>
            </a:r>
          </a:p>
          <a:p>
            <a:pPr marL="0" indent="0">
              <a:buNone/>
              <a:tabLst>
                <a:tab pos="1612900" algn="l"/>
              </a:tabLst>
            </a:pPr>
            <a:r>
              <a:rPr lang="cs-CZ" dirty="0"/>
              <a:t>	 ochrana vod </a:t>
            </a:r>
          </a:p>
          <a:p>
            <a:pPr marL="0" indent="0">
              <a:buNone/>
              <a:tabLst>
                <a:tab pos="1612900" algn="l"/>
              </a:tabLst>
            </a:pPr>
            <a:r>
              <a:rPr lang="cs-CZ" dirty="0"/>
              <a:t>	 ochrana před nepříznivými účinky vod</a:t>
            </a:r>
            <a:endParaRPr lang="cs-CZ" dirty="0"/>
          </a:p>
          <a:p>
            <a:r>
              <a:rPr lang="cs-CZ" dirty="0"/>
              <a:t>„</a:t>
            </a:r>
            <a:r>
              <a:rPr lang="cs-CZ" dirty="0"/>
              <a:t>Obecným cílem státní politiky v oblasti vod je vytvořit podmínky pro udržitelné hospodaření s omezeným vodním bohatstvím České republiky.“ (viz MŽP </a:t>
            </a:r>
            <a:r>
              <a:rPr lang="cs-CZ" dirty="0">
                <a:hlinkClick r:id="rId2"/>
              </a:rPr>
              <a:t>http://www.mzp.cz/cz/voda</a:t>
            </a:r>
            <a:r>
              <a:rPr lang="cs-CZ" dirty="0"/>
              <a:t>)</a:t>
            </a:r>
            <a:endParaRPr lang="cs-CZ" dirty="0"/>
          </a:p>
        </p:txBody>
      </p:sp>
    </p:spTree>
    <p:extLst>
      <p:ext uri="{BB962C8B-B14F-4D97-AF65-F5344CB8AC3E}">
        <p14:creationId xmlns:p14="http://schemas.microsoft.com/office/powerpoint/2010/main" val="3612313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Problémy vody v krajině </a:t>
            </a:r>
          </a:p>
        </p:txBody>
      </p:sp>
      <p:sp>
        <p:nvSpPr>
          <p:cNvPr id="3" name="Zástupný symbol pro obsah 2"/>
          <p:cNvSpPr>
            <a:spLocks noGrp="1"/>
          </p:cNvSpPr>
          <p:nvPr>
            <p:ph idx="1"/>
          </p:nvPr>
        </p:nvSpPr>
        <p:spPr/>
        <p:txBody>
          <a:bodyPr/>
          <a:lstStyle/>
          <a:p>
            <a:r>
              <a:rPr lang="cs-CZ" dirty="0"/>
              <a:t>Ztráta přirozené morfologie koryt vodních toků, degradace říčních niv -&gt; pokles biologické rozmanitosti, zrychlený odtok, sucho, eroze </a:t>
            </a:r>
          </a:p>
          <a:p>
            <a:r>
              <a:rPr lang="cs-CZ" dirty="0"/>
              <a:t>Příčiny změny: technické úpravy vodních toků </a:t>
            </a:r>
          </a:p>
          <a:p>
            <a:pPr marL="0" indent="0">
              <a:buNone/>
              <a:tabLst>
                <a:tab pos="2152650" algn="l"/>
              </a:tabLst>
            </a:pPr>
            <a:r>
              <a:rPr lang="cs-CZ" dirty="0"/>
              <a:t>	nevhodné hospodaření na zemědělské půdě a v 	lesích (monokultury)</a:t>
            </a:r>
          </a:p>
          <a:p>
            <a:pPr marL="0" indent="0">
              <a:buNone/>
              <a:tabLst>
                <a:tab pos="2152650" algn="l"/>
              </a:tabLst>
            </a:pPr>
            <a:r>
              <a:rPr lang="cs-CZ" dirty="0"/>
              <a:t>	nárůst zastavěných ploch (vstřebávání)</a:t>
            </a:r>
          </a:p>
          <a:p>
            <a:pPr marL="0" indent="0">
              <a:buNone/>
              <a:tabLst>
                <a:tab pos="2152650" algn="l"/>
              </a:tabLst>
            </a:pPr>
            <a:r>
              <a:rPr lang="cs-CZ" dirty="0"/>
              <a:t>	průmyslová činnost</a:t>
            </a:r>
          </a:p>
          <a:p>
            <a:pPr>
              <a:tabLst>
                <a:tab pos="2152650" algn="l"/>
              </a:tabLst>
            </a:pPr>
            <a:r>
              <a:rPr lang="cs-CZ" dirty="0"/>
              <a:t>Úbytek krajinotvorných prvků (meandry, slepá ramena řek, mokřady – rašeliniště, meze atd.), zvětšování půdních celků, úbytek polních cest</a:t>
            </a:r>
          </a:p>
          <a:p>
            <a:pPr marL="0" indent="0">
              <a:buNone/>
              <a:tabLst>
                <a:tab pos="2152650" algn="l"/>
              </a:tabLst>
            </a:pPr>
            <a:endParaRPr lang="cs-CZ" dirty="0"/>
          </a:p>
        </p:txBody>
      </p:sp>
    </p:spTree>
    <p:extLst>
      <p:ext uri="{BB962C8B-B14F-4D97-AF65-F5344CB8AC3E}">
        <p14:creationId xmlns:p14="http://schemas.microsoft.com/office/powerpoint/2010/main" val="324996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Dopady</a:t>
            </a:r>
          </a:p>
        </p:txBody>
      </p:sp>
      <p:sp>
        <p:nvSpPr>
          <p:cNvPr id="3" name="Zástupný symbol pro obsah 2"/>
          <p:cNvSpPr>
            <a:spLocks noGrp="1"/>
          </p:cNvSpPr>
          <p:nvPr>
            <p:ph idx="1"/>
          </p:nvPr>
        </p:nvSpPr>
        <p:spPr/>
        <p:txBody>
          <a:bodyPr>
            <a:normAutofit/>
          </a:bodyPr>
          <a:lstStyle/>
          <a:p>
            <a:r>
              <a:rPr lang="cs-CZ" dirty="0"/>
              <a:t>Zvýšení rizik přívalových povodní:</a:t>
            </a:r>
            <a:br>
              <a:rPr lang="cs-CZ" dirty="0"/>
            </a:br>
            <a:r>
              <a:rPr lang="cs-CZ" dirty="0"/>
              <a:t>hospodaření v krajině ovlivňuje erozi půdy, ale i  protipovodňovou ochranu (kterou na rozdíl od srážek můžeme značně ovlivnit)</a:t>
            </a:r>
          </a:p>
          <a:p>
            <a:r>
              <a:rPr lang="cs-CZ" dirty="0"/>
              <a:t>Tyto povodně dále způsobují škody na lidských sídlech (voda, bahnotoky)</a:t>
            </a:r>
          </a:p>
          <a:p>
            <a:r>
              <a:rPr lang="cs-CZ" dirty="0"/>
              <a:t>Zanášení vodních děl (přehradní hráze, rybníky atd.) zadržujících povrchové vody – vliv na protipovodňovou ochranu (sediment)</a:t>
            </a:r>
          </a:p>
          <a:p>
            <a:r>
              <a:rPr lang="cs-CZ" dirty="0"/>
              <a:t>Nadměrná </a:t>
            </a:r>
            <a:r>
              <a:rPr lang="cs-CZ" b="1" dirty="0"/>
              <a:t>eutrofizace </a:t>
            </a:r>
            <a:r>
              <a:rPr lang="cs-CZ" dirty="0"/>
              <a:t>způsobená lidskou činností</a:t>
            </a:r>
          </a:p>
          <a:p>
            <a:r>
              <a:rPr lang="cs-CZ" dirty="0"/>
              <a:t>Sucho – nedostatek vody, nadměrná eroze a ztráta půdy držet vodu </a:t>
            </a:r>
          </a:p>
          <a:p>
            <a:endParaRPr lang="cs-CZ" dirty="0"/>
          </a:p>
          <a:p>
            <a:endParaRPr lang="cs-CZ" dirty="0"/>
          </a:p>
          <a:p>
            <a:endParaRPr lang="cs-CZ" dirty="0"/>
          </a:p>
        </p:txBody>
      </p:sp>
    </p:spTree>
    <p:extLst>
      <p:ext uri="{BB962C8B-B14F-4D97-AF65-F5344CB8AC3E}">
        <p14:creationId xmlns:p14="http://schemas.microsoft.com/office/powerpoint/2010/main" val="3141275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Hospodaření s vodou v lidských sídlech </a:t>
            </a:r>
          </a:p>
        </p:txBody>
      </p:sp>
      <p:sp>
        <p:nvSpPr>
          <p:cNvPr id="3" name="Zástupný symbol pro obsah 2"/>
          <p:cNvSpPr>
            <a:spLocks noGrp="1"/>
          </p:cNvSpPr>
          <p:nvPr>
            <p:ph idx="1"/>
          </p:nvPr>
        </p:nvSpPr>
        <p:spPr/>
        <p:txBody>
          <a:bodyPr>
            <a:normAutofit fontScale="85000" lnSpcReduction="20000"/>
          </a:bodyPr>
          <a:lstStyle/>
          <a:p>
            <a:r>
              <a:rPr lang="cs-CZ" dirty="0"/>
              <a:t>Podzemní a dešťová voda </a:t>
            </a:r>
          </a:p>
          <a:p>
            <a:r>
              <a:rPr lang="cs-CZ" dirty="0"/>
              <a:t>Podzemní (problém s jejím úbytkem a možnou kontaminací) </a:t>
            </a:r>
          </a:p>
          <a:p>
            <a:r>
              <a:rPr lang="cs-CZ" dirty="0"/>
              <a:t>Sběrem dešťové vody rozumíme shromažďování a uskladnění dešťové vody pro další použití, to může velmi významně přispět k dostupnosti pitné vody, můžeme tak zvýšit  i hladinu vody v půdním podloží či zlepšit podmínky pro růst zeleně ve městech </a:t>
            </a:r>
          </a:p>
          <a:p>
            <a:r>
              <a:rPr lang="cs-CZ" dirty="0"/>
              <a:t>Využít: pitná voda, jako voda pro hospodářská zvířata, zavlažování apod. </a:t>
            </a:r>
          </a:p>
          <a:p>
            <a:r>
              <a:rPr lang="cs-CZ" dirty="0"/>
              <a:t>Sběr je možné provést buď na střechách domů nebo i v k tomu speciálně určených místech na povrchu země sběr tzv. bouřkové vody (rybníčky, potůčky)</a:t>
            </a:r>
          </a:p>
          <a:p>
            <a:r>
              <a:rPr lang="cs-CZ" b="1" dirty="0"/>
              <a:t>Šedá voda </a:t>
            </a:r>
            <a:r>
              <a:rPr lang="cs-CZ" dirty="0"/>
              <a:t>– odpadní voda, vznikající při domácích činnostech (praní, mytí nádobí či sprchování), ta může být recyklována přímo na místě například pro účely zavlažování a umělého budování mokřadů. Obvykle neobsahuje žádné škodlivé látky, ale není pitná. </a:t>
            </a:r>
          </a:p>
          <a:p>
            <a:r>
              <a:rPr lang="cs-CZ" dirty="0"/>
              <a:t>Černá voda – odpadní voda, obsahující fekálie. Černá voda je septická a její další využití je vyloučené (musí být vyčištěna)</a:t>
            </a:r>
            <a:endParaRPr lang="cs-CZ" dirty="0"/>
          </a:p>
        </p:txBody>
      </p:sp>
    </p:spTree>
    <p:extLst>
      <p:ext uri="{BB962C8B-B14F-4D97-AF65-F5344CB8AC3E}">
        <p14:creationId xmlns:p14="http://schemas.microsoft.com/office/powerpoint/2010/main" val="1912750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Úspora vody v domácnosti </a:t>
            </a:r>
          </a:p>
        </p:txBody>
      </p:sp>
      <p:sp>
        <p:nvSpPr>
          <p:cNvPr id="3" name="Zástupný symbol pro obsah 2"/>
          <p:cNvSpPr>
            <a:spLocks noGrp="1"/>
          </p:cNvSpPr>
          <p:nvPr>
            <p:ph idx="1"/>
          </p:nvPr>
        </p:nvSpPr>
        <p:spPr/>
        <p:txBody>
          <a:bodyPr>
            <a:normAutofit/>
          </a:bodyPr>
          <a:lstStyle/>
          <a:p>
            <a:r>
              <a:rPr lang="cs-CZ" dirty="0"/>
              <a:t>WC – regulace průtoku (normálně 3-10 l)</a:t>
            </a:r>
          </a:p>
          <a:p>
            <a:r>
              <a:rPr lang="cs-CZ" dirty="0"/>
              <a:t>Koupání x sprchování – při koupání se spotřebuje 100 – 200  litrů vody, při sprchování 30 – 60 litrů</a:t>
            </a:r>
          </a:p>
          <a:p>
            <a:r>
              <a:rPr lang="cs-CZ" dirty="0"/>
              <a:t>Další úsporu přináší instalace stop ventilu a úsporné sprchové hlavice. Úspora vody tak může dosáhnout 30 – 40%</a:t>
            </a:r>
          </a:p>
          <a:p>
            <a:r>
              <a:rPr lang="cs-CZ" dirty="0" err="1"/>
              <a:t>Perlátory</a:t>
            </a:r>
            <a:r>
              <a:rPr lang="cs-CZ" dirty="0"/>
              <a:t> – vody pak protéká méně, ale protože je obohacována vzduchem a vytváří tím dojem silného proudu, změnu ani nepoznáte (proud vody je možné i nastavit)</a:t>
            </a:r>
          </a:p>
          <a:p>
            <a:r>
              <a:rPr lang="cs-CZ" dirty="0"/>
              <a:t>Umyvadla – nenecháváme kohoutek puštěný při čištění zubů, holení apod.</a:t>
            </a:r>
          </a:p>
          <a:p>
            <a:r>
              <a:rPr lang="cs-CZ" dirty="0"/>
              <a:t>Pákové baterie zkrátí dobu nastavování teplé vody</a:t>
            </a:r>
            <a:endParaRPr lang="cs-CZ" dirty="0"/>
          </a:p>
        </p:txBody>
      </p:sp>
    </p:spTree>
    <p:extLst>
      <p:ext uri="{BB962C8B-B14F-4D97-AF65-F5344CB8AC3E}">
        <p14:creationId xmlns:p14="http://schemas.microsoft.com/office/powerpoint/2010/main" val="453241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03312" y="1904554"/>
            <a:ext cx="9404723" cy="1400530"/>
          </a:xfrm>
        </p:spPr>
        <p:txBody>
          <a:bodyPr/>
          <a:lstStyle/>
          <a:p>
            <a:r>
              <a:rPr lang="cs-CZ" sz="6600" dirty="0"/>
              <a:t>Děkuji za pozornost </a:t>
            </a:r>
          </a:p>
        </p:txBody>
      </p:sp>
      <p:sp>
        <p:nvSpPr>
          <p:cNvPr id="3" name="Zástupný symbol pro obsah 2"/>
          <p:cNvSpPr>
            <a:spLocks noGrp="1"/>
          </p:cNvSpPr>
          <p:nvPr>
            <p:ph idx="1"/>
          </p:nvPr>
        </p:nvSpPr>
        <p:spPr>
          <a:xfrm>
            <a:off x="1103312" y="6125497"/>
            <a:ext cx="8946541" cy="560439"/>
          </a:xfrm>
        </p:spPr>
        <p:txBody>
          <a:bodyPr/>
          <a:lstStyle/>
          <a:p>
            <a:pPr marL="0" indent="0">
              <a:buNone/>
            </a:pPr>
            <a:r>
              <a:rPr lang="cs-CZ" dirty="0"/>
              <a:t>David Štencel </a:t>
            </a:r>
          </a:p>
        </p:txBody>
      </p:sp>
    </p:spTree>
    <p:extLst>
      <p:ext uri="{BB962C8B-B14F-4D97-AF65-F5344CB8AC3E}">
        <p14:creationId xmlns:p14="http://schemas.microsoft.com/office/powerpoint/2010/main" val="192519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Vodní energie </a:t>
            </a:r>
          </a:p>
        </p:txBody>
      </p:sp>
      <p:sp>
        <p:nvSpPr>
          <p:cNvPr id="3" name="Zástupný symbol pro obsah 2"/>
          <p:cNvSpPr>
            <a:spLocks noGrp="1"/>
          </p:cNvSpPr>
          <p:nvPr>
            <p:ph idx="1"/>
          </p:nvPr>
        </p:nvSpPr>
        <p:spPr/>
        <p:txBody>
          <a:bodyPr>
            <a:noAutofit/>
          </a:bodyPr>
          <a:lstStyle/>
          <a:p>
            <a:r>
              <a:rPr lang="cs-CZ" dirty="0"/>
              <a:t>Patří mezi </a:t>
            </a:r>
            <a:r>
              <a:rPr lang="cs-CZ" dirty="0"/>
              <a:t>obnovitelné zdroje energie tedy takové zdroje, které v lidském časovém měřítku téměř neubývají. Jsou to tedy prakticky téměř lidstvem nevyčerpatelné zdroje energie nebo se obnovují alespoň tak rychle, jak jsou spotřebovávány. </a:t>
            </a:r>
          </a:p>
          <a:p>
            <a:r>
              <a:rPr lang="cs-CZ" dirty="0"/>
              <a:t>„Vodní energie je technicky využitelná potenciální, kinetická nebo tepelná energie veškerého vodstva na Zemi.“ </a:t>
            </a:r>
          </a:p>
          <a:p>
            <a:r>
              <a:rPr lang="cs-CZ" dirty="0"/>
              <a:t>Jedná se hned po biomase o druhý nejvyužívanější obnovitelný zdroj energie. Nejvíce se v dnešní době využívá přeměny ve vodních elektrárnách na elektrickou energii </a:t>
            </a:r>
          </a:p>
          <a:p>
            <a:r>
              <a:rPr lang="cs-CZ" dirty="0"/>
              <a:t>K tomuto účelu slouží vodní elektrárny </a:t>
            </a:r>
          </a:p>
        </p:txBody>
      </p:sp>
    </p:spTree>
    <p:extLst>
      <p:ext uri="{BB962C8B-B14F-4D97-AF65-F5344CB8AC3E}">
        <p14:creationId xmlns:p14="http://schemas.microsoft.com/office/powerpoint/2010/main" val="3413292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Historie využívání vodní energie </a:t>
            </a:r>
          </a:p>
        </p:txBody>
      </p:sp>
      <p:sp>
        <p:nvSpPr>
          <p:cNvPr id="3" name="Zástupný symbol pro obsah 2"/>
          <p:cNvSpPr>
            <a:spLocks noGrp="1"/>
          </p:cNvSpPr>
          <p:nvPr>
            <p:ph idx="1"/>
          </p:nvPr>
        </p:nvSpPr>
        <p:spPr/>
        <p:txBody>
          <a:bodyPr>
            <a:normAutofit lnSpcReduction="10000"/>
          </a:bodyPr>
          <a:lstStyle/>
          <a:p>
            <a:r>
              <a:rPr lang="cs-CZ" dirty="0"/>
              <a:t>Vodní energie se využívá již od starověku. Nejprve to bylo k dopravě (splavování lodí a vorů či dřeva po proudu řek), později k pohonu strojů (mlýnů, hamrů, čerpadel, například vodního trkače, což je jednoduché vodní čerpadlo, které využívá kinetickou energii proudící vody, nebo pil).</a:t>
            </a:r>
          </a:p>
          <a:p>
            <a:r>
              <a:rPr lang="cs-CZ" dirty="0"/>
              <a:t>K rozšíření využívání vodní energie v Evropě došlo v období středověku zásluhou mnišských řádů (především benediktinů a cisterciáků), jejichž kláštery ji nejen hojně využívaly, ale též si mezi sebou relativně rychle předávaly vylepšení zvyšující efektivitu jejího využití.</a:t>
            </a:r>
          </a:p>
          <a:p>
            <a:r>
              <a:rPr lang="cs-CZ" dirty="0"/>
              <a:t>Převažujícím způsobem využití vodní energie se později stala výroba elektřiny. </a:t>
            </a:r>
          </a:p>
          <a:p>
            <a:r>
              <a:rPr lang="cs-CZ" sz="1500" i="1" dirty="0"/>
              <a:t>První vodní elektrárna byla postavena v </a:t>
            </a:r>
            <a:r>
              <a:rPr lang="cs-CZ" sz="1500" i="1" dirty="0" err="1"/>
              <a:t>Appletonu</a:t>
            </a:r>
            <a:r>
              <a:rPr lang="cs-CZ" sz="1500" i="1" dirty="0"/>
              <a:t> ve státě Wisconsin v USA v roce 1882.</a:t>
            </a:r>
          </a:p>
          <a:p>
            <a:endParaRPr lang="cs-CZ" dirty="0"/>
          </a:p>
        </p:txBody>
      </p:sp>
    </p:spTree>
    <p:extLst>
      <p:ext uri="{BB962C8B-B14F-4D97-AF65-F5344CB8AC3E}">
        <p14:creationId xmlns:p14="http://schemas.microsoft.com/office/powerpoint/2010/main" val="3575197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Současnost </a:t>
            </a:r>
          </a:p>
        </p:txBody>
      </p:sp>
      <p:sp>
        <p:nvSpPr>
          <p:cNvPr id="3" name="Zástupný symbol pro obsah 2"/>
          <p:cNvSpPr>
            <a:spLocks noGrp="1"/>
          </p:cNvSpPr>
          <p:nvPr>
            <p:ph idx="1"/>
          </p:nvPr>
        </p:nvSpPr>
        <p:spPr/>
        <p:txBody>
          <a:bodyPr>
            <a:normAutofit fontScale="85000" lnSpcReduction="10000"/>
          </a:bodyPr>
          <a:lstStyle/>
          <a:p>
            <a:r>
              <a:rPr lang="cs-CZ" dirty="0"/>
              <a:t>Dnes je vodní energie jednou z nejvíce využívaných a pravděpodobně je nejméně napadaným obnovitelným zdrojem</a:t>
            </a:r>
          </a:p>
          <a:p>
            <a:r>
              <a:rPr lang="cs-CZ" dirty="0"/>
              <a:t>Velký podíl celkové produkce elektřiny vykazují vodní elektrárny např. v Norsku (99,5 %), Švýcarsku nebo v Kanadě. Důležité jsou dnes i </a:t>
            </a:r>
            <a:r>
              <a:rPr lang="cs-CZ" b="1" dirty="0"/>
              <a:t>přečerpávací vodní elektrárny</a:t>
            </a:r>
            <a:r>
              <a:rPr lang="cs-CZ" dirty="0"/>
              <a:t>, které akumulují energii a vyrovnávají rozdílnou spotřebu elektrické energie, hlavně z toho důvodu, že jaderné a tepelné elektrárny reagují na výkon odebíraný sítí mnohem pomaleji než elektrárny vodní.</a:t>
            </a:r>
          </a:p>
          <a:p>
            <a:r>
              <a:rPr lang="cs-CZ" dirty="0"/>
              <a:t>I mezi obnovitelnými zdroji energie v České republice dominují vodní elektrárny. Převážnou většinu obnovitelných zdrojů získává ČEZ nikoli díky solárním farmám či polím osázeným větrnými elektrárnami (tzv. větrné parky), ale pomocí vodních elektráren. V současné době vyrábí zhruba 83 % obnovitelné energie skupiny ČEZ (830 </a:t>
            </a:r>
            <a:r>
              <a:rPr lang="cs-CZ" dirty="0" err="1"/>
              <a:t>MWh</a:t>
            </a:r>
            <a:r>
              <a:rPr lang="cs-CZ" dirty="0"/>
              <a:t> elektrického výkonu)</a:t>
            </a:r>
          </a:p>
          <a:p>
            <a:endParaRPr lang="cs-CZ" dirty="0"/>
          </a:p>
          <a:p>
            <a:r>
              <a:rPr lang="cs-CZ" sz="1700" i="1" dirty="0"/>
              <a:t>Největší vodní elektrárnou na světě je čínská elektrárna Tři soutěsky na řece </a:t>
            </a:r>
            <a:r>
              <a:rPr lang="cs-CZ" sz="1700" i="1" dirty="0"/>
              <a:t>Jang-c’-</a:t>
            </a:r>
            <a:r>
              <a:rPr lang="cs-CZ" sz="1700" i="1" dirty="0" err="1"/>
              <a:t>ťiang</a:t>
            </a:r>
            <a:r>
              <a:rPr lang="cs-CZ" sz="1700" i="1" dirty="0"/>
              <a:t> s výkonem </a:t>
            </a:r>
            <a:r>
              <a:rPr lang="pl-PL" sz="1700" i="1" dirty="0"/>
              <a:t>22 500MW což je 13x více než výkon jaderné elektrárny Dukovany v ČR Dlouhé stráně</a:t>
            </a:r>
            <a:endParaRPr lang="cs-CZ" sz="1700" i="1" dirty="0"/>
          </a:p>
        </p:txBody>
      </p:sp>
    </p:spTree>
    <p:extLst>
      <p:ext uri="{BB962C8B-B14F-4D97-AF65-F5344CB8AC3E}">
        <p14:creationId xmlns:p14="http://schemas.microsoft.com/office/powerpoint/2010/main" val="615150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Vodní elektrárny </a:t>
            </a:r>
          </a:p>
        </p:txBody>
      </p:sp>
      <p:sp>
        <p:nvSpPr>
          <p:cNvPr id="3" name="Zástupný symbol pro obsah 2"/>
          <p:cNvSpPr>
            <a:spLocks noGrp="1"/>
          </p:cNvSpPr>
          <p:nvPr>
            <p:ph idx="1"/>
          </p:nvPr>
        </p:nvSpPr>
        <p:spPr/>
        <p:txBody>
          <a:bodyPr>
            <a:normAutofit lnSpcReduction="10000"/>
          </a:bodyPr>
          <a:lstStyle/>
          <a:p>
            <a:r>
              <a:rPr lang="cs-CZ" dirty="0"/>
              <a:t>Vodní elektrárna je výrobna elektrické energie, jedná se o technologický celek, přeměňující potenciální energii vody na elektrickou energii. </a:t>
            </a:r>
          </a:p>
          <a:p>
            <a:r>
              <a:rPr lang="cs-CZ" dirty="0"/>
              <a:t>Obvyklý typ říční vodní elektrárny se skládá z přehradní hráze nebo jezu, které zadržují vodu a strojovny, obsahující vodní turbíny a alternátory. Turbíny s alternátory tvoří vždy soustrojí umístěné na společném hřídeli, nebo jsou spolu spojeny nějakým typem převodu.</a:t>
            </a:r>
          </a:p>
          <a:p>
            <a:r>
              <a:rPr lang="cs-CZ" dirty="0"/>
              <a:t>Množství využitelné energie vodního toku závisí na vzájemném převýšení dvou různých vodních hladin a na množství protékající vody. Pro energetické využití jakéhokoliv vodního toku bývá většinou nutné uměle vytvořit výškový rozdíl hladin. Toho dosahujeme tzv. vzdutím vody, což bývá zajištěno zřízením nižších jezů či vyšších přehrad.</a:t>
            </a:r>
          </a:p>
          <a:p>
            <a:endParaRPr lang="cs-CZ" dirty="0"/>
          </a:p>
        </p:txBody>
      </p:sp>
    </p:spTree>
    <p:extLst>
      <p:ext uri="{BB962C8B-B14F-4D97-AF65-F5344CB8AC3E}">
        <p14:creationId xmlns:p14="http://schemas.microsoft.com/office/powerpoint/2010/main" val="646290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05584"/>
            <a:ext cx="9404723" cy="1400530"/>
          </a:xfrm>
        </p:spPr>
        <p:txBody>
          <a:bodyPr/>
          <a:lstStyle/>
          <a:p>
            <a:r>
              <a:rPr lang="cs-CZ" dirty="0"/>
              <a:t>Jezy a přehrady jako vodní díla </a:t>
            </a:r>
          </a:p>
        </p:txBody>
      </p:sp>
      <p:sp>
        <p:nvSpPr>
          <p:cNvPr id="3" name="Zástupný symbol pro obsah 2"/>
          <p:cNvSpPr>
            <a:spLocks noGrp="1"/>
          </p:cNvSpPr>
          <p:nvPr>
            <p:ph idx="1"/>
          </p:nvPr>
        </p:nvSpPr>
        <p:spPr/>
        <p:txBody>
          <a:bodyPr>
            <a:normAutofit lnSpcReduction="10000"/>
          </a:bodyPr>
          <a:lstStyle/>
          <a:p>
            <a:r>
              <a:rPr lang="cs-CZ" dirty="0"/>
              <a:t>Vodní dílo je každá stavba, která slouží k zadržování, jímání, vedení, nebo jinému nakládání s povrchovou či podzemní vodou</a:t>
            </a:r>
          </a:p>
          <a:p>
            <a:r>
              <a:rPr lang="cs-CZ" dirty="0"/>
              <a:t>Jezy slouží k vzedmutí hladiny vody, ale také většinou umožní odebrat část toku mimo hlavní řečiště do náhonu. Slouží k tomu, aby se spád vody využil pro výrobu energie, které využívá např. mlýn, pila či elektrárna. Buduje se však i kvůli regulaci vodního toku – ochrana proti povodním, zvýšení splavnosti. Obvyklá výška jezu se pohybuje od necelého jednoho metru až po přibližně 3 metry.</a:t>
            </a:r>
          </a:p>
          <a:p>
            <a:r>
              <a:rPr lang="cs-CZ" dirty="0"/>
              <a:t>Přehrady mohou vzdout vodu až do výše 100 m. Takovým elektrárnám říkáme středotlaké. Pokud používají spády ještě vyšší, nazýváme je vysokotlaké. V České republice je dnes většina vodních elektráren postavena právě při přehradách, v minulosti však bývaly malé vodní elektrárny v provozu téměř na každém jezu.</a:t>
            </a:r>
            <a:endParaRPr lang="cs-CZ" dirty="0"/>
          </a:p>
        </p:txBody>
      </p:sp>
    </p:spTree>
    <p:extLst>
      <p:ext uri="{BB962C8B-B14F-4D97-AF65-F5344CB8AC3E}">
        <p14:creationId xmlns:p14="http://schemas.microsoft.com/office/powerpoint/2010/main" val="1798737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Výhody a nevýhody </a:t>
            </a:r>
          </a:p>
        </p:txBody>
      </p:sp>
      <p:sp>
        <p:nvSpPr>
          <p:cNvPr id="3" name="Zástupný symbol pro obsah 2"/>
          <p:cNvSpPr>
            <a:spLocks noGrp="1"/>
          </p:cNvSpPr>
          <p:nvPr>
            <p:ph idx="1"/>
          </p:nvPr>
        </p:nvSpPr>
        <p:spPr>
          <a:xfrm>
            <a:off x="1103312" y="1376314"/>
            <a:ext cx="8946541" cy="4872086"/>
          </a:xfrm>
        </p:spPr>
        <p:txBody>
          <a:bodyPr>
            <a:normAutofit fontScale="70000" lnSpcReduction="20000"/>
          </a:bodyPr>
          <a:lstStyle/>
          <a:p>
            <a:r>
              <a:rPr lang="cs-CZ" dirty="0"/>
              <a:t>Výhody:</a:t>
            </a:r>
          </a:p>
          <a:p>
            <a:r>
              <a:rPr lang="cs-CZ" dirty="0"/>
              <a:t>obnovitelný zdroj - nelze ji vyčerpat a zároveň její provoz minimálně znečišťuje okolí</a:t>
            </a:r>
          </a:p>
          <a:p>
            <a:r>
              <a:rPr lang="cs-CZ" dirty="0"/>
              <a:t>Vodní elektrárny vyžadují minimální obsluhu i údržbu a lze je ovládat na dálku</a:t>
            </a:r>
          </a:p>
          <a:p>
            <a:r>
              <a:rPr lang="cs-CZ" dirty="0"/>
              <a:t>Malé vodní elektrárny prakticky nevytvářejí zaplavenou plochu a jsou velice levné na provoz</a:t>
            </a:r>
          </a:p>
          <a:p>
            <a:r>
              <a:rPr lang="cs-CZ" dirty="0"/>
              <a:t>Lze je používat jako špičkový zdroj(nejvyšší poptávka) k pokrytí okamžitých nároků na výrobu </a:t>
            </a:r>
          </a:p>
          <a:p>
            <a:r>
              <a:rPr lang="cs-CZ" dirty="0"/>
              <a:t>Přehradní hráz dokáže zabránit menším povodním, velké katastrofální povodně však ovlivňuje velmi málo</a:t>
            </a:r>
          </a:p>
          <a:p>
            <a:r>
              <a:rPr lang="cs-CZ" dirty="0"/>
              <a:t>Přehradní jezera slouží i jako zdroj vody (pitné či užitkové – vodohospodářské účely) nebo pro rekreační účely(rybolov)</a:t>
            </a:r>
          </a:p>
          <a:p>
            <a:r>
              <a:rPr lang="cs-CZ" dirty="0"/>
              <a:t>Nevýhody</a:t>
            </a:r>
          </a:p>
          <a:p>
            <a:r>
              <a:rPr lang="cs-CZ" dirty="0"/>
              <a:t>U přehrad značná cena a čas výstavby, nutnost zatopení velkého území</a:t>
            </a:r>
          </a:p>
          <a:p>
            <a:r>
              <a:rPr lang="cs-CZ" dirty="0"/>
              <a:t>Závislost na stabilním průtoku vody</a:t>
            </a:r>
          </a:p>
          <a:p>
            <a:r>
              <a:rPr lang="cs-CZ" dirty="0"/>
              <a:t>Přehradní hráze a jezy brání běžnému lodnímu provozu, nutnost vybudovat systém plavebních komor resp. zdymadel</a:t>
            </a:r>
          </a:p>
          <a:p>
            <a:r>
              <a:rPr lang="cs-CZ" dirty="0"/>
              <a:t>Přehradní hráze a vyšší jezy brání tahu ryb, je nutno vybudovat systém cest pro ryby</a:t>
            </a:r>
          </a:p>
          <a:p>
            <a:r>
              <a:rPr lang="cs-CZ" dirty="0"/>
              <a:t>Riziko havárie – zemětřesení atd.</a:t>
            </a:r>
          </a:p>
          <a:p>
            <a:r>
              <a:rPr lang="cs-CZ" dirty="0"/>
              <a:t>Přehradní nádrže jsou zdrojem skleníkových plynů</a:t>
            </a:r>
          </a:p>
        </p:txBody>
      </p:sp>
    </p:spTree>
    <p:extLst>
      <p:ext uri="{BB962C8B-B14F-4D97-AF65-F5344CB8AC3E}">
        <p14:creationId xmlns:p14="http://schemas.microsoft.com/office/powerpoint/2010/main" val="1258335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Graf </a:t>
            </a:r>
          </a:p>
        </p:txBody>
      </p:sp>
      <p:pic>
        <p:nvPicPr>
          <p:cNvPr id="4" name="Zástupný symbol pro obsah 3"/>
          <p:cNvPicPr>
            <a:picLocks noGrp="1" noChangeAspect="1"/>
          </p:cNvPicPr>
          <p:nvPr>
            <p:ph idx="1"/>
          </p:nvPr>
        </p:nvPicPr>
        <p:blipFill>
          <a:blip r:embed="rId2"/>
          <a:stretch>
            <a:fillRect/>
          </a:stretch>
        </p:blipFill>
        <p:spPr>
          <a:xfrm>
            <a:off x="957634" y="1361071"/>
            <a:ext cx="10034280" cy="4867009"/>
          </a:xfrm>
          <a:prstGeom prst="rect">
            <a:avLst/>
          </a:prstGeom>
        </p:spPr>
      </p:pic>
    </p:spTree>
    <p:extLst>
      <p:ext uri="{BB962C8B-B14F-4D97-AF65-F5344CB8AC3E}">
        <p14:creationId xmlns:p14="http://schemas.microsoft.com/office/powerpoint/2010/main" val="115352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5130" y="405584"/>
            <a:ext cx="9404723" cy="1400530"/>
          </a:xfrm>
        </p:spPr>
        <p:txBody>
          <a:bodyPr/>
          <a:lstStyle/>
          <a:p>
            <a:r>
              <a:rPr lang="cs-CZ" dirty="0"/>
              <a:t>Co voda představuje?</a:t>
            </a:r>
          </a:p>
        </p:txBody>
      </p:sp>
      <p:sp>
        <p:nvSpPr>
          <p:cNvPr id="3" name="Zástupný symbol pro obsah 2"/>
          <p:cNvSpPr>
            <a:spLocks noGrp="1"/>
          </p:cNvSpPr>
          <p:nvPr>
            <p:ph idx="1"/>
          </p:nvPr>
        </p:nvSpPr>
        <p:spPr/>
        <p:txBody>
          <a:bodyPr>
            <a:normAutofit lnSpcReduction="10000"/>
          </a:bodyPr>
          <a:lstStyle/>
          <a:p>
            <a:r>
              <a:rPr lang="cs-CZ" dirty="0"/>
              <a:t>Voda je nejrozšířenější látkou na Zemi a je také nedílnou součástí všech živých organismů a nezastupitelným přírodním zdrojem </a:t>
            </a:r>
          </a:p>
          <a:p>
            <a:r>
              <a:rPr lang="cs-CZ" dirty="0"/>
              <a:t>Krajinný ekosystém je odvislý od přísunu primární energie, které se děje pomocí fotosyntézy. Fotosyntézu je možné vyjádřit následovně: </a:t>
            </a:r>
            <a:r>
              <a:rPr lang="cs-CZ" b="1" dirty="0"/>
              <a:t>CO2 + H2A + světlo = (CH2O) + H2O + 2 A</a:t>
            </a:r>
            <a:r>
              <a:rPr lang="cs-CZ" b="1" i="1" dirty="0"/>
              <a:t>, </a:t>
            </a:r>
            <a:br>
              <a:rPr lang="cs-CZ" b="1" i="1" dirty="0"/>
            </a:br>
            <a:r>
              <a:rPr lang="cs-CZ" sz="1400" i="1" dirty="0"/>
              <a:t>(pro zelené rostliny A = kyslík (O) ale pro bakteriální fotosyntézu není H2A vodou, ale sulfan H2S a uvolňuje se síra)</a:t>
            </a:r>
          </a:p>
          <a:p>
            <a:r>
              <a:rPr lang="cs-CZ" dirty="0"/>
              <a:t>Jediný člen této rovnice, je v krajinném ekosystému ovlivnitelný rozhodujícím vlivem člověka a jeho činností – voda</a:t>
            </a:r>
          </a:p>
          <a:p>
            <a:r>
              <a:rPr lang="cs-CZ" dirty="0"/>
              <a:t>„Většina zelených organizmů potřebuje vodu především jako transportní medium pro živiny. Nejde jenom o ovlivňování kvality vody, ale také o její kvantitu. Neboť problematické jsou nejen období, kdy vody je nedostatek, ale také období, kdy vody je přebytek“(E. P. </a:t>
            </a:r>
            <a:r>
              <a:rPr lang="cs-CZ" dirty="0" err="1"/>
              <a:t>Odum</a:t>
            </a:r>
            <a:r>
              <a:rPr lang="cs-CZ" dirty="0"/>
              <a:t> 1977)</a:t>
            </a:r>
          </a:p>
        </p:txBody>
      </p:sp>
    </p:spTree>
    <p:extLst>
      <p:ext uri="{BB962C8B-B14F-4D97-AF65-F5344CB8AC3E}">
        <p14:creationId xmlns:p14="http://schemas.microsoft.com/office/powerpoint/2010/main" val="3227892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2777</TotalTime>
  <Words>1171</Words>
  <Application>Microsoft Office PowerPoint</Application>
  <PresentationFormat>Širokoúhlá obrazovka</PresentationFormat>
  <Paragraphs>84</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Century Gothic</vt:lpstr>
      <vt:lpstr>Wingdings 3</vt:lpstr>
      <vt:lpstr>Ion</vt:lpstr>
      <vt:lpstr>Voda jako energetický zdroj a systémy hospodaření s vodou  </vt:lpstr>
      <vt:lpstr>Vodní energie </vt:lpstr>
      <vt:lpstr>Historie využívání vodní energie </vt:lpstr>
      <vt:lpstr>Současnost </vt:lpstr>
      <vt:lpstr>Vodní elektrárny </vt:lpstr>
      <vt:lpstr>Jezy a přehrady jako vodní díla </vt:lpstr>
      <vt:lpstr>Výhody a nevýhody </vt:lpstr>
      <vt:lpstr>Graf </vt:lpstr>
      <vt:lpstr>Co voda představuje?</vt:lpstr>
      <vt:lpstr>Hospodaření s vodou v krajině </vt:lpstr>
      <vt:lpstr>Problémy vody v krajině </vt:lpstr>
      <vt:lpstr>Dopady</vt:lpstr>
      <vt:lpstr>Hospodaření s vodou v lidských sídlech </vt:lpstr>
      <vt:lpstr>Úspora vody v domácnosti </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Voda jako energetický zdroj a systémy hospodaření s ní</dc:title>
  <dc:creator>David Štencel</dc:creator>
  <cp:lastModifiedBy>David Štencel</cp:lastModifiedBy>
  <cp:revision>37</cp:revision>
  <dcterms:created xsi:type="dcterms:W3CDTF">2016-11-27T13:08:10Z</dcterms:created>
  <dcterms:modified xsi:type="dcterms:W3CDTF">2016-11-29T11:25:59Z</dcterms:modified>
</cp:coreProperties>
</file>