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75D-6683-403B-AECB-BFE2DCCEFD94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00F7A-0395-4E5C-97E3-AE237C606DD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890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75D-6683-403B-AECB-BFE2DCCEFD94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00F7A-0395-4E5C-97E3-AE237C606DD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42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75D-6683-403B-AECB-BFE2DCCEFD94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00F7A-0395-4E5C-97E3-AE237C606DD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595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75D-6683-403B-AECB-BFE2DCCEFD94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00F7A-0395-4E5C-97E3-AE237C606DD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100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75D-6683-403B-AECB-BFE2DCCEFD94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00F7A-0395-4E5C-97E3-AE237C606DD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732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75D-6683-403B-AECB-BFE2DCCEFD94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00F7A-0395-4E5C-97E3-AE237C606DD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55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75D-6683-403B-AECB-BFE2DCCEFD94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00F7A-0395-4E5C-97E3-AE237C606DD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02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75D-6683-403B-AECB-BFE2DCCEFD94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00F7A-0395-4E5C-97E3-AE237C606DD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447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75D-6683-403B-AECB-BFE2DCCEFD94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00F7A-0395-4E5C-97E3-AE237C606DD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234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75D-6683-403B-AECB-BFE2DCCEFD94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00F7A-0395-4E5C-97E3-AE237C606DD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884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75D-6683-403B-AECB-BFE2DCCEFD94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00F7A-0395-4E5C-97E3-AE237C606DD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7157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3C75D-6683-403B-AECB-BFE2DCCEFD94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00F7A-0395-4E5C-97E3-AE237C606DD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85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1300" y="1009934"/>
            <a:ext cx="3666699" cy="2500029"/>
          </a:xfrm>
        </p:spPr>
        <p:txBody>
          <a:bodyPr>
            <a:normAutofit/>
          </a:bodyPr>
          <a:lstStyle/>
          <a:p>
            <a:r>
              <a:rPr lang="it-IT" sz="4000" b="1" dirty="0" smtClean="0"/>
              <a:t>Region</a:t>
            </a:r>
            <a:r>
              <a:rPr lang="cs-CZ" sz="4000" b="1" dirty="0" smtClean="0"/>
              <a:t>ální rozvoj v souvislosti s konceptem permakultury </a:t>
            </a:r>
            <a:endParaRPr lang="it-IT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934"/>
            <a:ext cx="6455390" cy="474471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78221" y="3803016"/>
            <a:ext cx="4089779" cy="1951630"/>
          </a:xfrm>
        </p:spPr>
        <p:txBody>
          <a:bodyPr/>
          <a:lstStyle/>
          <a:p>
            <a:r>
              <a:rPr lang="cs-CZ" dirty="0" smtClean="0"/>
              <a:t>Srovnání s jinými koncepty (trvalého růstu, parciálních výhod, globálního trhu)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2082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1" y="1895404"/>
            <a:ext cx="5627112" cy="4220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Permakultura ve srovnání s evropským modelem rozvoje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880" y="2071285"/>
            <a:ext cx="5862851" cy="4351338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Udržitelnost jako cíl, rozvoj jako důsledek</a:t>
            </a:r>
            <a:r>
              <a:rPr lang="cs-C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Zodpovědnost </a:t>
            </a:r>
            <a:r>
              <a:rPr lang="cs-C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jednotlivce. Změna zdola.</a:t>
            </a:r>
          </a:p>
          <a:p>
            <a:r>
              <a:rPr lang="cs-C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Přednost lidem a přírodě, ne růstu. </a:t>
            </a:r>
          </a:p>
          <a:p>
            <a:r>
              <a:rPr lang="cs-C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Lidské potřeby: ne konzum, nýbrž zdraví v širším pojetí (fyzicky,psychologicky, atd.).</a:t>
            </a:r>
          </a:p>
          <a:p>
            <a:r>
              <a:rPr lang="cs-C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Zachování vlastní identity.</a:t>
            </a:r>
          </a:p>
          <a:p>
            <a:r>
              <a:rPr lang="cs-C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antropocentrický pohled (Earthcare).</a:t>
            </a:r>
          </a:p>
          <a:p>
            <a:r>
              <a:rPr lang="cs-C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Systematická změna (Thinking like an ecosystem).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47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37" y="70546"/>
            <a:ext cx="5868537" cy="6787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46"/>
            <a:ext cx="5868537" cy="6787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Není to všechno černobílé</a:t>
            </a:r>
            <a:endParaRPr lang="it-IT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Meze permakultury (většinou iniciativa jednotlivce nebo malé skupiny: soukromé řešení, i když systematické</a:t>
            </a:r>
            <a:r>
              <a:rPr lang="it-IT" b="1" dirty="0" smtClean="0"/>
              <a:t>; m</a:t>
            </a:r>
            <a:r>
              <a:rPr lang="cs-CZ" b="1" dirty="0" smtClean="0"/>
              <a:t>ůžeme sami designovat Zemi?)</a:t>
            </a:r>
          </a:p>
          <a:p>
            <a:r>
              <a:rPr lang="cs-CZ" b="1" dirty="0" smtClean="0"/>
              <a:t>Pozitivní stránky Evropského fondu (financoval také spoustu užitečných projektů</a:t>
            </a:r>
            <a:r>
              <a:rPr lang="it-IT" b="1" dirty="0" smtClean="0"/>
              <a:t>; no</a:t>
            </a:r>
            <a:r>
              <a:rPr lang="cs-CZ" b="1" dirty="0" smtClean="0"/>
              <a:t>vé priority – 2014-2020 – více zaměřené na udržitelnost)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4852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 smtClean="0"/>
              <a:t>Rozvoj </a:t>
            </a:r>
            <a:r>
              <a:rPr lang="it-IT" dirty="0" smtClean="0"/>
              <a:t>= </a:t>
            </a:r>
            <a:r>
              <a:rPr lang="cs-CZ" dirty="0" smtClean="0"/>
              <a:t>růst ?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8299"/>
            <a:ext cx="5494361" cy="4948664"/>
          </a:xfrm>
        </p:spPr>
        <p:txBody>
          <a:bodyPr/>
          <a:lstStyle/>
          <a:p>
            <a:r>
              <a:rPr lang="cs-CZ" b="1" dirty="0" smtClean="0"/>
              <a:t>Klasické pojetí </a:t>
            </a:r>
            <a:r>
              <a:rPr lang="cs-CZ" dirty="0" smtClean="0"/>
              <a:t>regionálního rozvoje vidí rozvoj jako </a:t>
            </a:r>
            <a:r>
              <a:rPr lang="cs-CZ" b="1" dirty="0" smtClean="0"/>
              <a:t>proces ekonomického růstu</a:t>
            </a:r>
            <a:r>
              <a:rPr lang="cs-CZ" dirty="0" smtClean="0"/>
              <a:t>. </a:t>
            </a:r>
          </a:p>
          <a:p>
            <a:r>
              <a:rPr lang="cs-CZ" dirty="0" smtClean="0"/>
              <a:t>Směruje k jeho aplikaci v oblastech (či regionech), které nejsou plně rozvinuté.</a:t>
            </a:r>
          </a:p>
          <a:p>
            <a:r>
              <a:rPr lang="cs-CZ" dirty="0" smtClean="0"/>
              <a:t>Nejen tam, kde jsou hlad a nemoce, ale také tam, kde chybí všechny prvky rozvinuté post-industriální společnosti (terciární sektor, export, privatizace, atd.).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486" y="0"/>
            <a:ext cx="4563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43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31" y="1169929"/>
            <a:ext cx="5349922" cy="5510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172" y="0"/>
            <a:ext cx="10152797" cy="1035595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ERDF (European Regional Development Fund)</a:t>
            </a:r>
            <a:br>
              <a:rPr lang="cs-CZ" b="1" dirty="0" smtClean="0"/>
            </a:br>
            <a:r>
              <a:rPr lang="cs-CZ" sz="3600" b="1" dirty="0" smtClean="0"/>
              <a:t>Evropský fond pro regionální rozvoj </a:t>
            </a:r>
            <a:endParaRPr lang="it-IT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6142" y="2055813"/>
            <a:ext cx="3997657" cy="412115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Nejdůležitější a </a:t>
            </a:r>
            <a:r>
              <a:rPr lang="cs-CZ" b="1" dirty="0" smtClean="0"/>
              <a:t>nejvydatnější strukturální fond </a:t>
            </a:r>
            <a:r>
              <a:rPr lang="cs-CZ" dirty="0" smtClean="0"/>
              <a:t>Evropské Unie.</a:t>
            </a:r>
          </a:p>
          <a:p>
            <a:r>
              <a:rPr lang="cs-CZ" dirty="0" smtClean="0"/>
              <a:t>Cíl: </a:t>
            </a:r>
            <a:r>
              <a:rPr lang="cs-CZ" b="1" dirty="0"/>
              <a:t>posílení</a:t>
            </a:r>
            <a:r>
              <a:rPr lang="cs-CZ" dirty="0"/>
              <a:t> ekonomické a sociální </a:t>
            </a:r>
            <a:r>
              <a:rPr lang="cs-CZ" b="1" dirty="0"/>
              <a:t>soudružnosti evropských zemí vyrovnáním rozdílů</a:t>
            </a:r>
            <a:r>
              <a:rPr lang="cs-CZ" dirty="0"/>
              <a:t> mezi jednotlivými regiony</a:t>
            </a:r>
            <a:r>
              <a:rPr lang="cs-CZ" dirty="0" smtClean="0"/>
              <a:t>. (HDP jako indikátor blahobytu)</a:t>
            </a:r>
          </a:p>
        </p:txBody>
      </p:sp>
    </p:spTree>
    <p:extLst>
      <p:ext uri="{BB962C8B-B14F-4D97-AF65-F5344CB8AC3E}">
        <p14:creationId xmlns:p14="http://schemas.microsoft.com/office/powerpoint/2010/main" val="2268558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Oficiálně </a:t>
            </a:r>
            <a:endParaRPr lang="it-IT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9230" y="1414463"/>
            <a:ext cx="5744570" cy="4975960"/>
          </a:xfrm>
        </p:spPr>
        <p:txBody>
          <a:bodyPr/>
          <a:lstStyle/>
          <a:p>
            <a:r>
              <a:rPr lang="it-IT" dirty="0" smtClean="0"/>
              <a:t>Prostředky jsou určeny na investice do výroby vedoucí ke tvorbě </a:t>
            </a:r>
            <a:r>
              <a:rPr lang="it-IT" b="1" dirty="0" smtClean="0"/>
              <a:t>nových pracovních míst </a:t>
            </a:r>
            <a:r>
              <a:rPr lang="it-IT" dirty="0" smtClean="0"/>
              <a:t>a na investice do dopravní, vzdělávací, sociální a zdravotní </a:t>
            </a:r>
            <a:r>
              <a:rPr lang="it-IT" b="1" dirty="0" smtClean="0"/>
              <a:t>infrastruktury</a:t>
            </a:r>
            <a:r>
              <a:rPr lang="it-IT" dirty="0" smtClean="0"/>
              <a:t>. Podporuje </a:t>
            </a:r>
            <a:r>
              <a:rPr lang="it-IT" b="1" dirty="0" smtClean="0"/>
              <a:t>rozvoj místního potenciálu</a:t>
            </a:r>
            <a:r>
              <a:rPr lang="it-IT" dirty="0" smtClean="0"/>
              <a:t> (místní rozvoj a rozvoj malého a středního podnikání v problémových regionech), výzkum a vývoj a investice zaměřené na </a:t>
            </a:r>
            <a:r>
              <a:rPr lang="it-IT" b="1" dirty="0" smtClean="0"/>
              <a:t>životní prostředí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47" y="1414463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04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praxi</a:t>
            </a:r>
            <a:endParaRPr lang="it-IT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priority: infrastruktury (především dopravní) a přitahování velkých firem.</a:t>
            </a:r>
          </a:p>
          <a:p>
            <a:r>
              <a:rPr lang="cs-CZ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fondu 2007-2013 skoro 50</a:t>
            </a:r>
            <a:r>
              <a:rPr lang="it-IT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cs-CZ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peněz bylo uděleno infrastrukturám.</a:t>
            </a:r>
          </a:p>
          <a:p>
            <a:r>
              <a:rPr lang="cs-CZ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Často slabě efektivní nebo kontraproduktivní investice.</a:t>
            </a:r>
          </a:p>
          <a:p>
            <a:r>
              <a:rPr lang="cs-CZ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Řešení environmentálních problémů: „low-carbon economy“</a:t>
            </a:r>
          </a:p>
          <a:p>
            <a:r>
              <a:rPr lang="cs-CZ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Udržitelnost jako prostředek, ne jako cíl</a:t>
            </a:r>
          </a:p>
          <a:p>
            <a:r>
              <a:rPr lang="cs-CZ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Projektům „nízko-ropné ekonomie“ je uděleno od 12 </a:t>
            </a:r>
            <a:r>
              <a:rPr lang="it-IT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cs-CZ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(pro méně rozvinuté regiony) do 20 </a:t>
            </a:r>
            <a:r>
              <a:rPr lang="it-IT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cs-CZ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</a:t>
            </a:r>
            <a:r>
              <a:rPr lang="cs-CZ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dů.</a:t>
            </a:r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7211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8331" y="1100173"/>
            <a:ext cx="9595338" cy="4657652"/>
          </a:xfrm>
        </p:spPr>
        <p:txBody>
          <a:bodyPr/>
          <a:lstStyle/>
          <a:p>
            <a:r>
              <a:rPr lang="cs-CZ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Rozdělení plánu podle témat</a:t>
            </a:r>
          </a:p>
          <a:p>
            <a:r>
              <a:rPr lang="cs-CZ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Speciální zacházení jen s geograficky znevýhodněnými regiony.</a:t>
            </a:r>
          </a:p>
          <a:p>
            <a:r>
              <a:rPr lang="cs-CZ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Specifické místní charakteristiky – „aspoň“ </a:t>
            </a:r>
            <a:r>
              <a:rPr 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5 %</a:t>
            </a:r>
            <a:r>
              <a:rPr lang="cs-CZ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fondů.</a:t>
            </a:r>
          </a:p>
          <a:p>
            <a:r>
              <a:rPr lang="cs-CZ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Očividně politika zhora.</a:t>
            </a:r>
          </a:p>
          <a:p>
            <a:r>
              <a:rPr lang="cs-CZ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 politických hnutí za nezávislost.</a:t>
            </a:r>
          </a:p>
        </p:txBody>
      </p:sp>
    </p:spTree>
    <p:extLst>
      <p:ext uri="{BB962C8B-B14F-4D97-AF65-F5344CB8AC3E}">
        <p14:creationId xmlns:p14="http://schemas.microsoft.com/office/powerpoint/2010/main" val="2116055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54" y="152771"/>
            <a:ext cx="12329454" cy="6522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5400" b="1" dirty="0" smtClean="0">
                <a:latin typeface="+mn-lt"/>
                <a:cs typeface="Times New Roman" panose="02020603050405020304" pitchFamily="18" charset="0"/>
              </a:rPr>
              <a:t>Permakultura</a:t>
            </a:r>
            <a:r>
              <a:rPr lang="it-IT" sz="3600" b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it-IT" sz="3600" b="1" dirty="0">
                <a:latin typeface="+mn-lt"/>
                <a:cs typeface="Times New Roman" panose="02020603050405020304" pitchFamily="18" charset="0"/>
              </a:rPr>
            </a:br>
            <a:r>
              <a:rPr lang="cs-CZ" sz="3600" b="1" dirty="0" smtClean="0">
                <a:latin typeface="+mn-lt"/>
                <a:cs typeface="Times New Roman" panose="02020603050405020304" pitchFamily="18" charset="0"/>
              </a:rPr>
              <a:t>vytváření </a:t>
            </a:r>
            <a:r>
              <a:rPr lang="cs-CZ" sz="3600" b="1" dirty="0">
                <a:latin typeface="+mn-lt"/>
                <a:cs typeface="Times New Roman" panose="02020603050405020304" pitchFamily="18" charset="0"/>
              </a:rPr>
              <a:t>udržitelných </a:t>
            </a:r>
            <a:r>
              <a:rPr lang="cs-CZ" sz="3600" b="1" dirty="0" smtClean="0">
                <a:latin typeface="+mn-lt"/>
                <a:cs typeface="Times New Roman" panose="02020603050405020304" pitchFamily="18" charset="0"/>
              </a:rPr>
              <a:t>lidských sídel v souladu s přírodou</a:t>
            </a:r>
            <a:endParaRPr lang="it-IT" sz="36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473" y="232378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hlavní principy:</a:t>
            </a:r>
          </a:p>
          <a:p>
            <a:r>
              <a:rPr lang="cs-CZ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Péče o Zemi (o všechny bytosti – biodiverzita)</a:t>
            </a:r>
          </a:p>
          <a:p>
            <a:r>
              <a:rPr lang="cs-CZ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Péče o lidi (na všech úrovních – sociální, emocionální, atd.)</a:t>
            </a:r>
          </a:p>
          <a:p>
            <a:r>
              <a:rPr lang="cs-CZ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Spravedlivý podíl (rovnost pro všechny, včetně budoucí generace) (living within limits, giving away surplus)</a:t>
            </a:r>
            <a:endParaRPr lang="it-IT" sz="3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cs-CZ" sz="3600" b="1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839776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30613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Principy permakulturního designu</a:t>
            </a:r>
            <a:endParaRPr lang="it-IT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4326"/>
          </a:xfrm>
        </p:spPr>
        <p:txBody>
          <a:bodyPr>
            <a:normAutofit fontScale="47500" lnSpcReduction="20000"/>
          </a:bodyPr>
          <a:lstStyle/>
          <a:p>
            <a:r>
              <a:rPr lang="it-IT" sz="5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Pozoruj a jednej </a:t>
            </a:r>
            <a:endParaRPr lang="cs-CZ" sz="51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5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Zachycuj a uchovávej energii </a:t>
            </a:r>
            <a:endParaRPr lang="cs-CZ" sz="51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5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Získávej výnos </a:t>
            </a:r>
            <a:endParaRPr lang="cs-CZ" sz="51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5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Usměrňuj sebe sama a přijímej zpětnou vazbu </a:t>
            </a:r>
            <a:endParaRPr lang="cs-CZ" sz="51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5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Využívej obnovitelných zdrojů a služeb a važ si jich </a:t>
            </a:r>
            <a:endParaRPr lang="cs-CZ" sz="51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5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Nevytvářej odpad </a:t>
            </a:r>
            <a:endParaRPr lang="cs-CZ" sz="51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5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Navrhuj od vzorů k detailům </a:t>
            </a:r>
            <a:endParaRPr lang="cs-CZ" sz="51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5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Dej přednost začleňování před oddělováním </a:t>
            </a:r>
            <a:endParaRPr lang="cs-CZ" sz="51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5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Využívej malých a pomalých řešení </a:t>
            </a:r>
            <a:endParaRPr lang="cs-CZ" sz="51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5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Využívej rozmanitosti a važ si jí </a:t>
            </a:r>
            <a:endParaRPr lang="cs-CZ" sz="51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5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Využívej krajů a važ si okrajových systémů </a:t>
            </a:r>
            <a:endParaRPr lang="cs-CZ" sz="51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5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Využívej změnu tvořivě a tvořivě na ni reaguj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7683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6000"/>
                    </a14:imgEffect>
                    <a14:imgEffect>
                      <a14:saturation sat="153000"/>
                    </a14:imgEffect>
                    <a14:imgEffect>
                      <a14:brightnessContrast bright="-3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17" y="0"/>
            <a:ext cx="8567224" cy="6876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108" y="112588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Permakultura ve sr</a:t>
            </a:r>
            <a:r>
              <a:rPr lang="it-IT" b="1" dirty="0" smtClean="0"/>
              <a:t>ovn</a:t>
            </a:r>
            <a:r>
              <a:rPr lang="cs-CZ" b="1" dirty="0" smtClean="0"/>
              <a:t>ání s evropským modelem rozvoje - Místní komunity obecně</a:t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388" y="2347415"/>
            <a:ext cx="10562230" cy="4771244"/>
          </a:xfrm>
        </p:spPr>
        <p:txBody>
          <a:bodyPr/>
          <a:lstStyle/>
          <a:p>
            <a:r>
              <a:rPr lang="cs-C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Efektivní alokace zdrojů s ohledem na kontext, jeho síly a slabosti.</a:t>
            </a:r>
          </a:p>
          <a:p>
            <a:r>
              <a:rPr lang="cs-C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Větší transparentnost, méně korupce.</a:t>
            </a:r>
          </a:p>
          <a:p>
            <a:r>
              <a:rPr lang="cs-C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Nezávislost od „cizích“ fondů, větší soběstačnost, větší svodoba, žádné dluhy.</a:t>
            </a:r>
          </a:p>
          <a:p>
            <a:r>
              <a:rPr lang="cs-C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Místní síly, ne konkurence.</a:t>
            </a:r>
          </a:p>
          <a:p>
            <a:r>
              <a:rPr lang="cs-C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Méně byrokracie, rychlejší proces rozvoje.</a:t>
            </a:r>
          </a:p>
          <a:p>
            <a:pPr marL="0" indent="0">
              <a:buNone/>
            </a:pPr>
            <a:endParaRPr lang="it-IT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56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563</Words>
  <Application>Microsoft Office PowerPoint</Application>
  <PresentationFormat>Širokoúhlá obrazovka</PresentationFormat>
  <Paragraphs>61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Regionální rozvoj v souvislosti s konceptem permakultury </vt:lpstr>
      <vt:lpstr>Rozvoj = růst ?</vt:lpstr>
      <vt:lpstr>ERDF (European Regional Development Fund) Evropský fond pro regionální rozvoj </vt:lpstr>
      <vt:lpstr>Oficiálně </vt:lpstr>
      <vt:lpstr>V praxi</vt:lpstr>
      <vt:lpstr>Prezentace aplikace PowerPoint</vt:lpstr>
      <vt:lpstr>Permakultura vytváření udržitelných lidských sídel v souladu s přírodou</vt:lpstr>
      <vt:lpstr>Principy permakulturního designu</vt:lpstr>
      <vt:lpstr>Permakultura ve srovnání s evropským modelem rozvoje - Místní komunity obecně  </vt:lpstr>
      <vt:lpstr>Permakultura ve srovnání s evropským modelem rozvoje</vt:lpstr>
      <vt:lpstr>Není to všechno černobílé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Silvia Pezzato</dc:creator>
  <cp:lastModifiedBy>Dana Křivánková</cp:lastModifiedBy>
  <cp:revision>34</cp:revision>
  <dcterms:created xsi:type="dcterms:W3CDTF">2016-10-18T11:50:40Z</dcterms:created>
  <dcterms:modified xsi:type="dcterms:W3CDTF">2016-12-09T11:22:38Z</dcterms:modified>
</cp:coreProperties>
</file>