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notesMasterIdLst>
    <p:notesMasterId r:id="rId35"/>
  </p:notesMasterIdLst>
  <p:sldIdLst>
    <p:sldId id="256" r:id="rId2"/>
    <p:sldId id="257" r:id="rId3"/>
    <p:sldId id="258" r:id="rId4"/>
    <p:sldId id="284" r:id="rId5"/>
    <p:sldId id="285" r:id="rId6"/>
    <p:sldId id="259" r:id="rId7"/>
    <p:sldId id="260" r:id="rId8"/>
    <p:sldId id="261" r:id="rId9"/>
    <p:sldId id="262" r:id="rId10"/>
    <p:sldId id="293" r:id="rId11"/>
    <p:sldId id="263" r:id="rId12"/>
    <p:sldId id="278" r:id="rId13"/>
    <p:sldId id="264" r:id="rId14"/>
    <p:sldId id="265" r:id="rId15"/>
    <p:sldId id="288" r:id="rId16"/>
    <p:sldId id="286" r:id="rId17"/>
    <p:sldId id="287" r:id="rId18"/>
    <p:sldId id="269" r:id="rId19"/>
    <p:sldId id="274" r:id="rId20"/>
    <p:sldId id="294" r:id="rId21"/>
    <p:sldId id="280" r:id="rId22"/>
    <p:sldId id="292" r:id="rId23"/>
    <p:sldId id="275" r:id="rId24"/>
    <p:sldId id="276" r:id="rId25"/>
    <p:sldId id="267" r:id="rId26"/>
    <p:sldId id="281" r:id="rId27"/>
    <p:sldId id="291" r:id="rId28"/>
    <p:sldId id="283" r:id="rId29"/>
    <p:sldId id="295" r:id="rId30"/>
    <p:sldId id="268" r:id="rId31"/>
    <p:sldId id="270" r:id="rId32"/>
    <p:sldId id="282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CE1E3-1536-4DC6-B055-35C696A826F5}" type="datetimeFigureOut">
              <a:rPr lang="cs-CZ" smtClean="0"/>
              <a:t>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B6A87-AED3-4992-9848-5BABCDBF30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09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9B7A7F-3F4C-437C-AEE6-DBE8B381AC65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14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B6CF1-B6E0-45E5-B970-B3AE21B656EF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7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E53ADCD-1B4E-42E5-B076-EE8DBEC3931C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4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2D51-CFED-43CB-ADEA-0BFFA758401D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7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F2D5C33-82CF-4871-AB6F-6B0111A22964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71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265D1-7C27-4646-A3AC-8865473B6F64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44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3AA7-A199-4C9A-A7D4-034F8F57FC7D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6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14B1-C8A7-4390-80C7-6035F06D9254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7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FEA3-E949-4FAC-89CF-022EB35D8798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A452FCD-402C-4F89-B142-B14240AB7CAF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9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D2E5F-2255-434D-956A-166AE2AEA8DC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43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764CB8-721B-4852-93B5-F69CE7C865D1}" type="datetime1">
              <a:rPr lang="en-US" smtClean="0"/>
              <a:t>10/6/2016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192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-msxoZgvXa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3383" y="3431930"/>
            <a:ext cx="9982493" cy="150582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Vývoj způsobu obsazovaní </a:t>
            </a:r>
            <a:r>
              <a:rPr lang="cs-CZ" dirty="0" err="1">
                <a:solidFill>
                  <a:schemeClr val="bg1"/>
                </a:solidFill>
              </a:rPr>
              <a:t>ep</a:t>
            </a:r>
            <a:r>
              <a:rPr lang="cs-CZ" dirty="0">
                <a:solidFill>
                  <a:schemeClr val="bg1"/>
                </a:solidFill>
              </a:rPr>
              <a:t>, přímé volby, snahy o sjednocení voleb, volební systémy, Volby 2014 a budoucnost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0517" y="561137"/>
            <a:ext cx="10993546" cy="590321"/>
          </a:xfrm>
        </p:spPr>
        <p:txBody>
          <a:bodyPr>
            <a:normAutofit/>
          </a:bodyPr>
          <a:lstStyle/>
          <a:p>
            <a:r>
              <a:rPr lang="cs-CZ" dirty="0"/>
              <a:t> Magda Komínková															6. října 2016</a:t>
            </a:r>
          </a:p>
        </p:txBody>
      </p:sp>
      <p:sp>
        <p:nvSpPr>
          <p:cNvPr id="4" name="Obdélník 3"/>
          <p:cNvSpPr/>
          <p:nvPr/>
        </p:nvSpPr>
        <p:spPr>
          <a:xfrm>
            <a:off x="5776745" y="586590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</a:t>
            </a:r>
            <a:r>
              <a:rPr lang="cs-CZ" dirty="0"/>
              <a:t>é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32" y="561137"/>
            <a:ext cx="2846070" cy="25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5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Návrh Parlamentu 2015 - Usnesení Evropského parlamentu ze dne 11. listopadu 2015 o reformě volebního práva Evropské unie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Plán pro volby 2019</a:t>
            </a:r>
          </a:p>
          <a:p>
            <a:r>
              <a:rPr lang="cs-CZ" dirty="0"/>
              <a:t>posílení pojmu občanství Unie a rovného volebního práva</a:t>
            </a:r>
          </a:p>
          <a:p>
            <a:r>
              <a:rPr lang="cs-CZ" dirty="0"/>
              <a:t>posílit viditelnost evropských politických stran  (loga na hlasovacích lístcích)</a:t>
            </a:r>
          </a:p>
          <a:p>
            <a:r>
              <a:rPr lang="cs-CZ" dirty="0"/>
              <a:t>12 týdnů před volbami kandidátní listiny včetně kandidátů na předsedu Komise</a:t>
            </a:r>
          </a:p>
          <a:p>
            <a:r>
              <a:rPr lang="cs-CZ" dirty="0"/>
              <a:t>V určitých obvodech povinný práh 3-5 %</a:t>
            </a:r>
          </a:p>
          <a:p>
            <a:r>
              <a:rPr lang="cs-CZ" dirty="0"/>
              <a:t>možnost elektronického hlasování a hlasování poštou</a:t>
            </a:r>
          </a:p>
          <a:p>
            <a:r>
              <a:rPr lang="cs-CZ" dirty="0"/>
              <a:t>minimální věk voličů 16 let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1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PODOBA VOLEB DO EP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Volební systémy používané ve volbách do EP nekopírují systémy aplikované pro národní parlamenty, naopak se ve většině případů liší</a:t>
            </a:r>
          </a:p>
          <a:p>
            <a:r>
              <a:rPr lang="cs-CZ" dirty="0"/>
              <a:t>Postupy konání voleb stanoveny </a:t>
            </a:r>
          </a:p>
          <a:p>
            <a:pPr lvl="1"/>
            <a:r>
              <a:rPr lang="cs-CZ" dirty="0"/>
              <a:t>evropskými právními předpisy - pravidla společná pro všechny členské státy,  </a:t>
            </a:r>
          </a:p>
          <a:p>
            <a:pPr lvl="1"/>
            <a:r>
              <a:rPr lang="cs-CZ" dirty="0"/>
              <a:t>specifickými vnitrostátními předpisy - jež se v jednotlivých státech liší. -konkrétní volební systém a počet volebních obvodů</a:t>
            </a:r>
          </a:p>
          <a:p>
            <a:r>
              <a:rPr lang="cs-CZ" dirty="0"/>
              <a:t>Společná pravidla určují </a:t>
            </a:r>
          </a:p>
          <a:p>
            <a:pPr lvl="1"/>
            <a:r>
              <a:rPr lang="cs-CZ" dirty="0"/>
              <a:t>zásadu poměrného zastoupení a </a:t>
            </a:r>
          </a:p>
          <a:p>
            <a:pPr lvl="1"/>
            <a:r>
              <a:rPr lang="cs-CZ" dirty="0"/>
              <a:t>definují některé případy neslučitelnosti s mandátem.</a:t>
            </a:r>
          </a:p>
          <a:p>
            <a:r>
              <a:rPr lang="cs-CZ" dirty="0"/>
              <a:t>Články 20, 22 a 223 Smlouvy o fungování Evropské unie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50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PODOBA VOLEB DO EP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pic>
        <p:nvPicPr>
          <p:cNvPr id="1026" name="Picture 2" descr="Výsledek obrázku pro european el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1823413"/>
            <a:ext cx="6980872" cy="39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156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Právo cizích státních příslušníků volit a být voleni - </a:t>
            </a:r>
            <a:r>
              <a:rPr lang="cs-CZ" dirty="0"/>
              <a:t>„každý občan Unie mající bydliště v členském státě, jehož není státním příslušníkem, má právo volit a být volen ve volbách do Evropského parlamentu v členském státě, v němž má bydliště“; </a:t>
            </a:r>
            <a:endParaRPr lang="cs-CZ" b="1" dirty="0"/>
          </a:p>
          <a:p>
            <a:r>
              <a:rPr lang="cs-CZ" b="1" dirty="0"/>
              <a:t>Volební systém </a:t>
            </a:r>
            <a:r>
              <a:rPr lang="cs-CZ" dirty="0"/>
              <a:t>- Volby se musejí opírat o poměrné zastoupení a používat buď kandidátní listiny, nebo jednotlivé převoditelné hlasy (článek 1 rozhodnutí Rady 2002/772)</a:t>
            </a:r>
          </a:p>
          <a:p>
            <a:r>
              <a:rPr lang="cs-CZ" b="1" dirty="0"/>
              <a:t>Neslučitelnost </a:t>
            </a:r>
            <a:r>
              <a:rPr lang="cs-CZ" dirty="0"/>
              <a:t>– definovány konkrétní pozice (např. člen vlády členského státu, člen Komise, soudce, generální advokát nebo tajemník Soudního dvora, člen Účetního dvora, člen Evropského hospodářského a sociálního výboru) a především poslanec vnitrostátního parlamentu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ROZDÍLNÉ PRVKY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Volební systém a hranice pro přidělení mandátů - rozhodnutí Rady  2002 - všechny členské státy poměrný systém</a:t>
            </a:r>
          </a:p>
          <a:p>
            <a:r>
              <a:rPr lang="cs-CZ" dirty="0"/>
              <a:t>Hranice volebních obvodů - většina členských států jeden volební obvod.  X Belgie, Francie, Irsko, Itálie a Spojené království - několik regionálních volebních obvodů.</a:t>
            </a:r>
          </a:p>
          <a:p>
            <a:r>
              <a:rPr lang="cs-CZ" dirty="0"/>
              <a:t>Volební právo  - 18 a 16 let</a:t>
            </a:r>
          </a:p>
          <a:p>
            <a:r>
              <a:rPr lang="cs-CZ" dirty="0"/>
              <a:t>Právo být volen – 18, 21, 23 a 25 let</a:t>
            </a:r>
          </a:p>
          <a:p>
            <a:r>
              <a:rPr lang="cs-CZ" dirty="0"/>
              <a:t>Kandidatura - kandidatura předložena pol. stranou nebo sdružením X požadovaný podpis voličů</a:t>
            </a:r>
          </a:p>
          <a:p>
            <a:r>
              <a:rPr lang="cs-CZ" dirty="0"/>
              <a:t>Termíny konání voleb</a:t>
            </a:r>
          </a:p>
          <a:p>
            <a:r>
              <a:rPr lang="cs-CZ" dirty="0"/>
              <a:t>Možnosti voličů změnit pořadí kandidátů na kandidátních listinách</a:t>
            </a:r>
          </a:p>
          <a:p>
            <a:r>
              <a:rPr lang="cs-CZ" dirty="0"/>
              <a:t>Ověření výsledků a pravidla volebních kampaní</a:t>
            </a:r>
          </a:p>
          <a:p>
            <a:r>
              <a:rPr lang="cs-CZ" dirty="0"/>
              <a:t>Obsazení mandátu uvolněného během volebního období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9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voleb a povinné hlasování (2014)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2080449"/>
            <a:ext cx="7160895" cy="4181545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6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systém a počet mandátů (2014)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899" y="1841674"/>
            <a:ext cx="5951221" cy="5032283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1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Volební klausule a minimální věk kandidátů (2014)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44" y="2217292"/>
            <a:ext cx="10376310" cy="360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7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VOLEB 2014 – go to </a:t>
            </a:r>
            <a:r>
              <a:rPr lang="cs-CZ" dirty="0" err="1"/>
              <a:t>vote</a:t>
            </a:r>
            <a:r>
              <a:rPr lang="cs-CZ" dirty="0"/>
              <a:t>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94732"/>
            <a:ext cx="11029615" cy="3678303"/>
          </a:xfrm>
        </p:spPr>
        <p:txBody>
          <a:bodyPr>
            <a:normAutofit/>
          </a:bodyPr>
          <a:lstStyle/>
          <a:p>
            <a:r>
              <a:rPr lang="cs-CZ" b="1" dirty="0"/>
              <a:t>Parlament10. září 2013 oficiálně spustil informační kampaň před volbami – 4 fáze</a:t>
            </a:r>
          </a:p>
          <a:p>
            <a:pPr lvl="1"/>
            <a:r>
              <a:rPr lang="cs-CZ" dirty="0"/>
              <a:t>1) představit nové pravomoci Evropského parlamentu a jejich důsledky pro občany žijící v EU.</a:t>
            </a:r>
          </a:p>
          <a:p>
            <a:pPr lvl="1"/>
            <a:r>
              <a:rPr lang="cs-CZ" dirty="0"/>
              <a:t>2) vyzdvihla v sérií interaktivních událostí v evropských městech pětici klíčových témat - ekonomiku, zaměstnanost, kvalitu života, finance a EU ve světě. </a:t>
            </a:r>
          </a:p>
          <a:p>
            <a:pPr lvl="1"/>
            <a:r>
              <a:rPr lang="cs-CZ" dirty="0"/>
              <a:t>3) volební kampaň od února 2014 – důraz na datum voleb </a:t>
            </a:r>
          </a:p>
          <a:p>
            <a:pPr lvl="1"/>
            <a:r>
              <a:rPr lang="cs-CZ" dirty="0"/>
              <a:t>4) představení nově zvoleného Parlamentu, volby nového předsedy EK novým Parlamentem a uvedení do funkce nové Komise.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990" y="4628703"/>
            <a:ext cx="4156709" cy="22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9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EU – kampaň na podporu voleb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1994732"/>
            <a:ext cx="11029615" cy="3678303"/>
          </a:xfrm>
        </p:spPr>
        <p:txBody>
          <a:bodyPr/>
          <a:lstStyle/>
          <a:p>
            <a:r>
              <a:rPr lang="cs-CZ" dirty="0"/>
              <a:t>Probíhala organizovaná kampaň Unie, aby lidé přišli k volbám X volby na národní úrovni</a:t>
            </a:r>
          </a:p>
          <a:p>
            <a:r>
              <a:rPr lang="cs-CZ" dirty="0"/>
              <a:t>„Volby do Evropského parlamentu: rozhodněte, kdo povede Evropu“ - https://youtu.be/CllGhZ-YKGg</a:t>
            </a:r>
          </a:p>
          <a:p>
            <a:r>
              <a:rPr lang="cs-CZ" dirty="0"/>
              <a:t>„</a:t>
            </a:r>
            <a:r>
              <a:rPr lang="en-US" dirty="0"/>
              <a:t>This time it was different: the voices of the 2014 European elections</a:t>
            </a:r>
            <a:r>
              <a:rPr lang="cs-CZ" dirty="0"/>
              <a:t>“</a:t>
            </a:r>
          </a:p>
          <a:p>
            <a:r>
              <a:rPr lang="cs-CZ" dirty="0">
                <a:hlinkClick r:id="rId2"/>
              </a:rPr>
              <a:t>https://youtu.be/-msxoZgvXaU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975" y="4444684"/>
            <a:ext cx="7529512" cy="21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shromáždění k evropskému parlamentu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Shromáždění od počátku usilovalo o nárůst pravomocí</a:t>
            </a:r>
          </a:p>
          <a:p>
            <a:r>
              <a:rPr lang="cs-CZ" dirty="0"/>
              <a:t>Otázku jednotného volebního systému </a:t>
            </a:r>
            <a:r>
              <a:rPr lang="cs-CZ" dirty="0" smtClean="0"/>
              <a:t>diskutují </a:t>
            </a:r>
            <a:r>
              <a:rPr lang="cs-CZ" dirty="0"/>
              <a:t>členské státy </a:t>
            </a:r>
            <a:r>
              <a:rPr lang="cs-CZ" dirty="0" smtClean="0"/>
              <a:t>prakticky </a:t>
            </a:r>
            <a:r>
              <a:rPr lang="cs-CZ" dirty="0"/>
              <a:t>od založení prvního společenství ESUO, kdy byla tato alternativa poprvé zmíněna</a:t>
            </a:r>
          </a:p>
          <a:p>
            <a:r>
              <a:rPr lang="cs-CZ" dirty="0"/>
              <a:t>Ve Smlouvě o EHS bylo Shromáždění pověřeno vypracováním návrhu, který</a:t>
            </a:r>
            <a:r>
              <a:rPr lang="cs-CZ" b="1" dirty="0"/>
              <a:t> „by umožnil volby s všeobecným hlasováním podle jednotného řádu ve všech členských státech</a:t>
            </a:r>
            <a:r>
              <a:rPr lang="cs-CZ" dirty="0"/>
              <a:t>“</a:t>
            </a:r>
          </a:p>
          <a:p>
            <a:r>
              <a:rPr lang="cs-CZ" dirty="0"/>
              <a:t>Polovina 60. let se pojí s institucionální krizí </a:t>
            </a:r>
            <a:r>
              <a:rPr lang="cs-CZ" dirty="0" smtClean="0"/>
              <a:t>Společenství – útlum integrace – mezivládní přístup</a:t>
            </a:r>
            <a:endParaRPr lang="cs-CZ" dirty="0"/>
          </a:p>
          <a:p>
            <a:r>
              <a:rPr lang="cs-CZ" dirty="0" err="1"/>
              <a:t>Tindemasova</a:t>
            </a:r>
            <a:r>
              <a:rPr lang="cs-CZ" dirty="0"/>
              <a:t> zpráva (1975) – apel na vícerychlostní Evropu a vhodnost zakotvení přímých voleb – zpráva nastínila možný budoucí vývoj</a:t>
            </a:r>
          </a:p>
          <a:p>
            <a:r>
              <a:rPr lang="cs-CZ" dirty="0"/>
              <a:t>Přímé volby – větší aktivita EP – snaha o maximální využití kompetencí – prosazování konzultační procedury (</a:t>
            </a:r>
            <a:r>
              <a:rPr lang="cs-CZ" dirty="0" err="1" smtClean="0"/>
              <a:t>Izoglukóza</a:t>
            </a:r>
            <a:r>
              <a:rPr lang="cs-CZ" dirty="0" smtClean="0"/>
              <a:t> 1979) – konec obcházení Radou</a:t>
            </a:r>
            <a:endParaRPr lang="cs-CZ" dirty="0"/>
          </a:p>
          <a:p>
            <a:r>
              <a:rPr lang="cs-CZ" dirty="0"/>
              <a:t>JEA a posílení pravomocí </a:t>
            </a:r>
            <a:r>
              <a:rPr lang="cs-CZ" dirty="0" smtClean="0"/>
              <a:t>EP (spolupráce) </a:t>
            </a:r>
            <a:r>
              <a:rPr lang="cs-CZ" dirty="0"/>
              <a:t>+ následný růst </a:t>
            </a:r>
            <a:r>
              <a:rPr lang="cs-CZ" dirty="0" smtClean="0"/>
              <a:t>pravomocí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02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Kandidáti ČR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055" y="2062956"/>
            <a:ext cx="2190750" cy="2085975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2167008"/>
            <a:ext cx="2743200" cy="16668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6512" y="4148931"/>
            <a:ext cx="1800225" cy="2543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886" y="4151586"/>
            <a:ext cx="2543175" cy="1800225"/>
          </a:xfrm>
          <a:prstGeom prst="rect">
            <a:avLst/>
          </a:prstGeom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79552"/>
              </p:ext>
            </p:extLst>
          </p:nvPr>
        </p:nvGraphicFramePr>
        <p:xfrm>
          <a:off x="3362325" y="2333407"/>
          <a:ext cx="5835660" cy="2900853"/>
        </p:xfrm>
        <a:graphic>
          <a:graphicData uri="http://schemas.openxmlformats.org/drawingml/2006/table">
            <a:tbl>
              <a:tblPr/>
              <a:tblGrid>
                <a:gridCol w="4834891">
                  <a:extLst>
                    <a:ext uri="{9D8B030D-6E8A-4147-A177-3AD203B41FA5}">
                      <a16:colId xmlns="" xmlns:a16="http://schemas.microsoft.com/office/drawing/2014/main" val="2153682694"/>
                    </a:ext>
                  </a:extLst>
                </a:gridCol>
                <a:gridCol w="365760">
                  <a:extLst>
                    <a:ext uri="{9D8B030D-6E8A-4147-A177-3AD203B41FA5}">
                      <a16:colId xmlns="" xmlns:a16="http://schemas.microsoft.com/office/drawing/2014/main" val="432064651"/>
                    </a:ext>
                  </a:extLst>
                </a:gridCol>
                <a:gridCol w="635009">
                  <a:extLst>
                    <a:ext uri="{9D8B030D-6E8A-4147-A177-3AD203B41FA5}">
                      <a16:colId xmlns="" xmlns:a16="http://schemas.microsoft.com/office/drawing/2014/main" val="906834457"/>
                    </a:ext>
                  </a:extLst>
                </a:gridCol>
              </a:tblGrid>
              <a:tr h="285288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b="0" dirty="0">
                          <a:solidFill>
                            <a:srgbClr val="565656"/>
                          </a:solidFill>
                          <a:effectLst/>
                        </a:rPr>
                        <a:t>ANO 2011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4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19,05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7255377"/>
                  </a:ext>
                </a:extLst>
              </a:tr>
              <a:tr h="285288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TOP 09 a Starostové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4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19,05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958923"/>
                  </a:ext>
                </a:extLst>
              </a:tr>
              <a:tr h="427368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Česká strana sociálně demokratická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4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19,05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3948040"/>
                  </a:ext>
                </a:extLst>
              </a:tr>
              <a:tr h="427368">
                <a:tc>
                  <a:txBody>
                    <a:bodyPr/>
                    <a:lstStyle/>
                    <a:p>
                      <a:pPr algn="l" fontAlgn="t"/>
                      <a:r>
                        <a:rPr lang="it-IT" sz="1500" b="0">
                          <a:solidFill>
                            <a:srgbClr val="565656"/>
                          </a:solidFill>
                          <a:effectLst/>
                        </a:rPr>
                        <a:t>Komunistická strana Čech a Moravy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3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14,29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05882818"/>
                  </a:ext>
                </a:extLst>
              </a:tr>
              <a:tr h="599271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Křesťanská a demokratická unie - Československá strana lidová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3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14,29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054546"/>
                  </a:ext>
                </a:extLst>
              </a:tr>
              <a:tr h="427368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Občanská demokratická strana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2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9,52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4199523"/>
                  </a:ext>
                </a:extLst>
              </a:tr>
              <a:tr h="285288">
                <a:tc>
                  <a:txBody>
                    <a:bodyPr/>
                    <a:lstStyle/>
                    <a:p>
                      <a:pPr algn="l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Strana svobodných občanů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>
                          <a:solidFill>
                            <a:srgbClr val="565656"/>
                          </a:solidFill>
                          <a:effectLst/>
                        </a:rPr>
                        <a:t>1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1500" b="0" dirty="0">
                          <a:solidFill>
                            <a:srgbClr val="565656"/>
                          </a:solidFill>
                          <a:effectLst/>
                        </a:rPr>
                        <a:t>4,7</a:t>
                      </a:r>
                    </a:p>
                  </a:txBody>
                  <a:tcPr marL="79447" marR="79447" marT="55613" marB="55613">
                    <a:lnL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DCD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082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489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předvolební kampaň - </a:t>
            </a:r>
            <a:r>
              <a:rPr lang="cs-CZ" dirty="0" err="1"/>
              <a:t>spitzenkandidaten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2050" name="Picture 2" descr="Výsledek obrázku pro european el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063" y="1994764"/>
            <a:ext cx="6561874" cy="367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3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spitzenkandidaten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Poprvé evropské politické strany jmenovaly své kandidáty na předsedu Evropské komise</a:t>
            </a:r>
          </a:p>
          <a:p>
            <a:pPr lvl="1"/>
            <a:r>
              <a:rPr lang="cs-CZ" dirty="0"/>
              <a:t>Německé </a:t>
            </a:r>
            <a:r>
              <a:rPr lang="cs-CZ" i="1" dirty="0" err="1"/>
              <a:t>Spitzenkandidat</a:t>
            </a:r>
            <a:r>
              <a:rPr lang="cs-CZ" dirty="0"/>
              <a:t> znamená vrcholné nebo vedoucí kandidáty, které strany prosazují jako své favority, například na úřad kancléře.</a:t>
            </a:r>
          </a:p>
          <a:p>
            <a:r>
              <a:rPr lang="cs-CZ" dirty="0">
                <a:solidFill>
                  <a:schemeClr val="tx1"/>
                </a:solidFill>
              </a:rPr>
              <a:t>Lisabonská smlouva </a:t>
            </a:r>
          </a:p>
          <a:p>
            <a:pPr lvl="1"/>
            <a:r>
              <a:rPr lang="cs-CZ" dirty="0"/>
              <a:t>S přihlédnutím k volbám do EP a po náležitých konzultacích navrhne Evropská rada kvalifikovanou většinou Evropskému parlamentu kandidáta na funkci předsedy Komise. Tohoto kandidáta zvolí Evropský parlament většinou hlasů všech svých členů. Nezíská-li potřebnou většinu, navrhne Evropská rada do jednoho měsíce kvalifikovanou většinou nového kandidáta, kterého zvolí Evropský parlament stejným postupem. (čl. 17 Smlouvy o EU revidované Lisabonskou smlouvou)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/>
              <a:t>http://www.europarl.europa.eu/news/cs/news-room/20150526STO59409/spitzenkandidaten-v-evropsk%C3%BDch-volb%C3%A1ch-2014-jak-to-v%C5%A1echno-za%C4%8Dalo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06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Důvody účasti či neúčasti – průzkum po volbách 2014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Důvody účasti-  stejně jako v roce 2009: splnění jejich občanské povinnosti, pravidelná účast ve volbách či aby podpořili politickou stranu, která je jim blízká. </a:t>
            </a:r>
          </a:p>
          <a:p>
            <a:pPr lvl="1"/>
            <a:r>
              <a:rPr lang="cs-CZ" dirty="0"/>
              <a:t>následují důvody příznačně evropské: aby dali najevo svou podporu EU, neboť „se cítí Evropanem (Evropankou) či občanem (občankou) EU“ nebo protože „mohou díky účasti v evropských volbách něco změnit“. </a:t>
            </a:r>
          </a:p>
          <a:p>
            <a:pPr lvl="1"/>
            <a:r>
              <a:rPr lang="cs-CZ" dirty="0"/>
              <a:t>„s cílem ovlivnit volbu předsedy Evropské komise“. -  tuto možnost mezi třemi odpověďmi, které mohli uvést jako odůvodnění své účasti ve volbách, 5 % voličů; ve 3 zemích víc než 10 %: Rakousko (12 %), Německo, Lucembursko (10 %)  </a:t>
            </a:r>
          </a:p>
          <a:p>
            <a:r>
              <a:rPr lang="cs-CZ" dirty="0"/>
              <a:t>Důvody neúčasti - stejně jako v roce 2009: nedůvěra v politiku a nezájem o politiku obecně: „účast ve volbách nemá žádný dopad nebo nic nezmění“. </a:t>
            </a:r>
          </a:p>
          <a:p>
            <a:pPr lvl="1"/>
            <a:r>
              <a:rPr lang="cs-CZ" dirty="0"/>
              <a:t>na prvních místech nefigurují důvody spojené se zdrženlivostí vůči EU: nezájem o evropské záležitosti, nespokojenost s EP, nedostatečné vědomosti o EU, nesouhlas s EU a chybějící veřejná diskuse. </a:t>
            </a:r>
          </a:p>
          <a:p>
            <a:r>
              <a:rPr lang="cs-CZ" dirty="0"/>
              <a:t>Spokojenost X nespokojenost 		účast X neúčast (???)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3817620" y="5543549"/>
            <a:ext cx="457200" cy="246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530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 volební klausule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Ve dvou rozhodnutích přijatých v roce 2011 a 2014 německý ústavní soud prohlásil hranici pro volby do Evropského parlamentu (5%, poté 3%) za protiústavní.</a:t>
            </a:r>
          </a:p>
          <a:p>
            <a:r>
              <a:rPr lang="cs-CZ" dirty="0"/>
              <a:t>Německý ústavní soud chápe uzavírací klauzuli jako zásah do rovnosti volebního práva</a:t>
            </a:r>
          </a:p>
          <a:p>
            <a:pPr marL="306000" lvl="1"/>
            <a:r>
              <a:rPr lang="cs-CZ" dirty="0"/>
              <a:t>Případ České republiky - Česká pirátská strana a Strana zelených, které ve volbách nezískaly žádné mandáty, protože nepřekročily pětiprocentní </a:t>
            </a:r>
            <a:r>
              <a:rPr lang="cs-CZ" dirty="0" err="1"/>
              <a:t>kvórum</a:t>
            </a:r>
            <a:r>
              <a:rPr lang="cs-CZ" dirty="0"/>
              <a:t>, podaly na tuto podmínku stížnost k Nejvyššímu správnímu soudu.</a:t>
            </a:r>
            <a:r>
              <a:rPr lang="cs-CZ" baseline="30000" dirty="0"/>
              <a:t> </a:t>
            </a:r>
            <a:r>
              <a:rPr lang="cs-CZ" dirty="0"/>
              <a:t>Minimální hranici pro vstup strany do EP zrušil ústavní soud v Německu </a:t>
            </a:r>
          </a:p>
          <a:p>
            <a:pPr marL="576000" lvl="2"/>
            <a:r>
              <a:rPr lang="cs-CZ" dirty="0"/>
              <a:t>24. června Nejvyšší správní soud jednání ve věci stížností zamítl a podal Ústavnímu soudu návrh na zrušení klauzule - Nejvyšší správní soud podal návrh v souvislosti s řízením o návrhu Strany zelených na vyslovení neplatnosti volby kandidátů T. </a:t>
            </a:r>
            <a:r>
              <a:rPr lang="cs-CZ" dirty="0" err="1"/>
              <a:t>Zdechovského</a:t>
            </a:r>
            <a:r>
              <a:rPr lang="cs-CZ" dirty="0"/>
              <a:t> a M. </a:t>
            </a:r>
            <a:r>
              <a:rPr lang="cs-CZ" dirty="0" err="1"/>
              <a:t>Poche</a:t>
            </a:r>
            <a:r>
              <a:rPr lang="cs-CZ" dirty="0"/>
              <a:t> </a:t>
            </a:r>
          </a:p>
          <a:p>
            <a:pPr marL="576000" lvl="2"/>
            <a:r>
              <a:rPr lang="cs-CZ" dirty="0"/>
              <a:t>Plénum Ústavního soudu 1. června 2015  (soudce zpravodaj Jiří Zemánek) zamítlo návrh Nejvyššího správního soudu na zrušení ustanovení § 47 zákona č. 62/2003 Sb., o volbách do Evropského parlamentu a o změně některých zákonů, ve znění pozdějších předpisů, a ustanovení § 48 odst. 1 ve slovech „ , které postoupily do skrutinia,“ téhož zákona.</a:t>
            </a:r>
          </a:p>
          <a:p>
            <a:pPr lvl="1"/>
            <a:r>
              <a:rPr lang="cs-CZ" dirty="0"/>
              <a:t>Uzavírací klauzule v zákoně o volbách do Evropského parlamentu je slučitelná s principy demokratického právního státu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28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2014 - výsledky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798" y="3796539"/>
            <a:ext cx="4211217" cy="2366169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862" y="2134324"/>
            <a:ext cx="4019551" cy="28453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23413"/>
            <a:ext cx="4602479" cy="30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voleb ve členských státech 2014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3074" name="Picture 2" descr="Výsledek obrázku pro european elec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729" y="1820359"/>
            <a:ext cx="5409461" cy="423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67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voleb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2050" name="Picture 2" descr="https://upload.wikimedia.org/wikipedia/en/timeline/baebfd44092638b7ec8b944d5e8b798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" y="2011680"/>
            <a:ext cx="1152144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03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 voleb 2014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496" y="1818552"/>
            <a:ext cx="5078183" cy="4030663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37" y="2909887"/>
            <a:ext cx="43338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69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po volbách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cs-CZ" b="1" dirty="0"/>
              <a:t>1. Zasedání politických skupin - červen</a:t>
            </a:r>
          </a:p>
          <a:p>
            <a:pPr lvl="1" fontAlgn="base"/>
            <a:r>
              <a:rPr lang="cs-CZ" dirty="0"/>
              <a:t>Na základě své politické příslušnosti vytvoří poslanci z různých zemí EU politické skupiny. Aby bylo možné skupinu sestavit, musí sestávat nejméně z 25 poslanců zvolených  alespoň v jedné čtvrtině členských států (tj. nejméně sedmi).</a:t>
            </a:r>
          </a:p>
          <a:p>
            <a:pPr fontAlgn="base"/>
            <a:r>
              <a:rPr lang="cs-CZ" b="1" dirty="0"/>
              <a:t>2. Ustavující zasedání, 1. – 3. července 2014, Štrasburk</a:t>
            </a:r>
          </a:p>
          <a:p>
            <a:pPr lvl="1" fontAlgn="base"/>
            <a:r>
              <a:rPr lang="cs-CZ" dirty="0"/>
              <a:t>První zasedání nového Parlamentu bude věnováno formálnímu ustavení Parlamentu. Noví poslanci v jeho průběhu zvolí svého předsedu, 14 místopředsedů a pět kvestorů. Zahájení zasedání bude předsedat odstupující předseda, bude-li znovu zvolen poslancem.  Není-li tomu tak, předsedá zasedání jeden z odstupujících místopředsedů dle pořadí postavení nebo, v případě kdy žádný z místopředsedů neodstupuje, předsedá volbě předsedy služebně nejstarší poslanec (článek 12 Jednacího řádu EP).</a:t>
            </a:r>
          </a:p>
          <a:p>
            <a:pPr fontAlgn="base"/>
            <a:r>
              <a:rPr lang="cs-CZ" b="1" dirty="0"/>
              <a:t>3. Ustavení výborů, 7. - 10. července, Brusel</a:t>
            </a:r>
          </a:p>
          <a:p>
            <a:pPr lvl="1" fontAlgn="base"/>
            <a:r>
              <a:rPr lang="cs-CZ" dirty="0"/>
              <a:t>V týdnu následujícím po ustavujícím zasedání Parlamentu si stálé výbory zvolí své předsedy a místopředsedy. Stejně tak učiní meziparlamentní delegace EP.</a:t>
            </a:r>
          </a:p>
          <a:p>
            <a:pPr lvl="1" fontAlgn="base"/>
            <a:r>
              <a:rPr lang="cs-CZ" dirty="0"/>
              <a:t>Každý stálý výbor volí své předsednictvo, složené z předsedy a místopředsedů. Počet místopředsedů, kteří mají být zvoleni, je stanoven plénem Parlamentu na základě návrhu Konference předsedů (předseda EP a předsedové politických skupin).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5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přímým volbám – PRVNÍ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 celou dobu je stěžejní spor mezi mezivládním (proti) a nadnárodním přístupem (pro)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Shromáždění ESUO – byla zmíněna možnost přímých voleb X poslanci/delegáti byli určeni z řad poslanců národních poslanců – nebyl ovšem určen společný způsob nominace </a:t>
            </a:r>
          </a:p>
          <a:p>
            <a:r>
              <a:rPr lang="cs-CZ" dirty="0"/>
              <a:t>Smlouva EHS a EURATOM – Shromáždění se stalo společným orgánem </a:t>
            </a:r>
          </a:p>
          <a:p>
            <a:r>
              <a:rPr lang="cs-CZ" dirty="0"/>
              <a:t>Římské smlouvy – přímé volby pouze jako možnost, Shromáždění pověřeno úkolem vypracovat návrh na přímé volby (čl. 138 Smlouvy o EHS)</a:t>
            </a:r>
          </a:p>
          <a:p>
            <a:pPr lvl="1"/>
            <a:r>
              <a:rPr lang="cs-CZ" dirty="0"/>
              <a:t> </a:t>
            </a:r>
            <a:r>
              <a:rPr lang="cs-CZ" b="1" dirty="0" err="1"/>
              <a:t>Dehousseova</a:t>
            </a:r>
            <a:r>
              <a:rPr lang="cs-CZ" b="1" dirty="0"/>
              <a:t> zpráva (1960) </a:t>
            </a:r>
            <a:r>
              <a:rPr lang="cs-CZ" dirty="0"/>
              <a:t>- navrhovala variantu s přímou volbou 2/3 poslanců, přičemž zbylá 1/3 členů Shromáždění měla být i nadále nominována národními parlamenty</a:t>
            </a:r>
          </a:p>
          <a:p>
            <a:pPr lvl="1"/>
            <a:r>
              <a:rPr lang="cs-CZ" dirty="0"/>
              <a:t>prosazováno schválení jednotného volebního systému ve společném výboru Rady a Shromáždění X článek 138 Smlouvy o EHS předpokládal jednomyslný souhlas Rady a následně přijetí předlohy v souladu s ústavními předpisy jednotlivých členských států</a:t>
            </a:r>
          </a:p>
          <a:p>
            <a:pPr lvl="1"/>
            <a:r>
              <a:rPr lang="cs-CZ" dirty="0"/>
              <a:t>Rada návrh neschválila – vliv Francie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21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 - VOLBY 2019?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Spitzenkandidaten</a:t>
            </a:r>
            <a:r>
              <a:rPr lang="cs-CZ" dirty="0"/>
              <a:t>?</a:t>
            </a:r>
          </a:p>
          <a:p>
            <a:r>
              <a:rPr lang="cs-CZ" dirty="0"/>
              <a:t>Nový volební systém? </a:t>
            </a:r>
          </a:p>
          <a:p>
            <a:r>
              <a:rPr lang="cs-CZ" dirty="0"/>
              <a:t>Větší propojení s Komisí?</a:t>
            </a:r>
          </a:p>
          <a:p>
            <a:r>
              <a:rPr lang="cs-CZ" dirty="0"/>
              <a:t>Snížení celkového počtu poslanců?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87" y="1791032"/>
            <a:ext cx="2795588" cy="268571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92" y="3869183"/>
            <a:ext cx="3587115" cy="25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47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VOLEB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54529"/>
            <a:ext cx="4274086" cy="2956243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102" y="598170"/>
            <a:ext cx="4710937" cy="34051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52" y="2983230"/>
            <a:ext cx="3591878" cy="359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20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Druhořadé volby – </a:t>
            </a:r>
            <a:r>
              <a:rPr lang="cs-CZ" dirty="0" err="1"/>
              <a:t>Reiff</a:t>
            </a:r>
            <a:r>
              <a:rPr lang="cs-CZ" dirty="0"/>
              <a:t>, </a:t>
            </a:r>
            <a:r>
              <a:rPr lang="cs-CZ" dirty="0" err="1"/>
              <a:t>Schmitt</a:t>
            </a:r>
            <a:r>
              <a:rPr lang="cs-CZ" dirty="0"/>
              <a:t> 1980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 ve volbách do EP je nižší než v národních </a:t>
            </a:r>
            <a:br>
              <a:rPr lang="cs-CZ" dirty="0"/>
            </a:br>
            <a:r>
              <a:rPr lang="cs-CZ" dirty="0"/>
              <a:t>parlamentních volbách </a:t>
            </a:r>
          </a:p>
          <a:p>
            <a:r>
              <a:rPr lang="cs-CZ" dirty="0"/>
              <a:t>Politické strany, které jsou v době konání evropských </a:t>
            </a:r>
            <a:br>
              <a:rPr lang="cs-CZ" dirty="0"/>
            </a:br>
            <a:r>
              <a:rPr lang="cs-CZ" dirty="0"/>
              <a:t>voleb součástí vládní koalice, utrpí ve volbách do EP </a:t>
            </a:r>
            <a:br>
              <a:rPr lang="cs-CZ" dirty="0"/>
            </a:br>
            <a:r>
              <a:rPr lang="cs-CZ" dirty="0"/>
              <a:t>ztráty</a:t>
            </a:r>
          </a:p>
          <a:p>
            <a:r>
              <a:rPr lang="cs-CZ" dirty="0"/>
              <a:t>Velké politické strany si ve volbách do EP </a:t>
            </a:r>
            <a:br>
              <a:rPr lang="cs-CZ" dirty="0"/>
            </a:br>
            <a:r>
              <a:rPr lang="cs-CZ" dirty="0"/>
              <a:t>pohorší, zatímco malé politické strany získají</a:t>
            </a:r>
          </a:p>
          <a:p>
            <a:endParaRPr lang="cs-CZ" dirty="0"/>
          </a:p>
          <a:p>
            <a:r>
              <a:rPr lang="cs-CZ" dirty="0"/>
              <a:t>Stále platí?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968" y="1882569"/>
            <a:ext cx="5961032" cy="47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93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 VOLEB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volby x evropské volby</a:t>
            </a:r>
          </a:p>
          <a:p>
            <a:r>
              <a:rPr lang="cs-CZ" dirty="0"/>
              <a:t>asynchronnost s národními volbami</a:t>
            </a:r>
          </a:p>
          <a:p>
            <a:r>
              <a:rPr lang="cs-CZ" dirty="0"/>
              <a:t>Absence „evropského lidu“</a:t>
            </a:r>
          </a:p>
          <a:p>
            <a:r>
              <a:rPr lang="cs-CZ" dirty="0"/>
              <a:t>Absence fungujících evropských politických stran</a:t>
            </a:r>
          </a:p>
          <a:p>
            <a:r>
              <a:rPr lang="cs-CZ" dirty="0"/>
              <a:t>Neochota členských států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700" y="619012"/>
            <a:ext cx="3660558" cy="26584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02" y="4679473"/>
            <a:ext cx="2882359" cy="21785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393" y="1755643"/>
            <a:ext cx="3016568" cy="24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24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přímým volbám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Shromáždění se pokusilo zabránit stálému odsunování otázky přímých voleb - 1969 možnost podání žaloby proti Radě za nečinnost podle čl. 175 Smlouvy o EHS.</a:t>
            </a:r>
          </a:p>
          <a:p>
            <a:r>
              <a:rPr lang="cs-CZ" b="1" dirty="0"/>
              <a:t>Summit v Haagu (1969)- </a:t>
            </a:r>
            <a:r>
              <a:rPr lang="cs-CZ" dirty="0"/>
              <a:t>oživení debaty X rozšíření o nové státy</a:t>
            </a:r>
          </a:p>
          <a:p>
            <a:r>
              <a:rPr lang="cs-CZ" b="1" dirty="0"/>
              <a:t>Paříž 1974 </a:t>
            </a:r>
            <a:r>
              <a:rPr lang="cs-CZ" dirty="0"/>
              <a:t>– přímé volby nepovedou k novým pravomocím</a:t>
            </a:r>
          </a:p>
          <a:p>
            <a:r>
              <a:rPr lang="cs-CZ" dirty="0"/>
              <a:t>Vyjasnění jednotnosti – společné principy rovnosti, všeobecnosti, přímosti a tajnosti</a:t>
            </a:r>
          </a:p>
          <a:p>
            <a:r>
              <a:rPr lang="cs-CZ" b="1" dirty="0" err="1"/>
              <a:t>Patijnova</a:t>
            </a:r>
            <a:r>
              <a:rPr lang="cs-CZ" b="1" dirty="0"/>
              <a:t> zpráva (1975) </a:t>
            </a:r>
            <a:r>
              <a:rPr lang="cs-CZ" dirty="0"/>
              <a:t>– další iniciativa EP – návrh data první voleb (květen 1978)</a:t>
            </a:r>
          </a:p>
          <a:p>
            <a:pPr lvl="1"/>
            <a:r>
              <a:rPr lang="cs-CZ" dirty="0"/>
              <a:t>oddělila otázku přímých voleb od jednotného volebního systému </a:t>
            </a:r>
          </a:p>
          <a:p>
            <a:pPr lvl="1"/>
            <a:r>
              <a:rPr lang="cs-CZ" dirty="0"/>
              <a:t>Evropská rada - podpoří přímé volby v nejbližším možném termínu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4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k přímým volbám – Bruselský akt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Rozhodnutí Rady 20. září 1976</a:t>
            </a:r>
          </a:p>
          <a:p>
            <a:r>
              <a:rPr lang="cs-CZ" dirty="0"/>
              <a:t>Vycházelo z </a:t>
            </a:r>
            <a:r>
              <a:rPr lang="cs-CZ" dirty="0" err="1"/>
              <a:t>Patijnovy</a:t>
            </a:r>
            <a:r>
              <a:rPr lang="cs-CZ" dirty="0"/>
              <a:t> zprávy</a:t>
            </a:r>
          </a:p>
          <a:p>
            <a:r>
              <a:rPr lang="cs-CZ" dirty="0"/>
              <a:t>Aktem byly zavedeny přímé volby</a:t>
            </a:r>
          </a:p>
          <a:p>
            <a:r>
              <a:rPr lang="cs-CZ" dirty="0"/>
              <a:t>Letos výročí 40 let od podpisu</a:t>
            </a:r>
          </a:p>
          <a:p>
            <a:r>
              <a:rPr lang="cs-CZ" dirty="0"/>
              <a:t>Akt stanovil (čl. 7), že úprava volební procedury je ponechána</a:t>
            </a:r>
          </a:p>
          <a:p>
            <a:pPr marL="0" indent="0">
              <a:buNone/>
            </a:pPr>
            <a:r>
              <a:rPr lang="cs-CZ" dirty="0"/>
              <a:t>     členským státům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en-US" dirty="0"/>
              <a:t>Georges </a:t>
            </a:r>
            <a:r>
              <a:rPr lang="en-US" dirty="0" err="1"/>
              <a:t>Spénale</a:t>
            </a:r>
            <a:r>
              <a:rPr lang="en-US" dirty="0"/>
              <a:t>, </a:t>
            </a:r>
            <a:r>
              <a:rPr lang="cs-CZ" dirty="0"/>
              <a:t>tehdejší předseda EP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en-US" dirty="0"/>
              <a:t> “</a:t>
            </a:r>
            <a:r>
              <a:rPr lang="en-US" i="1" dirty="0"/>
              <a:t>We are perfectly aware that in Europe today there are many things which can seem infinitely more urgent than an institutional problem.</a:t>
            </a:r>
            <a:r>
              <a:rPr lang="cs-CZ" i="1" dirty="0"/>
              <a:t> </a:t>
            </a:r>
            <a:r>
              <a:rPr lang="en-US" i="1" dirty="0"/>
              <a:t>We know very well that we are encircled by inflation, unemployment, monetary disorder... This date of September 20th marks out a big date for the Communities, the one where the way is opened from now on to the Europe of citizens, alongside the Europe of the States</a:t>
            </a:r>
            <a:r>
              <a:rPr lang="en-US" dirty="0"/>
              <a:t>.”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EVS172 Evropský parlament a hlasovací schémata poslanců</a:t>
            </a:r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31" y="1814736"/>
            <a:ext cx="4919812" cy="61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7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PŘÍMÉ VOLBY -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První přímé volby do Evropského parlamentu se konaly 7. a 10. června 1979 podle volebních systémů, které si autonomně zvolily jednotlivé členské státy.</a:t>
            </a:r>
          </a:p>
          <a:p>
            <a:r>
              <a:rPr lang="cs-CZ" dirty="0"/>
              <a:t>Všeobecné a přímé volby</a:t>
            </a:r>
          </a:p>
          <a:p>
            <a:r>
              <a:rPr lang="cs-CZ" dirty="0"/>
              <a:t>Počty mandátů, 5 let, neslučitelnost mandátů s některými funkcemi</a:t>
            </a:r>
          </a:p>
          <a:p>
            <a:r>
              <a:rPr lang="cs-CZ" dirty="0"/>
              <a:t>Termín čtvrtek - neděle</a:t>
            </a:r>
          </a:p>
          <a:p>
            <a:r>
              <a:rPr lang="cs-CZ" dirty="0"/>
              <a:t>Přetrvávající snaha EP o jednotnost voleb - 1982 nový návrh, tzv</a:t>
            </a:r>
            <a:r>
              <a:rPr lang="cs-CZ" b="1" dirty="0"/>
              <a:t>. </a:t>
            </a:r>
            <a:r>
              <a:rPr lang="cs-CZ" b="1" dirty="0" err="1"/>
              <a:t>Seitlingerova</a:t>
            </a:r>
            <a:r>
              <a:rPr lang="cs-CZ" b="1" dirty="0"/>
              <a:t> zpráva </a:t>
            </a:r>
            <a:r>
              <a:rPr lang="cs-CZ" dirty="0"/>
              <a:t>(první ucelený návrh na jednotný volební systém)- proporční systém s užitím </a:t>
            </a:r>
            <a:r>
              <a:rPr lang="cs-CZ" dirty="0" err="1"/>
              <a:t>d’Hondtovy</a:t>
            </a:r>
            <a:r>
              <a:rPr lang="cs-CZ" dirty="0"/>
              <a:t> formule při rozdělování mandátů, stanovení 3–5% vstupní hranice pro zisk parlamentních mandátů, volební obvody 3 až 15 poslanců -  X v Radě nebylo dosaženo jednomyslného souhlasu – odpor VB</a:t>
            </a:r>
          </a:p>
          <a:p>
            <a:r>
              <a:rPr lang="cs-CZ" dirty="0"/>
              <a:t>EP se stále snažil o jednotný postup – velkou část energie Parlament vynaložil na to, aby se prezentoval jako instituce rozhodovacího procesu – nejednotný EP by nemohl nic prosadit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69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Snaha o JEDNOTNÝ VOLEBNÍ SYSTÉM – DRUHÉ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První volby – optimistický předpoklad snadného sjednocení volebního systému X realita</a:t>
            </a:r>
          </a:p>
          <a:p>
            <a:r>
              <a:rPr lang="cs-CZ" dirty="0"/>
              <a:t> Řada reformních návrhů – projednávání v </a:t>
            </a:r>
            <a:r>
              <a:rPr lang="cs-CZ" dirty="0" err="1"/>
              <a:t>intergroups</a:t>
            </a:r>
            <a:endParaRPr lang="cs-CZ" dirty="0"/>
          </a:p>
          <a:p>
            <a:r>
              <a:rPr lang="cs-CZ" dirty="0"/>
              <a:t>Zpráva tří moudrých – reforma institucí – přímé volby a posílené postavení EP</a:t>
            </a:r>
          </a:p>
          <a:p>
            <a:r>
              <a:rPr lang="cs-CZ" dirty="0"/>
              <a:t>Po volbách 1989 další návrh EP – </a:t>
            </a:r>
            <a:r>
              <a:rPr lang="cs-CZ" b="1" dirty="0"/>
              <a:t>De </a:t>
            </a:r>
            <a:r>
              <a:rPr lang="cs-CZ" b="1" dirty="0" err="1"/>
              <a:t>Guchtovy</a:t>
            </a:r>
            <a:r>
              <a:rPr lang="cs-CZ" b="1" dirty="0"/>
              <a:t> zprávy (1991, 1992, 1993)</a:t>
            </a:r>
          </a:p>
          <a:p>
            <a:pPr lvl="1"/>
            <a:r>
              <a:rPr lang="cs-CZ" dirty="0"/>
              <a:t>Období mezivládní konference – subsidiarita</a:t>
            </a:r>
          </a:p>
          <a:p>
            <a:pPr lvl="1"/>
            <a:r>
              <a:rPr lang="cs-CZ" dirty="0"/>
              <a:t>Jednotný volební systém – zásah do vnitřních záležitostí států</a:t>
            </a:r>
          </a:p>
          <a:p>
            <a:pPr lvl="1"/>
            <a:r>
              <a:rPr lang="cs-CZ" dirty="0"/>
              <a:t>1. zpráva – společné volební principy</a:t>
            </a:r>
          </a:p>
          <a:p>
            <a:pPr lvl="1"/>
            <a:r>
              <a:rPr lang="cs-CZ" dirty="0"/>
              <a:t>2. zpráva – princip přidělování křesel</a:t>
            </a:r>
          </a:p>
          <a:p>
            <a:pPr lvl="1"/>
            <a:r>
              <a:rPr lang="cs-CZ" dirty="0"/>
              <a:t>3. zpráva – komplexní návrh – jednotný proporční volební systém, ústupky pro VB z proporčního vol. systému</a:t>
            </a:r>
          </a:p>
          <a:p>
            <a:pPr lvl="2"/>
            <a:r>
              <a:rPr lang="cs-CZ" dirty="0"/>
              <a:t>Komplikace v ratifikačním řízení o Smlouvě o EU pozdržely také hlasování o de </a:t>
            </a:r>
            <a:r>
              <a:rPr lang="cs-CZ" dirty="0" err="1"/>
              <a:t>Guchtově</a:t>
            </a:r>
            <a:r>
              <a:rPr lang="cs-CZ" dirty="0"/>
              <a:t> návrhu - nebylo možno aplikovat na volby 1994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2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REFROMU Po Maastrichtské smlouvě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o EU – občanství a aktivní/pasivní volební právo</a:t>
            </a:r>
          </a:p>
          <a:p>
            <a:pPr lvl="1"/>
            <a:r>
              <a:rPr lang="cs-CZ" dirty="0"/>
              <a:t>Společné volební právo mělo být předstupněm jednotného systému</a:t>
            </a:r>
          </a:p>
          <a:p>
            <a:pPr lvl="1"/>
            <a:r>
              <a:rPr lang="cs-CZ" dirty="0"/>
              <a:t>X konkrétní úprava volebního práva ve Smlouvě řešena nebyla –  speciální směrnice, které obsahovaly výjimky</a:t>
            </a:r>
          </a:p>
          <a:p>
            <a:pPr lvl="1"/>
            <a:r>
              <a:rPr lang="cs-CZ" dirty="0"/>
              <a:t> smlouva zklamáním X stále snaha o zavedení</a:t>
            </a:r>
          </a:p>
          <a:p>
            <a:pPr lvl="1"/>
            <a:r>
              <a:rPr lang="cs-CZ" dirty="0"/>
              <a:t>Jednotný volební systém odporuje principům subsidiarity</a:t>
            </a:r>
          </a:p>
          <a:p>
            <a:r>
              <a:rPr lang="cs-CZ" dirty="0"/>
              <a:t>Amsterodamská smlouva</a:t>
            </a:r>
          </a:p>
          <a:p>
            <a:pPr lvl="1"/>
            <a:r>
              <a:rPr lang="cs-CZ" dirty="0"/>
              <a:t>Změna čl. 138 – „EP vypracuje návrh na volby se všeobecným přímým hlasováním konané ve všech členských státech jednotně nebo podle zásad společných všem státům“ – možnost přijetí společných principů na úkor jednotného systému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2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SNAHY O REFORMU PO </a:t>
            </a:r>
            <a:r>
              <a:rPr lang="cs-CZ" dirty="0" err="1"/>
              <a:t>MAASTRICHTské</a:t>
            </a:r>
            <a:r>
              <a:rPr lang="cs-CZ" dirty="0"/>
              <a:t> smlouvě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Nástup Tonyho Blaira (1997) – možnost přijetí poměrného systému (zákon v Dolní sněmovně odhlasován 14. ledna 1999, aplikován téhož roku při volbách)</a:t>
            </a:r>
          </a:p>
          <a:p>
            <a:r>
              <a:rPr lang="cs-CZ" dirty="0"/>
              <a:t>Změna situace – nastartování nových snah</a:t>
            </a:r>
          </a:p>
          <a:p>
            <a:r>
              <a:rPr lang="cs-CZ" dirty="0" err="1"/>
              <a:t>Anastassopoulosova</a:t>
            </a:r>
            <a:r>
              <a:rPr lang="cs-CZ" dirty="0"/>
              <a:t> zpráva – </a:t>
            </a:r>
          </a:p>
          <a:p>
            <a:pPr lvl="1"/>
            <a:r>
              <a:rPr lang="cs-CZ" dirty="0"/>
              <a:t>společné principy, </a:t>
            </a:r>
          </a:p>
          <a:p>
            <a:pPr lvl="1"/>
            <a:r>
              <a:rPr lang="cs-CZ" dirty="0"/>
              <a:t>evropský volební obvod.</a:t>
            </a:r>
          </a:p>
          <a:p>
            <a:r>
              <a:rPr lang="cs-CZ" dirty="0"/>
              <a:t>A. </a:t>
            </a:r>
            <a:r>
              <a:rPr lang="cs-CZ" dirty="0" err="1"/>
              <a:t>Duff</a:t>
            </a:r>
            <a:r>
              <a:rPr lang="cs-CZ" dirty="0"/>
              <a:t> – 1. zpráva 25 poslanců bylo voleno z celoevropské nadnárodní listiny představené evropskými stranami. Kandidáti z 1/3 zemí, </a:t>
            </a:r>
            <a:r>
              <a:rPr lang="cs-CZ" dirty="0" err="1"/>
              <a:t>genderově</a:t>
            </a:r>
            <a:r>
              <a:rPr lang="cs-CZ" dirty="0"/>
              <a:t> vyvážení a voleni proporčním systémem s preferenčními hlasy. Ostatní poslanci - přísně vázané listiny bez možnosti preferenčních hlasů </a:t>
            </a:r>
            <a:r>
              <a:rPr lang="cs-CZ" dirty="0" smtClean="0"/>
              <a:t>(projednána </a:t>
            </a:r>
            <a:r>
              <a:rPr lang="cs-CZ" dirty="0"/>
              <a:t>na plénu v červenci  </a:t>
            </a:r>
            <a:r>
              <a:rPr lang="cs-CZ" dirty="0" smtClean="0"/>
              <a:t>2011 </a:t>
            </a:r>
            <a:r>
              <a:rPr lang="cs-CZ" dirty="0"/>
              <a:t>a navrácena do výboru k dalšímu projednávání)</a:t>
            </a:r>
          </a:p>
          <a:p>
            <a:pPr lvl="1"/>
            <a:r>
              <a:rPr lang="cs-CZ" dirty="0"/>
              <a:t>2. zpráva - rovné zastoupení pohlaví a demokratický proces výběru kandidátů (neúspěch)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EVS172 </a:t>
            </a:r>
            <a:r>
              <a:rPr lang="en-US" dirty="0" err="1"/>
              <a:t>Evropský</a:t>
            </a:r>
            <a:r>
              <a:rPr lang="en-US" dirty="0"/>
              <a:t> </a:t>
            </a:r>
            <a:r>
              <a:rPr lang="en-US" dirty="0" err="1"/>
              <a:t>parlament</a:t>
            </a:r>
            <a:r>
              <a:rPr lang="en-US" dirty="0"/>
              <a:t> a hlasovací </a:t>
            </a:r>
            <a:r>
              <a:rPr lang="en-US" dirty="0" err="1"/>
              <a:t>schémata</a:t>
            </a:r>
            <a:r>
              <a:rPr lang="en-US" dirty="0"/>
              <a:t> </a:t>
            </a:r>
            <a:r>
              <a:rPr lang="en-US" dirty="0" err="1"/>
              <a:t>poslanců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5104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Dividenda</Template>
  <TotalTime>980</TotalTime>
  <Words>1685</Words>
  <Application>Microsoft Office PowerPoint</Application>
  <PresentationFormat>Vlastní</PresentationFormat>
  <Paragraphs>223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Dividenda</vt:lpstr>
      <vt:lpstr>Vývoj způsobu obsazovaní ep, přímé volby, snahy o sjednocení voleb, volební systémy, Volby 2014 a budoucnost</vt:lpstr>
      <vt:lpstr>Od shromáždění k evropskému parlamentu</vt:lpstr>
      <vt:lpstr>Cesta k přímým volbám – PRVNÍ OBDOBÍ</vt:lpstr>
      <vt:lpstr>Cesta k přímým volbám</vt:lpstr>
      <vt:lpstr>Cesta k přímým volbám – Bruselský akt</vt:lpstr>
      <vt:lpstr>PRVNÍ PŘÍMÉ VOLBY - </vt:lpstr>
      <vt:lpstr>Snaha o JEDNOTNÝ VOLEBNÍ SYSTÉM – DRUHÉ OBDOBÍ</vt:lpstr>
      <vt:lpstr>SNAHY O REFROMU Po Maastrichtské smlouvě</vt:lpstr>
      <vt:lpstr>SNAHY O REFORMU PO MAASTRICHTské smlouvě</vt:lpstr>
      <vt:lpstr>Návrh Parlamentu 2015 - Usnesení Evropského parlamentu ze dne 11. listopadu 2015 o reformě volebního práva Evropské unie</vt:lpstr>
      <vt:lpstr>PODOBA VOLEB DO EP</vt:lpstr>
      <vt:lpstr>PODOBA VOLEB DO EP</vt:lpstr>
      <vt:lpstr>SPOLEČNÉ PRVKY</vt:lpstr>
      <vt:lpstr>ROZDÍLNÉ PRVKY</vt:lpstr>
      <vt:lpstr>Den voleb a povinné hlasování (2014)</vt:lpstr>
      <vt:lpstr>Volební systém a počet mandátů (2014)</vt:lpstr>
      <vt:lpstr>Volební klausule a minimální věk kandidátů (2014)</vt:lpstr>
      <vt:lpstr>SPECIFIKA VOLEB 2014 – go to vote!</vt:lpstr>
      <vt:lpstr>Snahy EU – kampaň na podporu voleb</vt:lpstr>
      <vt:lpstr>Kandidáti ČR</vt:lpstr>
      <vt:lpstr>předvolební kampaň - spitzenkandidaten</vt:lpstr>
      <vt:lpstr>spitzenkandidaten</vt:lpstr>
      <vt:lpstr>Důvody účasti či neúčasti – průzkum po volbách 2014</vt:lpstr>
      <vt:lpstr>Problematika volební klausule</vt:lpstr>
      <vt:lpstr>VOLBY 2014 - výsledky</vt:lpstr>
      <vt:lpstr>Výsledky voleb ve členských státech 2014</vt:lpstr>
      <vt:lpstr>Výsledky voleb</vt:lpstr>
      <vt:lpstr>Výsledky voleb 2014</vt:lpstr>
      <vt:lpstr>Postup po volbách</vt:lpstr>
      <vt:lpstr>BUDOUCNOST - VOLBY 2019?</vt:lpstr>
      <vt:lpstr>PROBLÉMY VOLEB</vt:lpstr>
      <vt:lpstr>Druhořadé volby – Reiff, Schmitt 1980</vt:lpstr>
      <vt:lpstr>PROBLÉMY VOLEB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způsobu obsazovaní ep, přímé volby, volební systémy a snahy o sjednocení voleb</dc:title>
  <dc:creator>Magda Komínková</dc:creator>
  <cp:lastModifiedBy>Magda Komínková</cp:lastModifiedBy>
  <cp:revision>57</cp:revision>
  <dcterms:created xsi:type="dcterms:W3CDTF">2016-09-27T20:17:49Z</dcterms:created>
  <dcterms:modified xsi:type="dcterms:W3CDTF">2016-10-06T09:23:06Z</dcterms:modified>
</cp:coreProperties>
</file>