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2">
  <p:sldMasterIdLst>
    <p:sldMasterId id="2147483673" r:id="rId1"/>
  </p:sldMasterIdLst>
  <p:notesMasterIdLst>
    <p:notesMasterId r:id="rId53"/>
  </p:notesMasterIdLst>
  <p:sldIdLst>
    <p:sldId id="256" r:id="rId2"/>
    <p:sldId id="258" r:id="rId3"/>
    <p:sldId id="315" r:id="rId4"/>
    <p:sldId id="316" r:id="rId5"/>
    <p:sldId id="279" r:id="rId6"/>
    <p:sldId id="317" r:id="rId7"/>
    <p:sldId id="259" r:id="rId8"/>
    <p:sldId id="280" r:id="rId9"/>
    <p:sldId id="257" r:id="rId10"/>
    <p:sldId id="299" r:id="rId11"/>
    <p:sldId id="300" r:id="rId12"/>
    <p:sldId id="298" r:id="rId13"/>
    <p:sldId id="304" r:id="rId14"/>
    <p:sldId id="265" r:id="rId15"/>
    <p:sldId id="268" r:id="rId16"/>
    <p:sldId id="263" r:id="rId17"/>
    <p:sldId id="305" r:id="rId18"/>
    <p:sldId id="306" r:id="rId19"/>
    <p:sldId id="307" r:id="rId20"/>
    <p:sldId id="308" r:id="rId21"/>
    <p:sldId id="309" r:id="rId22"/>
    <p:sldId id="264" r:id="rId23"/>
    <p:sldId id="301" r:id="rId24"/>
    <p:sldId id="285" r:id="rId25"/>
    <p:sldId id="261" r:id="rId26"/>
    <p:sldId id="281" r:id="rId27"/>
    <p:sldId id="313" r:id="rId28"/>
    <p:sldId id="260" r:id="rId29"/>
    <p:sldId id="271" r:id="rId30"/>
    <p:sldId id="284" r:id="rId31"/>
    <p:sldId id="295" r:id="rId32"/>
    <p:sldId id="294" r:id="rId33"/>
    <p:sldId id="266" r:id="rId34"/>
    <p:sldId id="297" r:id="rId35"/>
    <p:sldId id="277" r:id="rId36"/>
    <p:sldId id="278" r:id="rId37"/>
    <p:sldId id="310" r:id="rId38"/>
    <p:sldId id="311" r:id="rId39"/>
    <p:sldId id="312" r:id="rId40"/>
    <p:sldId id="262" r:id="rId41"/>
    <p:sldId id="288" r:id="rId42"/>
    <p:sldId id="282" r:id="rId43"/>
    <p:sldId id="283" r:id="rId44"/>
    <p:sldId id="289" r:id="rId45"/>
    <p:sldId id="286" r:id="rId46"/>
    <p:sldId id="287" r:id="rId47"/>
    <p:sldId id="291" r:id="rId48"/>
    <p:sldId id="292" r:id="rId49"/>
    <p:sldId id="293" r:id="rId50"/>
    <p:sldId id="296" r:id="rId51"/>
    <p:sldId id="314"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294" autoAdjust="0"/>
    <p:restoredTop sz="94660"/>
  </p:normalViewPr>
  <p:slideViewPr>
    <p:cSldViewPr snapToGrid="0">
      <p:cViewPr varScale="1">
        <p:scale>
          <a:sx n="72" d="100"/>
          <a:sy n="72" d="100"/>
        </p:scale>
        <p:origin x="44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Se&#353;it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cs-CZ" dirty="0"/>
              <a:t>Vývoj počtu poslanců</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cs-CZ"/>
        </a:p>
      </c:txPr>
    </c:title>
    <c:autoTitleDeleted val="0"/>
    <c:plotArea>
      <c:layout/>
      <c:barChart>
        <c:barDir val="bar"/>
        <c:grouping val="clustered"/>
        <c:varyColors val="0"/>
        <c:ser>
          <c:idx val="0"/>
          <c:order val="0"/>
          <c:tx>
            <c:strRef>
              <c:f>List1!$B$1:$B$2</c:f>
              <c:strCache>
                <c:ptCount val="2"/>
                <c:pt idx="0">
                  <c:v>Září</c:v>
                </c:pt>
                <c:pt idx="1">
                  <c:v>1952</c:v>
                </c:pt>
              </c:strCache>
            </c:strRef>
          </c:tx>
          <c:spPr>
            <a:solidFill>
              <a:schemeClr val="accent1"/>
            </a:solidFill>
            <a:ln>
              <a:noFill/>
            </a:ln>
            <a:effectLst/>
          </c:spPr>
          <c:invertIfNegative val="0"/>
          <c:cat>
            <c:strRef>
              <c:f>List1!$A$3:$A$31</c:f>
              <c:strCache>
                <c:ptCount val="29"/>
                <c:pt idx="0">
                  <c:v> Německo</c:v>
                </c:pt>
                <c:pt idx="1">
                  <c:v> Francie</c:v>
                </c:pt>
                <c:pt idx="2">
                  <c:v> Itálie</c:v>
                </c:pt>
                <c:pt idx="3">
                  <c:v> Belgie</c:v>
                </c:pt>
                <c:pt idx="4">
                  <c:v> Nizozemsko</c:v>
                </c:pt>
                <c:pt idx="5">
                  <c:v> Lucembursko</c:v>
                </c:pt>
                <c:pt idx="6">
                  <c:v> Spojené království</c:v>
                </c:pt>
                <c:pt idx="7">
                  <c:v> Dánsko</c:v>
                </c:pt>
                <c:pt idx="8">
                  <c:v> Irsko</c:v>
                </c:pt>
                <c:pt idx="9">
                  <c:v> Řecko</c:v>
                </c:pt>
                <c:pt idx="10">
                  <c:v> Španělsko</c:v>
                </c:pt>
                <c:pt idx="11">
                  <c:v> Portugalsko</c:v>
                </c:pt>
                <c:pt idx="12">
                  <c:v> Švédsko</c:v>
                </c:pt>
                <c:pt idx="13">
                  <c:v> Rakousko</c:v>
                </c:pt>
                <c:pt idx="14">
                  <c:v> Finsko</c:v>
                </c:pt>
                <c:pt idx="15">
                  <c:v> Polsko</c:v>
                </c:pt>
                <c:pt idx="16">
                  <c:v> Česko</c:v>
                </c:pt>
                <c:pt idx="17">
                  <c:v> Maďarsko</c:v>
                </c:pt>
                <c:pt idx="18">
                  <c:v> Slovensko</c:v>
                </c:pt>
                <c:pt idx="19">
                  <c:v> Litva</c:v>
                </c:pt>
                <c:pt idx="20">
                  <c:v> Lotyšsko</c:v>
                </c:pt>
                <c:pt idx="21">
                  <c:v> Slovinsko</c:v>
                </c:pt>
                <c:pt idx="22">
                  <c:v> Kypr</c:v>
                </c:pt>
                <c:pt idx="23">
                  <c:v> Estonsko</c:v>
                </c:pt>
                <c:pt idx="24">
                  <c:v> Malta</c:v>
                </c:pt>
                <c:pt idx="25">
                  <c:v> Rumunsko</c:v>
                </c:pt>
                <c:pt idx="26">
                  <c:v> Bulharsko</c:v>
                </c:pt>
                <c:pt idx="27">
                  <c:v> Chorvatsko</c:v>
                </c:pt>
                <c:pt idx="28">
                  <c:v>Celkem</c:v>
                </c:pt>
              </c:strCache>
            </c:strRef>
          </c:cat>
          <c:val>
            <c:numRef>
              <c:f>List1!$B$3:$B$31</c:f>
              <c:numCache>
                <c:formatCode>General</c:formatCode>
                <c:ptCount val="29"/>
                <c:pt idx="0">
                  <c:v>18</c:v>
                </c:pt>
                <c:pt idx="1">
                  <c:v>18</c:v>
                </c:pt>
                <c:pt idx="2">
                  <c:v>18</c:v>
                </c:pt>
                <c:pt idx="3">
                  <c:v>10</c:v>
                </c:pt>
                <c:pt idx="4">
                  <c:v>10</c:v>
                </c:pt>
                <c:pt idx="5">
                  <c:v>4</c:v>
                </c:pt>
                <c:pt idx="28">
                  <c:v>78</c:v>
                </c:pt>
              </c:numCache>
            </c:numRef>
          </c:val>
          <c:extLst>
            <c:ext xmlns:c16="http://schemas.microsoft.com/office/drawing/2014/chart" uri="{C3380CC4-5D6E-409C-BE32-E72D297353CC}">
              <c16:uniqueId val="{00000000-354E-4ED6-8917-ED6FC77BCC30}"/>
            </c:ext>
          </c:extLst>
        </c:ser>
        <c:ser>
          <c:idx val="1"/>
          <c:order val="1"/>
          <c:tx>
            <c:strRef>
              <c:f>List1!$C$1:$C$2</c:f>
              <c:strCache>
                <c:ptCount val="2"/>
                <c:pt idx="0">
                  <c:v>Březen</c:v>
                </c:pt>
                <c:pt idx="1">
                  <c:v>1957</c:v>
                </c:pt>
              </c:strCache>
            </c:strRef>
          </c:tx>
          <c:spPr>
            <a:solidFill>
              <a:schemeClr val="accent2"/>
            </a:solidFill>
            <a:ln>
              <a:noFill/>
            </a:ln>
            <a:effectLst/>
          </c:spPr>
          <c:invertIfNegative val="0"/>
          <c:cat>
            <c:strRef>
              <c:f>List1!$A$3:$A$31</c:f>
              <c:strCache>
                <c:ptCount val="29"/>
                <c:pt idx="0">
                  <c:v> Německo</c:v>
                </c:pt>
                <c:pt idx="1">
                  <c:v> Francie</c:v>
                </c:pt>
                <c:pt idx="2">
                  <c:v> Itálie</c:v>
                </c:pt>
                <c:pt idx="3">
                  <c:v> Belgie</c:v>
                </c:pt>
                <c:pt idx="4">
                  <c:v> Nizozemsko</c:v>
                </c:pt>
                <c:pt idx="5">
                  <c:v> Lucembursko</c:v>
                </c:pt>
                <c:pt idx="6">
                  <c:v> Spojené království</c:v>
                </c:pt>
                <c:pt idx="7">
                  <c:v> Dánsko</c:v>
                </c:pt>
                <c:pt idx="8">
                  <c:v> Irsko</c:v>
                </c:pt>
                <c:pt idx="9">
                  <c:v> Řecko</c:v>
                </c:pt>
                <c:pt idx="10">
                  <c:v> Španělsko</c:v>
                </c:pt>
                <c:pt idx="11">
                  <c:v> Portugalsko</c:v>
                </c:pt>
                <c:pt idx="12">
                  <c:v> Švédsko</c:v>
                </c:pt>
                <c:pt idx="13">
                  <c:v> Rakousko</c:v>
                </c:pt>
                <c:pt idx="14">
                  <c:v> Finsko</c:v>
                </c:pt>
                <c:pt idx="15">
                  <c:v> Polsko</c:v>
                </c:pt>
                <c:pt idx="16">
                  <c:v> Česko</c:v>
                </c:pt>
                <c:pt idx="17">
                  <c:v> Maďarsko</c:v>
                </c:pt>
                <c:pt idx="18">
                  <c:v> Slovensko</c:v>
                </c:pt>
                <c:pt idx="19">
                  <c:v> Litva</c:v>
                </c:pt>
                <c:pt idx="20">
                  <c:v> Lotyšsko</c:v>
                </c:pt>
                <c:pt idx="21">
                  <c:v> Slovinsko</c:v>
                </c:pt>
                <c:pt idx="22">
                  <c:v> Kypr</c:v>
                </c:pt>
                <c:pt idx="23">
                  <c:v> Estonsko</c:v>
                </c:pt>
                <c:pt idx="24">
                  <c:v> Malta</c:v>
                </c:pt>
                <c:pt idx="25">
                  <c:v> Rumunsko</c:v>
                </c:pt>
                <c:pt idx="26">
                  <c:v> Bulharsko</c:v>
                </c:pt>
                <c:pt idx="27">
                  <c:v> Chorvatsko</c:v>
                </c:pt>
                <c:pt idx="28">
                  <c:v>Celkem</c:v>
                </c:pt>
              </c:strCache>
            </c:strRef>
          </c:cat>
          <c:val>
            <c:numRef>
              <c:f>List1!$C$3:$C$31</c:f>
              <c:numCache>
                <c:formatCode>General</c:formatCode>
                <c:ptCount val="29"/>
                <c:pt idx="0">
                  <c:v>36</c:v>
                </c:pt>
                <c:pt idx="1">
                  <c:v>36</c:v>
                </c:pt>
                <c:pt idx="2">
                  <c:v>36</c:v>
                </c:pt>
                <c:pt idx="3">
                  <c:v>14</c:v>
                </c:pt>
                <c:pt idx="4">
                  <c:v>14</c:v>
                </c:pt>
                <c:pt idx="5">
                  <c:v>6</c:v>
                </c:pt>
                <c:pt idx="28">
                  <c:v>142</c:v>
                </c:pt>
              </c:numCache>
            </c:numRef>
          </c:val>
          <c:extLst>
            <c:ext xmlns:c16="http://schemas.microsoft.com/office/drawing/2014/chart" uri="{C3380CC4-5D6E-409C-BE32-E72D297353CC}">
              <c16:uniqueId val="{00000001-354E-4ED6-8917-ED6FC77BCC30}"/>
            </c:ext>
          </c:extLst>
        </c:ser>
        <c:ser>
          <c:idx val="2"/>
          <c:order val="2"/>
          <c:tx>
            <c:strRef>
              <c:f>List1!$D$1:$D$2</c:f>
              <c:strCache>
                <c:ptCount val="2"/>
                <c:pt idx="0">
                  <c:v>Leden</c:v>
                </c:pt>
                <c:pt idx="1">
                  <c:v>1973</c:v>
                </c:pt>
              </c:strCache>
            </c:strRef>
          </c:tx>
          <c:spPr>
            <a:solidFill>
              <a:schemeClr val="accent3"/>
            </a:solidFill>
            <a:ln>
              <a:noFill/>
            </a:ln>
            <a:effectLst/>
          </c:spPr>
          <c:invertIfNegative val="0"/>
          <c:cat>
            <c:strRef>
              <c:f>List1!$A$3:$A$31</c:f>
              <c:strCache>
                <c:ptCount val="29"/>
                <c:pt idx="0">
                  <c:v> Německo</c:v>
                </c:pt>
                <c:pt idx="1">
                  <c:v> Francie</c:v>
                </c:pt>
                <c:pt idx="2">
                  <c:v> Itálie</c:v>
                </c:pt>
                <c:pt idx="3">
                  <c:v> Belgie</c:v>
                </c:pt>
                <c:pt idx="4">
                  <c:v> Nizozemsko</c:v>
                </c:pt>
                <c:pt idx="5">
                  <c:v> Lucembursko</c:v>
                </c:pt>
                <c:pt idx="6">
                  <c:v> Spojené království</c:v>
                </c:pt>
                <c:pt idx="7">
                  <c:v> Dánsko</c:v>
                </c:pt>
                <c:pt idx="8">
                  <c:v> Irsko</c:v>
                </c:pt>
                <c:pt idx="9">
                  <c:v> Řecko</c:v>
                </c:pt>
                <c:pt idx="10">
                  <c:v> Španělsko</c:v>
                </c:pt>
                <c:pt idx="11">
                  <c:v> Portugalsko</c:v>
                </c:pt>
                <c:pt idx="12">
                  <c:v> Švédsko</c:v>
                </c:pt>
                <c:pt idx="13">
                  <c:v> Rakousko</c:v>
                </c:pt>
                <c:pt idx="14">
                  <c:v> Finsko</c:v>
                </c:pt>
                <c:pt idx="15">
                  <c:v> Polsko</c:v>
                </c:pt>
                <c:pt idx="16">
                  <c:v> Česko</c:v>
                </c:pt>
                <c:pt idx="17">
                  <c:v> Maďarsko</c:v>
                </c:pt>
                <c:pt idx="18">
                  <c:v> Slovensko</c:v>
                </c:pt>
                <c:pt idx="19">
                  <c:v> Litva</c:v>
                </c:pt>
                <c:pt idx="20">
                  <c:v> Lotyšsko</c:v>
                </c:pt>
                <c:pt idx="21">
                  <c:v> Slovinsko</c:v>
                </c:pt>
                <c:pt idx="22">
                  <c:v> Kypr</c:v>
                </c:pt>
                <c:pt idx="23">
                  <c:v> Estonsko</c:v>
                </c:pt>
                <c:pt idx="24">
                  <c:v> Malta</c:v>
                </c:pt>
                <c:pt idx="25">
                  <c:v> Rumunsko</c:v>
                </c:pt>
                <c:pt idx="26">
                  <c:v> Bulharsko</c:v>
                </c:pt>
                <c:pt idx="27">
                  <c:v> Chorvatsko</c:v>
                </c:pt>
                <c:pt idx="28">
                  <c:v>Celkem</c:v>
                </c:pt>
              </c:strCache>
            </c:strRef>
          </c:cat>
          <c:val>
            <c:numRef>
              <c:f>List1!$D$3:$D$31</c:f>
              <c:numCache>
                <c:formatCode>General</c:formatCode>
                <c:ptCount val="29"/>
                <c:pt idx="0">
                  <c:v>36</c:v>
                </c:pt>
                <c:pt idx="1">
                  <c:v>36</c:v>
                </c:pt>
                <c:pt idx="2">
                  <c:v>36</c:v>
                </c:pt>
                <c:pt idx="3">
                  <c:v>14</c:v>
                </c:pt>
                <c:pt idx="4">
                  <c:v>14</c:v>
                </c:pt>
                <c:pt idx="5">
                  <c:v>6</c:v>
                </c:pt>
                <c:pt idx="6">
                  <c:v>36</c:v>
                </c:pt>
                <c:pt idx="7">
                  <c:v>10</c:v>
                </c:pt>
                <c:pt idx="8">
                  <c:v>10</c:v>
                </c:pt>
                <c:pt idx="28">
                  <c:v>198</c:v>
                </c:pt>
              </c:numCache>
            </c:numRef>
          </c:val>
          <c:extLst>
            <c:ext xmlns:c16="http://schemas.microsoft.com/office/drawing/2014/chart" uri="{C3380CC4-5D6E-409C-BE32-E72D297353CC}">
              <c16:uniqueId val="{00000002-354E-4ED6-8917-ED6FC77BCC30}"/>
            </c:ext>
          </c:extLst>
        </c:ser>
        <c:ser>
          <c:idx val="3"/>
          <c:order val="3"/>
          <c:tx>
            <c:strRef>
              <c:f>List1!$E$1:$E$2</c:f>
              <c:strCache>
                <c:ptCount val="2"/>
                <c:pt idx="0">
                  <c:v>Červen</c:v>
                </c:pt>
                <c:pt idx="1">
                  <c:v>1979</c:v>
                </c:pt>
              </c:strCache>
            </c:strRef>
          </c:tx>
          <c:spPr>
            <a:solidFill>
              <a:schemeClr val="accent4"/>
            </a:solidFill>
            <a:ln>
              <a:noFill/>
            </a:ln>
            <a:effectLst/>
          </c:spPr>
          <c:invertIfNegative val="0"/>
          <c:cat>
            <c:strRef>
              <c:f>List1!$A$3:$A$31</c:f>
              <c:strCache>
                <c:ptCount val="29"/>
                <c:pt idx="0">
                  <c:v> Německo</c:v>
                </c:pt>
                <c:pt idx="1">
                  <c:v> Francie</c:v>
                </c:pt>
                <c:pt idx="2">
                  <c:v> Itálie</c:v>
                </c:pt>
                <c:pt idx="3">
                  <c:v> Belgie</c:v>
                </c:pt>
                <c:pt idx="4">
                  <c:v> Nizozemsko</c:v>
                </c:pt>
                <c:pt idx="5">
                  <c:v> Lucembursko</c:v>
                </c:pt>
                <c:pt idx="6">
                  <c:v> Spojené království</c:v>
                </c:pt>
                <c:pt idx="7">
                  <c:v> Dánsko</c:v>
                </c:pt>
                <c:pt idx="8">
                  <c:v> Irsko</c:v>
                </c:pt>
                <c:pt idx="9">
                  <c:v> Řecko</c:v>
                </c:pt>
                <c:pt idx="10">
                  <c:v> Španělsko</c:v>
                </c:pt>
                <c:pt idx="11">
                  <c:v> Portugalsko</c:v>
                </c:pt>
                <c:pt idx="12">
                  <c:v> Švédsko</c:v>
                </c:pt>
                <c:pt idx="13">
                  <c:v> Rakousko</c:v>
                </c:pt>
                <c:pt idx="14">
                  <c:v> Finsko</c:v>
                </c:pt>
                <c:pt idx="15">
                  <c:v> Polsko</c:v>
                </c:pt>
                <c:pt idx="16">
                  <c:v> Česko</c:v>
                </c:pt>
                <c:pt idx="17">
                  <c:v> Maďarsko</c:v>
                </c:pt>
                <c:pt idx="18">
                  <c:v> Slovensko</c:v>
                </c:pt>
                <c:pt idx="19">
                  <c:v> Litva</c:v>
                </c:pt>
                <c:pt idx="20">
                  <c:v> Lotyšsko</c:v>
                </c:pt>
                <c:pt idx="21">
                  <c:v> Slovinsko</c:v>
                </c:pt>
                <c:pt idx="22">
                  <c:v> Kypr</c:v>
                </c:pt>
                <c:pt idx="23">
                  <c:v> Estonsko</c:v>
                </c:pt>
                <c:pt idx="24">
                  <c:v> Malta</c:v>
                </c:pt>
                <c:pt idx="25">
                  <c:v> Rumunsko</c:v>
                </c:pt>
                <c:pt idx="26">
                  <c:v> Bulharsko</c:v>
                </c:pt>
                <c:pt idx="27">
                  <c:v> Chorvatsko</c:v>
                </c:pt>
                <c:pt idx="28">
                  <c:v>Celkem</c:v>
                </c:pt>
              </c:strCache>
            </c:strRef>
          </c:cat>
          <c:val>
            <c:numRef>
              <c:f>List1!$E$3:$E$31</c:f>
              <c:numCache>
                <c:formatCode>General</c:formatCode>
                <c:ptCount val="29"/>
                <c:pt idx="0">
                  <c:v>81</c:v>
                </c:pt>
                <c:pt idx="1">
                  <c:v>81</c:v>
                </c:pt>
                <c:pt idx="2">
                  <c:v>81</c:v>
                </c:pt>
                <c:pt idx="3">
                  <c:v>24</c:v>
                </c:pt>
                <c:pt idx="4">
                  <c:v>25</c:v>
                </c:pt>
                <c:pt idx="5">
                  <c:v>6</c:v>
                </c:pt>
                <c:pt idx="6">
                  <c:v>81</c:v>
                </c:pt>
                <c:pt idx="7">
                  <c:v>16</c:v>
                </c:pt>
                <c:pt idx="8">
                  <c:v>15</c:v>
                </c:pt>
                <c:pt idx="28">
                  <c:v>410</c:v>
                </c:pt>
              </c:numCache>
            </c:numRef>
          </c:val>
          <c:extLst>
            <c:ext xmlns:c16="http://schemas.microsoft.com/office/drawing/2014/chart" uri="{C3380CC4-5D6E-409C-BE32-E72D297353CC}">
              <c16:uniqueId val="{00000003-354E-4ED6-8917-ED6FC77BCC30}"/>
            </c:ext>
          </c:extLst>
        </c:ser>
        <c:ser>
          <c:idx val="4"/>
          <c:order val="4"/>
          <c:tx>
            <c:strRef>
              <c:f>List1!$F$1:$F$2</c:f>
              <c:strCache>
                <c:ptCount val="2"/>
                <c:pt idx="0">
                  <c:v>Leden</c:v>
                </c:pt>
                <c:pt idx="1">
                  <c:v>1981</c:v>
                </c:pt>
              </c:strCache>
            </c:strRef>
          </c:tx>
          <c:spPr>
            <a:solidFill>
              <a:schemeClr val="accent5"/>
            </a:solidFill>
            <a:ln>
              <a:noFill/>
            </a:ln>
            <a:effectLst/>
          </c:spPr>
          <c:invertIfNegative val="0"/>
          <c:cat>
            <c:strRef>
              <c:f>List1!$A$3:$A$31</c:f>
              <c:strCache>
                <c:ptCount val="29"/>
                <c:pt idx="0">
                  <c:v> Německo</c:v>
                </c:pt>
                <c:pt idx="1">
                  <c:v> Francie</c:v>
                </c:pt>
                <c:pt idx="2">
                  <c:v> Itálie</c:v>
                </c:pt>
                <c:pt idx="3">
                  <c:v> Belgie</c:v>
                </c:pt>
                <c:pt idx="4">
                  <c:v> Nizozemsko</c:v>
                </c:pt>
                <c:pt idx="5">
                  <c:v> Lucembursko</c:v>
                </c:pt>
                <c:pt idx="6">
                  <c:v> Spojené království</c:v>
                </c:pt>
                <c:pt idx="7">
                  <c:v> Dánsko</c:v>
                </c:pt>
                <c:pt idx="8">
                  <c:v> Irsko</c:v>
                </c:pt>
                <c:pt idx="9">
                  <c:v> Řecko</c:v>
                </c:pt>
                <c:pt idx="10">
                  <c:v> Španělsko</c:v>
                </c:pt>
                <c:pt idx="11">
                  <c:v> Portugalsko</c:v>
                </c:pt>
                <c:pt idx="12">
                  <c:v> Švédsko</c:v>
                </c:pt>
                <c:pt idx="13">
                  <c:v> Rakousko</c:v>
                </c:pt>
                <c:pt idx="14">
                  <c:v> Finsko</c:v>
                </c:pt>
                <c:pt idx="15">
                  <c:v> Polsko</c:v>
                </c:pt>
                <c:pt idx="16">
                  <c:v> Česko</c:v>
                </c:pt>
                <c:pt idx="17">
                  <c:v> Maďarsko</c:v>
                </c:pt>
                <c:pt idx="18">
                  <c:v> Slovensko</c:v>
                </c:pt>
                <c:pt idx="19">
                  <c:v> Litva</c:v>
                </c:pt>
                <c:pt idx="20">
                  <c:v> Lotyšsko</c:v>
                </c:pt>
                <c:pt idx="21">
                  <c:v> Slovinsko</c:v>
                </c:pt>
                <c:pt idx="22">
                  <c:v> Kypr</c:v>
                </c:pt>
                <c:pt idx="23">
                  <c:v> Estonsko</c:v>
                </c:pt>
                <c:pt idx="24">
                  <c:v> Malta</c:v>
                </c:pt>
                <c:pt idx="25">
                  <c:v> Rumunsko</c:v>
                </c:pt>
                <c:pt idx="26">
                  <c:v> Bulharsko</c:v>
                </c:pt>
                <c:pt idx="27">
                  <c:v> Chorvatsko</c:v>
                </c:pt>
                <c:pt idx="28">
                  <c:v>Celkem</c:v>
                </c:pt>
              </c:strCache>
            </c:strRef>
          </c:cat>
          <c:val>
            <c:numRef>
              <c:f>List1!$F$3:$F$31</c:f>
              <c:numCache>
                <c:formatCode>General</c:formatCode>
                <c:ptCount val="29"/>
                <c:pt idx="0">
                  <c:v>81</c:v>
                </c:pt>
                <c:pt idx="1">
                  <c:v>81</c:v>
                </c:pt>
                <c:pt idx="2">
                  <c:v>81</c:v>
                </c:pt>
                <c:pt idx="3">
                  <c:v>24</c:v>
                </c:pt>
                <c:pt idx="4">
                  <c:v>25</c:v>
                </c:pt>
                <c:pt idx="5">
                  <c:v>6</c:v>
                </c:pt>
                <c:pt idx="6">
                  <c:v>81</c:v>
                </c:pt>
                <c:pt idx="7">
                  <c:v>16</c:v>
                </c:pt>
                <c:pt idx="8">
                  <c:v>15</c:v>
                </c:pt>
                <c:pt idx="9">
                  <c:v>24</c:v>
                </c:pt>
                <c:pt idx="28">
                  <c:v>434</c:v>
                </c:pt>
              </c:numCache>
            </c:numRef>
          </c:val>
          <c:extLst>
            <c:ext xmlns:c16="http://schemas.microsoft.com/office/drawing/2014/chart" uri="{C3380CC4-5D6E-409C-BE32-E72D297353CC}">
              <c16:uniqueId val="{00000004-354E-4ED6-8917-ED6FC77BCC30}"/>
            </c:ext>
          </c:extLst>
        </c:ser>
        <c:ser>
          <c:idx val="5"/>
          <c:order val="5"/>
          <c:tx>
            <c:strRef>
              <c:f>List1!$G$1:$G$2</c:f>
              <c:strCache>
                <c:ptCount val="2"/>
                <c:pt idx="0">
                  <c:v>Leden</c:v>
                </c:pt>
                <c:pt idx="1">
                  <c:v>1986</c:v>
                </c:pt>
              </c:strCache>
            </c:strRef>
          </c:tx>
          <c:spPr>
            <a:solidFill>
              <a:schemeClr val="accent6"/>
            </a:solidFill>
            <a:ln>
              <a:noFill/>
            </a:ln>
            <a:effectLst/>
          </c:spPr>
          <c:invertIfNegative val="0"/>
          <c:cat>
            <c:strRef>
              <c:f>List1!$A$3:$A$31</c:f>
              <c:strCache>
                <c:ptCount val="29"/>
                <c:pt idx="0">
                  <c:v> Německo</c:v>
                </c:pt>
                <c:pt idx="1">
                  <c:v> Francie</c:v>
                </c:pt>
                <c:pt idx="2">
                  <c:v> Itálie</c:v>
                </c:pt>
                <c:pt idx="3">
                  <c:v> Belgie</c:v>
                </c:pt>
                <c:pt idx="4">
                  <c:v> Nizozemsko</c:v>
                </c:pt>
                <c:pt idx="5">
                  <c:v> Lucembursko</c:v>
                </c:pt>
                <c:pt idx="6">
                  <c:v> Spojené království</c:v>
                </c:pt>
                <c:pt idx="7">
                  <c:v> Dánsko</c:v>
                </c:pt>
                <c:pt idx="8">
                  <c:v> Irsko</c:v>
                </c:pt>
                <c:pt idx="9">
                  <c:v> Řecko</c:v>
                </c:pt>
                <c:pt idx="10">
                  <c:v> Španělsko</c:v>
                </c:pt>
                <c:pt idx="11">
                  <c:v> Portugalsko</c:v>
                </c:pt>
                <c:pt idx="12">
                  <c:v> Švédsko</c:v>
                </c:pt>
                <c:pt idx="13">
                  <c:v> Rakousko</c:v>
                </c:pt>
                <c:pt idx="14">
                  <c:v> Finsko</c:v>
                </c:pt>
                <c:pt idx="15">
                  <c:v> Polsko</c:v>
                </c:pt>
                <c:pt idx="16">
                  <c:v> Česko</c:v>
                </c:pt>
                <c:pt idx="17">
                  <c:v> Maďarsko</c:v>
                </c:pt>
                <c:pt idx="18">
                  <c:v> Slovensko</c:v>
                </c:pt>
                <c:pt idx="19">
                  <c:v> Litva</c:v>
                </c:pt>
                <c:pt idx="20">
                  <c:v> Lotyšsko</c:v>
                </c:pt>
                <c:pt idx="21">
                  <c:v> Slovinsko</c:v>
                </c:pt>
                <c:pt idx="22">
                  <c:v> Kypr</c:v>
                </c:pt>
                <c:pt idx="23">
                  <c:v> Estonsko</c:v>
                </c:pt>
                <c:pt idx="24">
                  <c:v> Malta</c:v>
                </c:pt>
                <c:pt idx="25">
                  <c:v> Rumunsko</c:v>
                </c:pt>
                <c:pt idx="26">
                  <c:v> Bulharsko</c:v>
                </c:pt>
                <c:pt idx="27">
                  <c:v> Chorvatsko</c:v>
                </c:pt>
                <c:pt idx="28">
                  <c:v>Celkem</c:v>
                </c:pt>
              </c:strCache>
            </c:strRef>
          </c:cat>
          <c:val>
            <c:numRef>
              <c:f>List1!$G$3:$G$31</c:f>
              <c:numCache>
                <c:formatCode>General</c:formatCode>
                <c:ptCount val="29"/>
                <c:pt idx="0">
                  <c:v>81</c:v>
                </c:pt>
                <c:pt idx="1">
                  <c:v>81</c:v>
                </c:pt>
                <c:pt idx="2">
                  <c:v>81</c:v>
                </c:pt>
                <c:pt idx="3">
                  <c:v>24</c:v>
                </c:pt>
                <c:pt idx="4">
                  <c:v>25</c:v>
                </c:pt>
                <c:pt idx="5">
                  <c:v>6</c:v>
                </c:pt>
                <c:pt idx="6">
                  <c:v>81</c:v>
                </c:pt>
                <c:pt idx="7">
                  <c:v>16</c:v>
                </c:pt>
                <c:pt idx="8">
                  <c:v>15</c:v>
                </c:pt>
                <c:pt idx="9">
                  <c:v>24</c:v>
                </c:pt>
                <c:pt idx="10">
                  <c:v>60</c:v>
                </c:pt>
                <c:pt idx="11">
                  <c:v>24</c:v>
                </c:pt>
                <c:pt idx="28">
                  <c:v>518</c:v>
                </c:pt>
              </c:numCache>
            </c:numRef>
          </c:val>
          <c:extLst>
            <c:ext xmlns:c16="http://schemas.microsoft.com/office/drawing/2014/chart" uri="{C3380CC4-5D6E-409C-BE32-E72D297353CC}">
              <c16:uniqueId val="{00000005-354E-4ED6-8917-ED6FC77BCC30}"/>
            </c:ext>
          </c:extLst>
        </c:ser>
        <c:ser>
          <c:idx val="6"/>
          <c:order val="6"/>
          <c:tx>
            <c:strRef>
              <c:f>List1!$H$1:$H$2</c:f>
              <c:strCache>
                <c:ptCount val="2"/>
                <c:pt idx="0">
                  <c:v>Červen</c:v>
                </c:pt>
                <c:pt idx="1">
                  <c:v>1994</c:v>
                </c:pt>
              </c:strCache>
            </c:strRef>
          </c:tx>
          <c:spPr>
            <a:solidFill>
              <a:schemeClr val="accent1">
                <a:lumMod val="60000"/>
              </a:schemeClr>
            </a:solidFill>
            <a:ln>
              <a:noFill/>
            </a:ln>
            <a:effectLst/>
          </c:spPr>
          <c:invertIfNegative val="0"/>
          <c:cat>
            <c:strRef>
              <c:f>List1!$A$3:$A$31</c:f>
              <c:strCache>
                <c:ptCount val="29"/>
                <c:pt idx="0">
                  <c:v> Německo</c:v>
                </c:pt>
                <c:pt idx="1">
                  <c:v> Francie</c:v>
                </c:pt>
                <c:pt idx="2">
                  <c:v> Itálie</c:v>
                </c:pt>
                <c:pt idx="3">
                  <c:v> Belgie</c:v>
                </c:pt>
                <c:pt idx="4">
                  <c:v> Nizozemsko</c:v>
                </c:pt>
                <c:pt idx="5">
                  <c:v> Lucembursko</c:v>
                </c:pt>
                <c:pt idx="6">
                  <c:v> Spojené království</c:v>
                </c:pt>
                <c:pt idx="7">
                  <c:v> Dánsko</c:v>
                </c:pt>
                <c:pt idx="8">
                  <c:v> Irsko</c:v>
                </c:pt>
                <c:pt idx="9">
                  <c:v> Řecko</c:v>
                </c:pt>
                <c:pt idx="10">
                  <c:v> Španělsko</c:v>
                </c:pt>
                <c:pt idx="11">
                  <c:v> Portugalsko</c:v>
                </c:pt>
                <c:pt idx="12">
                  <c:v> Švédsko</c:v>
                </c:pt>
                <c:pt idx="13">
                  <c:v> Rakousko</c:v>
                </c:pt>
                <c:pt idx="14">
                  <c:v> Finsko</c:v>
                </c:pt>
                <c:pt idx="15">
                  <c:v> Polsko</c:v>
                </c:pt>
                <c:pt idx="16">
                  <c:v> Česko</c:v>
                </c:pt>
                <c:pt idx="17">
                  <c:v> Maďarsko</c:v>
                </c:pt>
                <c:pt idx="18">
                  <c:v> Slovensko</c:v>
                </c:pt>
                <c:pt idx="19">
                  <c:v> Litva</c:v>
                </c:pt>
                <c:pt idx="20">
                  <c:v> Lotyšsko</c:v>
                </c:pt>
                <c:pt idx="21">
                  <c:v> Slovinsko</c:v>
                </c:pt>
                <c:pt idx="22">
                  <c:v> Kypr</c:v>
                </c:pt>
                <c:pt idx="23">
                  <c:v> Estonsko</c:v>
                </c:pt>
                <c:pt idx="24">
                  <c:v> Malta</c:v>
                </c:pt>
                <c:pt idx="25">
                  <c:v> Rumunsko</c:v>
                </c:pt>
                <c:pt idx="26">
                  <c:v> Bulharsko</c:v>
                </c:pt>
                <c:pt idx="27">
                  <c:v> Chorvatsko</c:v>
                </c:pt>
                <c:pt idx="28">
                  <c:v>Celkem</c:v>
                </c:pt>
              </c:strCache>
            </c:strRef>
          </c:cat>
          <c:val>
            <c:numRef>
              <c:f>List1!$H$3:$H$31</c:f>
              <c:numCache>
                <c:formatCode>General</c:formatCode>
                <c:ptCount val="29"/>
                <c:pt idx="0">
                  <c:v>99</c:v>
                </c:pt>
                <c:pt idx="1">
                  <c:v>87</c:v>
                </c:pt>
                <c:pt idx="2">
                  <c:v>87</c:v>
                </c:pt>
                <c:pt idx="3">
                  <c:v>25</c:v>
                </c:pt>
                <c:pt idx="4">
                  <c:v>31</c:v>
                </c:pt>
                <c:pt idx="5">
                  <c:v>6</c:v>
                </c:pt>
                <c:pt idx="6">
                  <c:v>87</c:v>
                </c:pt>
                <c:pt idx="7">
                  <c:v>16</c:v>
                </c:pt>
                <c:pt idx="8">
                  <c:v>15</c:v>
                </c:pt>
                <c:pt idx="9">
                  <c:v>25</c:v>
                </c:pt>
                <c:pt idx="10">
                  <c:v>64</c:v>
                </c:pt>
                <c:pt idx="11">
                  <c:v>25</c:v>
                </c:pt>
                <c:pt idx="28">
                  <c:v>567</c:v>
                </c:pt>
              </c:numCache>
            </c:numRef>
          </c:val>
          <c:extLst>
            <c:ext xmlns:c16="http://schemas.microsoft.com/office/drawing/2014/chart" uri="{C3380CC4-5D6E-409C-BE32-E72D297353CC}">
              <c16:uniqueId val="{00000006-354E-4ED6-8917-ED6FC77BCC30}"/>
            </c:ext>
          </c:extLst>
        </c:ser>
        <c:ser>
          <c:idx val="7"/>
          <c:order val="7"/>
          <c:tx>
            <c:strRef>
              <c:f>List1!$I$1:$I$2</c:f>
              <c:strCache>
                <c:ptCount val="2"/>
                <c:pt idx="0">
                  <c:v>Leden</c:v>
                </c:pt>
                <c:pt idx="1">
                  <c:v>1995</c:v>
                </c:pt>
              </c:strCache>
            </c:strRef>
          </c:tx>
          <c:spPr>
            <a:solidFill>
              <a:schemeClr val="accent2">
                <a:lumMod val="60000"/>
              </a:schemeClr>
            </a:solidFill>
            <a:ln>
              <a:noFill/>
            </a:ln>
            <a:effectLst/>
          </c:spPr>
          <c:invertIfNegative val="0"/>
          <c:cat>
            <c:strRef>
              <c:f>List1!$A$3:$A$31</c:f>
              <c:strCache>
                <c:ptCount val="29"/>
                <c:pt idx="0">
                  <c:v> Německo</c:v>
                </c:pt>
                <c:pt idx="1">
                  <c:v> Francie</c:v>
                </c:pt>
                <c:pt idx="2">
                  <c:v> Itálie</c:v>
                </c:pt>
                <c:pt idx="3">
                  <c:v> Belgie</c:v>
                </c:pt>
                <c:pt idx="4">
                  <c:v> Nizozemsko</c:v>
                </c:pt>
                <c:pt idx="5">
                  <c:v> Lucembursko</c:v>
                </c:pt>
                <c:pt idx="6">
                  <c:v> Spojené království</c:v>
                </c:pt>
                <c:pt idx="7">
                  <c:v> Dánsko</c:v>
                </c:pt>
                <c:pt idx="8">
                  <c:v> Irsko</c:v>
                </c:pt>
                <c:pt idx="9">
                  <c:v> Řecko</c:v>
                </c:pt>
                <c:pt idx="10">
                  <c:v> Španělsko</c:v>
                </c:pt>
                <c:pt idx="11">
                  <c:v> Portugalsko</c:v>
                </c:pt>
                <c:pt idx="12">
                  <c:v> Švédsko</c:v>
                </c:pt>
                <c:pt idx="13">
                  <c:v> Rakousko</c:v>
                </c:pt>
                <c:pt idx="14">
                  <c:v> Finsko</c:v>
                </c:pt>
                <c:pt idx="15">
                  <c:v> Polsko</c:v>
                </c:pt>
                <c:pt idx="16">
                  <c:v> Česko</c:v>
                </c:pt>
                <c:pt idx="17">
                  <c:v> Maďarsko</c:v>
                </c:pt>
                <c:pt idx="18">
                  <c:v> Slovensko</c:v>
                </c:pt>
                <c:pt idx="19">
                  <c:v> Litva</c:v>
                </c:pt>
                <c:pt idx="20">
                  <c:v> Lotyšsko</c:v>
                </c:pt>
                <c:pt idx="21">
                  <c:v> Slovinsko</c:v>
                </c:pt>
                <c:pt idx="22">
                  <c:v> Kypr</c:v>
                </c:pt>
                <c:pt idx="23">
                  <c:v> Estonsko</c:v>
                </c:pt>
                <c:pt idx="24">
                  <c:v> Malta</c:v>
                </c:pt>
                <c:pt idx="25">
                  <c:v> Rumunsko</c:v>
                </c:pt>
                <c:pt idx="26">
                  <c:v> Bulharsko</c:v>
                </c:pt>
                <c:pt idx="27">
                  <c:v> Chorvatsko</c:v>
                </c:pt>
                <c:pt idx="28">
                  <c:v>Celkem</c:v>
                </c:pt>
              </c:strCache>
            </c:strRef>
          </c:cat>
          <c:val>
            <c:numRef>
              <c:f>List1!$I$3:$I$31</c:f>
              <c:numCache>
                <c:formatCode>General</c:formatCode>
                <c:ptCount val="29"/>
                <c:pt idx="0">
                  <c:v>99</c:v>
                </c:pt>
                <c:pt idx="1">
                  <c:v>87</c:v>
                </c:pt>
                <c:pt idx="2">
                  <c:v>87</c:v>
                </c:pt>
                <c:pt idx="3">
                  <c:v>25</c:v>
                </c:pt>
                <c:pt idx="4">
                  <c:v>31</c:v>
                </c:pt>
                <c:pt idx="5">
                  <c:v>6</c:v>
                </c:pt>
                <c:pt idx="6">
                  <c:v>87</c:v>
                </c:pt>
                <c:pt idx="7">
                  <c:v>16</c:v>
                </c:pt>
                <c:pt idx="8">
                  <c:v>15</c:v>
                </c:pt>
                <c:pt idx="9">
                  <c:v>25</c:v>
                </c:pt>
                <c:pt idx="10">
                  <c:v>64</c:v>
                </c:pt>
                <c:pt idx="11">
                  <c:v>25</c:v>
                </c:pt>
                <c:pt idx="12">
                  <c:v>22</c:v>
                </c:pt>
                <c:pt idx="13">
                  <c:v>21</c:v>
                </c:pt>
                <c:pt idx="14">
                  <c:v>16</c:v>
                </c:pt>
                <c:pt idx="28">
                  <c:v>626</c:v>
                </c:pt>
              </c:numCache>
            </c:numRef>
          </c:val>
          <c:extLst>
            <c:ext xmlns:c16="http://schemas.microsoft.com/office/drawing/2014/chart" uri="{C3380CC4-5D6E-409C-BE32-E72D297353CC}">
              <c16:uniqueId val="{00000007-354E-4ED6-8917-ED6FC77BCC30}"/>
            </c:ext>
          </c:extLst>
        </c:ser>
        <c:ser>
          <c:idx val="8"/>
          <c:order val="8"/>
          <c:tx>
            <c:strRef>
              <c:f>List1!$J$1:$J$2</c:f>
              <c:strCache>
                <c:ptCount val="2"/>
                <c:pt idx="0">
                  <c:v>Květen</c:v>
                </c:pt>
                <c:pt idx="1">
                  <c:v>2004</c:v>
                </c:pt>
              </c:strCache>
            </c:strRef>
          </c:tx>
          <c:spPr>
            <a:solidFill>
              <a:schemeClr val="accent3">
                <a:lumMod val="60000"/>
              </a:schemeClr>
            </a:solidFill>
            <a:ln>
              <a:noFill/>
            </a:ln>
            <a:effectLst/>
          </c:spPr>
          <c:invertIfNegative val="0"/>
          <c:cat>
            <c:strRef>
              <c:f>List1!$A$3:$A$31</c:f>
              <c:strCache>
                <c:ptCount val="29"/>
                <c:pt idx="0">
                  <c:v> Německo</c:v>
                </c:pt>
                <c:pt idx="1">
                  <c:v> Francie</c:v>
                </c:pt>
                <c:pt idx="2">
                  <c:v> Itálie</c:v>
                </c:pt>
                <c:pt idx="3">
                  <c:v> Belgie</c:v>
                </c:pt>
                <c:pt idx="4">
                  <c:v> Nizozemsko</c:v>
                </c:pt>
                <c:pt idx="5">
                  <c:v> Lucembursko</c:v>
                </c:pt>
                <c:pt idx="6">
                  <c:v> Spojené království</c:v>
                </c:pt>
                <c:pt idx="7">
                  <c:v> Dánsko</c:v>
                </c:pt>
                <c:pt idx="8">
                  <c:v> Irsko</c:v>
                </c:pt>
                <c:pt idx="9">
                  <c:v> Řecko</c:v>
                </c:pt>
                <c:pt idx="10">
                  <c:v> Španělsko</c:v>
                </c:pt>
                <c:pt idx="11">
                  <c:v> Portugalsko</c:v>
                </c:pt>
                <c:pt idx="12">
                  <c:v> Švédsko</c:v>
                </c:pt>
                <c:pt idx="13">
                  <c:v> Rakousko</c:v>
                </c:pt>
                <c:pt idx="14">
                  <c:v> Finsko</c:v>
                </c:pt>
                <c:pt idx="15">
                  <c:v> Polsko</c:v>
                </c:pt>
                <c:pt idx="16">
                  <c:v> Česko</c:v>
                </c:pt>
                <c:pt idx="17">
                  <c:v> Maďarsko</c:v>
                </c:pt>
                <c:pt idx="18">
                  <c:v> Slovensko</c:v>
                </c:pt>
                <c:pt idx="19">
                  <c:v> Litva</c:v>
                </c:pt>
                <c:pt idx="20">
                  <c:v> Lotyšsko</c:v>
                </c:pt>
                <c:pt idx="21">
                  <c:v> Slovinsko</c:v>
                </c:pt>
                <c:pt idx="22">
                  <c:v> Kypr</c:v>
                </c:pt>
                <c:pt idx="23">
                  <c:v> Estonsko</c:v>
                </c:pt>
                <c:pt idx="24">
                  <c:v> Malta</c:v>
                </c:pt>
                <c:pt idx="25">
                  <c:v> Rumunsko</c:v>
                </c:pt>
                <c:pt idx="26">
                  <c:v> Bulharsko</c:v>
                </c:pt>
                <c:pt idx="27">
                  <c:v> Chorvatsko</c:v>
                </c:pt>
                <c:pt idx="28">
                  <c:v>Celkem</c:v>
                </c:pt>
              </c:strCache>
            </c:strRef>
          </c:cat>
          <c:val>
            <c:numRef>
              <c:f>List1!$J$3:$J$31</c:f>
              <c:numCache>
                <c:formatCode>General</c:formatCode>
                <c:ptCount val="29"/>
                <c:pt idx="0">
                  <c:v>99</c:v>
                </c:pt>
                <c:pt idx="1">
                  <c:v>87</c:v>
                </c:pt>
                <c:pt idx="2">
                  <c:v>87</c:v>
                </c:pt>
                <c:pt idx="3">
                  <c:v>25</c:v>
                </c:pt>
                <c:pt idx="4">
                  <c:v>31</c:v>
                </c:pt>
                <c:pt idx="5">
                  <c:v>6</c:v>
                </c:pt>
                <c:pt idx="6">
                  <c:v>87</c:v>
                </c:pt>
                <c:pt idx="7">
                  <c:v>16</c:v>
                </c:pt>
                <c:pt idx="8">
                  <c:v>15</c:v>
                </c:pt>
                <c:pt idx="9">
                  <c:v>25</c:v>
                </c:pt>
                <c:pt idx="10">
                  <c:v>64</c:v>
                </c:pt>
                <c:pt idx="11">
                  <c:v>25</c:v>
                </c:pt>
                <c:pt idx="12">
                  <c:v>22</c:v>
                </c:pt>
                <c:pt idx="13">
                  <c:v>21</c:v>
                </c:pt>
                <c:pt idx="14">
                  <c:v>16</c:v>
                </c:pt>
                <c:pt idx="15">
                  <c:v>54</c:v>
                </c:pt>
                <c:pt idx="16">
                  <c:v>24</c:v>
                </c:pt>
                <c:pt idx="17">
                  <c:v>24</c:v>
                </c:pt>
                <c:pt idx="18">
                  <c:v>14</c:v>
                </c:pt>
                <c:pt idx="19">
                  <c:v>13</c:v>
                </c:pt>
                <c:pt idx="20">
                  <c:v>9</c:v>
                </c:pt>
                <c:pt idx="21">
                  <c:v>7</c:v>
                </c:pt>
                <c:pt idx="22">
                  <c:v>6</c:v>
                </c:pt>
                <c:pt idx="23">
                  <c:v>6</c:v>
                </c:pt>
                <c:pt idx="24">
                  <c:v>5</c:v>
                </c:pt>
                <c:pt idx="28">
                  <c:v>788</c:v>
                </c:pt>
              </c:numCache>
            </c:numRef>
          </c:val>
          <c:extLst>
            <c:ext xmlns:c16="http://schemas.microsoft.com/office/drawing/2014/chart" uri="{C3380CC4-5D6E-409C-BE32-E72D297353CC}">
              <c16:uniqueId val="{00000008-354E-4ED6-8917-ED6FC77BCC30}"/>
            </c:ext>
          </c:extLst>
        </c:ser>
        <c:ser>
          <c:idx val="9"/>
          <c:order val="9"/>
          <c:tx>
            <c:strRef>
              <c:f>List1!$K$1:$K$2</c:f>
              <c:strCache>
                <c:ptCount val="2"/>
                <c:pt idx="0">
                  <c:v>Červen</c:v>
                </c:pt>
                <c:pt idx="1">
                  <c:v>2004</c:v>
                </c:pt>
              </c:strCache>
            </c:strRef>
          </c:tx>
          <c:spPr>
            <a:solidFill>
              <a:schemeClr val="accent4">
                <a:lumMod val="60000"/>
              </a:schemeClr>
            </a:solidFill>
            <a:ln>
              <a:noFill/>
            </a:ln>
            <a:effectLst/>
          </c:spPr>
          <c:invertIfNegative val="0"/>
          <c:cat>
            <c:strRef>
              <c:f>List1!$A$3:$A$31</c:f>
              <c:strCache>
                <c:ptCount val="29"/>
                <c:pt idx="0">
                  <c:v> Německo</c:v>
                </c:pt>
                <c:pt idx="1">
                  <c:v> Francie</c:v>
                </c:pt>
                <c:pt idx="2">
                  <c:v> Itálie</c:v>
                </c:pt>
                <c:pt idx="3">
                  <c:v> Belgie</c:v>
                </c:pt>
                <c:pt idx="4">
                  <c:v> Nizozemsko</c:v>
                </c:pt>
                <c:pt idx="5">
                  <c:v> Lucembursko</c:v>
                </c:pt>
                <c:pt idx="6">
                  <c:v> Spojené království</c:v>
                </c:pt>
                <c:pt idx="7">
                  <c:v> Dánsko</c:v>
                </c:pt>
                <c:pt idx="8">
                  <c:v> Irsko</c:v>
                </c:pt>
                <c:pt idx="9">
                  <c:v> Řecko</c:v>
                </c:pt>
                <c:pt idx="10">
                  <c:v> Španělsko</c:v>
                </c:pt>
                <c:pt idx="11">
                  <c:v> Portugalsko</c:v>
                </c:pt>
                <c:pt idx="12">
                  <c:v> Švédsko</c:v>
                </c:pt>
                <c:pt idx="13">
                  <c:v> Rakousko</c:v>
                </c:pt>
                <c:pt idx="14">
                  <c:v> Finsko</c:v>
                </c:pt>
                <c:pt idx="15">
                  <c:v> Polsko</c:v>
                </c:pt>
                <c:pt idx="16">
                  <c:v> Česko</c:v>
                </c:pt>
                <c:pt idx="17">
                  <c:v> Maďarsko</c:v>
                </c:pt>
                <c:pt idx="18">
                  <c:v> Slovensko</c:v>
                </c:pt>
                <c:pt idx="19">
                  <c:v> Litva</c:v>
                </c:pt>
                <c:pt idx="20">
                  <c:v> Lotyšsko</c:v>
                </c:pt>
                <c:pt idx="21">
                  <c:v> Slovinsko</c:v>
                </c:pt>
                <c:pt idx="22">
                  <c:v> Kypr</c:v>
                </c:pt>
                <c:pt idx="23">
                  <c:v> Estonsko</c:v>
                </c:pt>
                <c:pt idx="24">
                  <c:v> Malta</c:v>
                </c:pt>
                <c:pt idx="25">
                  <c:v> Rumunsko</c:v>
                </c:pt>
                <c:pt idx="26">
                  <c:v> Bulharsko</c:v>
                </c:pt>
                <c:pt idx="27">
                  <c:v> Chorvatsko</c:v>
                </c:pt>
                <c:pt idx="28">
                  <c:v>Celkem</c:v>
                </c:pt>
              </c:strCache>
            </c:strRef>
          </c:cat>
          <c:val>
            <c:numRef>
              <c:f>List1!$K$3:$K$31</c:f>
              <c:numCache>
                <c:formatCode>General</c:formatCode>
                <c:ptCount val="29"/>
                <c:pt idx="0">
                  <c:v>99</c:v>
                </c:pt>
                <c:pt idx="1">
                  <c:v>78</c:v>
                </c:pt>
                <c:pt idx="2">
                  <c:v>78</c:v>
                </c:pt>
                <c:pt idx="3">
                  <c:v>24</c:v>
                </c:pt>
                <c:pt idx="4">
                  <c:v>27</c:v>
                </c:pt>
                <c:pt idx="5">
                  <c:v>6</c:v>
                </c:pt>
                <c:pt idx="6">
                  <c:v>78</c:v>
                </c:pt>
                <c:pt idx="7">
                  <c:v>14</c:v>
                </c:pt>
                <c:pt idx="8">
                  <c:v>13</c:v>
                </c:pt>
                <c:pt idx="9">
                  <c:v>24</c:v>
                </c:pt>
                <c:pt idx="10">
                  <c:v>54</c:v>
                </c:pt>
                <c:pt idx="11">
                  <c:v>24</c:v>
                </c:pt>
                <c:pt idx="12">
                  <c:v>19</c:v>
                </c:pt>
                <c:pt idx="13">
                  <c:v>18</c:v>
                </c:pt>
                <c:pt idx="14">
                  <c:v>14</c:v>
                </c:pt>
                <c:pt idx="15">
                  <c:v>54</c:v>
                </c:pt>
                <c:pt idx="16">
                  <c:v>24</c:v>
                </c:pt>
                <c:pt idx="17">
                  <c:v>24</c:v>
                </c:pt>
                <c:pt idx="18">
                  <c:v>14</c:v>
                </c:pt>
                <c:pt idx="19">
                  <c:v>13</c:v>
                </c:pt>
                <c:pt idx="20">
                  <c:v>9</c:v>
                </c:pt>
                <c:pt idx="21">
                  <c:v>7</c:v>
                </c:pt>
                <c:pt idx="22">
                  <c:v>6</c:v>
                </c:pt>
                <c:pt idx="23">
                  <c:v>6</c:v>
                </c:pt>
                <c:pt idx="24">
                  <c:v>5</c:v>
                </c:pt>
                <c:pt idx="28">
                  <c:v>732</c:v>
                </c:pt>
              </c:numCache>
            </c:numRef>
          </c:val>
          <c:extLst>
            <c:ext xmlns:c16="http://schemas.microsoft.com/office/drawing/2014/chart" uri="{C3380CC4-5D6E-409C-BE32-E72D297353CC}">
              <c16:uniqueId val="{00000009-354E-4ED6-8917-ED6FC77BCC30}"/>
            </c:ext>
          </c:extLst>
        </c:ser>
        <c:ser>
          <c:idx val="10"/>
          <c:order val="10"/>
          <c:tx>
            <c:strRef>
              <c:f>List1!$L$1:$L$2</c:f>
              <c:strCache>
                <c:ptCount val="2"/>
                <c:pt idx="0">
                  <c:v>Leden</c:v>
                </c:pt>
                <c:pt idx="1">
                  <c:v>2007</c:v>
                </c:pt>
              </c:strCache>
            </c:strRef>
          </c:tx>
          <c:spPr>
            <a:solidFill>
              <a:schemeClr val="accent5">
                <a:lumMod val="60000"/>
              </a:schemeClr>
            </a:solidFill>
            <a:ln>
              <a:noFill/>
            </a:ln>
            <a:effectLst/>
          </c:spPr>
          <c:invertIfNegative val="0"/>
          <c:cat>
            <c:strRef>
              <c:f>List1!$A$3:$A$31</c:f>
              <c:strCache>
                <c:ptCount val="29"/>
                <c:pt idx="0">
                  <c:v> Německo</c:v>
                </c:pt>
                <c:pt idx="1">
                  <c:v> Francie</c:v>
                </c:pt>
                <c:pt idx="2">
                  <c:v> Itálie</c:v>
                </c:pt>
                <c:pt idx="3">
                  <c:v> Belgie</c:v>
                </c:pt>
                <c:pt idx="4">
                  <c:v> Nizozemsko</c:v>
                </c:pt>
                <c:pt idx="5">
                  <c:v> Lucembursko</c:v>
                </c:pt>
                <c:pt idx="6">
                  <c:v> Spojené království</c:v>
                </c:pt>
                <c:pt idx="7">
                  <c:v> Dánsko</c:v>
                </c:pt>
                <c:pt idx="8">
                  <c:v> Irsko</c:v>
                </c:pt>
                <c:pt idx="9">
                  <c:v> Řecko</c:v>
                </c:pt>
                <c:pt idx="10">
                  <c:v> Španělsko</c:v>
                </c:pt>
                <c:pt idx="11">
                  <c:v> Portugalsko</c:v>
                </c:pt>
                <c:pt idx="12">
                  <c:v> Švédsko</c:v>
                </c:pt>
                <c:pt idx="13">
                  <c:v> Rakousko</c:v>
                </c:pt>
                <c:pt idx="14">
                  <c:v> Finsko</c:v>
                </c:pt>
                <c:pt idx="15">
                  <c:v> Polsko</c:v>
                </c:pt>
                <c:pt idx="16">
                  <c:v> Česko</c:v>
                </c:pt>
                <c:pt idx="17">
                  <c:v> Maďarsko</c:v>
                </c:pt>
                <c:pt idx="18">
                  <c:v> Slovensko</c:v>
                </c:pt>
                <c:pt idx="19">
                  <c:v> Litva</c:v>
                </c:pt>
                <c:pt idx="20">
                  <c:v> Lotyšsko</c:v>
                </c:pt>
                <c:pt idx="21">
                  <c:v> Slovinsko</c:v>
                </c:pt>
                <c:pt idx="22">
                  <c:v> Kypr</c:v>
                </c:pt>
                <c:pt idx="23">
                  <c:v> Estonsko</c:v>
                </c:pt>
                <c:pt idx="24">
                  <c:v> Malta</c:v>
                </c:pt>
                <c:pt idx="25">
                  <c:v> Rumunsko</c:v>
                </c:pt>
                <c:pt idx="26">
                  <c:v> Bulharsko</c:v>
                </c:pt>
                <c:pt idx="27">
                  <c:v> Chorvatsko</c:v>
                </c:pt>
                <c:pt idx="28">
                  <c:v>Celkem</c:v>
                </c:pt>
              </c:strCache>
            </c:strRef>
          </c:cat>
          <c:val>
            <c:numRef>
              <c:f>List1!$L$3:$L$31</c:f>
              <c:numCache>
                <c:formatCode>General</c:formatCode>
                <c:ptCount val="29"/>
                <c:pt idx="0">
                  <c:v>99</c:v>
                </c:pt>
                <c:pt idx="1">
                  <c:v>78</c:v>
                </c:pt>
                <c:pt idx="2">
                  <c:v>78</c:v>
                </c:pt>
                <c:pt idx="3">
                  <c:v>24</c:v>
                </c:pt>
                <c:pt idx="4">
                  <c:v>27</c:v>
                </c:pt>
                <c:pt idx="5">
                  <c:v>6</c:v>
                </c:pt>
                <c:pt idx="6">
                  <c:v>78</c:v>
                </c:pt>
                <c:pt idx="7">
                  <c:v>14</c:v>
                </c:pt>
                <c:pt idx="8">
                  <c:v>13</c:v>
                </c:pt>
                <c:pt idx="9">
                  <c:v>24</c:v>
                </c:pt>
                <c:pt idx="10">
                  <c:v>54</c:v>
                </c:pt>
                <c:pt idx="11">
                  <c:v>24</c:v>
                </c:pt>
                <c:pt idx="12">
                  <c:v>19</c:v>
                </c:pt>
                <c:pt idx="13">
                  <c:v>18</c:v>
                </c:pt>
                <c:pt idx="14">
                  <c:v>14</c:v>
                </c:pt>
                <c:pt idx="15">
                  <c:v>54</c:v>
                </c:pt>
                <c:pt idx="16">
                  <c:v>24</c:v>
                </c:pt>
                <c:pt idx="17">
                  <c:v>24</c:v>
                </c:pt>
                <c:pt idx="18">
                  <c:v>14</c:v>
                </c:pt>
                <c:pt idx="19">
                  <c:v>13</c:v>
                </c:pt>
                <c:pt idx="20">
                  <c:v>9</c:v>
                </c:pt>
                <c:pt idx="21">
                  <c:v>7</c:v>
                </c:pt>
                <c:pt idx="22">
                  <c:v>6</c:v>
                </c:pt>
                <c:pt idx="23">
                  <c:v>6</c:v>
                </c:pt>
                <c:pt idx="24">
                  <c:v>5</c:v>
                </c:pt>
                <c:pt idx="25">
                  <c:v>35</c:v>
                </c:pt>
                <c:pt idx="26">
                  <c:v>18</c:v>
                </c:pt>
                <c:pt idx="28">
                  <c:v>785</c:v>
                </c:pt>
              </c:numCache>
            </c:numRef>
          </c:val>
          <c:extLst>
            <c:ext xmlns:c16="http://schemas.microsoft.com/office/drawing/2014/chart" uri="{C3380CC4-5D6E-409C-BE32-E72D297353CC}">
              <c16:uniqueId val="{0000000A-354E-4ED6-8917-ED6FC77BCC30}"/>
            </c:ext>
          </c:extLst>
        </c:ser>
        <c:ser>
          <c:idx val="11"/>
          <c:order val="11"/>
          <c:tx>
            <c:strRef>
              <c:f>List1!$M$1:$M$2</c:f>
              <c:strCache>
                <c:ptCount val="2"/>
                <c:pt idx="0">
                  <c:v>Červen</c:v>
                </c:pt>
                <c:pt idx="1">
                  <c:v>2009</c:v>
                </c:pt>
              </c:strCache>
            </c:strRef>
          </c:tx>
          <c:spPr>
            <a:solidFill>
              <a:schemeClr val="accent6">
                <a:lumMod val="60000"/>
              </a:schemeClr>
            </a:solidFill>
            <a:ln>
              <a:noFill/>
            </a:ln>
            <a:effectLst/>
          </c:spPr>
          <c:invertIfNegative val="0"/>
          <c:cat>
            <c:strRef>
              <c:f>List1!$A$3:$A$31</c:f>
              <c:strCache>
                <c:ptCount val="29"/>
                <c:pt idx="0">
                  <c:v> Německo</c:v>
                </c:pt>
                <c:pt idx="1">
                  <c:v> Francie</c:v>
                </c:pt>
                <c:pt idx="2">
                  <c:v> Itálie</c:v>
                </c:pt>
                <c:pt idx="3">
                  <c:v> Belgie</c:v>
                </c:pt>
                <c:pt idx="4">
                  <c:v> Nizozemsko</c:v>
                </c:pt>
                <c:pt idx="5">
                  <c:v> Lucembursko</c:v>
                </c:pt>
                <c:pt idx="6">
                  <c:v> Spojené království</c:v>
                </c:pt>
                <c:pt idx="7">
                  <c:v> Dánsko</c:v>
                </c:pt>
                <c:pt idx="8">
                  <c:v> Irsko</c:v>
                </c:pt>
                <c:pt idx="9">
                  <c:v> Řecko</c:v>
                </c:pt>
                <c:pt idx="10">
                  <c:v> Španělsko</c:v>
                </c:pt>
                <c:pt idx="11">
                  <c:v> Portugalsko</c:v>
                </c:pt>
                <c:pt idx="12">
                  <c:v> Švédsko</c:v>
                </c:pt>
                <c:pt idx="13">
                  <c:v> Rakousko</c:v>
                </c:pt>
                <c:pt idx="14">
                  <c:v> Finsko</c:v>
                </c:pt>
                <c:pt idx="15">
                  <c:v> Polsko</c:v>
                </c:pt>
                <c:pt idx="16">
                  <c:v> Česko</c:v>
                </c:pt>
                <c:pt idx="17">
                  <c:v> Maďarsko</c:v>
                </c:pt>
                <c:pt idx="18">
                  <c:v> Slovensko</c:v>
                </c:pt>
                <c:pt idx="19">
                  <c:v> Litva</c:v>
                </c:pt>
                <c:pt idx="20">
                  <c:v> Lotyšsko</c:v>
                </c:pt>
                <c:pt idx="21">
                  <c:v> Slovinsko</c:v>
                </c:pt>
                <c:pt idx="22">
                  <c:v> Kypr</c:v>
                </c:pt>
                <c:pt idx="23">
                  <c:v> Estonsko</c:v>
                </c:pt>
                <c:pt idx="24">
                  <c:v> Malta</c:v>
                </c:pt>
                <c:pt idx="25">
                  <c:v> Rumunsko</c:v>
                </c:pt>
                <c:pt idx="26">
                  <c:v> Bulharsko</c:v>
                </c:pt>
                <c:pt idx="27">
                  <c:v> Chorvatsko</c:v>
                </c:pt>
                <c:pt idx="28">
                  <c:v>Celkem</c:v>
                </c:pt>
              </c:strCache>
            </c:strRef>
          </c:cat>
          <c:val>
            <c:numRef>
              <c:f>List1!$M$3:$M$31</c:f>
              <c:numCache>
                <c:formatCode>General</c:formatCode>
                <c:ptCount val="29"/>
                <c:pt idx="0">
                  <c:v>99</c:v>
                </c:pt>
                <c:pt idx="1">
                  <c:v>72</c:v>
                </c:pt>
                <c:pt idx="2">
                  <c:v>72</c:v>
                </c:pt>
                <c:pt idx="3">
                  <c:v>22</c:v>
                </c:pt>
                <c:pt idx="4">
                  <c:v>25</c:v>
                </c:pt>
                <c:pt idx="5">
                  <c:v>6</c:v>
                </c:pt>
                <c:pt idx="6">
                  <c:v>72</c:v>
                </c:pt>
                <c:pt idx="7">
                  <c:v>13</c:v>
                </c:pt>
                <c:pt idx="8">
                  <c:v>12</c:v>
                </c:pt>
                <c:pt idx="9">
                  <c:v>22</c:v>
                </c:pt>
                <c:pt idx="10">
                  <c:v>50</c:v>
                </c:pt>
                <c:pt idx="11">
                  <c:v>22</c:v>
                </c:pt>
                <c:pt idx="12">
                  <c:v>18</c:v>
                </c:pt>
                <c:pt idx="13">
                  <c:v>17</c:v>
                </c:pt>
                <c:pt idx="14">
                  <c:v>13</c:v>
                </c:pt>
                <c:pt idx="15">
                  <c:v>50</c:v>
                </c:pt>
                <c:pt idx="16">
                  <c:v>22</c:v>
                </c:pt>
                <c:pt idx="17">
                  <c:v>22</c:v>
                </c:pt>
                <c:pt idx="18">
                  <c:v>13</c:v>
                </c:pt>
                <c:pt idx="19">
                  <c:v>12</c:v>
                </c:pt>
                <c:pt idx="20">
                  <c:v>8</c:v>
                </c:pt>
                <c:pt idx="21">
                  <c:v>7</c:v>
                </c:pt>
                <c:pt idx="22">
                  <c:v>6</c:v>
                </c:pt>
                <c:pt idx="23">
                  <c:v>6</c:v>
                </c:pt>
                <c:pt idx="24">
                  <c:v>5</c:v>
                </c:pt>
                <c:pt idx="25">
                  <c:v>33</c:v>
                </c:pt>
                <c:pt idx="26">
                  <c:v>17</c:v>
                </c:pt>
                <c:pt idx="28">
                  <c:v>736</c:v>
                </c:pt>
              </c:numCache>
            </c:numRef>
          </c:val>
          <c:extLst>
            <c:ext xmlns:c16="http://schemas.microsoft.com/office/drawing/2014/chart" uri="{C3380CC4-5D6E-409C-BE32-E72D297353CC}">
              <c16:uniqueId val="{0000000B-354E-4ED6-8917-ED6FC77BCC30}"/>
            </c:ext>
          </c:extLst>
        </c:ser>
        <c:ser>
          <c:idx val="12"/>
          <c:order val="12"/>
          <c:tx>
            <c:strRef>
              <c:f>List1!$N$1:$N$2</c:f>
              <c:strCache>
                <c:ptCount val="2"/>
                <c:pt idx="0">
                  <c:v>Prosinec</c:v>
                </c:pt>
                <c:pt idx="1">
                  <c:v>2011</c:v>
                </c:pt>
              </c:strCache>
            </c:strRef>
          </c:tx>
          <c:spPr>
            <a:solidFill>
              <a:schemeClr val="accent1">
                <a:lumMod val="80000"/>
                <a:lumOff val="20000"/>
              </a:schemeClr>
            </a:solidFill>
            <a:ln>
              <a:noFill/>
            </a:ln>
            <a:effectLst/>
          </c:spPr>
          <c:invertIfNegative val="0"/>
          <c:cat>
            <c:strRef>
              <c:f>List1!$A$3:$A$31</c:f>
              <c:strCache>
                <c:ptCount val="29"/>
                <c:pt idx="0">
                  <c:v> Německo</c:v>
                </c:pt>
                <c:pt idx="1">
                  <c:v> Francie</c:v>
                </c:pt>
                <c:pt idx="2">
                  <c:v> Itálie</c:v>
                </c:pt>
                <c:pt idx="3">
                  <c:v> Belgie</c:v>
                </c:pt>
                <c:pt idx="4">
                  <c:v> Nizozemsko</c:v>
                </c:pt>
                <c:pt idx="5">
                  <c:v> Lucembursko</c:v>
                </c:pt>
                <c:pt idx="6">
                  <c:v> Spojené království</c:v>
                </c:pt>
                <c:pt idx="7">
                  <c:v> Dánsko</c:v>
                </c:pt>
                <c:pt idx="8">
                  <c:v> Irsko</c:v>
                </c:pt>
                <c:pt idx="9">
                  <c:v> Řecko</c:v>
                </c:pt>
                <c:pt idx="10">
                  <c:v> Španělsko</c:v>
                </c:pt>
                <c:pt idx="11">
                  <c:v> Portugalsko</c:v>
                </c:pt>
                <c:pt idx="12">
                  <c:v> Švédsko</c:v>
                </c:pt>
                <c:pt idx="13">
                  <c:v> Rakousko</c:v>
                </c:pt>
                <c:pt idx="14">
                  <c:v> Finsko</c:v>
                </c:pt>
                <c:pt idx="15">
                  <c:v> Polsko</c:v>
                </c:pt>
                <c:pt idx="16">
                  <c:v> Česko</c:v>
                </c:pt>
                <c:pt idx="17">
                  <c:v> Maďarsko</c:v>
                </c:pt>
                <c:pt idx="18">
                  <c:v> Slovensko</c:v>
                </c:pt>
                <c:pt idx="19">
                  <c:v> Litva</c:v>
                </c:pt>
                <c:pt idx="20">
                  <c:v> Lotyšsko</c:v>
                </c:pt>
                <c:pt idx="21">
                  <c:v> Slovinsko</c:v>
                </c:pt>
                <c:pt idx="22">
                  <c:v> Kypr</c:v>
                </c:pt>
                <c:pt idx="23">
                  <c:v> Estonsko</c:v>
                </c:pt>
                <c:pt idx="24">
                  <c:v> Malta</c:v>
                </c:pt>
                <c:pt idx="25">
                  <c:v> Rumunsko</c:v>
                </c:pt>
                <c:pt idx="26">
                  <c:v> Bulharsko</c:v>
                </c:pt>
                <c:pt idx="27">
                  <c:v> Chorvatsko</c:v>
                </c:pt>
                <c:pt idx="28">
                  <c:v>Celkem</c:v>
                </c:pt>
              </c:strCache>
            </c:strRef>
          </c:cat>
          <c:val>
            <c:numRef>
              <c:f>List1!$N$3:$N$31</c:f>
              <c:numCache>
                <c:formatCode>General</c:formatCode>
                <c:ptCount val="29"/>
                <c:pt idx="0">
                  <c:v>99</c:v>
                </c:pt>
                <c:pt idx="1">
                  <c:v>74</c:v>
                </c:pt>
                <c:pt idx="2">
                  <c:v>73</c:v>
                </c:pt>
                <c:pt idx="3">
                  <c:v>22</c:v>
                </c:pt>
                <c:pt idx="4">
                  <c:v>26</c:v>
                </c:pt>
                <c:pt idx="5">
                  <c:v>6</c:v>
                </c:pt>
                <c:pt idx="6">
                  <c:v>73</c:v>
                </c:pt>
                <c:pt idx="7">
                  <c:v>13</c:v>
                </c:pt>
                <c:pt idx="8">
                  <c:v>12</c:v>
                </c:pt>
                <c:pt idx="9">
                  <c:v>22</c:v>
                </c:pt>
                <c:pt idx="10">
                  <c:v>54</c:v>
                </c:pt>
                <c:pt idx="11">
                  <c:v>22</c:v>
                </c:pt>
                <c:pt idx="12">
                  <c:v>20</c:v>
                </c:pt>
                <c:pt idx="13">
                  <c:v>19</c:v>
                </c:pt>
                <c:pt idx="14">
                  <c:v>13</c:v>
                </c:pt>
                <c:pt idx="15">
                  <c:v>51</c:v>
                </c:pt>
                <c:pt idx="16">
                  <c:v>22</c:v>
                </c:pt>
                <c:pt idx="17">
                  <c:v>22</c:v>
                </c:pt>
                <c:pt idx="18">
                  <c:v>13</c:v>
                </c:pt>
                <c:pt idx="19">
                  <c:v>12</c:v>
                </c:pt>
                <c:pt idx="20">
                  <c:v>9</c:v>
                </c:pt>
                <c:pt idx="21">
                  <c:v>8</c:v>
                </c:pt>
                <c:pt idx="22">
                  <c:v>6</c:v>
                </c:pt>
                <c:pt idx="23">
                  <c:v>6</c:v>
                </c:pt>
                <c:pt idx="24">
                  <c:v>6</c:v>
                </c:pt>
                <c:pt idx="25">
                  <c:v>33</c:v>
                </c:pt>
                <c:pt idx="26">
                  <c:v>18</c:v>
                </c:pt>
                <c:pt idx="28">
                  <c:v>754</c:v>
                </c:pt>
              </c:numCache>
            </c:numRef>
          </c:val>
          <c:extLst>
            <c:ext xmlns:c16="http://schemas.microsoft.com/office/drawing/2014/chart" uri="{C3380CC4-5D6E-409C-BE32-E72D297353CC}">
              <c16:uniqueId val="{0000000C-354E-4ED6-8917-ED6FC77BCC30}"/>
            </c:ext>
          </c:extLst>
        </c:ser>
        <c:ser>
          <c:idx val="13"/>
          <c:order val="13"/>
          <c:tx>
            <c:strRef>
              <c:f>List1!$O$1:$O$2</c:f>
              <c:strCache>
                <c:ptCount val="2"/>
                <c:pt idx="0">
                  <c:v>Červenec</c:v>
                </c:pt>
                <c:pt idx="1">
                  <c:v>2013</c:v>
                </c:pt>
              </c:strCache>
            </c:strRef>
          </c:tx>
          <c:spPr>
            <a:solidFill>
              <a:schemeClr val="accent2">
                <a:lumMod val="80000"/>
                <a:lumOff val="20000"/>
              </a:schemeClr>
            </a:solidFill>
            <a:ln>
              <a:noFill/>
            </a:ln>
            <a:effectLst/>
          </c:spPr>
          <c:invertIfNegative val="0"/>
          <c:cat>
            <c:strRef>
              <c:f>List1!$A$3:$A$31</c:f>
              <c:strCache>
                <c:ptCount val="29"/>
                <c:pt idx="0">
                  <c:v> Německo</c:v>
                </c:pt>
                <c:pt idx="1">
                  <c:v> Francie</c:v>
                </c:pt>
                <c:pt idx="2">
                  <c:v> Itálie</c:v>
                </c:pt>
                <c:pt idx="3">
                  <c:v> Belgie</c:v>
                </c:pt>
                <c:pt idx="4">
                  <c:v> Nizozemsko</c:v>
                </c:pt>
                <c:pt idx="5">
                  <c:v> Lucembursko</c:v>
                </c:pt>
                <c:pt idx="6">
                  <c:v> Spojené království</c:v>
                </c:pt>
                <c:pt idx="7">
                  <c:v> Dánsko</c:v>
                </c:pt>
                <c:pt idx="8">
                  <c:v> Irsko</c:v>
                </c:pt>
                <c:pt idx="9">
                  <c:v> Řecko</c:v>
                </c:pt>
                <c:pt idx="10">
                  <c:v> Španělsko</c:v>
                </c:pt>
                <c:pt idx="11">
                  <c:v> Portugalsko</c:v>
                </c:pt>
                <c:pt idx="12">
                  <c:v> Švédsko</c:v>
                </c:pt>
                <c:pt idx="13">
                  <c:v> Rakousko</c:v>
                </c:pt>
                <c:pt idx="14">
                  <c:v> Finsko</c:v>
                </c:pt>
                <c:pt idx="15">
                  <c:v> Polsko</c:v>
                </c:pt>
                <c:pt idx="16">
                  <c:v> Česko</c:v>
                </c:pt>
                <c:pt idx="17">
                  <c:v> Maďarsko</c:v>
                </c:pt>
                <c:pt idx="18">
                  <c:v> Slovensko</c:v>
                </c:pt>
                <c:pt idx="19">
                  <c:v> Litva</c:v>
                </c:pt>
                <c:pt idx="20">
                  <c:v> Lotyšsko</c:v>
                </c:pt>
                <c:pt idx="21">
                  <c:v> Slovinsko</c:v>
                </c:pt>
                <c:pt idx="22">
                  <c:v> Kypr</c:v>
                </c:pt>
                <c:pt idx="23">
                  <c:v> Estonsko</c:v>
                </c:pt>
                <c:pt idx="24">
                  <c:v> Malta</c:v>
                </c:pt>
                <c:pt idx="25">
                  <c:v> Rumunsko</c:v>
                </c:pt>
                <c:pt idx="26">
                  <c:v> Bulharsko</c:v>
                </c:pt>
                <c:pt idx="27">
                  <c:v> Chorvatsko</c:v>
                </c:pt>
                <c:pt idx="28">
                  <c:v>Celkem</c:v>
                </c:pt>
              </c:strCache>
            </c:strRef>
          </c:cat>
          <c:val>
            <c:numRef>
              <c:f>List1!$O$3:$O$31</c:f>
              <c:numCache>
                <c:formatCode>General</c:formatCode>
                <c:ptCount val="29"/>
                <c:pt idx="0">
                  <c:v>99</c:v>
                </c:pt>
                <c:pt idx="1">
                  <c:v>74</c:v>
                </c:pt>
                <c:pt idx="2">
                  <c:v>73</c:v>
                </c:pt>
                <c:pt idx="3">
                  <c:v>22</c:v>
                </c:pt>
                <c:pt idx="4">
                  <c:v>26</c:v>
                </c:pt>
                <c:pt idx="5">
                  <c:v>6</c:v>
                </c:pt>
                <c:pt idx="6">
                  <c:v>73</c:v>
                </c:pt>
                <c:pt idx="7">
                  <c:v>13</c:v>
                </c:pt>
                <c:pt idx="8">
                  <c:v>12</c:v>
                </c:pt>
                <c:pt idx="9">
                  <c:v>22</c:v>
                </c:pt>
                <c:pt idx="10">
                  <c:v>54</c:v>
                </c:pt>
                <c:pt idx="11">
                  <c:v>22</c:v>
                </c:pt>
                <c:pt idx="12">
                  <c:v>20</c:v>
                </c:pt>
                <c:pt idx="13">
                  <c:v>19</c:v>
                </c:pt>
                <c:pt idx="14">
                  <c:v>13</c:v>
                </c:pt>
                <c:pt idx="15">
                  <c:v>51</c:v>
                </c:pt>
                <c:pt idx="16">
                  <c:v>22</c:v>
                </c:pt>
                <c:pt idx="17">
                  <c:v>22</c:v>
                </c:pt>
                <c:pt idx="18">
                  <c:v>13</c:v>
                </c:pt>
                <c:pt idx="19">
                  <c:v>12</c:v>
                </c:pt>
                <c:pt idx="20">
                  <c:v>9</c:v>
                </c:pt>
                <c:pt idx="21">
                  <c:v>8</c:v>
                </c:pt>
                <c:pt idx="22">
                  <c:v>6</c:v>
                </c:pt>
                <c:pt idx="23">
                  <c:v>6</c:v>
                </c:pt>
                <c:pt idx="24">
                  <c:v>6</c:v>
                </c:pt>
                <c:pt idx="25">
                  <c:v>33</c:v>
                </c:pt>
                <c:pt idx="26">
                  <c:v>18</c:v>
                </c:pt>
                <c:pt idx="27">
                  <c:v>12</c:v>
                </c:pt>
                <c:pt idx="28">
                  <c:v>766</c:v>
                </c:pt>
              </c:numCache>
            </c:numRef>
          </c:val>
          <c:extLst>
            <c:ext xmlns:c16="http://schemas.microsoft.com/office/drawing/2014/chart" uri="{C3380CC4-5D6E-409C-BE32-E72D297353CC}">
              <c16:uniqueId val="{0000000D-354E-4ED6-8917-ED6FC77BCC30}"/>
            </c:ext>
          </c:extLst>
        </c:ser>
        <c:ser>
          <c:idx val="14"/>
          <c:order val="14"/>
          <c:tx>
            <c:strRef>
              <c:f>List1!$P$1:$P$2</c:f>
              <c:strCache>
                <c:ptCount val="2"/>
                <c:pt idx="0">
                  <c:v>Červenec</c:v>
                </c:pt>
                <c:pt idx="1">
                  <c:v>2014</c:v>
                </c:pt>
              </c:strCache>
            </c:strRef>
          </c:tx>
          <c:spPr>
            <a:solidFill>
              <a:schemeClr val="accent3">
                <a:lumMod val="80000"/>
                <a:lumOff val="20000"/>
              </a:schemeClr>
            </a:solidFill>
            <a:ln>
              <a:noFill/>
            </a:ln>
            <a:effectLst/>
          </c:spPr>
          <c:invertIfNegative val="0"/>
          <c:cat>
            <c:strRef>
              <c:f>List1!$A$3:$A$31</c:f>
              <c:strCache>
                <c:ptCount val="29"/>
                <c:pt idx="0">
                  <c:v> Německo</c:v>
                </c:pt>
                <c:pt idx="1">
                  <c:v> Francie</c:v>
                </c:pt>
                <c:pt idx="2">
                  <c:v> Itálie</c:v>
                </c:pt>
                <c:pt idx="3">
                  <c:v> Belgie</c:v>
                </c:pt>
                <c:pt idx="4">
                  <c:v> Nizozemsko</c:v>
                </c:pt>
                <c:pt idx="5">
                  <c:v> Lucembursko</c:v>
                </c:pt>
                <c:pt idx="6">
                  <c:v> Spojené království</c:v>
                </c:pt>
                <c:pt idx="7">
                  <c:v> Dánsko</c:v>
                </c:pt>
                <c:pt idx="8">
                  <c:v> Irsko</c:v>
                </c:pt>
                <c:pt idx="9">
                  <c:v> Řecko</c:v>
                </c:pt>
                <c:pt idx="10">
                  <c:v> Španělsko</c:v>
                </c:pt>
                <c:pt idx="11">
                  <c:v> Portugalsko</c:v>
                </c:pt>
                <c:pt idx="12">
                  <c:v> Švédsko</c:v>
                </c:pt>
                <c:pt idx="13">
                  <c:v> Rakousko</c:v>
                </c:pt>
                <c:pt idx="14">
                  <c:v> Finsko</c:v>
                </c:pt>
                <c:pt idx="15">
                  <c:v> Polsko</c:v>
                </c:pt>
                <c:pt idx="16">
                  <c:v> Česko</c:v>
                </c:pt>
                <c:pt idx="17">
                  <c:v> Maďarsko</c:v>
                </c:pt>
                <c:pt idx="18">
                  <c:v> Slovensko</c:v>
                </c:pt>
                <c:pt idx="19">
                  <c:v> Litva</c:v>
                </c:pt>
                <c:pt idx="20">
                  <c:v> Lotyšsko</c:v>
                </c:pt>
                <c:pt idx="21">
                  <c:v> Slovinsko</c:v>
                </c:pt>
                <c:pt idx="22">
                  <c:v> Kypr</c:v>
                </c:pt>
                <c:pt idx="23">
                  <c:v> Estonsko</c:v>
                </c:pt>
                <c:pt idx="24">
                  <c:v> Malta</c:v>
                </c:pt>
                <c:pt idx="25">
                  <c:v> Rumunsko</c:v>
                </c:pt>
                <c:pt idx="26">
                  <c:v> Bulharsko</c:v>
                </c:pt>
                <c:pt idx="27">
                  <c:v> Chorvatsko</c:v>
                </c:pt>
                <c:pt idx="28">
                  <c:v>Celkem</c:v>
                </c:pt>
              </c:strCache>
            </c:strRef>
          </c:cat>
          <c:val>
            <c:numRef>
              <c:f>List1!$P$3:$P$31</c:f>
              <c:numCache>
                <c:formatCode>General</c:formatCode>
                <c:ptCount val="29"/>
                <c:pt idx="0">
                  <c:v>96</c:v>
                </c:pt>
                <c:pt idx="1">
                  <c:v>74</c:v>
                </c:pt>
                <c:pt idx="2">
                  <c:v>73</c:v>
                </c:pt>
                <c:pt idx="3">
                  <c:v>21</c:v>
                </c:pt>
                <c:pt idx="4">
                  <c:v>26</c:v>
                </c:pt>
                <c:pt idx="5">
                  <c:v>6</c:v>
                </c:pt>
                <c:pt idx="6">
                  <c:v>73</c:v>
                </c:pt>
                <c:pt idx="7">
                  <c:v>13</c:v>
                </c:pt>
                <c:pt idx="8">
                  <c:v>11</c:v>
                </c:pt>
                <c:pt idx="9">
                  <c:v>22</c:v>
                </c:pt>
                <c:pt idx="10">
                  <c:v>54</c:v>
                </c:pt>
                <c:pt idx="11">
                  <c:v>21</c:v>
                </c:pt>
                <c:pt idx="12">
                  <c:v>20</c:v>
                </c:pt>
                <c:pt idx="13">
                  <c:v>18</c:v>
                </c:pt>
                <c:pt idx="14">
                  <c:v>13</c:v>
                </c:pt>
                <c:pt idx="15">
                  <c:v>51</c:v>
                </c:pt>
                <c:pt idx="16">
                  <c:v>21</c:v>
                </c:pt>
                <c:pt idx="17">
                  <c:v>21</c:v>
                </c:pt>
                <c:pt idx="18">
                  <c:v>13</c:v>
                </c:pt>
                <c:pt idx="19">
                  <c:v>11</c:v>
                </c:pt>
                <c:pt idx="20">
                  <c:v>8</c:v>
                </c:pt>
                <c:pt idx="21">
                  <c:v>8</c:v>
                </c:pt>
                <c:pt idx="22">
                  <c:v>6</c:v>
                </c:pt>
                <c:pt idx="23">
                  <c:v>6</c:v>
                </c:pt>
                <c:pt idx="24">
                  <c:v>6</c:v>
                </c:pt>
                <c:pt idx="25">
                  <c:v>32</c:v>
                </c:pt>
                <c:pt idx="26">
                  <c:v>17</c:v>
                </c:pt>
                <c:pt idx="27">
                  <c:v>11</c:v>
                </c:pt>
                <c:pt idx="28">
                  <c:v>751</c:v>
                </c:pt>
              </c:numCache>
            </c:numRef>
          </c:val>
          <c:extLst>
            <c:ext xmlns:c16="http://schemas.microsoft.com/office/drawing/2014/chart" uri="{C3380CC4-5D6E-409C-BE32-E72D297353CC}">
              <c16:uniqueId val="{0000000E-354E-4ED6-8917-ED6FC77BCC30}"/>
            </c:ext>
          </c:extLst>
        </c:ser>
        <c:dLbls>
          <c:showLegendKey val="0"/>
          <c:showVal val="0"/>
          <c:showCatName val="0"/>
          <c:showSerName val="0"/>
          <c:showPercent val="0"/>
          <c:showBubbleSize val="0"/>
        </c:dLbls>
        <c:gapWidth val="182"/>
        <c:axId val="292493432"/>
        <c:axId val="298834344"/>
      </c:barChart>
      <c:catAx>
        <c:axId val="2924934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298834344"/>
        <c:crosses val="autoZero"/>
        <c:auto val="1"/>
        <c:lblAlgn val="ctr"/>
        <c:lblOffset val="100"/>
        <c:noMultiLvlLbl val="0"/>
      </c:catAx>
      <c:valAx>
        <c:axId val="2988343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292493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2CE1E3-1536-4DC6-B055-35C696A826F5}" type="datetimeFigureOut">
              <a:rPr lang="cs-CZ" smtClean="0"/>
              <a:t>26.10.2016</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CB6A87-AED3-4992-9848-5BABCDBF30BF}" type="slidenum">
              <a:rPr lang="cs-CZ" smtClean="0"/>
              <a:t>‹#›</a:t>
            </a:fld>
            <a:endParaRPr lang="cs-CZ"/>
          </a:p>
        </p:txBody>
      </p:sp>
    </p:spTree>
    <p:extLst>
      <p:ext uri="{BB962C8B-B14F-4D97-AF65-F5344CB8AC3E}">
        <p14:creationId xmlns:p14="http://schemas.microsoft.com/office/powerpoint/2010/main" val="1171095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179B7A7F-3F4C-437C-AEE6-DBE8B381AC65}" type="datetime1">
              <a:rPr lang="en-US" smtClean="0"/>
              <a:t>10/26/2016</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r>
              <a:rPr lang="en-US" dirty="0"/>
              <a:t>EVS172 </a:t>
            </a:r>
            <a:r>
              <a:rPr lang="en-US" dirty="0" err="1"/>
              <a:t>Evropský</a:t>
            </a:r>
            <a:r>
              <a:rPr lang="en-US" dirty="0"/>
              <a:t> </a:t>
            </a:r>
            <a:r>
              <a:rPr lang="en-US" dirty="0" err="1"/>
              <a:t>parlament</a:t>
            </a:r>
            <a:r>
              <a:rPr lang="en-US" dirty="0"/>
              <a:t> a hlasovací </a:t>
            </a:r>
            <a:r>
              <a:rPr lang="en-US" dirty="0" err="1"/>
              <a:t>schémata</a:t>
            </a:r>
            <a:r>
              <a:rPr lang="en-US" dirty="0"/>
              <a:t> </a:t>
            </a:r>
            <a:r>
              <a:rPr lang="en-US" dirty="0" err="1"/>
              <a:t>poslanců</a:t>
            </a:r>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4FAB73BC-B049-4115-A692-8D63A059BFB8}" type="slidenum">
              <a:rPr lang="en-US" smtClean="0"/>
              <a:t>‹#›</a:t>
            </a:fld>
            <a:endParaRPr lang="en-US" dirty="0"/>
          </a:p>
        </p:txBody>
      </p:sp>
    </p:spTree>
    <p:extLst>
      <p:ext uri="{BB962C8B-B14F-4D97-AF65-F5344CB8AC3E}">
        <p14:creationId xmlns:p14="http://schemas.microsoft.com/office/powerpoint/2010/main" val="1268149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7AB6CF1-B6E0-45E5-B970-B3AE21B656EF}" type="datetime1">
              <a:rPr lang="en-US" smtClean="0"/>
              <a:t>10/26/2016</a:t>
            </a:fld>
            <a:endParaRPr lang="en-US" dirty="0"/>
          </a:p>
        </p:txBody>
      </p:sp>
      <p:sp>
        <p:nvSpPr>
          <p:cNvPr id="5" name="Footer Placeholder 4"/>
          <p:cNvSpPr>
            <a:spLocks noGrp="1"/>
          </p:cNvSpPr>
          <p:nvPr>
            <p:ph type="ftr" sz="quarter" idx="11"/>
          </p:nvPr>
        </p:nvSpPr>
        <p:spPr/>
        <p:txBody>
          <a:bodyPr/>
          <a:lstStyle/>
          <a:p>
            <a:r>
              <a:rPr lang="en-US" dirty="0"/>
              <a:t>EVS172 </a:t>
            </a:r>
            <a:r>
              <a:rPr lang="en-US" dirty="0" err="1"/>
              <a:t>Evropský</a:t>
            </a:r>
            <a:r>
              <a:rPr lang="en-US" dirty="0"/>
              <a:t> </a:t>
            </a:r>
            <a:r>
              <a:rPr lang="en-US" dirty="0" err="1"/>
              <a:t>parlament</a:t>
            </a:r>
            <a:r>
              <a:rPr lang="en-US" dirty="0"/>
              <a:t> a hlasovací </a:t>
            </a:r>
            <a:r>
              <a:rPr lang="en-US" dirty="0" err="1"/>
              <a:t>schémata</a:t>
            </a:r>
            <a:r>
              <a:rPr lang="en-US" dirty="0"/>
              <a:t> </a:t>
            </a:r>
            <a:r>
              <a:rPr lang="en-US" dirty="0" err="1"/>
              <a:t>poslanců</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650471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DE53ADCD-1B4E-42E5-B076-EE8DBEC3931C}" type="datetime1">
              <a:rPr lang="en-US" smtClean="0"/>
              <a:t>10/26/2016</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r>
              <a:rPr lang="en-US" dirty="0"/>
              <a:t>EVS172 </a:t>
            </a:r>
            <a:r>
              <a:rPr lang="en-US" dirty="0" err="1"/>
              <a:t>Evropský</a:t>
            </a:r>
            <a:r>
              <a:rPr lang="en-US" dirty="0"/>
              <a:t> </a:t>
            </a:r>
            <a:r>
              <a:rPr lang="en-US" dirty="0" err="1"/>
              <a:t>parlament</a:t>
            </a:r>
            <a:r>
              <a:rPr lang="en-US" dirty="0"/>
              <a:t> a hlasovací </a:t>
            </a:r>
            <a:r>
              <a:rPr lang="en-US" dirty="0" err="1"/>
              <a:t>schémata</a:t>
            </a:r>
            <a:r>
              <a:rPr lang="en-US" dirty="0"/>
              <a:t> </a:t>
            </a:r>
            <a:r>
              <a:rPr lang="en-US" dirty="0" err="1"/>
              <a:t>poslanců</a:t>
            </a:r>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4FAB73BC-B049-4115-A692-8D63A059BFB8}" type="slidenum">
              <a:rPr lang="en-US" smtClean="0"/>
              <a:t>‹#›</a:t>
            </a:fld>
            <a:endParaRPr lang="en-US" dirty="0"/>
          </a:p>
        </p:txBody>
      </p:sp>
    </p:spTree>
    <p:extLst>
      <p:ext uri="{BB962C8B-B14F-4D97-AF65-F5344CB8AC3E}">
        <p14:creationId xmlns:p14="http://schemas.microsoft.com/office/powerpoint/2010/main" val="630840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cs-CZ"/>
              <a:t>Kliknutím lze upravit styl.</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DE82D51-CFED-43CB-ADEA-0BFFA758401D}" type="datetime1">
              <a:rPr lang="en-US" smtClean="0"/>
              <a:t>10/26/2016</a:t>
            </a:fld>
            <a:endParaRPr lang="en-US" dirty="0"/>
          </a:p>
        </p:txBody>
      </p:sp>
      <p:sp>
        <p:nvSpPr>
          <p:cNvPr id="5" name="Footer Placeholder 4"/>
          <p:cNvSpPr>
            <a:spLocks noGrp="1"/>
          </p:cNvSpPr>
          <p:nvPr>
            <p:ph type="ftr" sz="quarter" idx="11"/>
          </p:nvPr>
        </p:nvSpPr>
        <p:spPr/>
        <p:txBody>
          <a:bodyPr/>
          <a:lstStyle/>
          <a:p>
            <a:r>
              <a:rPr lang="en-US" dirty="0"/>
              <a:t>EVS172 </a:t>
            </a:r>
            <a:r>
              <a:rPr lang="en-US" dirty="0" err="1"/>
              <a:t>Evropský</a:t>
            </a:r>
            <a:r>
              <a:rPr lang="en-US" dirty="0"/>
              <a:t> </a:t>
            </a:r>
            <a:r>
              <a:rPr lang="en-US" dirty="0" err="1"/>
              <a:t>parlament</a:t>
            </a:r>
            <a:r>
              <a:rPr lang="en-US" dirty="0"/>
              <a:t> a hlasovací </a:t>
            </a:r>
            <a:r>
              <a:rPr lang="en-US" dirty="0" err="1"/>
              <a:t>schémata</a:t>
            </a:r>
            <a:r>
              <a:rPr lang="en-US" dirty="0"/>
              <a:t> </a:t>
            </a:r>
            <a:r>
              <a:rPr lang="en-US" dirty="0" err="1"/>
              <a:t>poslanců</a:t>
            </a:r>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10878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cs-CZ"/>
              <a:t>Kliknutím lze upravit styl.</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1F2D5C33-82CF-4871-AB6F-6B0111A22964}" type="datetime1">
              <a:rPr lang="en-US" smtClean="0"/>
              <a:t>10/26/2016</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r>
              <a:rPr lang="en-US" dirty="0"/>
              <a:t>EVS172 </a:t>
            </a:r>
            <a:r>
              <a:rPr lang="en-US" dirty="0" err="1"/>
              <a:t>Evropský</a:t>
            </a:r>
            <a:r>
              <a:rPr lang="en-US" dirty="0"/>
              <a:t> </a:t>
            </a:r>
            <a:r>
              <a:rPr lang="en-US" dirty="0" err="1"/>
              <a:t>parlament</a:t>
            </a:r>
            <a:r>
              <a:rPr lang="en-US" dirty="0"/>
              <a:t> a hlasovací </a:t>
            </a:r>
            <a:r>
              <a:rPr lang="en-US" dirty="0" err="1"/>
              <a:t>schémata</a:t>
            </a:r>
            <a:r>
              <a:rPr lang="en-US" dirty="0"/>
              <a:t> </a:t>
            </a:r>
            <a:r>
              <a:rPr lang="en-US" dirty="0" err="1"/>
              <a:t>poslanců</a:t>
            </a:r>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4FAB73BC-B049-4115-A692-8D63A059BFB8}" type="slidenum">
              <a:rPr lang="en-US" smtClean="0"/>
              <a:t>‹#›</a:t>
            </a:fld>
            <a:endParaRPr lang="en-US" dirty="0"/>
          </a:p>
        </p:txBody>
      </p:sp>
    </p:spTree>
    <p:extLst>
      <p:ext uri="{BB962C8B-B14F-4D97-AF65-F5344CB8AC3E}">
        <p14:creationId xmlns:p14="http://schemas.microsoft.com/office/powerpoint/2010/main" val="4020710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cs-CZ"/>
              <a:t>Kliknutím lze upravit styl.</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4E7265D1-7C27-4646-A3AC-8865473B6F64}" type="datetime1">
              <a:rPr lang="en-US" smtClean="0"/>
              <a:t>10/26/2016</a:t>
            </a:fld>
            <a:endParaRPr lang="en-US" dirty="0"/>
          </a:p>
        </p:txBody>
      </p:sp>
      <p:sp>
        <p:nvSpPr>
          <p:cNvPr id="6" name="Footer Placeholder 5"/>
          <p:cNvSpPr>
            <a:spLocks noGrp="1"/>
          </p:cNvSpPr>
          <p:nvPr>
            <p:ph type="ftr" sz="quarter" idx="11"/>
          </p:nvPr>
        </p:nvSpPr>
        <p:spPr/>
        <p:txBody>
          <a:bodyPr/>
          <a:lstStyle/>
          <a:p>
            <a:r>
              <a:rPr lang="en-US" dirty="0"/>
              <a:t>EVS172 </a:t>
            </a:r>
            <a:r>
              <a:rPr lang="en-US" dirty="0" err="1"/>
              <a:t>Evropský</a:t>
            </a:r>
            <a:r>
              <a:rPr lang="en-US" dirty="0"/>
              <a:t> </a:t>
            </a:r>
            <a:r>
              <a:rPr lang="en-US" dirty="0" err="1"/>
              <a:t>parlament</a:t>
            </a:r>
            <a:r>
              <a:rPr lang="en-US" dirty="0"/>
              <a:t> a hlasovací </a:t>
            </a:r>
            <a:r>
              <a:rPr lang="en-US" dirty="0" err="1"/>
              <a:t>schémata</a:t>
            </a:r>
            <a:r>
              <a:rPr lang="en-US" dirty="0"/>
              <a:t> </a:t>
            </a:r>
            <a:r>
              <a:rPr lang="en-US" dirty="0" err="1"/>
              <a:t>poslanců</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58448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cs-CZ"/>
              <a:t>Kliknutím lze upravit styl.</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A27C3AA7-A199-4C9A-A7D4-034F8F57FC7D}" type="datetime1">
              <a:rPr lang="en-US" smtClean="0"/>
              <a:t>10/26/2016</a:t>
            </a:fld>
            <a:endParaRPr lang="en-US" dirty="0"/>
          </a:p>
        </p:txBody>
      </p:sp>
      <p:sp>
        <p:nvSpPr>
          <p:cNvPr id="8" name="Footer Placeholder 7"/>
          <p:cNvSpPr>
            <a:spLocks noGrp="1"/>
          </p:cNvSpPr>
          <p:nvPr>
            <p:ph type="ftr" sz="quarter" idx="11"/>
          </p:nvPr>
        </p:nvSpPr>
        <p:spPr/>
        <p:txBody>
          <a:bodyPr/>
          <a:lstStyle/>
          <a:p>
            <a:r>
              <a:rPr lang="en-US" dirty="0"/>
              <a:t>EVS172 </a:t>
            </a:r>
            <a:r>
              <a:rPr lang="en-US" dirty="0" err="1"/>
              <a:t>Evropský</a:t>
            </a:r>
            <a:r>
              <a:rPr lang="en-US" dirty="0"/>
              <a:t> </a:t>
            </a:r>
            <a:r>
              <a:rPr lang="en-US" dirty="0" err="1"/>
              <a:t>parlament</a:t>
            </a:r>
            <a:r>
              <a:rPr lang="en-US" dirty="0"/>
              <a:t> a hlasovací </a:t>
            </a:r>
            <a:r>
              <a:rPr lang="en-US" dirty="0" err="1"/>
              <a:t>schémata</a:t>
            </a:r>
            <a:r>
              <a:rPr lang="en-US" dirty="0"/>
              <a:t> </a:t>
            </a:r>
            <a:r>
              <a:rPr lang="en-US" dirty="0" err="1"/>
              <a:t>poslanců</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49369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0E9414B1-C8A7-4390-80C7-6035F06D9254}" type="datetime1">
              <a:rPr lang="en-US" smtClean="0"/>
              <a:t>10/26/2016</a:t>
            </a:fld>
            <a:endParaRPr lang="en-US" dirty="0"/>
          </a:p>
        </p:txBody>
      </p:sp>
      <p:sp>
        <p:nvSpPr>
          <p:cNvPr id="4" name="Footer Placeholder 3"/>
          <p:cNvSpPr>
            <a:spLocks noGrp="1"/>
          </p:cNvSpPr>
          <p:nvPr>
            <p:ph type="ftr" sz="quarter" idx="11"/>
          </p:nvPr>
        </p:nvSpPr>
        <p:spPr/>
        <p:txBody>
          <a:bodyPr/>
          <a:lstStyle/>
          <a:p>
            <a:r>
              <a:rPr lang="en-US" dirty="0"/>
              <a:t>EVS172 </a:t>
            </a:r>
            <a:r>
              <a:rPr lang="en-US" dirty="0" err="1"/>
              <a:t>Evropský</a:t>
            </a:r>
            <a:r>
              <a:rPr lang="en-US" dirty="0"/>
              <a:t> </a:t>
            </a:r>
            <a:r>
              <a:rPr lang="en-US" dirty="0" err="1"/>
              <a:t>parlament</a:t>
            </a:r>
            <a:r>
              <a:rPr lang="en-US" dirty="0"/>
              <a:t> a hlasovací </a:t>
            </a:r>
            <a:r>
              <a:rPr lang="en-US" dirty="0" err="1"/>
              <a:t>schémata</a:t>
            </a:r>
            <a:r>
              <a:rPr lang="en-US" dirty="0"/>
              <a:t> </a:t>
            </a:r>
            <a:r>
              <a:rPr lang="en-US" dirty="0" err="1"/>
              <a:t>poslanců</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540975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7AFEA3-E949-4FAC-89CF-022EB35D8798}" type="datetime1">
              <a:rPr lang="en-US" smtClean="0"/>
              <a:t>10/26/2016</a:t>
            </a:fld>
            <a:endParaRPr lang="en-US" dirty="0"/>
          </a:p>
        </p:txBody>
      </p:sp>
      <p:sp>
        <p:nvSpPr>
          <p:cNvPr id="3" name="Footer Placeholder 2"/>
          <p:cNvSpPr>
            <a:spLocks noGrp="1"/>
          </p:cNvSpPr>
          <p:nvPr>
            <p:ph type="ftr" sz="quarter" idx="11"/>
          </p:nvPr>
        </p:nvSpPr>
        <p:spPr/>
        <p:txBody>
          <a:bodyPr/>
          <a:lstStyle/>
          <a:p>
            <a:r>
              <a:rPr lang="en-US" dirty="0"/>
              <a:t>EVS172 </a:t>
            </a:r>
            <a:r>
              <a:rPr lang="en-US" dirty="0" err="1"/>
              <a:t>Evropský</a:t>
            </a:r>
            <a:r>
              <a:rPr lang="en-US" dirty="0"/>
              <a:t> </a:t>
            </a:r>
            <a:r>
              <a:rPr lang="en-US" dirty="0" err="1"/>
              <a:t>parlament</a:t>
            </a:r>
            <a:r>
              <a:rPr lang="en-US" dirty="0"/>
              <a:t> a hlasovací </a:t>
            </a:r>
            <a:r>
              <a:rPr lang="en-US" dirty="0" err="1"/>
              <a:t>schémata</a:t>
            </a:r>
            <a:r>
              <a:rPr lang="en-US" dirty="0"/>
              <a:t> </a:t>
            </a:r>
            <a:r>
              <a:rPr lang="en-US" dirty="0" err="1"/>
              <a:t>poslanců</a:t>
            </a:r>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609801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cs-CZ"/>
              <a:t>Kliknutím lze upravit styl.</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EA452FCD-402C-4F89-B142-B14240AB7CAF}" type="datetime1">
              <a:rPr lang="en-US" smtClean="0"/>
              <a:t>10/26/2016</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r>
              <a:rPr lang="en-US" dirty="0"/>
              <a:t>EVS172 </a:t>
            </a:r>
            <a:r>
              <a:rPr lang="en-US" dirty="0" err="1"/>
              <a:t>Evropský</a:t>
            </a:r>
            <a:r>
              <a:rPr lang="en-US" dirty="0"/>
              <a:t> </a:t>
            </a:r>
            <a:r>
              <a:rPr lang="en-US" dirty="0" err="1"/>
              <a:t>parlament</a:t>
            </a:r>
            <a:r>
              <a:rPr lang="en-US" dirty="0"/>
              <a:t> a hlasovací </a:t>
            </a:r>
            <a:r>
              <a:rPr lang="en-US" dirty="0" err="1"/>
              <a:t>schémata</a:t>
            </a:r>
            <a:r>
              <a:rPr lang="en-US" dirty="0"/>
              <a:t> </a:t>
            </a:r>
            <a:r>
              <a:rPr lang="en-US" dirty="0" err="1"/>
              <a:t>poslanců</a:t>
            </a:r>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4FAB73BC-B049-4115-A692-8D63A059BFB8}" type="slidenum">
              <a:rPr lang="en-US" smtClean="0"/>
              <a:t>‹#›</a:t>
            </a:fld>
            <a:endParaRPr lang="en-US" dirty="0"/>
          </a:p>
        </p:txBody>
      </p:sp>
    </p:spTree>
    <p:extLst>
      <p:ext uri="{BB962C8B-B14F-4D97-AF65-F5344CB8AC3E}">
        <p14:creationId xmlns:p14="http://schemas.microsoft.com/office/powerpoint/2010/main" val="1963299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394D2E5F-2255-434D-956A-166AE2AEA8DC}" type="datetime1">
              <a:rPr lang="en-US" smtClean="0"/>
              <a:t>10/26/2016</a:t>
            </a:fld>
            <a:endParaRPr lang="en-US" dirty="0"/>
          </a:p>
        </p:txBody>
      </p:sp>
      <p:sp>
        <p:nvSpPr>
          <p:cNvPr id="6" name="Footer Placeholder 5"/>
          <p:cNvSpPr>
            <a:spLocks noGrp="1"/>
          </p:cNvSpPr>
          <p:nvPr>
            <p:ph type="ftr" sz="quarter" idx="11"/>
          </p:nvPr>
        </p:nvSpPr>
        <p:spPr/>
        <p:txBody>
          <a:bodyPr/>
          <a:lstStyle/>
          <a:p>
            <a:r>
              <a:rPr lang="en-US" dirty="0"/>
              <a:t>EVS172 </a:t>
            </a:r>
            <a:r>
              <a:rPr lang="en-US" dirty="0" err="1"/>
              <a:t>Evropský</a:t>
            </a:r>
            <a:r>
              <a:rPr lang="en-US" dirty="0"/>
              <a:t> </a:t>
            </a:r>
            <a:r>
              <a:rPr lang="en-US" dirty="0" err="1"/>
              <a:t>parlament</a:t>
            </a:r>
            <a:r>
              <a:rPr lang="en-US" dirty="0"/>
              <a:t> a hlasovací </a:t>
            </a:r>
            <a:r>
              <a:rPr lang="en-US" dirty="0" err="1"/>
              <a:t>schémata</a:t>
            </a:r>
            <a:r>
              <a:rPr lang="en-US" dirty="0"/>
              <a:t> </a:t>
            </a:r>
            <a:r>
              <a:rPr lang="en-US" dirty="0" err="1"/>
              <a:t>poslanců</a:t>
            </a:r>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smtClean="0"/>
              <a:t>‹#›</a:t>
            </a:fld>
            <a:endParaRPr lang="en-US" dirty="0"/>
          </a:p>
        </p:txBody>
      </p:sp>
    </p:spTree>
    <p:extLst>
      <p:ext uri="{BB962C8B-B14F-4D97-AF65-F5344CB8AC3E}">
        <p14:creationId xmlns:p14="http://schemas.microsoft.com/office/powerpoint/2010/main" val="3502443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cs-CZ"/>
              <a:t>Kliknutím lze upravit styl.</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1E764CB8-721B-4852-93B5-F69CE7C865D1}" type="datetime1">
              <a:rPr lang="en-US" smtClean="0"/>
              <a:t>10/26/2016</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r>
              <a:rPr lang="en-US" dirty="0"/>
              <a:t>EVS172 </a:t>
            </a:r>
            <a:r>
              <a:rPr lang="en-US" dirty="0" err="1"/>
              <a:t>Evropský</a:t>
            </a:r>
            <a:r>
              <a:rPr lang="en-US" dirty="0"/>
              <a:t> </a:t>
            </a:r>
            <a:r>
              <a:rPr lang="en-US" dirty="0" err="1"/>
              <a:t>parlament</a:t>
            </a:r>
            <a:r>
              <a:rPr lang="en-US" dirty="0"/>
              <a:t> a hlasovací </a:t>
            </a:r>
            <a:r>
              <a:rPr lang="en-US" dirty="0" err="1"/>
              <a:t>schémata</a:t>
            </a:r>
            <a:r>
              <a:rPr lang="en-US" dirty="0"/>
              <a:t> </a:t>
            </a:r>
            <a:r>
              <a:rPr lang="en-US" dirty="0" err="1"/>
              <a:t>poslanců</a:t>
            </a:r>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4FAB73BC-B049-4115-A692-8D63A059BFB8}"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41192355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www.europarl.europa.eu/pdf/meps/gifts_register_8.pdf"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www.europarl.europa.eu/sides/getLastRules.do?language=cs&amp;reference=ANN-06"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europarltv.europa.eu/cs/player.aspx?pid=b9a93732-38dc-4109-8a57-a63f014cb8a6" TargetMode="External"/><Relationship Id="rId2" Type="http://schemas.openxmlformats.org/officeDocument/2006/relationships/hyperlink" Target="http://www.europarl.europa.eu/news/cs/top-stories/20140702TST51228/veden%C3%AD-evropsk%C3%A9ho-parlamentu"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hyperlink" Target="http://www.europarl.europa.eu/delegations/cs/dmas/home.html" TargetMode="External"/><Relationship Id="rId13" Type="http://schemas.openxmlformats.org/officeDocument/2006/relationships/hyperlink" Target="http://www.europarl.europa.eu/delegations/cs/d-rs/home.html" TargetMode="External"/><Relationship Id="rId3" Type="http://schemas.openxmlformats.org/officeDocument/2006/relationships/hyperlink" Target="http://www.europarl.europa.eu/delegations/cs/d-iq/home.html" TargetMode="External"/><Relationship Id="rId7" Type="http://schemas.openxmlformats.org/officeDocument/2006/relationships/hyperlink" Target="http://www.europarl.europa.eu/delegations/cs/dmag/home.html" TargetMode="External"/><Relationship Id="rId12" Type="http://schemas.openxmlformats.org/officeDocument/2006/relationships/hyperlink" Target="http://www.europarl.europa.eu/delegations/cs/d-me/home.html" TargetMode="External"/><Relationship Id="rId2" Type="http://schemas.openxmlformats.org/officeDocument/2006/relationships/hyperlink" Target="http://www.europarl.europa.eu/delegations/cs/d-za/home.html" TargetMode="External"/><Relationship Id="rId1" Type="http://schemas.openxmlformats.org/officeDocument/2006/relationships/slideLayout" Target="../slideLayouts/slideLayout2.xml"/><Relationship Id="rId6" Type="http://schemas.openxmlformats.org/officeDocument/2006/relationships/hyperlink" Target="http://www.europarl.europa.eu/delegations/cs/dplc/home.html" TargetMode="External"/><Relationship Id="rId11" Type="http://schemas.openxmlformats.org/officeDocument/2006/relationships/hyperlink" Target="http://www.europarl.europa.eu/delegations/cs/d-al/home.html" TargetMode="External"/><Relationship Id="rId5" Type="http://schemas.openxmlformats.org/officeDocument/2006/relationships/hyperlink" Target="http://www.europarl.europa.eu/delegations/cs/darp/home.html" TargetMode="External"/><Relationship Id="rId15" Type="http://schemas.openxmlformats.org/officeDocument/2006/relationships/hyperlink" Target="http://www.europarl.europa.eu/delegations/cs/dsca/home.html" TargetMode="External"/><Relationship Id="rId10" Type="http://schemas.openxmlformats.org/officeDocument/2006/relationships/hyperlink" Target="http://www.europarl.europa.eu/delegations/cs/dsee/home.html" TargetMode="External"/><Relationship Id="rId4" Type="http://schemas.openxmlformats.org/officeDocument/2006/relationships/hyperlink" Target="http://www.europarl.europa.eu/delegations/cs/d-il/home.html" TargetMode="External"/><Relationship Id="rId9" Type="http://schemas.openxmlformats.org/officeDocument/2006/relationships/hyperlink" Target="http://www.europarl.europa.eu/delegations/cs/dpap/home.html" TargetMode="External"/><Relationship Id="rId14" Type="http://schemas.openxmlformats.org/officeDocument/2006/relationships/hyperlink" Target="http://www.europarl.europa.eu/delegations/cs/d-by/home.ht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europarl.europa.eu/aboutparliament/cs/20150201PVL00010/Organizace"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283383" y="3431930"/>
            <a:ext cx="9982493" cy="1505829"/>
          </a:xfrm>
        </p:spPr>
        <p:txBody>
          <a:bodyPr>
            <a:normAutofit/>
          </a:bodyPr>
          <a:lstStyle/>
          <a:p>
            <a:r>
              <a:rPr lang="cs-CZ" dirty="0">
                <a:solidFill>
                  <a:schemeClr val="bg1"/>
                </a:solidFill>
              </a:rPr>
              <a:t>Poslanci evropského parlamentu a  politické skupiny</a:t>
            </a:r>
          </a:p>
        </p:txBody>
      </p:sp>
      <p:sp>
        <p:nvSpPr>
          <p:cNvPr id="3" name="Podnadpis 2"/>
          <p:cNvSpPr>
            <a:spLocks noGrp="1"/>
          </p:cNvSpPr>
          <p:nvPr>
            <p:ph type="subTitle" idx="1"/>
          </p:nvPr>
        </p:nvSpPr>
        <p:spPr>
          <a:xfrm>
            <a:off x="440517" y="561137"/>
            <a:ext cx="10993546" cy="590321"/>
          </a:xfrm>
        </p:spPr>
        <p:txBody>
          <a:bodyPr>
            <a:normAutofit/>
          </a:bodyPr>
          <a:lstStyle/>
          <a:p>
            <a:r>
              <a:rPr lang="cs-CZ" dirty="0"/>
              <a:t> Magda Komínková															27. října 2016</a:t>
            </a:r>
          </a:p>
        </p:txBody>
      </p:sp>
      <p:sp>
        <p:nvSpPr>
          <p:cNvPr id="4" name="Obdélník 3"/>
          <p:cNvSpPr/>
          <p:nvPr/>
        </p:nvSpPr>
        <p:spPr>
          <a:xfrm>
            <a:off x="5776745" y="5865907"/>
            <a:ext cx="184731" cy="369332"/>
          </a:xfrm>
          <a:prstGeom prst="rect">
            <a:avLst/>
          </a:prstGeom>
        </p:spPr>
        <p:txBody>
          <a:bodyPr wrap="none">
            <a:spAutoFit/>
          </a:bodyPr>
          <a:lstStyle/>
          <a:p>
            <a:endParaRPr lang="cs-CZ" dirty="0">
              <a:solidFill>
                <a:schemeClr val="bg1"/>
              </a:solidFill>
            </a:endParaRPr>
          </a:p>
        </p:txBody>
      </p:sp>
      <p:sp>
        <p:nvSpPr>
          <p:cNvPr id="5" name="Zástupný symbol pro zápatí 4"/>
          <p:cNvSpPr>
            <a:spLocks noGrp="1"/>
          </p:cNvSpPr>
          <p:nvPr>
            <p:ph type="ftr" sz="quarter" idx="11"/>
          </p:nvPr>
        </p:nvSpPr>
        <p:spPr/>
        <p:txBody>
          <a:bodyPr/>
          <a:lstStyle/>
          <a:p>
            <a:r>
              <a:rPr lang="en-US" dirty="0"/>
              <a:t>EVS172 </a:t>
            </a:r>
            <a:r>
              <a:rPr lang="en-US" dirty="0" err="1"/>
              <a:t>Evropský</a:t>
            </a:r>
            <a:r>
              <a:rPr lang="en-US" dirty="0"/>
              <a:t> </a:t>
            </a:r>
            <a:r>
              <a:rPr lang="en-US" dirty="0" err="1"/>
              <a:t>parlament</a:t>
            </a:r>
            <a:r>
              <a:rPr lang="en-US" dirty="0"/>
              <a:t> a hlasovací </a:t>
            </a:r>
            <a:r>
              <a:rPr lang="en-US" dirty="0" err="1"/>
              <a:t>sch</a:t>
            </a:r>
            <a:r>
              <a:rPr lang="cs-CZ" dirty="0"/>
              <a:t>é</a:t>
            </a:r>
            <a:r>
              <a:rPr lang="en-US" dirty="0" err="1"/>
              <a:t>mata</a:t>
            </a:r>
            <a:r>
              <a:rPr lang="en-US" dirty="0"/>
              <a:t> </a:t>
            </a:r>
            <a:r>
              <a:rPr lang="en-US" dirty="0" err="1"/>
              <a:t>poslanců</a:t>
            </a:r>
            <a:endParaRPr lang="en-US" dirty="0"/>
          </a:p>
        </p:txBody>
      </p:sp>
      <p:pic>
        <p:nvPicPr>
          <p:cNvPr id="6" name="Obrázek 5"/>
          <p:cNvPicPr>
            <a:picLocks noChangeAspect="1"/>
          </p:cNvPicPr>
          <p:nvPr/>
        </p:nvPicPr>
        <p:blipFill>
          <a:blip r:embed="rId2"/>
          <a:stretch>
            <a:fillRect/>
          </a:stretch>
        </p:blipFill>
        <p:spPr>
          <a:xfrm>
            <a:off x="4267457" y="561137"/>
            <a:ext cx="3777020" cy="2526620"/>
          </a:xfrm>
          <a:prstGeom prst="rect">
            <a:avLst/>
          </a:prstGeom>
        </p:spPr>
      </p:pic>
    </p:spTree>
    <p:extLst>
      <p:ext uri="{BB962C8B-B14F-4D97-AF65-F5344CB8AC3E}">
        <p14:creationId xmlns:p14="http://schemas.microsoft.com/office/powerpoint/2010/main" val="3366256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a:xfrm>
            <a:off x="0" y="701675"/>
            <a:ext cx="11029950" cy="1014413"/>
          </a:xfrm>
        </p:spPr>
        <p:txBody>
          <a:bodyPr/>
          <a:lstStyle/>
          <a:p>
            <a:r>
              <a:rPr lang="cs-CZ" dirty="0"/>
              <a:t>Počet poslanců</a:t>
            </a:r>
          </a:p>
        </p:txBody>
      </p:sp>
      <p:graphicFrame>
        <p:nvGraphicFramePr>
          <p:cNvPr id="7" name="Zástupný symbol pro obsah 6"/>
          <p:cNvGraphicFramePr>
            <a:graphicFrameLocks noGrp="1"/>
          </p:cNvGraphicFramePr>
          <p:nvPr>
            <p:ph idx="4294967295"/>
            <p:extLst>
              <p:ext uri="{D42A27DB-BD31-4B8C-83A1-F6EECF244321}">
                <p14:modId xmlns:p14="http://schemas.microsoft.com/office/powerpoint/2010/main" val="3044479875"/>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66396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Zástupný symbol pro obsah 4"/>
          <p:cNvGraphicFramePr>
            <a:graphicFrameLocks noGrp="1"/>
          </p:cNvGraphicFramePr>
          <p:nvPr>
            <p:ph idx="4294967295"/>
            <p:extLst>
              <p:ext uri="{D42A27DB-BD31-4B8C-83A1-F6EECF244321}">
                <p14:modId xmlns:p14="http://schemas.microsoft.com/office/powerpoint/2010/main" val="2348296192"/>
              </p:ext>
            </p:extLst>
          </p:nvPr>
        </p:nvGraphicFramePr>
        <p:xfrm>
          <a:off x="-1" y="-8"/>
          <a:ext cx="12190816" cy="6858665"/>
        </p:xfrm>
        <a:graphic>
          <a:graphicData uri="http://schemas.openxmlformats.org/drawingml/2006/table">
            <a:tbl>
              <a:tblPr/>
              <a:tblGrid>
                <a:gridCol w="761926">
                  <a:extLst>
                    <a:ext uri="{9D8B030D-6E8A-4147-A177-3AD203B41FA5}">
                      <a16:colId xmlns:a16="http://schemas.microsoft.com/office/drawing/2014/main" val="3009727715"/>
                    </a:ext>
                  </a:extLst>
                </a:gridCol>
                <a:gridCol w="761926">
                  <a:extLst>
                    <a:ext uri="{9D8B030D-6E8A-4147-A177-3AD203B41FA5}">
                      <a16:colId xmlns:a16="http://schemas.microsoft.com/office/drawing/2014/main" val="1437747599"/>
                    </a:ext>
                  </a:extLst>
                </a:gridCol>
                <a:gridCol w="761926">
                  <a:extLst>
                    <a:ext uri="{9D8B030D-6E8A-4147-A177-3AD203B41FA5}">
                      <a16:colId xmlns:a16="http://schemas.microsoft.com/office/drawing/2014/main" val="77712792"/>
                    </a:ext>
                  </a:extLst>
                </a:gridCol>
                <a:gridCol w="761926">
                  <a:extLst>
                    <a:ext uri="{9D8B030D-6E8A-4147-A177-3AD203B41FA5}">
                      <a16:colId xmlns:a16="http://schemas.microsoft.com/office/drawing/2014/main" val="1784952827"/>
                    </a:ext>
                  </a:extLst>
                </a:gridCol>
                <a:gridCol w="761926">
                  <a:extLst>
                    <a:ext uri="{9D8B030D-6E8A-4147-A177-3AD203B41FA5}">
                      <a16:colId xmlns:a16="http://schemas.microsoft.com/office/drawing/2014/main" val="899911143"/>
                    </a:ext>
                  </a:extLst>
                </a:gridCol>
                <a:gridCol w="761926">
                  <a:extLst>
                    <a:ext uri="{9D8B030D-6E8A-4147-A177-3AD203B41FA5}">
                      <a16:colId xmlns:a16="http://schemas.microsoft.com/office/drawing/2014/main" val="3541764225"/>
                    </a:ext>
                  </a:extLst>
                </a:gridCol>
                <a:gridCol w="761926">
                  <a:extLst>
                    <a:ext uri="{9D8B030D-6E8A-4147-A177-3AD203B41FA5}">
                      <a16:colId xmlns:a16="http://schemas.microsoft.com/office/drawing/2014/main" val="1198524149"/>
                    </a:ext>
                  </a:extLst>
                </a:gridCol>
                <a:gridCol w="761926">
                  <a:extLst>
                    <a:ext uri="{9D8B030D-6E8A-4147-A177-3AD203B41FA5}">
                      <a16:colId xmlns:a16="http://schemas.microsoft.com/office/drawing/2014/main" val="17171727"/>
                    </a:ext>
                  </a:extLst>
                </a:gridCol>
                <a:gridCol w="761926">
                  <a:extLst>
                    <a:ext uri="{9D8B030D-6E8A-4147-A177-3AD203B41FA5}">
                      <a16:colId xmlns:a16="http://schemas.microsoft.com/office/drawing/2014/main" val="2740260767"/>
                    </a:ext>
                  </a:extLst>
                </a:gridCol>
                <a:gridCol w="761926">
                  <a:extLst>
                    <a:ext uri="{9D8B030D-6E8A-4147-A177-3AD203B41FA5}">
                      <a16:colId xmlns:a16="http://schemas.microsoft.com/office/drawing/2014/main" val="3013276386"/>
                    </a:ext>
                  </a:extLst>
                </a:gridCol>
                <a:gridCol w="761926">
                  <a:extLst>
                    <a:ext uri="{9D8B030D-6E8A-4147-A177-3AD203B41FA5}">
                      <a16:colId xmlns:a16="http://schemas.microsoft.com/office/drawing/2014/main" val="1709378278"/>
                    </a:ext>
                  </a:extLst>
                </a:gridCol>
                <a:gridCol w="761926">
                  <a:extLst>
                    <a:ext uri="{9D8B030D-6E8A-4147-A177-3AD203B41FA5}">
                      <a16:colId xmlns:a16="http://schemas.microsoft.com/office/drawing/2014/main" val="2449720859"/>
                    </a:ext>
                  </a:extLst>
                </a:gridCol>
                <a:gridCol w="761926">
                  <a:extLst>
                    <a:ext uri="{9D8B030D-6E8A-4147-A177-3AD203B41FA5}">
                      <a16:colId xmlns:a16="http://schemas.microsoft.com/office/drawing/2014/main" val="2626607154"/>
                    </a:ext>
                  </a:extLst>
                </a:gridCol>
                <a:gridCol w="761926">
                  <a:extLst>
                    <a:ext uri="{9D8B030D-6E8A-4147-A177-3AD203B41FA5}">
                      <a16:colId xmlns:a16="http://schemas.microsoft.com/office/drawing/2014/main" val="2781835448"/>
                    </a:ext>
                  </a:extLst>
                </a:gridCol>
                <a:gridCol w="761926">
                  <a:extLst>
                    <a:ext uri="{9D8B030D-6E8A-4147-A177-3AD203B41FA5}">
                      <a16:colId xmlns:a16="http://schemas.microsoft.com/office/drawing/2014/main" val="2457766779"/>
                    </a:ext>
                  </a:extLst>
                </a:gridCol>
                <a:gridCol w="761926">
                  <a:extLst>
                    <a:ext uri="{9D8B030D-6E8A-4147-A177-3AD203B41FA5}">
                      <a16:colId xmlns:a16="http://schemas.microsoft.com/office/drawing/2014/main" val="402074572"/>
                    </a:ext>
                  </a:extLst>
                </a:gridCol>
              </a:tblGrid>
              <a:tr h="194849">
                <a:tc rowSpan="2">
                  <a:txBody>
                    <a:bodyPr/>
                    <a:lstStyle/>
                    <a:p>
                      <a:pPr algn="ctr" fontAlgn="ctr"/>
                      <a:r>
                        <a:rPr lang="cs-CZ" sz="500" b="1"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2F2F2"/>
                    </a:solidFill>
                  </a:tcPr>
                </a:tc>
                <a:tc>
                  <a:txBody>
                    <a:bodyPr/>
                    <a:lstStyle/>
                    <a:p>
                      <a:pPr algn="ctr" fontAlgn="ctr"/>
                      <a:r>
                        <a:rPr lang="cs-CZ" sz="500" b="1" i="0" u="none" strike="noStrike">
                          <a:solidFill>
                            <a:srgbClr val="000000"/>
                          </a:solidFill>
                          <a:effectLst/>
                          <a:latin typeface="Arial" panose="020B0604020202020204" pitchFamily="34" charset="0"/>
                        </a:rPr>
                        <a:t>Září</a:t>
                      </a:r>
                    </a:p>
                  </a:txBody>
                  <a:tcPr marL="0" marR="0" marT="0" marB="0" anchor="ctr">
                    <a:lnL>
                      <a:noFill/>
                    </a:lnL>
                    <a:lnR>
                      <a:noFill/>
                    </a:lnR>
                    <a:lnT>
                      <a:noFill/>
                    </a:lnT>
                    <a:lnB>
                      <a:noFill/>
                    </a:lnB>
                    <a:solidFill>
                      <a:srgbClr val="F2F2F2"/>
                    </a:solidFill>
                  </a:tcPr>
                </a:tc>
                <a:tc>
                  <a:txBody>
                    <a:bodyPr/>
                    <a:lstStyle/>
                    <a:p>
                      <a:pPr algn="ctr" fontAlgn="ctr"/>
                      <a:r>
                        <a:rPr lang="cs-CZ" sz="500" b="1" i="0" u="none" strike="noStrike">
                          <a:solidFill>
                            <a:srgbClr val="000000"/>
                          </a:solidFill>
                          <a:effectLst/>
                          <a:latin typeface="Arial" panose="020B0604020202020204" pitchFamily="34" charset="0"/>
                        </a:rPr>
                        <a:t>Březen</a:t>
                      </a:r>
                    </a:p>
                  </a:txBody>
                  <a:tcPr marL="0" marR="0" marT="0" marB="0" anchor="ctr">
                    <a:lnL>
                      <a:noFill/>
                    </a:lnL>
                    <a:lnR>
                      <a:noFill/>
                    </a:lnR>
                    <a:lnT>
                      <a:noFill/>
                    </a:lnT>
                    <a:lnB>
                      <a:noFill/>
                    </a:lnB>
                    <a:solidFill>
                      <a:srgbClr val="F2F2F2"/>
                    </a:solidFill>
                  </a:tcPr>
                </a:tc>
                <a:tc>
                  <a:txBody>
                    <a:bodyPr/>
                    <a:lstStyle/>
                    <a:p>
                      <a:pPr algn="ctr" fontAlgn="ctr"/>
                      <a:r>
                        <a:rPr lang="cs-CZ" sz="500" b="1" i="0" u="none" strike="noStrike">
                          <a:solidFill>
                            <a:srgbClr val="000000"/>
                          </a:solidFill>
                          <a:effectLst/>
                          <a:latin typeface="Arial" panose="020B0604020202020204" pitchFamily="34" charset="0"/>
                        </a:rPr>
                        <a:t>Leden</a:t>
                      </a:r>
                    </a:p>
                  </a:txBody>
                  <a:tcPr marL="0" marR="0" marT="0" marB="0" anchor="ctr">
                    <a:lnL>
                      <a:noFill/>
                    </a:lnL>
                    <a:lnR>
                      <a:noFill/>
                    </a:lnR>
                    <a:lnT>
                      <a:noFill/>
                    </a:lnT>
                    <a:lnB>
                      <a:noFill/>
                    </a:lnB>
                    <a:solidFill>
                      <a:srgbClr val="F2F2F2"/>
                    </a:solidFill>
                  </a:tcPr>
                </a:tc>
                <a:tc>
                  <a:txBody>
                    <a:bodyPr/>
                    <a:lstStyle/>
                    <a:p>
                      <a:pPr algn="ctr" fontAlgn="ctr"/>
                      <a:r>
                        <a:rPr lang="cs-CZ" sz="500" b="1" i="0" u="none" strike="noStrike">
                          <a:solidFill>
                            <a:srgbClr val="000000"/>
                          </a:solidFill>
                          <a:effectLst/>
                          <a:latin typeface="Arial" panose="020B0604020202020204" pitchFamily="34" charset="0"/>
                        </a:rPr>
                        <a:t>Červen</a:t>
                      </a:r>
                    </a:p>
                  </a:txBody>
                  <a:tcPr marL="0" marR="0" marT="0" marB="0" anchor="ctr">
                    <a:lnL>
                      <a:noFill/>
                    </a:lnL>
                    <a:lnR>
                      <a:noFill/>
                    </a:lnR>
                    <a:lnT>
                      <a:noFill/>
                    </a:lnT>
                    <a:lnB>
                      <a:noFill/>
                    </a:lnB>
                    <a:solidFill>
                      <a:srgbClr val="F2F2F2"/>
                    </a:solidFill>
                  </a:tcPr>
                </a:tc>
                <a:tc>
                  <a:txBody>
                    <a:bodyPr/>
                    <a:lstStyle/>
                    <a:p>
                      <a:pPr algn="ctr" fontAlgn="ctr"/>
                      <a:r>
                        <a:rPr lang="cs-CZ" sz="500" b="1" i="0" u="none" strike="noStrike">
                          <a:solidFill>
                            <a:srgbClr val="000000"/>
                          </a:solidFill>
                          <a:effectLst/>
                          <a:latin typeface="Arial" panose="020B0604020202020204" pitchFamily="34" charset="0"/>
                        </a:rPr>
                        <a:t>Leden</a:t>
                      </a:r>
                    </a:p>
                  </a:txBody>
                  <a:tcPr marL="0" marR="0" marT="0" marB="0" anchor="ctr">
                    <a:lnL>
                      <a:noFill/>
                    </a:lnL>
                    <a:lnR>
                      <a:noFill/>
                    </a:lnR>
                    <a:lnT>
                      <a:noFill/>
                    </a:lnT>
                    <a:lnB>
                      <a:noFill/>
                    </a:lnB>
                    <a:solidFill>
                      <a:srgbClr val="F2F2F2"/>
                    </a:solidFill>
                  </a:tcPr>
                </a:tc>
                <a:tc>
                  <a:txBody>
                    <a:bodyPr/>
                    <a:lstStyle/>
                    <a:p>
                      <a:pPr algn="ctr" fontAlgn="ctr"/>
                      <a:r>
                        <a:rPr lang="cs-CZ" sz="500" b="1" i="0" u="none" strike="noStrike">
                          <a:solidFill>
                            <a:srgbClr val="000000"/>
                          </a:solidFill>
                          <a:effectLst/>
                          <a:latin typeface="Arial" panose="020B0604020202020204" pitchFamily="34" charset="0"/>
                        </a:rPr>
                        <a:t>Leden</a:t>
                      </a:r>
                    </a:p>
                  </a:txBody>
                  <a:tcPr marL="0" marR="0" marT="0" marB="0" anchor="ctr">
                    <a:lnL>
                      <a:noFill/>
                    </a:lnL>
                    <a:lnR>
                      <a:noFill/>
                    </a:lnR>
                    <a:lnT>
                      <a:noFill/>
                    </a:lnT>
                    <a:lnB>
                      <a:noFill/>
                    </a:lnB>
                    <a:solidFill>
                      <a:srgbClr val="F2F2F2"/>
                    </a:solidFill>
                  </a:tcPr>
                </a:tc>
                <a:tc>
                  <a:txBody>
                    <a:bodyPr/>
                    <a:lstStyle/>
                    <a:p>
                      <a:pPr algn="ctr" fontAlgn="ctr"/>
                      <a:r>
                        <a:rPr lang="cs-CZ" sz="500" b="1" i="0" u="none" strike="noStrike">
                          <a:solidFill>
                            <a:srgbClr val="000000"/>
                          </a:solidFill>
                          <a:effectLst/>
                          <a:latin typeface="Arial" panose="020B0604020202020204" pitchFamily="34" charset="0"/>
                        </a:rPr>
                        <a:t>Červen</a:t>
                      </a:r>
                    </a:p>
                  </a:txBody>
                  <a:tcPr marL="0" marR="0" marT="0" marB="0" anchor="ctr">
                    <a:lnL>
                      <a:noFill/>
                    </a:lnL>
                    <a:lnR>
                      <a:noFill/>
                    </a:lnR>
                    <a:lnT>
                      <a:noFill/>
                    </a:lnT>
                    <a:lnB>
                      <a:noFill/>
                    </a:lnB>
                    <a:solidFill>
                      <a:srgbClr val="F2F2F2"/>
                    </a:solidFill>
                  </a:tcPr>
                </a:tc>
                <a:tc>
                  <a:txBody>
                    <a:bodyPr/>
                    <a:lstStyle/>
                    <a:p>
                      <a:pPr algn="ctr" fontAlgn="ctr"/>
                      <a:r>
                        <a:rPr lang="cs-CZ" sz="500" b="1" i="0" u="none" strike="noStrike">
                          <a:solidFill>
                            <a:srgbClr val="000000"/>
                          </a:solidFill>
                          <a:effectLst/>
                          <a:latin typeface="Arial" panose="020B0604020202020204" pitchFamily="34" charset="0"/>
                        </a:rPr>
                        <a:t>Leden</a:t>
                      </a:r>
                    </a:p>
                  </a:txBody>
                  <a:tcPr marL="0" marR="0" marT="0" marB="0" anchor="ctr">
                    <a:lnL>
                      <a:noFill/>
                    </a:lnL>
                    <a:lnR>
                      <a:noFill/>
                    </a:lnR>
                    <a:lnT>
                      <a:noFill/>
                    </a:lnT>
                    <a:lnB>
                      <a:noFill/>
                    </a:lnB>
                    <a:solidFill>
                      <a:srgbClr val="F2F2F2"/>
                    </a:solidFill>
                  </a:tcPr>
                </a:tc>
                <a:tc>
                  <a:txBody>
                    <a:bodyPr/>
                    <a:lstStyle/>
                    <a:p>
                      <a:pPr algn="ctr" fontAlgn="ctr"/>
                      <a:r>
                        <a:rPr lang="cs-CZ" sz="500" b="1" i="0" u="none" strike="noStrike">
                          <a:solidFill>
                            <a:srgbClr val="000000"/>
                          </a:solidFill>
                          <a:effectLst/>
                          <a:latin typeface="Arial" panose="020B0604020202020204" pitchFamily="34" charset="0"/>
                        </a:rPr>
                        <a:t>Květen</a:t>
                      </a:r>
                    </a:p>
                  </a:txBody>
                  <a:tcPr marL="0" marR="0" marT="0" marB="0" anchor="ctr">
                    <a:lnL>
                      <a:noFill/>
                    </a:lnL>
                    <a:lnR>
                      <a:noFill/>
                    </a:lnR>
                    <a:lnT>
                      <a:noFill/>
                    </a:lnT>
                    <a:lnB>
                      <a:noFill/>
                    </a:lnB>
                    <a:solidFill>
                      <a:srgbClr val="F2F2F2"/>
                    </a:solidFill>
                  </a:tcPr>
                </a:tc>
                <a:tc>
                  <a:txBody>
                    <a:bodyPr/>
                    <a:lstStyle/>
                    <a:p>
                      <a:pPr algn="ctr" fontAlgn="ctr"/>
                      <a:r>
                        <a:rPr lang="cs-CZ" sz="500" b="1" i="0" u="none" strike="noStrike">
                          <a:solidFill>
                            <a:srgbClr val="000000"/>
                          </a:solidFill>
                          <a:effectLst/>
                          <a:latin typeface="Arial" panose="020B0604020202020204" pitchFamily="34" charset="0"/>
                        </a:rPr>
                        <a:t>Červen</a:t>
                      </a:r>
                    </a:p>
                  </a:txBody>
                  <a:tcPr marL="0" marR="0" marT="0" marB="0" anchor="ctr">
                    <a:lnL>
                      <a:noFill/>
                    </a:lnL>
                    <a:lnR>
                      <a:noFill/>
                    </a:lnR>
                    <a:lnT>
                      <a:noFill/>
                    </a:lnT>
                    <a:lnB>
                      <a:noFill/>
                    </a:lnB>
                    <a:solidFill>
                      <a:srgbClr val="F2F2F2"/>
                    </a:solidFill>
                  </a:tcPr>
                </a:tc>
                <a:tc>
                  <a:txBody>
                    <a:bodyPr/>
                    <a:lstStyle/>
                    <a:p>
                      <a:pPr algn="ctr" fontAlgn="ctr"/>
                      <a:r>
                        <a:rPr lang="cs-CZ" sz="500" b="1" i="0" u="none" strike="noStrike">
                          <a:solidFill>
                            <a:srgbClr val="000000"/>
                          </a:solidFill>
                          <a:effectLst/>
                          <a:latin typeface="Arial" panose="020B0604020202020204" pitchFamily="34" charset="0"/>
                        </a:rPr>
                        <a:t>Leden</a:t>
                      </a:r>
                    </a:p>
                  </a:txBody>
                  <a:tcPr marL="0" marR="0" marT="0" marB="0" anchor="ctr">
                    <a:lnL>
                      <a:noFill/>
                    </a:lnL>
                    <a:lnR>
                      <a:noFill/>
                    </a:lnR>
                    <a:lnT>
                      <a:noFill/>
                    </a:lnT>
                    <a:lnB>
                      <a:noFill/>
                    </a:lnB>
                    <a:solidFill>
                      <a:srgbClr val="F2F2F2"/>
                    </a:solidFill>
                  </a:tcPr>
                </a:tc>
                <a:tc>
                  <a:txBody>
                    <a:bodyPr/>
                    <a:lstStyle/>
                    <a:p>
                      <a:pPr algn="ctr" fontAlgn="ctr"/>
                      <a:r>
                        <a:rPr lang="cs-CZ" sz="500" b="1" i="0" u="none" strike="noStrike">
                          <a:solidFill>
                            <a:srgbClr val="000000"/>
                          </a:solidFill>
                          <a:effectLst/>
                          <a:latin typeface="Arial" panose="020B0604020202020204" pitchFamily="34" charset="0"/>
                        </a:rPr>
                        <a:t>Červen</a:t>
                      </a:r>
                    </a:p>
                  </a:txBody>
                  <a:tcPr marL="0" marR="0" marT="0" marB="0" anchor="ctr">
                    <a:lnL>
                      <a:noFill/>
                    </a:lnL>
                    <a:lnR>
                      <a:noFill/>
                    </a:lnR>
                    <a:lnT>
                      <a:noFill/>
                    </a:lnT>
                    <a:lnB>
                      <a:noFill/>
                    </a:lnB>
                    <a:solidFill>
                      <a:srgbClr val="F2F2F2"/>
                    </a:solidFill>
                  </a:tcPr>
                </a:tc>
                <a:tc>
                  <a:txBody>
                    <a:bodyPr/>
                    <a:lstStyle/>
                    <a:p>
                      <a:pPr algn="ctr" fontAlgn="ctr"/>
                      <a:r>
                        <a:rPr lang="cs-CZ" sz="500" b="1" i="0" u="none" strike="noStrike">
                          <a:solidFill>
                            <a:srgbClr val="000000"/>
                          </a:solidFill>
                          <a:effectLst/>
                          <a:latin typeface="Arial" panose="020B0604020202020204" pitchFamily="34" charset="0"/>
                        </a:rPr>
                        <a:t>Prosinec</a:t>
                      </a:r>
                    </a:p>
                  </a:txBody>
                  <a:tcPr marL="0" marR="0" marT="0" marB="0" anchor="ctr">
                    <a:lnL>
                      <a:noFill/>
                    </a:lnL>
                    <a:lnR>
                      <a:noFill/>
                    </a:lnR>
                    <a:lnT>
                      <a:noFill/>
                    </a:lnT>
                    <a:lnB>
                      <a:noFill/>
                    </a:lnB>
                    <a:solidFill>
                      <a:srgbClr val="F2F2F2"/>
                    </a:solidFill>
                  </a:tcPr>
                </a:tc>
                <a:tc>
                  <a:txBody>
                    <a:bodyPr/>
                    <a:lstStyle/>
                    <a:p>
                      <a:pPr algn="ctr" fontAlgn="ctr"/>
                      <a:r>
                        <a:rPr lang="cs-CZ" sz="500" b="1" i="0" u="none" strike="noStrike">
                          <a:solidFill>
                            <a:srgbClr val="000000"/>
                          </a:solidFill>
                          <a:effectLst/>
                          <a:latin typeface="Arial" panose="020B0604020202020204" pitchFamily="34" charset="0"/>
                        </a:rPr>
                        <a:t>Červenec</a:t>
                      </a:r>
                    </a:p>
                  </a:txBody>
                  <a:tcPr marL="0" marR="0" marT="0" marB="0" anchor="ctr">
                    <a:lnL>
                      <a:noFill/>
                    </a:lnL>
                    <a:lnR>
                      <a:noFill/>
                    </a:lnR>
                    <a:lnT>
                      <a:noFill/>
                    </a:lnT>
                    <a:lnB>
                      <a:noFill/>
                    </a:lnB>
                    <a:solidFill>
                      <a:srgbClr val="F2F2F2"/>
                    </a:solidFill>
                  </a:tcPr>
                </a:tc>
                <a:tc>
                  <a:txBody>
                    <a:bodyPr/>
                    <a:lstStyle/>
                    <a:p>
                      <a:pPr algn="ctr" fontAlgn="ctr"/>
                      <a:r>
                        <a:rPr lang="cs-CZ" sz="500" b="1" i="0" u="none" strike="noStrike">
                          <a:solidFill>
                            <a:srgbClr val="000000"/>
                          </a:solidFill>
                          <a:effectLst/>
                          <a:latin typeface="Arial" panose="020B0604020202020204" pitchFamily="34" charset="0"/>
                        </a:rPr>
                        <a:t>Červenec</a:t>
                      </a:r>
                    </a:p>
                  </a:txBody>
                  <a:tcPr marL="0" marR="0" marT="0" marB="0" anchor="ctr">
                    <a:lnL>
                      <a:noFill/>
                    </a:lnL>
                    <a:lnR>
                      <a:noFill/>
                    </a:lnR>
                    <a:lnT>
                      <a:noFill/>
                    </a:lnT>
                    <a:lnB>
                      <a:noFill/>
                    </a:lnB>
                    <a:solidFill>
                      <a:srgbClr val="F2F2F2"/>
                    </a:solidFill>
                  </a:tcPr>
                </a:tc>
                <a:extLst>
                  <a:ext uri="{0D108BD9-81ED-4DB2-BD59-A6C34878D82A}">
                    <a16:rowId xmlns:a16="http://schemas.microsoft.com/office/drawing/2014/main" val="743030567"/>
                  </a:ext>
                </a:extLst>
              </a:tr>
              <a:tr h="194849">
                <a:tc vMerge="1">
                  <a:txBody>
                    <a:bodyPr/>
                    <a:lstStyle/>
                    <a:p>
                      <a:endParaRPr lang="cs-CZ"/>
                    </a:p>
                  </a:txBody>
                  <a:tcPr/>
                </a:tc>
                <a:tc>
                  <a:txBody>
                    <a:bodyPr/>
                    <a:lstStyle/>
                    <a:p>
                      <a:pPr algn="ctr" fontAlgn="ctr"/>
                      <a:r>
                        <a:rPr lang="cs-CZ" sz="500" b="1" i="0" u="none" strike="noStrike">
                          <a:solidFill>
                            <a:srgbClr val="000000"/>
                          </a:solidFill>
                          <a:effectLst/>
                          <a:latin typeface="Arial" panose="020B0604020202020204" pitchFamily="34" charset="0"/>
                        </a:rPr>
                        <a:t>1952</a:t>
                      </a:r>
                    </a:p>
                  </a:txBody>
                  <a:tcPr marL="0" marR="0" marT="0" marB="0" anchor="ctr">
                    <a:lnL>
                      <a:noFill/>
                    </a:lnL>
                    <a:lnR>
                      <a:noFill/>
                    </a:lnR>
                    <a:lnT>
                      <a:noFill/>
                    </a:lnT>
                    <a:lnB>
                      <a:noFill/>
                    </a:lnB>
                    <a:solidFill>
                      <a:srgbClr val="F2F2F2"/>
                    </a:solidFill>
                  </a:tcPr>
                </a:tc>
                <a:tc>
                  <a:txBody>
                    <a:bodyPr/>
                    <a:lstStyle/>
                    <a:p>
                      <a:pPr algn="ctr" fontAlgn="ctr"/>
                      <a:r>
                        <a:rPr lang="cs-CZ" sz="500" b="1" i="0" u="none" strike="noStrike">
                          <a:solidFill>
                            <a:srgbClr val="000000"/>
                          </a:solidFill>
                          <a:effectLst/>
                          <a:latin typeface="Arial" panose="020B0604020202020204" pitchFamily="34" charset="0"/>
                        </a:rPr>
                        <a:t>1957</a:t>
                      </a:r>
                    </a:p>
                  </a:txBody>
                  <a:tcPr marL="0" marR="0" marT="0" marB="0" anchor="ctr">
                    <a:lnL>
                      <a:noFill/>
                    </a:lnL>
                    <a:lnR>
                      <a:noFill/>
                    </a:lnR>
                    <a:lnT>
                      <a:noFill/>
                    </a:lnT>
                    <a:lnB>
                      <a:noFill/>
                    </a:lnB>
                    <a:solidFill>
                      <a:srgbClr val="F2F2F2"/>
                    </a:solidFill>
                  </a:tcPr>
                </a:tc>
                <a:tc>
                  <a:txBody>
                    <a:bodyPr/>
                    <a:lstStyle/>
                    <a:p>
                      <a:pPr algn="ctr" fontAlgn="ctr"/>
                      <a:r>
                        <a:rPr lang="cs-CZ" sz="500" b="1" i="0" u="none" strike="noStrike">
                          <a:solidFill>
                            <a:srgbClr val="000000"/>
                          </a:solidFill>
                          <a:effectLst/>
                          <a:latin typeface="Arial" panose="020B0604020202020204" pitchFamily="34" charset="0"/>
                        </a:rPr>
                        <a:t>1973</a:t>
                      </a:r>
                    </a:p>
                  </a:txBody>
                  <a:tcPr marL="0" marR="0" marT="0" marB="0" anchor="ctr">
                    <a:lnL>
                      <a:noFill/>
                    </a:lnL>
                    <a:lnR>
                      <a:noFill/>
                    </a:lnR>
                    <a:lnT>
                      <a:noFill/>
                    </a:lnT>
                    <a:lnB>
                      <a:noFill/>
                    </a:lnB>
                    <a:solidFill>
                      <a:srgbClr val="F2F2F2"/>
                    </a:solidFill>
                  </a:tcPr>
                </a:tc>
                <a:tc>
                  <a:txBody>
                    <a:bodyPr/>
                    <a:lstStyle/>
                    <a:p>
                      <a:pPr algn="ctr" fontAlgn="ctr"/>
                      <a:r>
                        <a:rPr lang="cs-CZ" sz="500" b="1" i="0" u="none" strike="noStrike">
                          <a:solidFill>
                            <a:srgbClr val="000000"/>
                          </a:solidFill>
                          <a:effectLst/>
                          <a:latin typeface="Arial" panose="020B0604020202020204" pitchFamily="34" charset="0"/>
                        </a:rPr>
                        <a:t>1979</a:t>
                      </a:r>
                    </a:p>
                  </a:txBody>
                  <a:tcPr marL="0" marR="0" marT="0" marB="0" anchor="ctr">
                    <a:lnL>
                      <a:noFill/>
                    </a:lnL>
                    <a:lnR>
                      <a:noFill/>
                    </a:lnR>
                    <a:lnT>
                      <a:noFill/>
                    </a:lnT>
                    <a:lnB>
                      <a:noFill/>
                    </a:lnB>
                    <a:solidFill>
                      <a:srgbClr val="F2F2F2"/>
                    </a:solidFill>
                  </a:tcPr>
                </a:tc>
                <a:tc>
                  <a:txBody>
                    <a:bodyPr/>
                    <a:lstStyle/>
                    <a:p>
                      <a:pPr algn="ctr" fontAlgn="ctr"/>
                      <a:r>
                        <a:rPr lang="cs-CZ" sz="500" b="1" i="0" u="none" strike="noStrike">
                          <a:solidFill>
                            <a:srgbClr val="000000"/>
                          </a:solidFill>
                          <a:effectLst/>
                          <a:latin typeface="Arial" panose="020B0604020202020204" pitchFamily="34" charset="0"/>
                        </a:rPr>
                        <a:t>1981</a:t>
                      </a:r>
                    </a:p>
                  </a:txBody>
                  <a:tcPr marL="0" marR="0" marT="0" marB="0" anchor="ctr">
                    <a:lnL>
                      <a:noFill/>
                    </a:lnL>
                    <a:lnR>
                      <a:noFill/>
                    </a:lnR>
                    <a:lnT>
                      <a:noFill/>
                    </a:lnT>
                    <a:lnB>
                      <a:noFill/>
                    </a:lnB>
                    <a:solidFill>
                      <a:srgbClr val="F2F2F2"/>
                    </a:solidFill>
                  </a:tcPr>
                </a:tc>
                <a:tc>
                  <a:txBody>
                    <a:bodyPr/>
                    <a:lstStyle/>
                    <a:p>
                      <a:pPr algn="ctr" fontAlgn="ctr"/>
                      <a:r>
                        <a:rPr lang="cs-CZ" sz="500" b="1" i="0" u="none" strike="noStrike">
                          <a:solidFill>
                            <a:srgbClr val="000000"/>
                          </a:solidFill>
                          <a:effectLst/>
                          <a:latin typeface="Arial" panose="020B0604020202020204" pitchFamily="34" charset="0"/>
                        </a:rPr>
                        <a:t>1986</a:t>
                      </a:r>
                    </a:p>
                  </a:txBody>
                  <a:tcPr marL="0" marR="0" marT="0" marB="0" anchor="ctr">
                    <a:lnL>
                      <a:noFill/>
                    </a:lnL>
                    <a:lnR>
                      <a:noFill/>
                    </a:lnR>
                    <a:lnT>
                      <a:noFill/>
                    </a:lnT>
                    <a:lnB>
                      <a:noFill/>
                    </a:lnB>
                    <a:solidFill>
                      <a:srgbClr val="F2F2F2"/>
                    </a:solidFill>
                  </a:tcPr>
                </a:tc>
                <a:tc>
                  <a:txBody>
                    <a:bodyPr/>
                    <a:lstStyle/>
                    <a:p>
                      <a:pPr algn="ctr" fontAlgn="ctr"/>
                      <a:r>
                        <a:rPr lang="cs-CZ" sz="500" b="1" i="0" u="none" strike="noStrike">
                          <a:solidFill>
                            <a:srgbClr val="000000"/>
                          </a:solidFill>
                          <a:effectLst/>
                          <a:latin typeface="Arial" panose="020B0604020202020204" pitchFamily="34" charset="0"/>
                        </a:rPr>
                        <a:t>1994</a:t>
                      </a:r>
                    </a:p>
                  </a:txBody>
                  <a:tcPr marL="0" marR="0" marT="0" marB="0" anchor="ctr">
                    <a:lnL>
                      <a:noFill/>
                    </a:lnL>
                    <a:lnR>
                      <a:noFill/>
                    </a:lnR>
                    <a:lnT>
                      <a:noFill/>
                    </a:lnT>
                    <a:lnB>
                      <a:noFill/>
                    </a:lnB>
                    <a:solidFill>
                      <a:srgbClr val="F2F2F2"/>
                    </a:solidFill>
                  </a:tcPr>
                </a:tc>
                <a:tc>
                  <a:txBody>
                    <a:bodyPr/>
                    <a:lstStyle/>
                    <a:p>
                      <a:pPr algn="ctr" fontAlgn="ctr"/>
                      <a:r>
                        <a:rPr lang="cs-CZ" sz="500" b="1" i="0" u="none" strike="noStrike">
                          <a:solidFill>
                            <a:srgbClr val="000000"/>
                          </a:solidFill>
                          <a:effectLst/>
                          <a:latin typeface="Arial" panose="020B0604020202020204" pitchFamily="34" charset="0"/>
                        </a:rPr>
                        <a:t>1995</a:t>
                      </a:r>
                    </a:p>
                  </a:txBody>
                  <a:tcPr marL="0" marR="0" marT="0" marB="0" anchor="ctr">
                    <a:lnL>
                      <a:noFill/>
                    </a:lnL>
                    <a:lnR>
                      <a:noFill/>
                    </a:lnR>
                    <a:lnT>
                      <a:noFill/>
                    </a:lnT>
                    <a:lnB>
                      <a:noFill/>
                    </a:lnB>
                    <a:solidFill>
                      <a:srgbClr val="F2F2F2"/>
                    </a:solidFill>
                  </a:tcPr>
                </a:tc>
                <a:tc>
                  <a:txBody>
                    <a:bodyPr/>
                    <a:lstStyle/>
                    <a:p>
                      <a:pPr algn="ctr" fontAlgn="ctr"/>
                      <a:r>
                        <a:rPr lang="cs-CZ" sz="500" b="1" i="0" u="none" strike="noStrike">
                          <a:solidFill>
                            <a:srgbClr val="000000"/>
                          </a:solidFill>
                          <a:effectLst/>
                          <a:latin typeface="Arial" panose="020B0604020202020204" pitchFamily="34" charset="0"/>
                        </a:rPr>
                        <a:t>2004</a:t>
                      </a:r>
                    </a:p>
                  </a:txBody>
                  <a:tcPr marL="0" marR="0" marT="0" marB="0" anchor="ctr">
                    <a:lnL>
                      <a:noFill/>
                    </a:lnL>
                    <a:lnR>
                      <a:noFill/>
                    </a:lnR>
                    <a:lnT>
                      <a:noFill/>
                    </a:lnT>
                    <a:lnB>
                      <a:noFill/>
                    </a:lnB>
                    <a:solidFill>
                      <a:srgbClr val="F2F2F2"/>
                    </a:solidFill>
                  </a:tcPr>
                </a:tc>
                <a:tc>
                  <a:txBody>
                    <a:bodyPr/>
                    <a:lstStyle/>
                    <a:p>
                      <a:pPr algn="ctr" fontAlgn="ctr"/>
                      <a:r>
                        <a:rPr lang="cs-CZ" sz="500" b="1" i="0" u="none" strike="noStrike">
                          <a:solidFill>
                            <a:srgbClr val="000000"/>
                          </a:solidFill>
                          <a:effectLst/>
                          <a:latin typeface="Arial" panose="020B0604020202020204" pitchFamily="34" charset="0"/>
                        </a:rPr>
                        <a:t>2004</a:t>
                      </a:r>
                    </a:p>
                  </a:txBody>
                  <a:tcPr marL="0" marR="0" marT="0" marB="0" anchor="ctr">
                    <a:lnL>
                      <a:noFill/>
                    </a:lnL>
                    <a:lnR>
                      <a:noFill/>
                    </a:lnR>
                    <a:lnT>
                      <a:noFill/>
                    </a:lnT>
                    <a:lnB>
                      <a:noFill/>
                    </a:lnB>
                    <a:solidFill>
                      <a:srgbClr val="F2F2F2"/>
                    </a:solidFill>
                  </a:tcPr>
                </a:tc>
                <a:tc>
                  <a:txBody>
                    <a:bodyPr/>
                    <a:lstStyle/>
                    <a:p>
                      <a:pPr algn="ctr" fontAlgn="ctr"/>
                      <a:r>
                        <a:rPr lang="cs-CZ" sz="500" b="1" i="0" u="none" strike="noStrike">
                          <a:solidFill>
                            <a:srgbClr val="000000"/>
                          </a:solidFill>
                          <a:effectLst/>
                          <a:latin typeface="Arial" panose="020B0604020202020204" pitchFamily="34" charset="0"/>
                        </a:rPr>
                        <a:t>2007</a:t>
                      </a:r>
                    </a:p>
                  </a:txBody>
                  <a:tcPr marL="0" marR="0" marT="0" marB="0" anchor="ctr">
                    <a:lnL>
                      <a:noFill/>
                    </a:lnL>
                    <a:lnR>
                      <a:noFill/>
                    </a:lnR>
                    <a:lnT>
                      <a:noFill/>
                    </a:lnT>
                    <a:lnB>
                      <a:noFill/>
                    </a:lnB>
                    <a:solidFill>
                      <a:srgbClr val="F2F2F2"/>
                    </a:solidFill>
                  </a:tcPr>
                </a:tc>
                <a:tc>
                  <a:txBody>
                    <a:bodyPr/>
                    <a:lstStyle/>
                    <a:p>
                      <a:pPr algn="ctr" fontAlgn="ctr"/>
                      <a:r>
                        <a:rPr lang="cs-CZ" sz="500" b="1" i="0" u="none" strike="noStrike">
                          <a:solidFill>
                            <a:srgbClr val="000000"/>
                          </a:solidFill>
                          <a:effectLst/>
                          <a:latin typeface="Arial" panose="020B0604020202020204" pitchFamily="34" charset="0"/>
                        </a:rPr>
                        <a:t>2009</a:t>
                      </a:r>
                    </a:p>
                  </a:txBody>
                  <a:tcPr marL="0" marR="0" marT="0" marB="0" anchor="ctr">
                    <a:lnL>
                      <a:noFill/>
                    </a:lnL>
                    <a:lnR>
                      <a:noFill/>
                    </a:lnR>
                    <a:lnT>
                      <a:noFill/>
                    </a:lnT>
                    <a:lnB>
                      <a:noFill/>
                    </a:lnB>
                    <a:solidFill>
                      <a:srgbClr val="F2F2F2"/>
                    </a:solidFill>
                  </a:tcPr>
                </a:tc>
                <a:tc>
                  <a:txBody>
                    <a:bodyPr/>
                    <a:lstStyle/>
                    <a:p>
                      <a:pPr algn="ctr" fontAlgn="ctr"/>
                      <a:r>
                        <a:rPr lang="cs-CZ" sz="500" b="1" i="0" u="none" strike="noStrike">
                          <a:solidFill>
                            <a:srgbClr val="000000"/>
                          </a:solidFill>
                          <a:effectLst/>
                          <a:latin typeface="Arial" panose="020B0604020202020204" pitchFamily="34" charset="0"/>
                        </a:rPr>
                        <a:t>2011</a:t>
                      </a:r>
                    </a:p>
                  </a:txBody>
                  <a:tcPr marL="0" marR="0" marT="0" marB="0" anchor="ctr">
                    <a:lnL>
                      <a:noFill/>
                    </a:lnL>
                    <a:lnR>
                      <a:noFill/>
                    </a:lnR>
                    <a:lnT>
                      <a:noFill/>
                    </a:lnT>
                    <a:lnB>
                      <a:noFill/>
                    </a:lnB>
                    <a:solidFill>
                      <a:srgbClr val="F2F2F2"/>
                    </a:solidFill>
                  </a:tcPr>
                </a:tc>
                <a:tc>
                  <a:txBody>
                    <a:bodyPr/>
                    <a:lstStyle/>
                    <a:p>
                      <a:pPr algn="ctr" fontAlgn="ctr"/>
                      <a:r>
                        <a:rPr lang="cs-CZ" sz="500" b="1" i="0" u="none" strike="noStrike">
                          <a:solidFill>
                            <a:srgbClr val="000000"/>
                          </a:solidFill>
                          <a:effectLst/>
                          <a:latin typeface="Arial" panose="020B0604020202020204" pitchFamily="34" charset="0"/>
                        </a:rPr>
                        <a:t>2013</a:t>
                      </a:r>
                    </a:p>
                  </a:txBody>
                  <a:tcPr marL="0" marR="0" marT="0" marB="0" anchor="ctr">
                    <a:lnL>
                      <a:noFill/>
                    </a:lnL>
                    <a:lnR>
                      <a:noFill/>
                    </a:lnR>
                    <a:lnT>
                      <a:noFill/>
                    </a:lnT>
                    <a:lnB>
                      <a:noFill/>
                    </a:lnB>
                    <a:solidFill>
                      <a:srgbClr val="F2F2F2"/>
                    </a:solidFill>
                  </a:tcPr>
                </a:tc>
                <a:tc>
                  <a:txBody>
                    <a:bodyPr/>
                    <a:lstStyle/>
                    <a:p>
                      <a:pPr algn="ctr" fontAlgn="ctr"/>
                      <a:r>
                        <a:rPr lang="cs-CZ" sz="500" b="1" i="0" u="none" strike="noStrike">
                          <a:solidFill>
                            <a:srgbClr val="000000"/>
                          </a:solidFill>
                          <a:effectLst/>
                          <a:latin typeface="Arial" panose="020B0604020202020204" pitchFamily="34" charset="0"/>
                        </a:rPr>
                        <a:t>2014</a:t>
                      </a:r>
                    </a:p>
                  </a:txBody>
                  <a:tcPr marL="0" marR="0" marT="0" marB="0" anchor="ctr">
                    <a:lnL>
                      <a:noFill/>
                    </a:lnL>
                    <a:lnR>
                      <a:noFill/>
                    </a:lnR>
                    <a:lnT>
                      <a:noFill/>
                    </a:lnT>
                    <a:lnB>
                      <a:noFill/>
                    </a:lnB>
                    <a:solidFill>
                      <a:srgbClr val="F2F2F2"/>
                    </a:solidFill>
                  </a:tcPr>
                </a:tc>
                <a:extLst>
                  <a:ext uri="{0D108BD9-81ED-4DB2-BD59-A6C34878D82A}">
                    <a16:rowId xmlns:a16="http://schemas.microsoft.com/office/drawing/2014/main" val="266893981"/>
                  </a:ext>
                </a:extLst>
              </a:tr>
              <a:tr h="194849">
                <a:tc>
                  <a:txBody>
                    <a:bodyPr/>
                    <a:lstStyle/>
                    <a:p>
                      <a:pPr algn="l" fontAlgn="b"/>
                      <a:r>
                        <a:rPr lang="cs-CZ" sz="500" b="0" i="0" u="none" strike="noStrike">
                          <a:solidFill>
                            <a:srgbClr val="000000"/>
                          </a:solidFill>
                          <a:effectLst/>
                          <a:latin typeface="Arial" panose="020B0604020202020204" pitchFamily="34" charset="0"/>
                        </a:rPr>
                        <a:t> Německo</a:t>
                      </a:r>
                      <a:endParaRPr lang="cs-CZ" sz="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18</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36</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36</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81</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81</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81</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99</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99</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99</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99</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99</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99</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99</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99</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96</a:t>
                      </a:r>
                    </a:p>
                  </a:txBody>
                  <a:tcPr marL="0" marR="0" marT="0" marB="0" anchor="ctr">
                    <a:lnL>
                      <a:noFill/>
                    </a:lnL>
                    <a:lnR>
                      <a:noFill/>
                    </a:lnR>
                    <a:lnT>
                      <a:noFill/>
                    </a:lnT>
                    <a:lnB>
                      <a:noFill/>
                    </a:lnB>
                    <a:solidFill>
                      <a:srgbClr val="F9F9F9"/>
                    </a:solidFill>
                  </a:tcPr>
                </a:tc>
                <a:extLst>
                  <a:ext uri="{0D108BD9-81ED-4DB2-BD59-A6C34878D82A}">
                    <a16:rowId xmlns:a16="http://schemas.microsoft.com/office/drawing/2014/main" val="1881006189"/>
                  </a:ext>
                </a:extLst>
              </a:tr>
              <a:tr h="194849">
                <a:tc>
                  <a:txBody>
                    <a:bodyPr/>
                    <a:lstStyle/>
                    <a:p>
                      <a:pPr algn="l" fontAlgn="b"/>
                      <a:r>
                        <a:rPr lang="cs-CZ" sz="500" b="0" i="0" u="none" strike="noStrike" dirty="0">
                          <a:solidFill>
                            <a:srgbClr val="000000"/>
                          </a:solidFill>
                          <a:effectLst/>
                          <a:latin typeface="Arial" panose="020B0604020202020204" pitchFamily="34" charset="0"/>
                        </a:rPr>
                        <a:t> Francie</a:t>
                      </a:r>
                      <a:endParaRPr lang="cs-CZ" sz="600" b="0" i="0" u="none" strike="noStrike" dirty="0">
                        <a:solidFill>
                          <a:srgbClr val="000000"/>
                        </a:solidFill>
                        <a:effectLst/>
                        <a:latin typeface="Calibri" panose="020F0502020204030204" pitchFamily="34" charset="0"/>
                      </a:endParaRP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18</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36</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36</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81</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81</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81</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87</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87</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87</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78</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78</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72</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74</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74</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74</a:t>
                      </a:r>
                    </a:p>
                  </a:txBody>
                  <a:tcPr marL="0" marR="0" marT="0" marB="0" anchor="ctr">
                    <a:lnL>
                      <a:noFill/>
                    </a:lnL>
                    <a:lnR>
                      <a:noFill/>
                    </a:lnR>
                    <a:lnT>
                      <a:noFill/>
                    </a:lnT>
                    <a:lnB>
                      <a:noFill/>
                    </a:lnB>
                    <a:solidFill>
                      <a:srgbClr val="F9F9F9"/>
                    </a:solidFill>
                  </a:tcPr>
                </a:tc>
                <a:extLst>
                  <a:ext uri="{0D108BD9-81ED-4DB2-BD59-A6C34878D82A}">
                    <a16:rowId xmlns:a16="http://schemas.microsoft.com/office/drawing/2014/main" val="1470076739"/>
                  </a:ext>
                </a:extLst>
              </a:tr>
              <a:tr h="194849">
                <a:tc>
                  <a:txBody>
                    <a:bodyPr/>
                    <a:lstStyle/>
                    <a:p>
                      <a:pPr algn="l" fontAlgn="b"/>
                      <a:r>
                        <a:rPr lang="cs-CZ" sz="500" b="0" i="0" u="none" strike="noStrike">
                          <a:solidFill>
                            <a:srgbClr val="000000"/>
                          </a:solidFill>
                          <a:effectLst/>
                          <a:latin typeface="Arial" panose="020B0604020202020204" pitchFamily="34" charset="0"/>
                        </a:rPr>
                        <a:t> Itálie</a:t>
                      </a:r>
                      <a:endParaRPr lang="cs-CZ" sz="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18</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36</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36</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81</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81</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81</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87</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87</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87</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78</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78</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72</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73</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73</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73</a:t>
                      </a:r>
                    </a:p>
                  </a:txBody>
                  <a:tcPr marL="0" marR="0" marT="0" marB="0" anchor="ctr">
                    <a:lnL>
                      <a:noFill/>
                    </a:lnL>
                    <a:lnR>
                      <a:noFill/>
                    </a:lnR>
                    <a:lnT>
                      <a:noFill/>
                    </a:lnT>
                    <a:lnB>
                      <a:noFill/>
                    </a:lnB>
                    <a:solidFill>
                      <a:srgbClr val="F9F9F9"/>
                    </a:solidFill>
                  </a:tcPr>
                </a:tc>
                <a:extLst>
                  <a:ext uri="{0D108BD9-81ED-4DB2-BD59-A6C34878D82A}">
                    <a16:rowId xmlns:a16="http://schemas.microsoft.com/office/drawing/2014/main" val="3289161336"/>
                  </a:ext>
                </a:extLst>
              </a:tr>
              <a:tr h="194849">
                <a:tc>
                  <a:txBody>
                    <a:bodyPr/>
                    <a:lstStyle/>
                    <a:p>
                      <a:pPr algn="l" fontAlgn="b"/>
                      <a:r>
                        <a:rPr lang="cs-CZ" sz="500" b="0" i="0" u="none" strike="noStrike">
                          <a:solidFill>
                            <a:srgbClr val="000000"/>
                          </a:solidFill>
                          <a:effectLst/>
                          <a:latin typeface="Arial" panose="020B0604020202020204" pitchFamily="34" charset="0"/>
                        </a:rPr>
                        <a:t> Belgie</a:t>
                      </a:r>
                      <a:endParaRPr lang="cs-CZ" sz="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10</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14</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14</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24</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24</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24</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25</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25</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25</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24</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24</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22</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22</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22</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21</a:t>
                      </a:r>
                    </a:p>
                  </a:txBody>
                  <a:tcPr marL="0" marR="0" marT="0" marB="0" anchor="ctr">
                    <a:lnL>
                      <a:noFill/>
                    </a:lnL>
                    <a:lnR>
                      <a:noFill/>
                    </a:lnR>
                    <a:lnT>
                      <a:noFill/>
                    </a:lnT>
                    <a:lnB>
                      <a:noFill/>
                    </a:lnB>
                    <a:solidFill>
                      <a:srgbClr val="F9F9F9"/>
                    </a:solidFill>
                  </a:tcPr>
                </a:tc>
                <a:extLst>
                  <a:ext uri="{0D108BD9-81ED-4DB2-BD59-A6C34878D82A}">
                    <a16:rowId xmlns:a16="http://schemas.microsoft.com/office/drawing/2014/main" val="2760181756"/>
                  </a:ext>
                </a:extLst>
              </a:tr>
              <a:tr h="331240">
                <a:tc>
                  <a:txBody>
                    <a:bodyPr/>
                    <a:lstStyle/>
                    <a:p>
                      <a:pPr algn="l" fontAlgn="b"/>
                      <a:r>
                        <a:rPr lang="cs-CZ" sz="500" b="0" i="0" u="none" strike="noStrike">
                          <a:solidFill>
                            <a:srgbClr val="000000"/>
                          </a:solidFill>
                          <a:effectLst/>
                          <a:latin typeface="Arial" panose="020B0604020202020204" pitchFamily="34" charset="0"/>
                        </a:rPr>
                        <a:t> Nizozemsko</a:t>
                      </a:r>
                      <a:endParaRPr lang="cs-CZ" sz="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10</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14</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14</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25</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25</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25</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31</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31</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31</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27</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27</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25</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26</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26</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26</a:t>
                      </a:r>
                    </a:p>
                  </a:txBody>
                  <a:tcPr marL="0" marR="0" marT="0" marB="0" anchor="ctr">
                    <a:lnL>
                      <a:noFill/>
                    </a:lnL>
                    <a:lnR>
                      <a:noFill/>
                    </a:lnR>
                    <a:lnT>
                      <a:noFill/>
                    </a:lnT>
                    <a:lnB>
                      <a:noFill/>
                    </a:lnB>
                    <a:solidFill>
                      <a:srgbClr val="F9F9F9"/>
                    </a:solidFill>
                  </a:tcPr>
                </a:tc>
                <a:extLst>
                  <a:ext uri="{0D108BD9-81ED-4DB2-BD59-A6C34878D82A}">
                    <a16:rowId xmlns:a16="http://schemas.microsoft.com/office/drawing/2014/main" val="3139892370"/>
                  </a:ext>
                </a:extLst>
              </a:tr>
              <a:tr h="331240">
                <a:tc>
                  <a:txBody>
                    <a:bodyPr/>
                    <a:lstStyle/>
                    <a:p>
                      <a:pPr algn="l" fontAlgn="b"/>
                      <a:r>
                        <a:rPr lang="cs-CZ" sz="500" b="0" i="0" u="none" strike="noStrike">
                          <a:solidFill>
                            <a:srgbClr val="000000"/>
                          </a:solidFill>
                          <a:effectLst/>
                          <a:latin typeface="Arial" panose="020B0604020202020204" pitchFamily="34" charset="0"/>
                        </a:rPr>
                        <a:t> Lucembursko</a:t>
                      </a:r>
                      <a:endParaRPr lang="cs-CZ" sz="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dirty="0">
                          <a:solidFill>
                            <a:srgbClr val="000000"/>
                          </a:solidFill>
                          <a:effectLst/>
                          <a:latin typeface="Arial" panose="020B0604020202020204" pitchFamily="34" charset="0"/>
                        </a:rPr>
                        <a:t>4</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6</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6</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6</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6</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6</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6</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6</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6</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6</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6</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6</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6</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6</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6</a:t>
                      </a:r>
                    </a:p>
                  </a:txBody>
                  <a:tcPr marL="0" marR="0" marT="0" marB="0" anchor="ctr">
                    <a:lnL>
                      <a:noFill/>
                    </a:lnL>
                    <a:lnR>
                      <a:noFill/>
                    </a:lnR>
                    <a:lnT>
                      <a:noFill/>
                    </a:lnT>
                    <a:lnB>
                      <a:noFill/>
                    </a:lnB>
                    <a:solidFill>
                      <a:srgbClr val="F9F9F9"/>
                    </a:solidFill>
                  </a:tcPr>
                </a:tc>
                <a:extLst>
                  <a:ext uri="{0D108BD9-81ED-4DB2-BD59-A6C34878D82A}">
                    <a16:rowId xmlns:a16="http://schemas.microsoft.com/office/drawing/2014/main" val="3822036880"/>
                  </a:ext>
                </a:extLst>
              </a:tr>
              <a:tr h="331240">
                <a:tc>
                  <a:txBody>
                    <a:bodyPr/>
                    <a:lstStyle/>
                    <a:p>
                      <a:pPr algn="l" fontAlgn="b"/>
                      <a:r>
                        <a:rPr lang="cs-CZ" sz="500" b="0" i="0" u="none" strike="noStrike">
                          <a:solidFill>
                            <a:srgbClr val="000000"/>
                          </a:solidFill>
                          <a:effectLst/>
                          <a:latin typeface="Arial" panose="020B0604020202020204" pitchFamily="34" charset="0"/>
                        </a:rPr>
                        <a:t> Spojené království</a:t>
                      </a:r>
                      <a:endParaRPr lang="cs-CZ" sz="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36</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81</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81</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81</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87</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87</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87</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78</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78</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72</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73</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73</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73</a:t>
                      </a:r>
                    </a:p>
                  </a:txBody>
                  <a:tcPr marL="0" marR="0" marT="0" marB="0" anchor="ctr">
                    <a:lnL>
                      <a:noFill/>
                    </a:lnL>
                    <a:lnR>
                      <a:noFill/>
                    </a:lnR>
                    <a:lnT>
                      <a:noFill/>
                    </a:lnT>
                    <a:lnB>
                      <a:noFill/>
                    </a:lnB>
                    <a:solidFill>
                      <a:srgbClr val="F9F9F9"/>
                    </a:solidFill>
                  </a:tcPr>
                </a:tc>
                <a:extLst>
                  <a:ext uri="{0D108BD9-81ED-4DB2-BD59-A6C34878D82A}">
                    <a16:rowId xmlns:a16="http://schemas.microsoft.com/office/drawing/2014/main" val="3115529838"/>
                  </a:ext>
                </a:extLst>
              </a:tr>
              <a:tr h="194849">
                <a:tc>
                  <a:txBody>
                    <a:bodyPr/>
                    <a:lstStyle/>
                    <a:p>
                      <a:pPr algn="l" fontAlgn="b"/>
                      <a:r>
                        <a:rPr lang="cs-CZ" sz="500" b="0" i="0" u="none" strike="noStrike">
                          <a:solidFill>
                            <a:srgbClr val="000000"/>
                          </a:solidFill>
                          <a:effectLst/>
                          <a:latin typeface="Arial" panose="020B0604020202020204" pitchFamily="34" charset="0"/>
                        </a:rPr>
                        <a:t> Dánsko</a:t>
                      </a:r>
                      <a:endParaRPr lang="cs-CZ" sz="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10</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16</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16</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16</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16</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16</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16</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14</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14</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13</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13</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13</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13</a:t>
                      </a:r>
                    </a:p>
                  </a:txBody>
                  <a:tcPr marL="0" marR="0" marT="0" marB="0" anchor="ctr">
                    <a:lnL>
                      <a:noFill/>
                    </a:lnL>
                    <a:lnR>
                      <a:noFill/>
                    </a:lnR>
                    <a:lnT>
                      <a:noFill/>
                    </a:lnT>
                    <a:lnB>
                      <a:noFill/>
                    </a:lnB>
                    <a:solidFill>
                      <a:srgbClr val="F9F9F9"/>
                    </a:solidFill>
                  </a:tcPr>
                </a:tc>
                <a:extLst>
                  <a:ext uri="{0D108BD9-81ED-4DB2-BD59-A6C34878D82A}">
                    <a16:rowId xmlns:a16="http://schemas.microsoft.com/office/drawing/2014/main" val="3163036298"/>
                  </a:ext>
                </a:extLst>
              </a:tr>
              <a:tr h="194849">
                <a:tc>
                  <a:txBody>
                    <a:bodyPr/>
                    <a:lstStyle/>
                    <a:p>
                      <a:pPr algn="l" fontAlgn="b"/>
                      <a:r>
                        <a:rPr lang="cs-CZ" sz="500" b="0" i="0" u="none" strike="noStrike">
                          <a:solidFill>
                            <a:srgbClr val="000000"/>
                          </a:solidFill>
                          <a:effectLst/>
                          <a:latin typeface="Arial" panose="020B0604020202020204" pitchFamily="34" charset="0"/>
                        </a:rPr>
                        <a:t> Irsko</a:t>
                      </a:r>
                      <a:endParaRPr lang="cs-CZ" sz="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10</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15</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15</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15</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15</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15</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15</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13</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13</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12</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12</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12</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11</a:t>
                      </a:r>
                    </a:p>
                  </a:txBody>
                  <a:tcPr marL="0" marR="0" marT="0" marB="0" anchor="ctr">
                    <a:lnL>
                      <a:noFill/>
                    </a:lnL>
                    <a:lnR>
                      <a:noFill/>
                    </a:lnR>
                    <a:lnT>
                      <a:noFill/>
                    </a:lnT>
                    <a:lnB>
                      <a:noFill/>
                    </a:lnB>
                    <a:solidFill>
                      <a:srgbClr val="F9F9F9"/>
                    </a:solidFill>
                  </a:tcPr>
                </a:tc>
                <a:extLst>
                  <a:ext uri="{0D108BD9-81ED-4DB2-BD59-A6C34878D82A}">
                    <a16:rowId xmlns:a16="http://schemas.microsoft.com/office/drawing/2014/main" val="3815335988"/>
                  </a:ext>
                </a:extLst>
              </a:tr>
              <a:tr h="194849">
                <a:tc>
                  <a:txBody>
                    <a:bodyPr/>
                    <a:lstStyle/>
                    <a:p>
                      <a:pPr algn="l" fontAlgn="b"/>
                      <a:r>
                        <a:rPr lang="cs-CZ" sz="500" b="0" i="0" u="none" strike="noStrike">
                          <a:solidFill>
                            <a:srgbClr val="000000"/>
                          </a:solidFill>
                          <a:effectLst/>
                          <a:latin typeface="Arial" panose="020B0604020202020204" pitchFamily="34" charset="0"/>
                        </a:rPr>
                        <a:t> Řecko</a:t>
                      </a:r>
                      <a:endParaRPr lang="cs-CZ" sz="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24</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24</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25</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25</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25</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24</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24</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22</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22</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22</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22</a:t>
                      </a:r>
                    </a:p>
                  </a:txBody>
                  <a:tcPr marL="0" marR="0" marT="0" marB="0" anchor="ctr">
                    <a:lnL>
                      <a:noFill/>
                    </a:lnL>
                    <a:lnR>
                      <a:noFill/>
                    </a:lnR>
                    <a:lnT>
                      <a:noFill/>
                    </a:lnT>
                    <a:lnB>
                      <a:noFill/>
                    </a:lnB>
                    <a:solidFill>
                      <a:srgbClr val="F9F9F9"/>
                    </a:solidFill>
                  </a:tcPr>
                </a:tc>
                <a:extLst>
                  <a:ext uri="{0D108BD9-81ED-4DB2-BD59-A6C34878D82A}">
                    <a16:rowId xmlns:a16="http://schemas.microsoft.com/office/drawing/2014/main" val="4217822382"/>
                  </a:ext>
                </a:extLst>
              </a:tr>
              <a:tr h="194849">
                <a:tc>
                  <a:txBody>
                    <a:bodyPr/>
                    <a:lstStyle/>
                    <a:p>
                      <a:pPr algn="l" fontAlgn="b"/>
                      <a:r>
                        <a:rPr lang="cs-CZ" sz="500" b="0" i="0" u="none" strike="noStrike">
                          <a:solidFill>
                            <a:srgbClr val="000000"/>
                          </a:solidFill>
                          <a:effectLst/>
                          <a:latin typeface="Arial" panose="020B0604020202020204" pitchFamily="34" charset="0"/>
                        </a:rPr>
                        <a:t> Španělsko</a:t>
                      </a:r>
                      <a:endParaRPr lang="cs-CZ" sz="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60</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64</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64</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64</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54</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54</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50</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54</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54</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54</a:t>
                      </a:r>
                    </a:p>
                  </a:txBody>
                  <a:tcPr marL="0" marR="0" marT="0" marB="0" anchor="ctr">
                    <a:lnL>
                      <a:noFill/>
                    </a:lnL>
                    <a:lnR>
                      <a:noFill/>
                    </a:lnR>
                    <a:lnT>
                      <a:noFill/>
                    </a:lnT>
                    <a:lnB>
                      <a:noFill/>
                    </a:lnB>
                    <a:solidFill>
                      <a:srgbClr val="F9F9F9"/>
                    </a:solidFill>
                  </a:tcPr>
                </a:tc>
                <a:extLst>
                  <a:ext uri="{0D108BD9-81ED-4DB2-BD59-A6C34878D82A}">
                    <a16:rowId xmlns:a16="http://schemas.microsoft.com/office/drawing/2014/main" val="2984524386"/>
                  </a:ext>
                </a:extLst>
              </a:tr>
              <a:tr h="331240">
                <a:tc>
                  <a:txBody>
                    <a:bodyPr/>
                    <a:lstStyle/>
                    <a:p>
                      <a:pPr algn="l" fontAlgn="b"/>
                      <a:r>
                        <a:rPr lang="cs-CZ" sz="500" b="0" i="0" u="none" strike="noStrike">
                          <a:solidFill>
                            <a:srgbClr val="000000"/>
                          </a:solidFill>
                          <a:effectLst/>
                          <a:latin typeface="Arial" panose="020B0604020202020204" pitchFamily="34" charset="0"/>
                        </a:rPr>
                        <a:t> Portugalsko</a:t>
                      </a:r>
                      <a:endParaRPr lang="cs-CZ" sz="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24</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25</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25</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25</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24</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24</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22</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22</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22</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21</a:t>
                      </a:r>
                    </a:p>
                  </a:txBody>
                  <a:tcPr marL="0" marR="0" marT="0" marB="0" anchor="ctr">
                    <a:lnL>
                      <a:noFill/>
                    </a:lnL>
                    <a:lnR>
                      <a:noFill/>
                    </a:lnR>
                    <a:lnT>
                      <a:noFill/>
                    </a:lnT>
                    <a:lnB>
                      <a:noFill/>
                    </a:lnB>
                    <a:solidFill>
                      <a:srgbClr val="F9F9F9"/>
                    </a:solidFill>
                  </a:tcPr>
                </a:tc>
                <a:extLst>
                  <a:ext uri="{0D108BD9-81ED-4DB2-BD59-A6C34878D82A}">
                    <a16:rowId xmlns:a16="http://schemas.microsoft.com/office/drawing/2014/main" val="639393127"/>
                  </a:ext>
                </a:extLst>
              </a:tr>
              <a:tr h="194849">
                <a:tc>
                  <a:txBody>
                    <a:bodyPr/>
                    <a:lstStyle/>
                    <a:p>
                      <a:pPr algn="l" fontAlgn="b"/>
                      <a:r>
                        <a:rPr lang="cs-CZ" sz="500" b="0" i="0" u="none" strike="noStrike">
                          <a:solidFill>
                            <a:srgbClr val="000000"/>
                          </a:solidFill>
                          <a:effectLst/>
                          <a:latin typeface="Arial" panose="020B0604020202020204" pitchFamily="34" charset="0"/>
                        </a:rPr>
                        <a:t> Švédsko</a:t>
                      </a:r>
                      <a:endParaRPr lang="cs-CZ" sz="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22</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22</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19</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19</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18</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20</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20</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20</a:t>
                      </a:r>
                    </a:p>
                  </a:txBody>
                  <a:tcPr marL="0" marR="0" marT="0" marB="0" anchor="ctr">
                    <a:lnL>
                      <a:noFill/>
                    </a:lnL>
                    <a:lnR>
                      <a:noFill/>
                    </a:lnR>
                    <a:lnT>
                      <a:noFill/>
                    </a:lnT>
                    <a:lnB>
                      <a:noFill/>
                    </a:lnB>
                    <a:solidFill>
                      <a:srgbClr val="F9F9F9"/>
                    </a:solidFill>
                  </a:tcPr>
                </a:tc>
                <a:extLst>
                  <a:ext uri="{0D108BD9-81ED-4DB2-BD59-A6C34878D82A}">
                    <a16:rowId xmlns:a16="http://schemas.microsoft.com/office/drawing/2014/main" val="3527349586"/>
                  </a:ext>
                </a:extLst>
              </a:tr>
              <a:tr h="194849">
                <a:tc>
                  <a:txBody>
                    <a:bodyPr/>
                    <a:lstStyle/>
                    <a:p>
                      <a:pPr algn="l" fontAlgn="b"/>
                      <a:r>
                        <a:rPr lang="cs-CZ" sz="500" b="0" i="0" u="none" strike="noStrike">
                          <a:solidFill>
                            <a:srgbClr val="000000"/>
                          </a:solidFill>
                          <a:effectLst/>
                          <a:latin typeface="Arial" panose="020B0604020202020204" pitchFamily="34" charset="0"/>
                        </a:rPr>
                        <a:t> Rakousko</a:t>
                      </a:r>
                      <a:endParaRPr lang="cs-CZ" sz="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21</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21</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18</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18</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17</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19</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19</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18</a:t>
                      </a:r>
                    </a:p>
                  </a:txBody>
                  <a:tcPr marL="0" marR="0" marT="0" marB="0" anchor="ctr">
                    <a:lnL>
                      <a:noFill/>
                    </a:lnL>
                    <a:lnR>
                      <a:noFill/>
                    </a:lnR>
                    <a:lnT>
                      <a:noFill/>
                    </a:lnT>
                    <a:lnB>
                      <a:noFill/>
                    </a:lnB>
                    <a:solidFill>
                      <a:srgbClr val="F9F9F9"/>
                    </a:solidFill>
                  </a:tcPr>
                </a:tc>
                <a:extLst>
                  <a:ext uri="{0D108BD9-81ED-4DB2-BD59-A6C34878D82A}">
                    <a16:rowId xmlns:a16="http://schemas.microsoft.com/office/drawing/2014/main" val="306732458"/>
                  </a:ext>
                </a:extLst>
              </a:tr>
              <a:tr h="194849">
                <a:tc>
                  <a:txBody>
                    <a:bodyPr/>
                    <a:lstStyle/>
                    <a:p>
                      <a:pPr algn="l" fontAlgn="b"/>
                      <a:r>
                        <a:rPr lang="cs-CZ" sz="500" b="0" i="0" u="none" strike="noStrike">
                          <a:solidFill>
                            <a:srgbClr val="000000"/>
                          </a:solidFill>
                          <a:effectLst/>
                          <a:latin typeface="Arial" panose="020B0604020202020204" pitchFamily="34" charset="0"/>
                        </a:rPr>
                        <a:t> Finsko</a:t>
                      </a:r>
                      <a:endParaRPr lang="cs-CZ" sz="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16</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16</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14</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14</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13</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13</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13</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13</a:t>
                      </a:r>
                    </a:p>
                  </a:txBody>
                  <a:tcPr marL="0" marR="0" marT="0" marB="0" anchor="ctr">
                    <a:lnL>
                      <a:noFill/>
                    </a:lnL>
                    <a:lnR>
                      <a:noFill/>
                    </a:lnR>
                    <a:lnT>
                      <a:noFill/>
                    </a:lnT>
                    <a:lnB>
                      <a:noFill/>
                    </a:lnB>
                    <a:solidFill>
                      <a:srgbClr val="F9F9F9"/>
                    </a:solidFill>
                  </a:tcPr>
                </a:tc>
                <a:extLst>
                  <a:ext uri="{0D108BD9-81ED-4DB2-BD59-A6C34878D82A}">
                    <a16:rowId xmlns:a16="http://schemas.microsoft.com/office/drawing/2014/main" val="2800270145"/>
                  </a:ext>
                </a:extLst>
              </a:tr>
              <a:tr h="194849">
                <a:tc>
                  <a:txBody>
                    <a:bodyPr/>
                    <a:lstStyle/>
                    <a:p>
                      <a:pPr algn="l" fontAlgn="b"/>
                      <a:r>
                        <a:rPr lang="cs-CZ" sz="500" b="0" i="0" u="none" strike="noStrike">
                          <a:solidFill>
                            <a:srgbClr val="000000"/>
                          </a:solidFill>
                          <a:effectLst/>
                          <a:latin typeface="Arial" panose="020B0604020202020204" pitchFamily="34" charset="0"/>
                        </a:rPr>
                        <a:t> Polsko</a:t>
                      </a:r>
                      <a:endParaRPr lang="cs-CZ" sz="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54</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54</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54</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50</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51</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51</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51</a:t>
                      </a:r>
                    </a:p>
                  </a:txBody>
                  <a:tcPr marL="0" marR="0" marT="0" marB="0" anchor="ctr">
                    <a:lnL>
                      <a:noFill/>
                    </a:lnL>
                    <a:lnR>
                      <a:noFill/>
                    </a:lnR>
                    <a:lnT>
                      <a:noFill/>
                    </a:lnT>
                    <a:lnB>
                      <a:noFill/>
                    </a:lnB>
                    <a:solidFill>
                      <a:srgbClr val="F9F9F9"/>
                    </a:solidFill>
                  </a:tcPr>
                </a:tc>
                <a:extLst>
                  <a:ext uri="{0D108BD9-81ED-4DB2-BD59-A6C34878D82A}">
                    <a16:rowId xmlns:a16="http://schemas.microsoft.com/office/drawing/2014/main" val="4196214244"/>
                  </a:ext>
                </a:extLst>
              </a:tr>
              <a:tr h="194849">
                <a:tc>
                  <a:txBody>
                    <a:bodyPr/>
                    <a:lstStyle/>
                    <a:p>
                      <a:pPr algn="l" fontAlgn="b"/>
                      <a:r>
                        <a:rPr lang="cs-CZ" sz="500" b="0" i="0" u="none" strike="noStrike">
                          <a:solidFill>
                            <a:srgbClr val="000000"/>
                          </a:solidFill>
                          <a:effectLst/>
                          <a:latin typeface="Arial" panose="020B0604020202020204" pitchFamily="34" charset="0"/>
                        </a:rPr>
                        <a:t> Česko</a:t>
                      </a:r>
                      <a:endParaRPr lang="cs-CZ" sz="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24</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24</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24</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22</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22</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22</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21</a:t>
                      </a:r>
                    </a:p>
                  </a:txBody>
                  <a:tcPr marL="0" marR="0" marT="0" marB="0" anchor="ctr">
                    <a:lnL>
                      <a:noFill/>
                    </a:lnL>
                    <a:lnR>
                      <a:noFill/>
                    </a:lnR>
                    <a:lnT>
                      <a:noFill/>
                    </a:lnT>
                    <a:lnB>
                      <a:noFill/>
                    </a:lnB>
                    <a:solidFill>
                      <a:srgbClr val="F9F9F9"/>
                    </a:solidFill>
                  </a:tcPr>
                </a:tc>
                <a:extLst>
                  <a:ext uri="{0D108BD9-81ED-4DB2-BD59-A6C34878D82A}">
                    <a16:rowId xmlns:a16="http://schemas.microsoft.com/office/drawing/2014/main" val="3697878628"/>
                  </a:ext>
                </a:extLst>
              </a:tr>
              <a:tr h="194849">
                <a:tc>
                  <a:txBody>
                    <a:bodyPr/>
                    <a:lstStyle/>
                    <a:p>
                      <a:pPr algn="l" fontAlgn="b"/>
                      <a:r>
                        <a:rPr lang="cs-CZ" sz="500" b="0" i="0" u="none" strike="noStrike">
                          <a:solidFill>
                            <a:srgbClr val="000000"/>
                          </a:solidFill>
                          <a:effectLst/>
                          <a:latin typeface="Arial" panose="020B0604020202020204" pitchFamily="34" charset="0"/>
                        </a:rPr>
                        <a:t> Maďarsko</a:t>
                      </a:r>
                      <a:endParaRPr lang="cs-CZ" sz="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24</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24</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24</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22</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22</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22</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21</a:t>
                      </a:r>
                    </a:p>
                  </a:txBody>
                  <a:tcPr marL="0" marR="0" marT="0" marB="0" anchor="ctr">
                    <a:lnL>
                      <a:noFill/>
                    </a:lnL>
                    <a:lnR>
                      <a:noFill/>
                    </a:lnR>
                    <a:lnT>
                      <a:noFill/>
                    </a:lnT>
                    <a:lnB>
                      <a:noFill/>
                    </a:lnB>
                    <a:solidFill>
                      <a:srgbClr val="F9F9F9"/>
                    </a:solidFill>
                  </a:tcPr>
                </a:tc>
                <a:extLst>
                  <a:ext uri="{0D108BD9-81ED-4DB2-BD59-A6C34878D82A}">
                    <a16:rowId xmlns:a16="http://schemas.microsoft.com/office/drawing/2014/main" val="1187230201"/>
                  </a:ext>
                </a:extLst>
              </a:tr>
              <a:tr h="194849">
                <a:tc>
                  <a:txBody>
                    <a:bodyPr/>
                    <a:lstStyle/>
                    <a:p>
                      <a:pPr algn="l" fontAlgn="b"/>
                      <a:r>
                        <a:rPr lang="cs-CZ" sz="500" b="0" i="0" u="none" strike="noStrike">
                          <a:solidFill>
                            <a:srgbClr val="000000"/>
                          </a:solidFill>
                          <a:effectLst/>
                          <a:latin typeface="Arial" panose="020B0604020202020204" pitchFamily="34" charset="0"/>
                        </a:rPr>
                        <a:t> Slovensko</a:t>
                      </a:r>
                      <a:endParaRPr lang="cs-CZ" sz="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14</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14</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14</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13</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13</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13</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13</a:t>
                      </a:r>
                    </a:p>
                  </a:txBody>
                  <a:tcPr marL="0" marR="0" marT="0" marB="0" anchor="ctr">
                    <a:lnL>
                      <a:noFill/>
                    </a:lnL>
                    <a:lnR>
                      <a:noFill/>
                    </a:lnR>
                    <a:lnT>
                      <a:noFill/>
                    </a:lnT>
                    <a:lnB>
                      <a:noFill/>
                    </a:lnB>
                    <a:solidFill>
                      <a:srgbClr val="F9F9F9"/>
                    </a:solidFill>
                  </a:tcPr>
                </a:tc>
                <a:extLst>
                  <a:ext uri="{0D108BD9-81ED-4DB2-BD59-A6C34878D82A}">
                    <a16:rowId xmlns:a16="http://schemas.microsoft.com/office/drawing/2014/main" val="2465274518"/>
                  </a:ext>
                </a:extLst>
              </a:tr>
              <a:tr h="194849">
                <a:tc>
                  <a:txBody>
                    <a:bodyPr/>
                    <a:lstStyle/>
                    <a:p>
                      <a:pPr algn="l" fontAlgn="b"/>
                      <a:r>
                        <a:rPr lang="cs-CZ" sz="500" b="0" i="0" u="none" strike="noStrike">
                          <a:solidFill>
                            <a:srgbClr val="000000"/>
                          </a:solidFill>
                          <a:effectLst/>
                          <a:latin typeface="Arial" panose="020B0604020202020204" pitchFamily="34" charset="0"/>
                        </a:rPr>
                        <a:t> Litva</a:t>
                      </a:r>
                      <a:endParaRPr lang="cs-CZ" sz="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13</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13</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13</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12</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12</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12</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11</a:t>
                      </a:r>
                    </a:p>
                  </a:txBody>
                  <a:tcPr marL="0" marR="0" marT="0" marB="0" anchor="ctr">
                    <a:lnL>
                      <a:noFill/>
                    </a:lnL>
                    <a:lnR>
                      <a:noFill/>
                    </a:lnR>
                    <a:lnT>
                      <a:noFill/>
                    </a:lnT>
                    <a:lnB>
                      <a:noFill/>
                    </a:lnB>
                    <a:solidFill>
                      <a:srgbClr val="F9F9F9"/>
                    </a:solidFill>
                  </a:tcPr>
                </a:tc>
                <a:extLst>
                  <a:ext uri="{0D108BD9-81ED-4DB2-BD59-A6C34878D82A}">
                    <a16:rowId xmlns:a16="http://schemas.microsoft.com/office/drawing/2014/main" val="2247493065"/>
                  </a:ext>
                </a:extLst>
              </a:tr>
              <a:tr h="194849">
                <a:tc>
                  <a:txBody>
                    <a:bodyPr/>
                    <a:lstStyle/>
                    <a:p>
                      <a:pPr algn="l" fontAlgn="b"/>
                      <a:r>
                        <a:rPr lang="cs-CZ" sz="500" b="0" i="0" u="none" strike="noStrike">
                          <a:solidFill>
                            <a:srgbClr val="000000"/>
                          </a:solidFill>
                          <a:effectLst/>
                          <a:latin typeface="Arial" panose="020B0604020202020204" pitchFamily="34" charset="0"/>
                        </a:rPr>
                        <a:t> Lotyšsko</a:t>
                      </a:r>
                      <a:endParaRPr lang="cs-CZ" sz="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9</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9</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9</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8</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9</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9</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8</a:t>
                      </a:r>
                    </a:p>
                  </a:txBody>
                  <a:tcPr marL="0" marR="0" marT="0" marB="0" anchor="ctr">
                    <a:lnL>
                      <a:noFill/>
                    </a:lnL>
                    <a:lnR>
                      <a:noFill/>
                    </a:lnR>
                    <a:lnT>
                      <a:noFill/>
                    </a:lnT>
                    <a:lnB>
                      <a:noFill/>
                    </a:lnB>
                    <a:solidFill>
                      <a:srgbClr val="F9F9F9"/>
                    </a:solidFill>
                  </a:tcPr>
                </a:tc>
                <a:extLst>
                  <a:ext uri="{0D108BD9-81ED-4DB2-BD59-A6C34878D82A}">
                    <a16:rowId xmlns:a16="http://schemas.microsoft.com/office/drawing/2014/main" val="1221969378"/>
                  </a:ext>
                </a:extLst>
              </a:tr>
              <a:tr h="194849">
                <a:tc>
                  <a:txBody>
                    <a:bodyPr/>
                    <a:lstStyle/>
                    <a:p>
                      <a:pPr algn="l" fontAlgn="b"/>
                      <a:r>
                        <a:rPr lang="cs-CZ" sz="500" b="0" i="0" u="none" strike="noStrike">
                          <a:solidFill>
                            <a:srgbClr val="000000"/>
                          </a:solidFill>
                          <a:effectLst/>
                          <a:latin typeface="Arial" panose="020B0604020202020204" pitchFamily="34" charset="0"/>
                        </a:rPr>
                        <a:t> Slovinsko</a:t>
                      </a:r>
                      <a:endParaRPr lang="cs-CZ" sz="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7</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7</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7</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7</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8</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8</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8</a:t>
                      </a:r>
                    </a:p>
                  </a:txBody>
                  <a:tcPr marL="0" marR="0" marT="0" marB="0" anchor="ctr">
                    <a:lnL>
                      <a:noFill/>
                    </a:lnL>
                    <a:lnR>
                      <a:noFill/>
                    </a:lnR>
                    <a:lnT>
                      <a:noFill/>
                    </a:lnT>
                    <a:lnB>
                      <a:noFill/>
                    </a:lnB>
                    <a:solidFill>
                      <a:srgbClr val="F9F9F9"/>
                    </a:solidFill>
                  </a:tcPr>
                </a:tc>
                <a:extLst>
                  <a:ext uri="{0D108BD9-81ED-4DB2-BD59-A6C34878D82A}">
                    <a16:rowId xmlns:a16="http://schemas.microsoft.com/office/drawing/2014/main" val="1726488352"/>
                  </a:ext>
                </a:extLst>
              </a:tr>
              <a:tr h="194849">
                <a:tc>
                  <a:txBody>
                    <a:bodyPr/>
                    <a:lstStyle/>
                    <a:p>
                      <a:pPr algn="l" fontAlgn="b"/>
                      <a:r>
                        <a:rPr lang="cs-CZ" sz="500" b="0" i="0" u="none" strike="noStrike">
                          <a:solidFill>
                            <a:srgbClr val="000000"/>
                          </a:solidFill>
                          <a:effectLst/>
                          <a:latin typeface="Arial" panose="020B0604020202020204" pitchFamily="34" charset="0"/>
                        </a:rPr>
                        <a:t> Kypr</a:t>
                      </a:r>
                      <a:endParaRPr lang="cs-CZ" sz="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6</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6</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6</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6</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6</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6</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6</a:t>
                      </a:r>
                    </a:p>
                  </a:txBody>
                  <a:tcPr marL="0" marR="0" marT="0" marB="0" anchor="ctr">
                    <a:lnL>
                      <a:noFill/>
                    </a:lnL>
                    <a:lnR>
                      <a:noFill/>
                    </a:lnR>
                    <a:lnT>
                      <a:noFill/>
                    </a:lnT>
                    <a:lnB>
                      <a:noFill/>
                    </a:lnB>
                    <a:solidFill>
                      <a:srgbClr val="F9F9F9"/>
                    </a:solidFill>
                  </a:tcPr>
                </a:tc>
                <a:extLst>
                  <a:ext uri="{0D108BD9-81ED-4DB2-BD59-A6C34878D82A}">
                    <a16:rowId xmlns:a16="http://schemas.microsoft.com/office/drawing/2014/main" val="1216188704"/>
                  </a:ext>
                </a:extLst>
              </a:tr>
              <a:tr h="194849">
                <a:tc>
                  <a:txBody>
                    <a:bodyPr/>
                    <a:lstStyle/>
                    <a:p>
                      <a:pPr algn="l" fontAlgn="b"/>
                      <a:r>
                        <a:rPr lang="cs-CZ" sz="500" b="0" i="0" u="none" strike="noStrike">
                          <a:solidFill>
                            <a:srgbClr val="000000"/>
                          </a:solidFill>
                          <a:effectLst/>
                          <a:latin typeface="Arial" panose="020B0604020202020204" pitchFamily="34" charset="0"/>
                        </a:rPr>
                        <a:t> Estonsko</a:t>
                      </a:r>
                      <a:endParaRPr lang="cs-CZ" sz="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6</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6</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6</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6</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6</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6</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6</a:t>
                      </a:r>
                    </a:p>
                  </a:txBody>
                  <a:tcPr marL="0" marR="0" marT="0" marB="0" anchor="ctr">
                    <a:lnL>
                      <a:noFill/>
                    </a:lnL>
                    <a:lnR>
                      <a:noFill/>
                    </a:lnR>
                    <a:lnT>
                      <a:noFill/>
                    </a:lnT>
                    <a:lnB>
                      <a:noFill/>
                    </a:lnB>
                    <a:solidFill>
                      <a:srgbClr val="F9F9F9"/>
                    </a:solidFill>
                  </a:tcPr>
                </a:tc>
                <a:extLst>
                  <a:ext uri="{0D108BD9-81ED-4DB2-BD59-A6C34878D82A}">
                    <a16:rowId xmlns:a16="http://schemas.microsoft.com/office/drawing/2014/main" val="3646499832"/>
                  </a:ext>
                </a:extLst>
              </a:tr>
              <a:tr h="194849">
                <a:tc>
                  <a:txBody>
                    <a:bodyPr/>
                    <a:lstStyle/>
                    <a:p>
                      <a:pPr algn="l" fontAlgn="b"/>
                      <a:r>
                        <a:rPr lang="cs-CZ" sz="500" b="0" i="0" u="none" strike="noStrike">
                          <a:solidFill>
                            <a:srgbClr val="000000"/>
                          </a:solidFill>
                          <a:effectLst/>
                          <a:latin typeface="Arial" panose="020B0604020202020204" pitchFamily="34" charset="0"/>
                        </a:rPr>
                        <a:t> Malta</a:t>
                      </a:r>
                      <a:endParaRPr lang="cs-CZ" sz="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5</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5</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5</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5</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6</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6</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6</a:t>
                      </a:r>
                    </a:p>
                  </a:txBody>
                  <a:tcPr marL="0" marR="0" marT="0" marB="0" anchor="ctr">
                    <a:lnL>
                      <a:noFill/>
                    </a:lnL>
                    <a:lnR>
                      <a:noFill/>
                    </a:lnR>
                    <a:lnT>
                      <a:noFill/>
                    </a:lnT>
                    <a:lnB>
                      <a:noFill/>
                    </a:lnB>
                    <a:solidFill>
                      <a:srgbClr val="F9F9F9"/>
                    </a:solidFill>
                  </a:tcPr>
                </a:tc>
                <a:extLst>
                  <a:ext uri="{0D108BD9-81ED-4DB2-BD59-A6C34878D82A}">
                    <a16:rowId xmlns:a16="http://schemas.microsoft.com/office/drawing/2014/main" val="2469633834"/>
                  </a:ext>
                </a:extLst>
              </a:tr>
              <a:tr h="331240">
                <a:tc>
                  <a:txBody>
                    <a:bodyPr/>
                    <a:lstStyle/>
                    <a:p>
                      <a:pPr algn="l" fontAlgn="b"/>
                      <a:r>
                        <a:rPr lang="cs-CZ" sz="500" b="0" i="0" u="none" strike="noStrike">
                          <a:solidFill>
                            <a:srgbClr val="000000"/>
                          </a:solidFill>
                          <a:effectLst/>
                          <a:latin typeface="Arial" panose="020B0604020202020204" pitchFamily="34" charset="0"/>
                        </a:rPr>
                        <a:t> Rumunsko</a:t>
                      </a:r>
                      <a:endParaRPr lang="cs-CZ" sz="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35</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33</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33</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33</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32</a:t>
                      </a:r>
                    </a:p>
                  </a:txBody>
                  <a:tcPr marL="0" marR="0" marT="0" marB="0" anchor="ctr">
                    <a:lnL>
                      <a:noFill/>
                    </a:lnL>
                    <a:lnR>
                      <a:noFill/>
                    </a:lnR>
                    <a:lnT>
                      <a:noFill/>
                    </a:lnT>
                    <a:lnB>
                      <a:noFill/>
                    </a:lnB>
                    <a:solidFill>
                      <a:srgbClr val="F9F9F9"/>
                    </a:solidFill>
                  </a:tcPr>
                </a:tc>
                <a:extLst>
                  <a:ext uri="{0D108BD9-81ED-4DB2-BD59-A6C34878D82A}">
                    <a16:rowId xmlns:a16="http://schemas.microsoft.com/office/drawing/2014/main" val="2615361182"/>
                  </a:ext>
                </a:extLst>
              </a:tr>
              <a:tr h="194849">
                <a:tc>
                  <a:txBody>
                    <a:bodyPr/>
                    <a:lstStyle/>
                    <a:p>
                      <a:pPr algn="l" fontAlgn="b"/>
                      <a:r>
                        <a:rPr lang="cs-CZ" sz="500" b="0" i="0" u="none" strike="noStrike">
                          <a:solidFill>
                            <a:srgbClr val="000000"/>
                          </a:solidFill>
                          <a:effectLst/>
                          <a:latin typeface="Arial" panose="020B0604020202020204" pitchFamily="34" charset="0"/>
                        </a:rPr>
                        <a:t> Bulharsko</a:t>
                      </a:r>
                      <a:endParaRPr lang="cs-CZ" sz="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18</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17</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18</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18</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17</a:t>
                      </a:r>
                    </a:p>
                  </a:txBody>
                  <a:tcPr marL="0" marR="0" marT="0" marB="0" anchor="ctr">
                    <a:lnL>
                      <a:noFill/>
                    </a:lnL>
                    <a:lnR>
                      <a:noFill/>
                    </a:lnR>
                    <a:lnT>
                      <a:noFill/>
                    </a:lnT>
                    <a:lnB>
                      <a:noFill/>
                    </a:lnB>
                    <a:solidFill>
                      <a:srgbClr val="F9F9F9"/>
                    </a:solidFill>
                  </a:tcPr>
                </a:tc>
                <a:extLst>
                  <a:ext uri="{0D108BD9-81ED-4DB2-BD59-A6C34878D82A}">
                    <a16:rowId xmlns:a16="http://schemas.microsoft.com/office/drawing/2014/main" val="402837567"/>
                  </a:ext>
                </a:extLst>
              </a:tr>
              <a:tr h="331240">
                <a:tc>
                  <a:txBody>
                    <a:bodyPr/>
                    <a:lstStyle/>
                    <a:p>
                      <a:pPr algn="l" fontAlgn="b"/>
                      <a:r>
                        <a:rPr lang="cs-CZ" sz="500" b="0" i="0" u="none" strike="noStrike">
                          <a:solidFill>
                            <a:srgbClr val="000000"/>
                          </a:solidFill>
                          <a:effectLst/>
                          <a:latin typeface="Arial" panose="020B0604020202020204" pitchFamily="34" charset="0"/>
                        </a:rPr>
                        <a:t> Chorvatsko</a:t>
                      </a:r>
                      <a:endParaRPr lang="cs-CZ" sz="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l" fontAlgn="ctr"/>
                      <a:r>
                        <a:rPr lang="cs-CZ" sz="5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12</a:t>
                      </a:r>
                    </a:p>
                  </a:txBody>
                  <a:tcPr marL="0" marR="0" marT="0" marB="0" anchor="ctr">
                    <a:lnL>
                      <a:noFill/>
                    </a:lnL>
                    <a:lnR>
                      <a:noFill/>
                    </a:lnR>
                    <a:lnT>
                      <a:noFill/>
                    </a:lnT>
                    <a:lnB>
                      <a:noFill/>
                    </a:lnB>
                    <a:solidFill>
                      <a:srgbClr val="F9F9F9"/>
                    </a:solidFill>
                  </a:tcPr>
                </a:tc>
                <a:tc>
                  <a:txBody>
                    <a:bodyPr/>
                    <a:lstStyle/>
                    <a:p>
                      <a:pPr algn="r" fontAlgn="ctr"/>
                      <a:r>
                        <a:rPr lang="cs-CZ" sz="500" b="0" i="0" u="none" strike="noStrike">
                          <a:solidFill>
                            <a:srgbClr val="000000"/>
                          </a:solidFill>
                          <a:effectLst/>
                          <a:latin typeface="Arial" panose="020B0604020202020204" pitchFamily="34" charset="0"/>
                        </a:rPr>
                        <a:t>11</a:t>
                      </a:r>
                    </a:p>
                  </a:txBody>
                  <a:tcPr marL="0" marR="0" marT="0" marB="0" anchor="ctr">
                    <a:lnL>
                      <a:noFill/>
                    </a:lnL>
                    <a:lnR>
                      <a:noFill/>
                    </a:lnR>
                    <a:lnT>
                      <a:noFill/>
                    </a:lnT>
                    <a:lnB>
                      <a:noFill/>
                    </a:lnB>
                    <a:solidFill>
                      <a:srgbClr val="F9F9F9"/>
                    </a:solidFill>
                  </a:tcPr>
                </a:tc>
                <a:extLst>
                  <a:ext uri="{0D108BD9-81ED-4DB2-BD59-A6C34878D82A}">
                    <a16:rowId xmlns:a16="http://schemas.microsoft.com/office/drawing/2014/main" val="2739876438"/>
                  </a:ext>
                </a:extLst>
              </a:tr>
              <a:tr h="194849">
                <a:tc>
                  <a:txBody>
                    <a:bodyPr/>
                    <a:lstStyle/>
                    <a:p>
                      <a:pPr algn="l" fontAlgn="ctr"/>
                      <a:r>
                        <a:rPr lang="cs-CZ" sz="500" b="1" i="0" u="none" strike="noStrike">
                          <a:solidFill>
                            <a:srgbClr val="000000"/>
                          </a:solidFill>
                          <a:effectLst/>
                          <a:latin typeface="Arial" panose="020B0604020202020204" pitchFamily="34" charset="0"/>
                        </a:rPr>
                        <a:t>Celkem</a:t>
                      </a:r>
                    </a:p>
                  </a:txBody>
                  <a:tcPr marL="0" marR="0" marT="0" marB="0" anchor="ctr">
                    <a:lnL>
                      <a:noFill/>
                    </a:lnL>
                    <a:lnR>
                      <a:noFill/>
                    </a:lnR>
                    <a:lnT>
                      <a:noFill/>
                    </a:lnT>
                    <a:lnB>
                      <a:noFill/>
                    </a:lnB>
                    <a:solidFill>
                      <a:srgbClr val="F9F9F9"/>
                    </a:solidFill>
                  </a:tcPr>
                </a:tc>
                <a:tc>
                  <a:txBody>
                    <a:bodyPr/>
                    <a:lstStyle/>
                    <a:p>
                      <a:pPr algn="r" fontAlgn="ctr"/>
                      <a:r>
                        <a:rPr lang="cs-CZ" sz="500" b="1" i="0" u="none" strike="noStrike">
                          <a:solidFill>
                            <a:srgbClr val="000000"/>
                          </a:solidFill>
                          <a:effectLst/>
                          <a:latin typeface="Arial" panose="020B0604020202020204" pitchFamily="34" charset="0"/>
                        </a:rPr>
                        <a:t>78</a:t>
                      </a:r>
                    </a:p>
                  </a:txBody>
                  <a:tcPr marL="0" marR="0" marT="0" marB="0" anchor="ctr">
                    <a:lnL>
                      <a:noFill/>
                    </a:lnL>
                    <a:lnR>
                      <a:noFill/>
                    </a:lnR>
                    <a:lnT>
                      <a:noFill/>
                    </a:lnT>
                    <a:lnB>
                      <a:noFill/>
                    </a:lnB>
                    <a:solidFill>
                      <a:srgbClr val="F9F9F9"/>
                    </a:solidFill>
                  </a:tcPr>
                </a:tc>
                <a:tc>
                  <a:txBody>
                    <a:bodyPr/>
                    <a:lstStyle/>
                    <a:p>
                      <a:pPr algn="r" fontAlgn="ctr"/>
                      <a:r>
                        <a:rPr lang="cs-CZ" sz="500" b="1" i="0" u="none" strike="noStrike">
                          <a:solidFill>
                            <a:srgbClr val="000000"/>
                          </a:solidFill>
                          <a:effectLst/>
                          <a:latin typeface="Arial" panose="020B0604020202020204" pitchFamily="34" charset="0"/>
                        </a:rPr>
                        <a:t>142</a:t>
                      </a:r>
                    </a:p>
                  </a:txBody>
                  <a:tcPr marL="0" marR="0" marT="0" marB="0" anchor="ctr">
                    <a:lnL>
                      <a:noFill/>
                    </a:lnL>
                    <a:lnR>
                      <a:noFill/>
                    </a:lnR>
                    <a:lnT>
                      <a:noFill/>
                    </a:lnT>
                    <a:lnB>
                      <a:noFill/>
                    </a:lnB>
                    <a:solidFill>
                      <a:srgbClr val="F9F9F9"/>
                    </a:solidFill>
                  </a:tcPr>
                </a:tc>
                <a:tc>
                  <a:txBody>
                    <a:bodyPr/>
                    <a:lstStyle/>
                    <a:p>
                      <a:pPr algn="r" fontAlgn="ctr"/>
                      <a:r>
                        <a:rPr lang="cs-CZ" sz="500" b="1" i="0" u="none" strike="noStrike">
                          <a:solidFill>
                            <a:srgbClr val="000000"/>
                          </a:solidFill>
                          <a:effectLst/>
                          <a:latin typeface="Arial" panose="020B0604020202020204" pitchFamily="34" charset="0"/>
                        </a:rPr>
                        <a:t>198</a:t>
                      </a:r>
                    </a:p>
                  </a:txBody>
                  <a:tcPr marL="0" marR="0" marT="0" marB="0" anchor="ctr">
                    <a:lnL>
                      <a:noFill/>
                    </a:lnL>
                    <a:lnR>
                      <a:noFill/>
                    </a:lnR>
                    <a:lnT>
                      <a:noFill/>
                    </a:lnT>
                    <a:lnB>
                      <a:noFill/>
                    </a:lnB>
                    <a:solidFill>
                      <a:srgbClr val="F9F9F9"/>
                    </a:solidFill>
                  </a:tcPr>
                </a:tc>
                <a:tc>
                  <a:txBody>
                    <a:bodyPr/>
                    <a:lstStyle/>
                    <a:p>
                      <a:pPr algn="r" fontAlgn="ctr"/>
                      <a:r>
                        <a:rPr lang="cs-CZ" sz="500" b="1" i="0" u="none" strike="noStrike">
                          <a:solidFill>
                            <a:srgbClr val="000000"/>
                          </a:solidFill>
                          <a:effectLst/>
                          <a:latin typeface="Arial" panose="020B0604020202020204" pitchFamily="34" charset="0"/>
                        </a:rPr>
                        <a:t>410</a:t>
                      </a:r>
                    </a:p>
                  </a:txBody>
                  <a:tcPr marL="0" marR="0" marT="0" marB="0" anchor="ctr">
                    <a:lnL>
                      <a:noFill/>
                    </a:lnL>
                    <a:lnR>
                      <a:noFill/>
                    </a:lnR>
                    <a:lnT>
                      <a:noFill/>
                    </a:lnT>
                    <a:lnB>
                      <a:noFill/>
                    </a:lnB>
                    <a:solidFill>
                      <a:srgbClr val="F9F9F9"/>
                    </a:solidFill>
                  </a:tcPr>
                </a:tc>
                <a:tc>
                  <a:txBody>
                    <a:bodyPr/>
                    <a:lstStyle/>
                    <a:p>
                      <a:pPr algn="r" fontAlgn="ctr"/>
                      <a:r>
                        <a:rPr lang="cs-CZ" sz="500" b="1" i="0" u="none" strike="noStrike">
                          <a:solidFill>
                            <a:srgbClr val="000000"/>
                          </a:solidFill>
                          <a:effectLst/>
                          <a:latin typeface="Arial" panose="020B0604020202020204" pitchFamily="34" charset="0"/>
                        </a:rPr>
                        <a:t>434</a:t>
                      </a:r>
                    </a:p>
                  </a:txBody>
                  <a:tcPr marL="0" marR="0" marT="0" marB="0" anchor="ctr">
                    <a:lnL>
                      <a:noFill/>
                    </a:lnL>
                    <a:lnR>
                      <a:noFill/>
                    </a:lnR>
                    <a:lnT>
                      <a:noFill/>
                    </a:lnT>
                    <a:lnB>
                      <a:noFill/>
                    </a:lnB>
                    <a:solidFill>
                      <a:srgbClr val="F9F9F9"/>
                    </a:solidFill>
                  </a:tcPr>
                </a:tc>
                <a:tc>
                  <a:txBody>
                    <a:bodyPr/>
                    <a:lstStyle/>
                    <a:p>
                      <a:pPr algn="r" fontAlgn="ctr"/>
                      <a:r>
                        <a:rPr lang="cs-CZ" sz="500" b="1" i="0" u="none" strike="noStrike">
                          <a:solidFill>
                            <a:srgbClr val="000000"/>
                          </a:solidFill>
                          <a:effectLst/>
                          <a:latin typeface="Arial" panose="020B0604020202020204" pitchFamily="34" charset="0"/>
                        </a:rPr>
                        <a:t>518</a:t>
                      </a:r>
                    </a:p>
                  </a:txBody>
                  <a:tcPr marL="0" marR="0" marT="0" marB="0" anchor="ctr">
                    <a:lnL>
                      <a:noFill/>
                    </a:lnL>
                    <a:lnR>
                      <a:noFill/>
                    </a:lnR>
                    <a:lnT>
                      <a:noFill/>
                    </a:lnT>
                    <a:lnB>
                      <a:noFill/>
                    </a:lnB>
                    <a:solidFill>
                      <a:srgbClr val="F9F9F9"/>
                    </a:solidFill>
                  </a:tcPr>
                </a:tc>
                <a:tc>
                  <a:txBody>
                    <a:bodyPr/>
                    <a:lstStyle/>
                    <a:p>
                      <a:pPr algn="r" fontAlgn="ctr"/>
                      <a:r>
                        <a:rPr lang="cs-CZ" sz="500" b="1" i="0" u="none" strike="noStrike">
                          <a:solidFill>
                            <a:srgbClr val="000000"/>
                          </a:solidFill>
                          <a:effectLst/>
                          <a:latin typeface="Arial" panose="020B0604020202020204" pitchFamily="34" charset="0"/>
                        </a:rPr>
                        <a:t>567</a:t>
                      </a:r>
                    </a:p>
                  </a:txBody>
                  <a:tcPr marL="0" marR="0" marT="0" marB="0" anchor="ctr">
                    <a:lnL>
                      <a:noFill/>
                    </a:lnL>
                    <a:lnR>
                      <a:noFill/>
                    </a:lnR>
                    <a:lnT>
                      <a:noFill/>
                    </a:lnT>
                    <a:lnB>
                      <a:noFill/>
                    </a:lnB>
                    <a:solidFill>
                      <a:srgbClr val="F9F9F9"/>
                    </a:solidFill>
                  </a:tcPr>
                </a:tc>
                <a:tc>
                  <a:txBody>
                    <a:bodyPr/>
                    <a:lstStyle/>
                    <a:p>
                      <a:pPr algn="r" fontAlgn="ctr"/>
                      <a:r>
                        <a:rPr lang="cs-CZ" sz="500" b="1" i="0" u="none" strike="noStrike">
                          <a:solidFill>
                            <a:srgbClr val="000000"/>
                          </a:solidFill>
                          <a:effectLst/>
                          <a:latin typeface="Arial" panose="020B0604020202020204" pitchFamily="34" charset="0"/>
                        </a:rPr>
                        <a:t>626</a:t>
                      </a:r>
                    </a:p>
                  </a:txBody>
                  <a:tcPr marL="0" marR="0" marT="0" marB="0" anchor="ctr">
                    <a:lnL>
                      <a:noFill/>
                    </a:lnL>
                    <a:lnR>
                      <a:noFill/>
                    </a:lnR>
                    <a:lnT>
                      <a:noFill/>
                    </a:lnT>
                    <a:lnB>
                      <a:noFill/>
                    </a:lnB>
                    <a:solidFill>
                      <a:srgbClr val="F9F9F9"/>
                    </a:solidFill>
                  </a:tcPr>
                </a:tc>
                <a:tc>
                  <a:txBody>
                    <a:bodyPr/>
                    <a:lstStyle/>
                    <a:p>
                      <a:pPr algn="r" fontAlgn="ctr"/>
                      <a:r>
                        <a:rPr lang="cs-CZ" sz="500" b="1" i="0" u="none" strike="noStrike">
                          <a:solidFill>
                            <a:srgbClr val="000000"/>
                          </a:solidFill>
                          <a:effectLst/>
                          <a:latin typeface="Arial" panose="020B0604020202020204" pitchFamily="34" charset="0"/>
                        </a:rPr>
                        <a:t>788</a:t>
                      </a:r>
                    </a:p>
                  </a:txBody>
                  <a:tcPr marL="0" marR="0" marT="0" marB="0" anchor="ctr">
                    <a:lnL>
                      <a:noFill/>
                    </a:lnL>
                    <a:lnR>
                      <a:noFill/>
                    </a:lnR>
                    <a:lnT>
                      <a:noFill/>
                    </a:lnT>
                    <a:lnB>
                      <a:noFill/>
                    </a:lnB>
                    <a:solidFill>
                      <a:srgbClr val="F9F9F9"/>
                    </a:solidFill>
                  </a:tcPr>
                </a:tc>
                <a:tc>
                  <a:txBody>
                    <a:bodyPr/>
                    <a:lstStyle/>
                    <a:p>
                      <a:pPr algn="r" fontAlgn="ctr"/>
                      <a:r>
                        <a:rPr lang="cs-CZ" sz="500" b="1" i="0" u="none" strike="noStrike">
                          <a:solidFill>
                            <a:srgbClr val="000000"/>
                          </a:solidFill>
                          <a:effectLst/>
                          <a:latin typeface="Arial" panose="020B0604020202020204" pitchFamily="34" charset="0"/>
                        </a:rPr>
                        <a:t>732</a:t>
                      </a:r>
                    </a:p>
                  </a:txBody>
                  <a:tcPr marL="0" marR="0" marT="0" marB="0" anchor="ctr">
                    <a:lnL>
                      <a:noFill/>
                    </a:lnL>
                    <a:lnR>
                      <a:noFill/>
                    </a:lnR>
                    <a:lnT>
                      <a:noFill/>
                    </a:lnT>
                    <a:lnB>
                      <a:noFill/>
                    </a:lnB>
                    <a:solidFill>
                      <a:srgbClr val="F9F9F9"/>
                    </a:solidFill>
                  </a:tcPr>
                </a:tc>
                <a:tc>
                  <a:txBody>
                    <a:bodyPr/>
                    <a:lstStyle/>
                    <a:p>
                      <a:pPr algn="r" fontAlgn="ctr"/>
                      <a:r>
                        <a:rPr lang="cs-CZ" sz="500" b="1" i="0" u="none" strike="noStrike">
                          <a:solidFill>
                            <a:srgbClr val="000000"/>
                          </a:solidFill>
                          <a:effectLst/>
                          <a:latin typeface="Arial" panose="020B0604020202020204" pitchFamily="34" charset="0"/>
                        </a:rPr>
                        <a:t>785</a:t>
                      </a:r>
                    </a:p>
                  </a:txBody>
                  <a:tcPr marL="0" marR="0" marT="0" marB="0" anchor="ctr">
                    <a:lnL>
                      <a:noFill/>
                    </a:lnL>
                    <a:lnR>
                      <a:noFill/>
                    </a:lnR>
                    <a:lnT>
                      <a:noFill/>
                    </a:lnT>
                    <a:lnB>
                      <a:noFill/>
                    </a:lnB>
                    <a:solidFill>
                      <a:srgbClr val="F9F9F9"/>
                    </a:solidFill>
                  </a:tcPr>
                </a:tc>
                <a:tc>
                  <a:txBody>
                    <a:bodyPr/>
                    <a:lstStyle/>
                    <a:p>
                      <a:pPr algn="r" fontAlgn="ctr"/>
                      <a:r>
                        <a:rPr lang="cs-CZ" sz="500" b="1" i="0" u="none" strike="noStrike">
                          <a:solidFill>
                            <a:srgbClr val="000000"/>
                          </a:solidFill>
                          <a:effectLst/>
                          <a:latin typeface="Arial" panose="020B0604020202020204" pitchFamily="34" charset="0"/>
                        </a:rPr>
                        <a:t>736</a:t>
                      </a:r>
                    </a:p>
                  </a:txBody>
                  <a:tcPr marL="0" marR="0" marT="0" marB="0" anchor="ctr">
                    <a:lnL>
                      <a:noFill/>
                    </a:lnL>
                    <a:lnR>
                      <a:noFill/>
                    </a:lnR>
                    <a:lnT>
                      <a:noFill/>
                    </a:lnT>
                    <a:lnB>
                      <a:noFill/>
                    </a:lnB>
                    <a:solidFill>
                      <a:srgbClr val="F9F9F9"/>
                    </a:solidFill>
                  </a:tcPr>
                </a:tc>
                <a:tc>
                  <a:txBody>
                    <a:bodyPr/>
                    <a:lstStyle/>
                    <a:p>
                      <a:pPr algn="r" fontAlgn="ctr"/>
                      <a:r>
                        <a:rPr lang="cs-CZ" sz="500" b="1" i="0" u="none" strike="noStrike">
                          <a:solidFill>
                            <a:srgbClr val="000000"/>
                          </a:solidFill>
                          <a:effectLst/>
                          <a:latin typeface="Arial" panose="020B0604020202020204" pitchFamily="34" charset="0"/>
                        </a:rPr>
                        <a:t>754</a:t>
                      </a:r>
                    </a:p>
                  </a:txBody>
                  <a:tcPr marL="0" marR="0" marT="0" marB="0" anchor="ctr">
                    <a:lnL>
                      <a:noFill/>
                    </a:lnL>
                    <a:lnR>
                      <a:noFill/>
                    </a:lnR>
                    <a:lnT>
                      <a:noFill/>
                    </a:lnT>
                    <a:lnB>
                      <a:noFill/>
                    </a:lnB>
                    <a:solidFill>
                      <a:srgbClr val="F9F9F9"/>
                    </a:solidFill>
                  </a:tcPr>
                </a:tc>
                <a:tc>
                  <a:txBody>
                    <a:bodyPr/>
                    <a:lstStyle/>
                    <a:p>
                      <a:pPr algn="r" fontAlgn="ctr"/>
                      <a:r>
                        <a:rPr lang="cs-CZ" sz="500" b="1" i="0" u="none" strike="noStrike">
                          <a:solidFill>
                            <a:srgbClr val="000000"/>
                          </a:solidFill>
                          <a:effectLst/>
                          <a:latin typeface="Arial" panose="020B0604020202020204" pitchFamily="34" charset="0"/>
                        </a:rPr>
                        <a:t>766</a:t>
                      </a:r>
                    </a:p>
                  </a:txBody>
                  <a:tcPr marL="0" marR="0" marT="0" marB="0" anchor="ctr">
                    <a:lnL>
                      <a:noFill/>
                    </a:lnL>
                    <a:lnR>
                      <a:noFill/>
                    </a:lnR>
                    <a:lnT>
                      <a:noFill/>
                    </a:lnT>
                    <a:lnB>
                      <a:noFill/>
                    </a:lnB>
                    <a:solidFill>
                      <a:srgbClr val="F9F9F9"/>
                    </a:solidFill>
                  </a:tcPr>
                </a:tc>
                <a:tc>
                  <a:txBody>
                    <a:bodyPr/>
                    <a:lstStyle/>
                    <a:p>
                      <a:pPr algn="r" fontAlgn="ctr"/>
                      <a:r>
                        <a:rPr lang="cs-CZ" sz="500" b="1" i="0" u="none" strike="noStrike" dirty="0">
                          <a:solidFill>
                            <a:srgbClr val="000000"/>
                          </a:solidFill>
                          <a:effectLst/>
                          <a:latin typeface="Arial" panose="020B0604020202020204" pitchFamily="34" charset="0"/>
                        </a:rPr>
                        <a:t>751</a:t>
                      </a:r>
                    </a:p>
                  </a:txBody>
                  <a:tcPr marL="0" marR="0" marT="0" marB="0" anchor="ctr">
                    <a:lnL>
                      <a:noFill/>
                    </a:lnL>
                    <a:lnR>
                      <a:noFill/>
                    </a:lnR>
                    <a:lnT>
                      <a:noFill/>
                    </a:lnT>
                    <a:lnB>
                      <a:noFill/>
                    </a:lnB>
                    <a:solidFill>
                      <a:srgbClr val="F9F9F9"/>
                    </a:solidFill>
                  </a:tcPr>
                </a:tc>
                <a:extLst>
                  <a:ext uri="{0D108BD9-81ED-4DB2-BD59-A6C34878D82A}">
                    <a16:rowId xmlns:a16="http://schemas.microsoft.com/office/drawing/2014/main" val="2680932837"/>
                  </a:ext>
                </a:extLst>
              </a:tr>
            </a:tbl>
          </a:graphicData>
        </a:graphic>
      </p:graphicFrame>
    </p:spTree>
    <p:extLst>
      <p:ext uri="{BB962C8B-B14F-4D97-AF65-F5344CB8AC3E}">
        <p14:creationId xmlns:p14="http://schemas.microsoft.com/office/powerpoint/2010/main" val="583421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Změna počtu po Lisabonu</a:t>
            </a:r>
          </a:p>
        </p:txBody>
      </p:sp>
      <p:graphicFrame>
        <p:nvGraphicFramePr>
          <p:cNvPr id="5" name="Zástupný symbol pro obsah 4"/>
          <p:cNvGraphicFramePr>
            <a:graphicFrameLocks noGrp="1"/>
          </p:cNvGraphicFramePr>
          <p:nvPr>
            <p:ph idx="1"/>
            <p:extLst>
              <p:ext uri="{D42A27DB-BD31-4B8C-83A1-F6EECF244321}">
                <p14:modId xmlns:p14="http://schemas.microsoft.com/office/powerpoint/2010/main" val="3898517310"/>
              </p:ext>
            </p:extLst>
          </p:nvPr>
        </p:nvGraphicFramePr>
        <p:xfrm>
          <a:off x="4121424" y="1842048"/>
          <a:ext cx="5777952" cy="4964945"/>
        </p:xfrm>
        <a:graphic>
          <a:graphicData uri="http://schemas.openxmlformats.org/drawingml/2006/table">
            <a:tbl>
              <a:tblPr/>
              <a:tblGrid>
                <a:gridCol w="1444488">
                  <a:extLst>
                    <a:ext uri="{9D8B030D-6E8A-4147-A177-3AD203B41FA5}">
                      <a16:colId xmlns:a16="http://schemas.microsoft.com/office/drawing/2014/main" val="4026376790"/>
                    </a:ext>
                  </a:extLst>
                </a:gridCol>
                <a:gridCol w="1444488">
                  <a:extLst>
                    <a:ext uri="{9D8B030D-6E8A-4147-A177-3AD203B41FA5}">
                      <a16:colId xmlns:a16="http://schemas.microsoft.com/office/drawing/2014/main" val="2347479961"/>
                    </a:ext>
                  </a:extLst>
                </a:gridCol>
                <a:gridCol w="1444488">
                  <a:extLst>
                    <a:ext uri="{9D8B030D-6E8A-4147-A177-3AD203B41FA5}">
                      <a16:colId xmlns:a16="http://schemas.microsoft.com/office/drawing/2014/main" val="1952108477"/>
                    </a:ext>
                  </a:extLst>
                </a:gridCol>
                <a:gridCol w="1444488">
                  <a:extLst>
                    <a:ext uri="{9D8B030D-6E8A-4147-A177-3AD203B41FA5}">
                      <a16:colId xmlns:a16="http://schemas.microsoft.com/office/drawing/2014/main" val="3521400738"/>
                    </a:ext>
                  </a:extLst>
                </a:gridCol>
              </a:tblGrid>
              <a:tr h="381205">
                <a:tc>
                  <a:txBody>
                    <a:bodyPr/>
                    <a:lstStyle/>
                    <a:p>
                      <a:pPr algn="l" fontAlgn="base"/>
                      <a:r>
                        <a:rPr lang="cs-CZ" sz="500" b="1">
                          <a:effectLst/>
                          <a:latin typeface="inherit"/>
                        </a:rPr>
                        <a:t>Členský stát</a:t>
                      </a:r>
                      <a:endParaRPr lang="cs-CZ" sz="500">
                        <a:effectLst/>
                        <a:latin typeface="inherit"/>
                      </a:endParaRP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b="1">
                          <a:effectLst/>
                          <a:latin typeface="inherit"/>
                        </a:rPr>
                        <a:t>Současné počty </a:t>
                      </a:r>
                      <a:br>
                        <a:rPr lang="cs-CZ" sz="500" b="1">
                          <a:effectLst/>
                          <a:latin typeface="inherit"/>
                        </a:rPr>
                      </a:br>
                      <a:r>
                        <a:rPr lang="cs-CZ" sz="500" b="1">
                          <a:effectLst/>
                          <a:latin typeface="inherit"/>
                        </a:rPr>
                        <a:t>poslanců</a:t>
                      </a:r>
                      <a:endParaRPr lang="cs-CZ" sz="500">
                        <a:effectLst/>
                        <a:latin typeface="inherit"/>
                      </a:endParaRP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b="1">
                          <a:effectLst/>
                          <a:latin typeface="inherit"/>
                        </a:rPr>
                        <a:t>Navrhované počty </a:t>
                      </a:r>
                      <a:br>
                        <a:rPr lang="cs-CZ" sz="500" b="1">
                          <a:effectLst/>
                          <a:latin typeface="inherit"/>
                        </a:rPr>
                      </a:br>
                      <a:r>
                        <a:rPr lang="cs-CZ" sz="500" b="1">
                          <a:effectLst/>
                          <a:latin typeface="inherit"/>
                        </a:rPr>
                        <a:t>poslanců </a:t>
                      </a:r>
                      <a:br>
                        <a:rPr lang="cs-CZ" sz="500" b="1">
                          <a:effectLst/>
                          <a:latin typeface="inherit"/>
                        </a:rPr>
                      </a:br>
                      <a:r>
                        <a:rPr lang="cs-CZ" sz="500" b="1">
                          <a:effectLst/>
                          <a:latin typeface="inherit"/>
                        </a:rPr>
                        <a:t>pro období 2014-2019</a:t>
                      </a:r>
                      <a:endParaRPr lang="cs-CZ" sz="500">
                        <a:effectLst/>
                        <a:latin typeface="inherit"/>
                      </a:endParaRP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b="1">
                          <a:effectLst/>
                          <a:latin typeface="inherit"/>
                        </a:rPr>
                        <a:t>Rozdíl</a:t>
                      </a:r>
                      <a:endParaRPr lang="cs-CZ" sz="500">
                        <a:effectLst/>
                        <a:latin typeface="inherit"/>
                      </a:endParaRP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extLst>
                  <a:ext uri="{0D108BD9-81ED-4DB2-BD59-A6C34878D82A}">
                    <a16:rowId xmlns:a16="http://schemas.microsoft.com/office/drawing/2014/main" val="2788813294"/>
                  </a:ext>
                </a:extLst>
              </a:tr>
              <a:tr h="158060">
                <a:tc>
                  <a:txBody>
                    <a:bodyPr/>
                    <a:lstStyle/>
                    <a:p>
                      <a:pPr algn="l" fontAlgn="base"/>
                      <a:r>
                        <a:rPr lang="cs-CZ" sz="500">
                          <a:effectLst/>
                          <a:latin typeface="inherit"/>
                        </a:rPr>
                        <a:t>Německo</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99</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96</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-3</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extLst>
                  <a:ext uri="{0D108BD9-81ED-4DB2-BD59-A6C34878D82A}">
                    <a16:rowId xmlns:a16="http://schemas.microsoft.com/office/drawing/2014/main" val="3469940175"/>
                  </a:ext>
                </a:extLst>
              </a:tr>
              <a:tr h="158060">
                <a:tc>
                  <a:txBody>
                    <a:bodyPr/>
                    <a:lstStyle/>
                    <a:p>
                      <a:pPr algn="l" fontAlgn="base"/>
                      <a:r>
                        <a:rPr lang="cs-CZ" sz="500">
                          <a:effectLst/>
                          <a:latin typeface="inherit"/>
                        </a:rPr>
                        <a:t>Francie</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74</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74</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extLst>
                  <a:ext uri="{0D108BD9-81ED-4DB2-BD59-A6C34878D82A}">
                    <a16:rowId xmlns:a16="http://schemas.microsoft.com/office/drawing/2014/main" val="925389492"/>
                  </a:ext>
                </a:extLst>
              </a:tr>
              <a:tr h="158060">
                <a:tc>
                  <a:txBody>
                    <a:bodyPr/>
                    <a:lstStyle/>
                    <a:p>
                      <a:pPr algn="l" fontAlgn="base"/>
                      <a:r>
                        <a:rPr lang="cs-CZ" sz="500">
                          <a:effectLst/>
                          <a:latin typeface="inherit"/>
                        </a:rPr>
                        <a:t>Spojené království</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73</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73</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extLst>
                  <a:ext uri="{0D108BD9-81ED-4DB2-BD59-A6C34878D82A}">
                    <a16:rowId xmlns:a16="http://schemas.microsoft.com/office/drawing/2014/main" val="875409014"/>
                  </a:ext>
                </a:extLst>
              </a:tr>
              <a:tr h="158060">
                <a:tc>
                  <a:txBody>
                    <a:bodyPr/>
                    <a:lstStyle/>
                    <a:p>
                      <a:pPr algn="l" fontAlgn="base"/>
                      <a:r>
                        <a:rPr lang="cs-CZ" sz="500">
                          <a:effectLst/>
                          <a:latin typeface="inherit"/>
                        </a:rPr>
                        <a:t>Itálie</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73</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73</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extLst>
                  <a:ext uri="{0D108BD9-81ED-4DB2-BD59-A6C34878D82A}">
                    <a16:rowId xmlns:a16="http://schemas.microsoft.com/office/drawing/2014/main" val="2054550466"/>
                  </a:ext>
                </a:extLst>
              </a:tr>
              <a:tr h="158060">
                <a:tc>
                  <a:txBody>
                    <a:bodyPr/>
                    <a:lstStyle/>
                    <a:p>
                      <a:pPr algn="l" fontAlgn="base"/>
                      <a:r>
                        <a:rPr lang="cs-CZ" sz="500">
                          <a:effectLst/>
                          <a:latin typeface="inherit"/>
                        </a:rPr>
                        <a:t>Španělsko</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54</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54</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extLst>
                  <a:ext uri="{0D108BD9-81ED-4DB2-BD59-A6C34878D82A}">
                    <a16:rowId xmlns:a16="http://schemas.microsoft.com/office/drawing/2014/main" val="2571246996"/>
                  </a:ext>
                </a:extLst>
              </a:tr>
              <a:tr h="158060">
                <a:tc>
                  <a:txBody>
                    <a:bodyPr/>
                    <a:lstStyle/>
                    <a:p>
                      <a:pPr algn="l" fontAlgn="base"/>
                      <a:r>
                        <a:rPr lang="cs-CZ" sz="500">
                          <a:effectLst/>
                          <a:latin typeface="inherit"/>
                        </a:rPr>
                        <a:t>Polsko</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51</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51</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extLst>
                  <a:ext uri="{0D108BD9-81ED-4DB2-BD59-A6C34878D82A}">
                    <a16:rowId xmlns:a16="http://schemas.microsoft.com/office/drawing/2014/main" val="1774854527"/>
                  </a:ext>
                </a:extLst>
              </a:tr>
              <a:tr h="158060">
                <a:tc>
                  <a:txBody>
                    <a:bodyPr/>
                    <a:lstStyle/>
                    <a:p>
                      <a:pPr algn="l" fontAlgn="base"/>
                      <a:r>
                        <a:rPr lang="cs-CZ" sz="500">
                          <a:effectLst/>
                          <a:latin typeface="inherit"/>
                        </a:rPr>
                        <a:t>Rumunsko</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33</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32</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-1</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extLst>
                  <a:ext uri="{0D108BD9-81ED-4DB2-BD59-A6C34878D82A}">
                    <a16:rowId xmlns:a16="http://schemas.microsoft.com/office/drawing/2014/main" val="2274851515"/>
                  </a:ext>
                </a:extLst>
              </a:tr>
              <a:tr h="158060">
                <a:tc>
                  <a:txBody>
                    <a:bodyPr/>
                    <a:lstStyle/>
                    <a:p>
                      <a:pPr algn="l" fontAlgn="base"/>
                      <a:r>
                        <a:rPr lang="cs-CZ" sz="500">
                          <a:effectLst/>
                          <a:latin typeface="inherit"/>
                        </a:rPr>
                        <a:t>Nizozemí</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26</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26</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extLst>
                  <a:ext uri="{0D108BD9-81ED-4DB2-BD59-A6C34878D82A}">
                    <a16:rowId xmlns:a16="http://schemas.microsoft.com/office/drawing/2014/main" val="1068102643"/>
                  </a:ext>
                </a:extLst>
              </a:tr>
              <a:tr h="158060">
                <a:tc>
                  <a:txBody>
                    <a:bodyPr/>
                    <a:lstStyle/>
                    <a:p>
                      <a:pPr algn="l" fontAlgn="base"/>
                      <a:r>
                        <a:rPr lang="cs-CZ" sz="500">
                          <a:effectLst/>
                          <a:latin typeface="inherit"/>
                        </a:rPr>
                        <a:t>Řecko</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22</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21</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-1</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extLst>
                  <a:ext uri="{0D108BD9-81ED-4DB2-BD59-A6C34878D82A}">
                    <a16:rowId xmlns:a16="http://schemas.microsoft.com/office/drawing/2014/main" val="1803582303"/>
                  </a:ext>
                </a:extLst>
              </a:tr>
              <a:tr h="158060">
                <a:tc>
                  <a:txBody>
                    <a:bodyPr/>
                    <a:lstStyle/>
                    <a:p>
                      <a:pPr algn="l" fontAlgn="base"/>
                      <a:r>
                        <a:rPr lang="cs-CZ" sz="500">
                          <a:effectLst/>
                          <a:latin typeface="inherit"/>
                        </a:rPr>
                        <a:t>Belgie</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22</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21</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-1</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extLst>
                  <a:ext uri="{0D108BD9-81ED-4DB2-BD59-A6C34878D82A}">
                    <a16:rowId xmlns:a16="http://schemas.microsoft.com/office/drawing/2014/main" val="4130923851"/>
                  </a:ext>
                </a:extLst>
              </a:tr>
              <a:tr h="158060">
                <a:tc>
                  <a:txBody>
                    <a:bodyPr/>
                    <a:lstStyle/>
                    <a:p>
                      <a:pPr algn="l" fontAlgn="base"/>
                      <a:r>
                        <a:rPr lang="cs-CZ" sz="500">
                          <a:effectLst/>
                          <a:latin typeface="inherit"/>
                        </a:rPr>
                        <a:t>Portugalsko</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22</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21</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-1</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extLst>
                  <a:ext uri="{0D108BD9-81ED-4DB2-BD59-A6C34878D82A}">
                    <a16:rowId xmlns:a16="http://schemas.microsoft.com/office/drawing/2014/main" val="2853129626"/>
                  </a:ext>
                </a:extLst>
              </a:tr>
              <a:tr h="158060">
                <a:tc>
                  <a:txBody>
                    <a:bodyPr/>
                    <a:lstStyle/>
                    <a:p>
                      <a:pPr algn="l" fontAlgn="base"/>
                      <a:r>
                        <a:rPr lang="cs-CZ" sz="500">
                          <a:effectLst/>
                          <a:latin typeface="inherit"/>
                        </a:rPr>
                        <a:t>Česká republika</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22</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21</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-1</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extLst>
                  <a:ext uri="{0D108BD9-81ED-4DB2-BD59-A6C34878D82A}">
                    <a16:rowId xmlns:a16="http://schemas.microsoft.com/office/drawing/2014/main" val="508839754"/>
                  </a:ext>
                </a:extLst>
              </a:tr>
              <a:tr h="158060">
                <a:tc>
                  <a:txBody>
                    <a:bodyPr/>
                    <a:lstStyle/>
                    <a:p>
                      <a:pPr algn="l" fontAlgn="base"/>
                      <a:r>
                        <a:rPr lang="cs-CZ" sz="500">
                          <a:effectLst/>
                          <a:latin typeface="inherit"/>
                        </a:rPr>
                        <a:t>Maďarsko</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22</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21</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-1</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extLst>
                  <a:ext uri="{0D108BD9-81ED-4DB2-BD59-A6C34878D82A}">
                    <a16:rowId xmlns:a16="http://schemas.microsoft.com/office/drawing/2014/main" val="1772191203"/>
                  </a:ext>
                </a:extLst>
              </a:tr>
              <a:tr h="158060">
                <a:tc>
                  <a:txBody>
                    <a:bodyPr/>
                    <a:lstStyle/>
                    <a:p>
                      <a:pPr algn="l" fontAlgn="base"/>
                      <a:r>
                        <a:rPr lang="cs-CZ" sz="500">
                          <a:effectLst/>
                          <a:latin typeface="inherit"/>
                        </a:rPr>
                        <a:t>Švédsko</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20</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20</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extLst>
                  <a:ext uri="{0D108BD9-81ED-4DB2-BD59-A6C34878D82A}">
                    <a16:rowId xmlns:a16="http://schemas.microsoft.com/office/drawing/2014/main" val="4148557762"/>
                  </a:ext>
                </a:extLst>
              </a:tr>
              <a:tr h="158060">
                <a:tc>
                  <a:txBody>
                    <a:bodyPr/>
                    <a:lstStyle/>
                    <a:p>
                      <a:pPr algn="l" fontAlgn="base"/>
                      <a:r>
                        <a:rPr lang="cs-CZ" sz="500">
                          <a:effectLst/>
                          <a:latin typeface="inherit"/>
                        </a:rPr>
                        <a:t>Rakousko</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19</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18</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-1</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extLst>
                  <a:ext uri="{0D108BD9-81ED-4DB2-BD59-A6C34878D82A}">
                    <a16:rowId xmlns:a16="http://schemas.microsoft.com/office/drawing/2014/main" val="519374446"/>
                  </a:ext>
                </a:extLst>
              </a:tr>
              <a:tr h="158060">
                <a:tc>
                  <a:txBody>
                    <a:bodyPr/>
                    <a:lstStyle/>
                    <a:p>
                      <a:pPr algn="l" fontAlgn="base"/>
                      <a:r>
                        <a:rPr lang="cs-CZ" sz="500">
                          <a:effectLst/>
                          <a:latin typeface="inherit"/>
                        </a:rPr>
                        <a:t>Bulharsko</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18</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17</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-1</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extLst>
                  <a:ext uri="{0D108BD9-81ED-4DB2-BD59-A6C34878D82A}">
                    <a16:rowId xmlns:a16="http://schemas.microsoft.com/office/drawing/2014/main" val="2895163974"/>
                  </a:ext>
                </a:extLst>
              </a:tr>
              <a:tr h="158060">
                <a:tc>
                  <a:txBody>
                    <a:bodyPr/>
                    <a:lstStyle/>
                    <a:p>
                      <a:pPr algn="l" fontAlgn="base"/>
                      <a:r>
                        <a:rPr lang="cs-CZ" sz="500">
                          <a:effectLst/>
                          <a:latin typeface="inherit"/>
                        </a:rPr>
                        <a:t>Dánsko</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13</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13</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extLst>
                  <a:ext uri="{0D108BD9-81ED-4DB2-BD59-A6C34878D82A}">
                    <a16:rowId xmlns:a16="http://schemas.microsoft.com/office/drawing/2014/main" val="3755730315"/>
                  </a:ext>
                </a:extLst>
              </a:tr>
              <a:tr h="158060">
                <a:tc>
                  <a:txBody>
                    <a:bodyPr/>
                    <a:lstStyle/>
                    <a:p>
                      <a:pPr algn="l" fontAlgn="base"/>
                      <a:r>
                        <a:rPr lang="cs-CZ" sz="500">
                          <a:effectLst/>
                          <a:latin typeface="inherit"/>
                        </a:rPr>
                        <a:t>Slovensko</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13</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13</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extLst>
                  <a:ext uri="{0D108BD9-81ED-4DB2-BD59-A6C34878D82A}">
                    <a16:rowId xmlns:a16="http://schemas.microsoft.com/office/drawing/2014/main" val="1182162822"/>
                  </a:ext>
                </a:extLst>
              </a:tr>
              <a:tr h="158060">
                <a:tc>
                  <a:txBody>
                    <a:bodyPr/>
                    <a:lstStyle/>
                    <a:p>
                      <a:pPr algn="l" fontAlgn="base"/>
                      <a:r>
                        <a:rPr lang="cs-CZ" sz="500">
                          <a:effectLst/>
                          <a:latin typeface="inherit"/>
                        </a:rPr>
                        <a:t>Finsko</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13</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13</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extLst>
                  <a:ext uri="{0D108BD9-81ED-4DB2-BD59-A6C34878D82A}">
                    <a16:rowId xmlns:a16="http://schemas.microsoft.com/office/drawing/2014/main" val="3777037060"/>
                  </a:ext>
                </a:extLst>
              </a:tr>
              <a:tr h="158060">
                <a:tc>
                  <a:txBody>
                    <a:bodyPr/>
                    <a:lstStyle/>
                    <a:p>
                      <a:pPr algn="l" fontAlgn="base"/>
                      <a:r>
                        <a:rPr lang="cs-CZ" sz="500">
                          <a:effectLst/>
                          <a:latin typeface="inherit"/>
                        </a:rPr>
                        <a:t>Irsko</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12</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11</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-1</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extLst>
                  <a:ext uri="{0D108BD9-81ED-4DB2-BD59-A6C34878D82A}">
                    <a16:rowId xmlns:a16="http://schemas.microsoft.com/office/drawing/2014/main" val="602197990"/>
                  </a:ext>
                </a:extLst>
              </a:tr>
              <a:tr h="158060">
                <a:tc>
                  <a:txBody>
                    <a:bodyPr/>
                    <a:lstStyle/>
                    <a:p>
                      <a:pPr algn="l" fontAlgn="base"/>
                      <a:r>
                        <a:rPr lang="cs-CZ" sz="500">
                          <a:effectLst/>
                          <a:latin typeface="inherit"/>
                        </a:rPr>
                        <a:t>Chorvatsko*</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12</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11</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-1</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extLst>
                  <a:ext uri="{0D108BD9-81ED-4DB2-BD59-A6C34878D82A}">
                    <a16:rowId xmlns:a16="http://schemas.microsoft.com/office/drawing/2014/main" val="3981054608"/>
                  </a:ext>
                </a:extLst>
              </a:tr>
              <a:tr h="158060">
                <a:tc>
                  <a:txBody>
                    <a:bodyPr/>
                    <a:lstStyle/>
                    <a:p>
                      <a:pPr algn="l" fontAlgn="base"/>
                      <a:r>
                        <a:rPr lang="cs-CZ" sz="500">
                          <a:effectLst/>
                          <a:latin typeface="inherit"/>
                        </a:rPr>
                        <a:t>Litva</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12</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11</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-1</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extLst>
                  <a:ext uri="{0D108BD9-81ED-4DB2-BD59-A6C34878D82A}">
                    <a16:rowId xmlns:a16="http://schemas.microsoft.com/office/drawing/2014/main" val="1801669323"/>
                  </a:ext>
                </a:extLst>
              </a:tr>
              <a:tr h="158060">
                <a:tc>
                  <a:txBody>
                    <a:bodyPr/>
                    <a:lstStyle/>
                    <a:p>
                      <a:pPr algn="l" fontAlgn="base"/>
                      <a:r>
                        <a:rPr lang="cs-CZ" sz="500">
                          <a:effectLst/>
                          <a:latin typeface="inherit"/>
                        </a:rPr>
                        <a:t>Slovinsko</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8</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8</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extLst>
                  <a:ext uri="{0D108BD9-81ED-4DB2-BD59-A6C34878D82A}">
                    <a16:rowId xmlns:a16="http://schemas.microsoft.com/office/drawing/2014/main" val="1185375585"/>
                  </a:ext>
                </a:extLst>
              </a:tr>
              <a:tr h="158060">
                <a:tc>
                  <a:txBody>
                    <a:bodyPr/>
                    <a:lstStyle/>
                    <a:p>
                      <a:pPr algn="l" fontAlgn="base"/>
                      <a:r>
                        <a:rPr lang="cs-CZ" sz="500">
                          <a:effectLst/>
                          <a:latin typeface="inherit"/>
                        </a:rPr>
                        <a:t>Lotyšsko</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9</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8</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-1</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extLst>
                  <a:ext uri="{0D108BD9-81ED-4DB2-BD59-A6C34878D82A}">
                    <a16:rowId xmlns:a16="http://schemas.microsoft.com/office/drawing/2014/main" val="2820657973"/>
                  </a:ext>
                </a:extLst>
              </a:tr>
              <a:tr h="158060">
                <a:tc>
                  <a:txBody>
                    <a:bodyPr/>
                    <a:lstStyle/>
                    <a:p>
                      <a:pPr algn="l" fontAlgn="base"/>
                      <a:r>
                        <a:rPr lang="cs-CZ" sz="500">
                          <a:effectLst/>
                          <a:latin typeface="inherit"/>
                        </a:rPr>
                        <a:t>Estonsko</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6</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6</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extLst>
                  <a:ext uri="{0D108BD9-81ED-4DB2-BD59-A6C34878D82A}">
                    <a16:rowId xmlns:a16="http://schemas.microsoft.com/office/drawing/2014/main" val="17387288"/>
                  </a:ext>
                </a:extLst>
              </a:tr>
              <a:tr h="158060">
                <a:tc>
                  <a:txBody>
                    <a:bodyPr/>
                    <a:lstStyle/>
                    <a:p>
                      <a:pPr algn="l" fontAlgn="base"/>
                      <a:r>
                        <a:rPr lang="cs-CZ" sz="500">
                          <a:effectLst/>
                          <a:latin typeface="inherit"/>
                        </a:rPr>
                        <a:t>Kypr</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6</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6</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extLst>
                  <a:ext uri="{0D108BD9-81ED-4DB2-BD59-A6C34878D82A}">
                    <a16:rowId xmlns:a16="http://schemas.microsoft.com/office/drawing/2014/main" val="2824214217"/>
                  </a:ext>
                </a:extLst>
              </a:tr>
              <a:tr h="158060">
                <a:tc>
                  <a:txBody>
                    <a:bodyPr/>
                    <a:lstStyle/>
                    <a:p>
                      <a:pPr algn="l" fontAlgn="base"/>
                      <a:r>
                        <a:rPr lang="cs-CZ" sz="500">
                          <a:effectLst/>
                          <a:latin typeface="inherit"/>
                        </a:rPr>
                        <a:t>Lucembursko</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6</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6</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extLst>
                  <a:ext uri="{0D108BD9-81ED-4DB2-BD59-A6C34878D82A}">
                    <a16:rowId xmlns:a16="http://schemas.microsoft.com/office/drawing/2014/main" val="2314022114"/>
                  </a:ext>
                </a:extLst>
              </a:tr>
              <a:tr h="158060">
                <a:tc>
                  <a:txBody>
                    <a:bodyPr/>
                    <a:lstStyle/>
                    <a:p>
                      <a:pPr algn="l" fontAlgn="base"/>
                      <a:r>
                        <a:rPr lang="cs-CZ" sz="500">
                          <a:effectLst/>
                          <a:latin typeface="inherit"/>
                        </a:rPr>
                        <a:t>Malta</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6</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6</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a:effectLst/>
                          <a:latin typeface="inherit"/>
                        </a:rPr>
                        <a:t>=</a:t>
                      </a: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extLst>
                  <a:ext uri="{0D108BD9-81ED-4DB2-BD59-A6C34878D82A}">
                    <a16:rowId xmlns:a16="http://schemas.microsoft.com/office/drawing/2014/main" val="4193904148"/>
                  </a:ext>
                </a:extLst>
              </a:tr>
              <a:tr h="158060">
                <a:tc>
                  <a:txBody>
                    <a:bodyPr/>
                    <a:lstStyle/>
                    <a:p>
                      <a:pPr algn="l" fontAlgn="base"/>
                      <a:r>
                        <a:rPr lang="cs-CZ" sz="500" b="1">
                          <a:effectLst/>
                          <a:latin typeface="inherit"/>
                        </a:rPr>
                        <a:t>CELKEM</a:t>
                      </a:r>
                      <a:endParaRPr lang="cs-CZ" sz="500">
                        <a:effectLst/>
                        <a:latin typeface="inherit"/>
                      </a:endParaRP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b="1" dirty="0">
                          <a:effectLst/>
                          <a:latin typeface="inherit"/>
                        </a:rPr>
                        <a:t>766</a:t>
                      </a:r>
                      <a:endParaRPr lang="cs-CZ" sz="500" dirty="0">
                        <a:effectLst/>
                        <a:latin typeface="inherit"/>
                      </a:endParaRP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b="1">
                          <a:effectLst/>
                          <a:latin typeface="inherit"/>
                        </a:rPr>
                        <a:t>751</a:t>
                      </a:r>
                      <a:endParaRPr lang="cs-CZ" sz="500">
                        <a:effectLst/>
                        <a:latin typeface="inherit"/>
                      </a:endParaRP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tc>
                  <a:txBody>
                    <a:bodyPr/>
                    <a:lstStyle/>
                    <a:p>
                      <a:pPr algn="l" fontAlgn="base"/>
                      <a:r>
                        <a:rPr lang="cs-CZ" sz="500" b="1" dirty="0">
                          <a:effectLst/>
                          <a:latin typeface="inherit"/>
                        </a:rPr>
                        <a:t>-15</a:t>
                      </a:r>
                      <a:endParaRPr lang="cs-CZ" sz="500" dirty="0">
                        <a:effectLst/>
                        <a:latin typeface="inherit"/>
                      </a:endParaRPr>
                    </a:p>
                  </a:txBody>
                  <a:tcPr marL="17220" marR="17220" marT="17220" marB="17220">
                    <a:lnL w="9525" cap="flat" cmpd="sng" algn="ctr">
                      <a:solidFill>
                        <a:srgbClr val="D9DDE1"/>
                      </a:solidFill>
                      <a:prstDash val="solid"/>
                      <a:round/>
                      <a:headEnd type="none" w="med" len="med"/>
                      <a:tailEnd type="none" w="med" len="med"/>
                    </a:lnL>
                    <a:lnR w="9525" cap="flat" cmpd="sng" algn="ctr">
                      <a:solidFill>
                        <a:srgbClr val="D9DDE1"/>
                      </a:solidFill>
                      <a:prstDash val="solid"/>
                      <a:round/>
                      <a:headEnd type="none" w="med" len="med"/>
                      <a:tailEnd type="none" w="med" len="med"/>
                    </a:lnR>
                    <a:lnT w="9525" cap="flat" cmpd="sng" algn="ctr">
                      <a:solidFill>
                        <a:srgbClr val="D9DDE1"/>
                      </a:solidFill>
                      <a:prstDash val="solid"/>
                      <a:round/>
                      <a:headEnd type="none" w="med" len="med"/>
                      <a:tailEnd type="none" w="med" len="med"/>
                    </a:lnT>
                    <a:lnB w="9525" cap="flat" cmpd="sng" algn="ctr">
                      <a:solidFill>
                        <a:srgbClr val="D9DDE1"/>
                      </a:solidFill>
                      <a:prstDash val="solid"/>
                      <a:round/>
                      <a:headEnd type="none" w="med" len="med"/>
                      <a:tailEnd type="none" w="med" len="med"/>
                    </a:lnB>
                    <a:solidFill>
                      <a:srgbClr val="FFFFFF"/>
                    </a:solidFill>
                  </a:tcPr>
                </a:tc>
                <a:extLst>
                  <a:ext uri="{0D108BD9-81ED-4DB2-BD59-A6C34878D82A}">
                    <a16:rowId xmlns:a16="http://schemas.microsoft.com/office/drawing/2014/main" val="271740008"/>
                  </a:ext>
                </a:extLst>
              </a:tr>
            </a:tbl>
          </a:graphicData>
        </a:graphic>
      </p:graphicFrame>
      <p:sp>
        <p:nvSpPr>
          <p:cNvPr id="4" name="Zástupný symbol pro zápatí 3"/>
          <p:cNvSpPr>
            <a:spLocks noGrp="1"/>
          </p:cNvSpPr>
          <p:nvPr>
            <p:ph type="ftr" sz="quarter" idx="11"/>
          </p:nvPr>
        </p:nvSpPr>
        <p:spPr>
          <a:xfrm>
            <a:off x="0" y="6441861"/>
            <a:ext cx="6917210" cy="365125"/>
          </a:xfrm>
        </p:spPr>
        <p:txBody>
          <a:bodyPr/>
          <a:lstStyle/>
          <a:p>
            <a:r>
              <a:rPr lang="en-US" dirty="0"/>
              <a:t>EVS172 </a:t>
            </a:r>
            <a:r>
              <a:rPr lang="en-US" dirty="0" err="1"/>
              <a:t>Evropský</a:t>
            </a:r>
            <a:r>
              <a:rPr lang="en-US" dirty="0"/>
              <a:t> </a:t>
            </a:r>
            <a:r>
              <a:rPr lang="en-US" dirty="0" err="1"/>
              <a:t>parlament</a:t>
            </a:r>
            <a:r>
              <a:rPr lang="en-US" dirty="0"/>
              <a:t> a hlasovací </a:t>
            </a:r>
            <a:r>
              <a:rPr lang="en-US" dirty="0" err="1"/>
              <a:t>schémata</a:t>
            </a:r>
            <a:r>
              <a:rPr lang="en-US" dirty="0"/>
              <a:t> </a:t>
            </a:r>
            <a:r>
              <a:rPr lang="en-US" dirty="0" err="1"/>
              <a:t>poslanců</a:t>
            </a:r>
            <a:endParaRPr lang="en-US" dirty="0"/>
          </a:p>
        </p:txBody>
      </p:sp>
    </p:spTree>
    <p:extLst>
      <p:ext uri="{BB962C8B-B14F-4D97-AF65-F5344CB8AC3E}">
        <p14:creationId xmlns:p14="http://schemas.microsoft.com/office/powerpoint/2010/main" val="3836293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Poslanci </a:t>
            </a:r>
            <a:r>
              <a:rPr lang="cs-CZ" dirty="0" err="1"/>
              <a:t>ep</a:t>
            </a:r>
            <a:endParaRPr lang="cs-CZ" dirty="0"/>
          </a:p>
        </p:txBody>
      </p:sp>
      <p:sp>
        <p:nvSpPr>
          <p:cNvPr id="3" name="Zástupný symbol pro obsah 2"/>
          <p:cNvSpPr>
            <a:spLocks noGrp="1"/>
          </p:cNvSpPr>
          <p:nvPr>
            <p:ph idx="1"/>
          </p:nvPr>
        </p:nvSpPr>
        <p:spPr/>
        <p:txBody>
          <a:bodyPr>
            <a:normAutofit/>
          </a:bodyPr>
          <a:lstStyle/>
          <a:p>
            <a:r>
              <a:rPr lang="cs-CZ" dirty="0"/>
              <a:t>Poslanci zastupují různé počty osob – Německo X Malta</a:t>
            </a:r>
          </a:p>
          <a:p>
            <a:r>
              <a:rPr lang="cs-CZ" dirty="0"/>
              <a:t>Různě silné kontakty s národní úrovní – europeizovaní poslanci (?)</a:t>
            </a:r>
          </a:p>
          <a:p>
            <a:r>
              <a:rPr lang="cs-CZ" dirty="0"/>
              <a:t>Odlišné způsoby výběru kandidátů – pokud jsou z politické strany, tak mají hlubší vazby s národní úrovní</a:t>
            </a:r>
          </a:p>
          <a:p>
            <a:r>
              <a:rPr lang="cs-CZ" dirty="0"/>
              <a:t>Předchozí kariéra v pol. straně ovlivňuje místo na kandidátce – politické elity (?)</a:t>
            </a:r>
          </a:p>
          <a:p>
            <a:r>
              <a:rPr lang="cs-CZ" dirty="0"/>
              <a:t>Poslanci často kandidují opětovně – počet mandátů není omezen x nyní fenomén otáčivých dveří</a:t>
            </a:r>
          </a:p>
          <a:p>
            <a:r>
              <a:rPr lang="cs-CZ" dirty="0"/>
              <a:t>Na poslance se po volbách rychle naváží zájmové skupiny</a:t>
            </a:r>
          </a:p>
          <a:p>
            <a:r>
              <a:rPr lang="cs-CZ" dirty="0"/>
              <a:t>Pro poslance není při rozhodování podstatné národnostní hledisko</a:t>
            </a:r>
          </a:p>
          <a:p>
            <a:r>
              <a:rPr lang="cs-CZ" dirty="0"/>
              <a:t>Loajalita poslanců – agent s dvěma principály</a:t>
            </a:r>
          </a:p>
          <a:p>
            <a:pPr lvl="1"/>
            <a:r>
              <a:rPr lang="cs-CZ" dirty="0"/>
              <a:t>Podle autorů je důležitější národní strana, a to zejména kvůli znovuzvolení</a:t>
            </a:r>
          </a:p>
          <a:p>
            <a:endParaRPr lang="cs-CZ" dirty="0"/>
          </a:p>
        </p:txBody>
      </p:sp>
      <p:sp>
        <p:nvSpPr>
          <p:cNvPr id="4" name="Zástupný symbol pro zápatí 3"/>
          <p:cNvSpPr>
            <a:spLocks noGrp="1"/>
          </p:cNvSpPr>
          <p:nvPr>
            <p:ph type="ftr" sz="quarter" idx="11"/>
          </p:nvPr>
        </p:nvSpPr>
        <p:spPr/>
        <p:txBody>
          <a:bodyPr/>
          <a:lstStyle/>
          <a:p>
            <a:r>
              <a:rPr lang="en-US"/>
              <a:t>EVS172 Evropský parlament a hlasovací schémata poslanců</a:t>
            </a:r>
            <a:endParaRPr lang="en-US" dirty="0"/>
          </a:p>
        </p:txBody>
      </p:sp>
    </p:spTree>
    <p:extLst>
      <p:ext uri="{BB962C8B-B14F-4D97-AF65-F5344CB8AC3E}">
        <p14:creationId xmlns:p14="http://schemas.microsoft.com/office/powerpoint/2010/main" val="1034417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„Otáčivé dveře“</a:t>
            </a:r>
          </a:p>
        </p:txBody>
      </p:sp>
      <p:sp>
        <p:nvSpPr>
          <p:cNvPr id="3" name="Zástupný symbol pro obsah 2"/>
          <p:cNvSpPr>
            <a:spLocks noGrp="1"/>
          </p:cNvSpPr>
          <p:nvPr>
            <p:ph idx="1"/>
          </p:nvPr>
        </p:nvSpPr>
        <p:spPr>
          <a:xfrm>
            <a:off x="475174" y="1808968"/>
            <a:ext cx="11029615" cy="3678303"/>
          </a:xfrm>
        </p:spPr>
        <p:txBody>
          <a:bodyPr/>
          <a:lstStyle/>
          <a:p>
            <a:r>
              <a:rPr lang="cs-CZ" dirty="0"/>
              <a:t>otáčivé dveře (</a:t>
            </a:r>
            <a:r>
              <a:rPr lang="cs-CZ" dirty="0" err="1"/>
              <a:t>revolving</a:t>
            </a:r>
            <a:r>
              <a:rPr lang="cs-CZ" dirty="0"/>
              <a:t> </a:t>
            </a:r>
            <a:r>
              <a:rPr lang="cs-CZ" dirty="0" err="1"/>
              <a:t>doors</a:t>
            </a:r>
            <a:r>
              <a:rPr lang="cs-CZ" dirty="0"/>
              <a:t>) je proces, kdy se poslanci rekrutují z Komise a dalších unijních orgánů</a:t>
            </a:r>
          </a:p>
          <a:p>
            <a:endParaRPr lang="cs-CZ" dirty="0"/>
          </a:p>
          <a:p>
            <a:endParaRPr lang="cs-CZ" dirty="0"/>
          </a:p>
          <a:p>
            <a:endParaRPr lang="cs-CZ" dirty="0"/>
          </a:p>
          <a:p>
            <a:endParaRPr lang="cs-CZ" dirty="0"/>
          </a:p>
          <a:p>
            <a:endParaRPr lang="cs-CZ" dirty="0"/>
          </a:p>
        </p:txBody>
      </p:sp>
      <p:sp>
        <p:nvSpPr>
          <p:cNvPr id="4" name="Zástupný symbol pro zápatí 3"/>
          <p:cNvSpPr>
            <a:spLocks noGrp="1"/>
          </p:cNvSpPr>
          <p:nvPr>
            <p:ph type="ftr" sz="quarter" idx="11"/>
          </p:nvPr>
        </p:nvSpPr>
        <p:spPr/>
        <p:txBody>
          <a:bodyPr/>
          <a:lstStyle/>
          <a:p>
            <a:r>
              <a:rPr lang="en-US"/>
              <a:t>EVS172 Evropský parlament a hlasovací schémata poslanců</a:t>
            </a:r>
            <a:endParaRPr lang="en-US" dirty="0"/>
          </a:p>
        </p:txBody>
      </p:sp>
      <p:pic>
        <p:nvPicPr>
          <p:cNvPr id="5" name="Obrázek 4"/>
          <p:cNvPicPr>
            <a:picLocks noChangeAspect="1"/>
          </p:cNvPicPr>
          <p:nvPr/>
        </p:nvPicPr>
        <p:blipFill>
          <a:blip r:embed="rId2"/>
          <a:stretch>
            <a:fillRect/>
          </a:stretch>
        </p:blipFill>
        <p:spPr>
          <a:xfrm>
            <a:off x="6728347" y="3222187"/>
            <a:ext cx="5463654" cy="3635813"/>
          </a:xfrm>
          <a:prstGeom prst="rect">
            <a:avLst/>
          </a:prstGeom>
        </p:spPr>
      </p:pic>
      <p:pic>
        <p:nvPicPr>
          <p:cNvPr id="6" name="Obrázek 5"/>
          <p:cNvPicPr>
            <a:picLocks noChangeAspect="1"/>
          </p:cNvPicPr>
          <p:nvPr/>
        </p:nvPicPr>
        <p:blipFill>
          <a:blip r:embed="rId3"/>
          <a:stretch>
            <a:fillRect/>
          </a:stretch>
        </p:blipFill>
        <p:spPr>
          <a:xfrm>
            <a:off x="1420599" y="3453912"/>
            <a:ext cx="3271955" cy="2404887"/>
          </a:xfrm>
          <a:prstGeom prst="rect">
            <a:avLst/>
          </a:prstGeom>
        </p:spPr>
      </p:pic>
    </p:spTree>
    <p:extLst>
      <p:ext uri="{BB962C8B-B14F-4D97-AF65-F5344CB8AC3E}">
        <p14:creationId xmlns:p14="http://schemas.microsoft.com/office/powerpoint/2010/main" val="2024452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fontAlgn="base"/>
            <a:r>
              <a:rPr lang="cs-CZ" dirty="0"/>
              <a:t>Jean-Marie LE PEN (příklad)</a:t>
            </a:r>
          </a:p>
        </p:txBody>
      </p:sp>
      <p:sp>
        <p:nvSpPr>
          <p:cNvPr id="3" name="Zástupný symbol pro obsah 2"/>
          <p:cNvSpPr>
            <a:spLocks noGrp="1"/>
          </p:cNvSpPr>
          <p:nvPr>
            <p:ph idx="1"/>
          </p:nvPr>
        </p:nvSpPr>
        <p:spPr>
          <a:xfrm>
            <a:off x="581192" y="2139553"/>
            <a:ext cx="11029615" cy="3678303"/>
          </a:xfrm>
        </p:spPr>
        <p:txBody>
          <a:bodyPr>
            <a:normAutofit fontScale="92500" lnSpcReduction="10000"/>
          </a:bodyPr>
          <a:lstStyle/>
          <a:p>
            <a:pPr fontAlgn="base"/>
            <a:r>
              <a:rPr lang="cs-CZ" dirty="0"/>
              <a:t>24.07.</a:t>
            </a:r>
            <a:r>
              <a:rPr lang="cs-CZ" b="1" dirty="0"/>
              <a:t>1984</a:t>
            </a:r>
            <a:r>
              <a:rPr lang="cs-CZ" dirty="0"/>
              <a:t> / 24.07.1989 : Skupina Evropské pravice - Předseda</a:t>
            </a:r>
          </a:p>
          <a:p>
            <a:pPr fontAlgn="base"/>
            <a:r>
              <a:rPr lang="cs-CZ" dirty="0"/>
              <a:t>25.07.1989 / 18.07.1994 : Technická skupina Evropské pravice - Předseda</a:t>
            </a:r>
          </a:p>
          <a:p>
            <a:pPr fontAlgn="base"/>
            <a:r>
              <a:rPr lang="cs-CZ" dirty="0"/>
              <a:t>19.07.1994 / 19.07.1999 : Nezařazení poslanci - Člen</a:t>
            </a:r>
          </a:p>
          <a:p>
            <a:pPr fontAlgn="base"/>
            <a:r>
              <a:rPr lang="cs-CZ" dirty="0"/>
              <a:t>20.07.1999 / 02.10.2001 : Technická skupina nezávislých poslanců – smíšená skupina - Člen</a:t>
            </a:r>
          </a:p>
          <a:p>
            <a:pPr fontAlgn="base"/>
            <a:r>
              <a:rPr lang="cs-CZ" dirty="0"/>
              <a:t>03.10.2001 / 10.04.2003 : Nezařazení poslanci - Člen</a:t>
            </a:r>
          </a:p>
          <a:p>
            <a:pPr fontAlgn="base"/>
            <a:r>
              <a:rPr lang="cs-CZ" dirty="0"/>
              <a:t>20.07.2004 / 14.01.2007 : Nezařazení poslanci - Člen</a:t>
            </a:r>
          </a:p>
          <a:p>
            <a:pPr fontAlgn="base"/>
            <a:r>
              <a:rPr lang="cs-CZ" dirty="0"/>
              <a:t>15.01.2007 / 13.11.2007 : Skupina Identita, tradice, suverenita - Člen</a:t>
            </a:r>
          </a:p>
          <a:p>
            <a:pPr fontAlgn="base"/>
            <a:r>
              <a:rPr lang="cs-CZ" dirty="0"/>
              <a:t>14.11.2007 / 13.07.2009 : Nezařazení poslanci - Člen</a:t>
            </a:r>
          </a:p>
          <a:p>
            <a:pPr fontAlgn="base"/>
            <a:r>
              <a:rPr lang="cs-CZ" dirty="0"/>
              <a:t>14.07.2009 / 30.06.2014 : Nezařazení poslanci - Člen</a:t>
            </a:r>
          </a:p>
          <a:p>
            <a:pPr fontAlgn="base"/>
            <a:r>
              <a:rPr lang="cs-CZ" dirty="0"/>
              <a:t>01.07.2014 ... : Nezařazení poslanci - Člen</a:t>
            </a:r>
          </a:p>
          <a:p>
            <a:endParaRPr lang="cs-CZ" dirty="0"/>
          </a:p>
        </p:txBody>
      </p:sp>
      <p:sp>
        <p:nvSpPr>
          <p:cNvPr id="4" name="Zástupný symbol pro zápatí 3"/>
          <p:cNvSpPr>
            <a:spLocks noGrp="1"/>
          </p:cNvSpPr>
          <p:nvPr>
            <p:ph type="ftr" sz="quarter" idx="11"/>
          </p:nvPr>
        </p:nvSpPr>
        <p:spPr/>
        <p:txBody>
          <a:bodyPr/>
          <a:lstStyle/>
          <a:p>
            <a:r>
              <a:rPr lang="en-US"/>
              <a:t>EVS172 Evropský parlament a hlasovací schémata poslanců</a:t>
            </a:r>
            <a:endParaRPr lang="en-US" dirty="0"/>
          </a:p>
        </p:txBody>
      </p:sp>
      <p:pic>
        <p:nvPicPr>
          <p:cNvPr id="5" name="Obrázek 4"/>
          <p:cNvPicPr>
            <a:picLocks noChangeAspect="1"/>
          </p:cNvPicPr>
          <p:nvPr/>
        </p:nvPicPr>
        <p:blipFill>
          <a:blip r:embed="rId2"/>
          <a:stretch>
            <a:fillRect/>
          </a:stretch>
        </p:blipFill>
        <p:spPr>
          <a:xfrm>
            <a:off x="8980227" y="3148502"/>
            <a:ext cx="2360921" cy="2985871"/>
          </a:xfrm>
          <a:prstGeom prst="rect">
            <a:avLst/>
          </a:prstGeom>
        </p:spPr>
      </p:pic>
    </p:spTree>
    <p:extLst>
      <p:ext uri="{BB962C8B-B14F-4D97-AF65-F5344CB8AC3E}">
        <p14:creationId xmlns:p14="http://schemas.microsoft.com/office/powerpoint/2010/main" val="1150032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Poslanci – parlament 2014-2019 (volby 2014)</a:t>
            </a:r>
          </a:p>
        </p:txBody>
      </p:sp>
      <p:pic>
        <p:nvPicPr>
          <p:cNvPr id="5" name="Zástupný symbol pro obsah 4"/>
          <p:cNvPicPr>
            <a:picLocks noGrp="1" noChangeAspect="1"/>
          </p:cNvPicPr>
          <p:nvPr>
            <p:ph idx="1"/>
          </p:nvPr>
        </p:nvPicPr>
        <p:blipFill>
          <a:blip r:embed="rId2"/>
          <a:stretch>
            <a:fillRect/>
          </a:stretch>
        </p:blipFill>
        <p:spPr>
          <a:xfrm>
            <a:off x="8549122" y="3755434"/>
            <a:ext cx="3415336" cy="2561502"/>
          </a:xfrm>
          <a:prstGeom prst="rect">
            <a:avLst/>
          </a:prstGeom>
        </p:spPr>
      </p:pic>
      <p:sp>
        <p:nvSpPr>
          <p:cNvPr id="4" name="Zástupný symbol pro zápatí 3"/>
          <p:cNvSpPr>
            <a:spLocks noGrp="1"/>
          </p:cNvSpPr>
          <p:nvPr>
            <p:ph type="ftr" sz="quarter" idx="11"/>
          </p:nvPr>
        </p:nvSpPr>
        <p:spPr>
          <a:xfrm>
            <a:off x="41937" y="6475945"/>
            <a:ext cx="6917210" cy="365125"/>
          </a:xfrm>
        </p:spPr>
        <p:txBody>
          <a:bodyPr/>
          <a:lstStyle/>
          <a:p>
            <a:r>
              <a:rPr lang="en-US" dirty="0"/>
              <a:t>EVS172 </a:t>
            </a:r>
            <a:r>
              <a:rPr lang="en-US" dirty="0" err="1"/>
              <a:t>Evropský</a:t>
            </a:r>
            <a:r>
              <a:rPr lang="en-US" dirty="0"/>
              <a:t> </a:t>
            </a:r>
            <a:r>
              <a:rPr lang="en-US" dirty="0" err="1"/>
              <a:t>parlament</a:t>
            </a:r>
            <a:r>
              <a:rPr lang="en-US" dirty="0"/>
              <a:t> a hlasovací </a:t>
            </a:r>
            <a:r>
              <a:rPr lang="en-US" dirty="0" err="1"/>
              <a:t>schémata</a:t>
            </a:r>
            <a:r>
              <a:rPr lang="en-US" dirty="0"/>
              <a:t> </a:t>
            </a:r>
            <a:r>
              <a:rPr lang="en-US" dirty="0" err="1"/>
              <a:t>poslanců</a:t>
            </a:r>
            <a:endParaRPr lang="en-US" dirty="0"/>
          </a:p>
        </p:txBody>
      </p:sp>
      <p:sp>
        <p:nvSpPr>
          <p:cNvPr id="3" name="TextovéPole 2"/>
          <p:cNvSpPr txBox="1"/>
          <p:nvPr/>
        </p:nvSpPr>
        <p:spPr>
          <a:xfrm>
            <a:off x="581192" y="2057298"/>
            <a:ext cx="7683690" cy="4524315"/>
          </a:xfrm>
          <a:prstGeom prst="rect">
            <a:avLst/>
          </a:prstGeom>
          <a:noFill/>
        </p:spPr>
        <p:txBody>
          <a:bodyPr wrap="square" rtlCol="0">
            <a:spAutoFit/>
          </a:bodyPr>
          <a:lstStyle/>
          <a:p>
            <a:pPr marL="285750" indent="-285750">
              <a:buFont typeface="Arial" panose="020B0604020202020204" pitchFamily="34" charset="0"/>
              <a:buChar char="•"/>
            </a:pPr>
            <a:r>
              <a:rPr lang="cs-CZ" dirty="0">
                <a:solidFill>
                  <a:schemeClr val="tx2"/>
                </a:solidFill>
              </a:rPr>
              <a:t>První volby po Lisabonské smlouvě</a:t>
            </a:r>
          </a:p>
          <a:p>
            <a:pPr marL="285750" indent="-285750">
              <a:buFont typeface="Arial" panose="020B0604020202020204" pitchFamily="34" charset="0"/>
              <a:buChar char="•"/>
            </a:pPr>
            <a:endParaRPr lang="cs-CZ" dirty="0">
              <a:solidFill>
                <a:schemeClr val="tx2"/>
              </a:solidFill>
            </a:endParaRPr>
          </a:p>
          <a:p>
            <a:pPr marL="285750" indent="-285750">
              <a:buFont typeface="Arial" panose="020B0604020202020204" pitchFamily="34" charset="0"/>
              <a:buChar char="•"/>
            </a:pPr>
            <a:r>
              <a:rPr lang="cs-CZ" dirty="0">
                <a:solidFill>
                  <a:schemeClr val="tx2"/>
                </a:solidFill>
              </a:rPr>
              <a:t>Růst pravicových stran - historický úspěch francouzské Národní fronty v čele s Marine </a:t>
            </a:r>
            <a:r>
              <a:rPr lang="cs-CZ" dirty="0" err="1">
                <a:solidFill>
                  <a:schemeClr val="tx2"/>
                </a:solidFill>
              </a:rPr>
              <a:t>Le</a:t>
            </a:r>
            <a:r>
              <a:rPr lang="cs-CZ" dirty="0">
                <a:solidFill>
                  <a:schemeClr val="tx2"/>
                </a:solidFill>
              </a:rPr>
              <a:t> </a:t>
            </a:r>
            <a:r>
              <a:rPr lang="cs-CZ" dirty="0" err="1">
                <a:solidFill>
                  <a:schemeClr val="tx2"/>
                </a:solidFill>
              </a:rPr>
              <a:t>Pen</a:t>
            </a:r>
            <a:endParaRPr lang="cs-CZ" dirty="0">
              <a:solidFill>
                <a:schemeClr val="tx2"/>
              </a:solidFill>
            </a:endParaRPr>
          </a:p>
          <a:p>
            <a:pPr marL="285750" indent="-285750">
              <a:buFont typeface="Arial" panose="020B0604020202020204" pitchFamily="34" charset="0"/>
              <a:buChar char="•"/>
            </a:pPr>
            <a:endParaRPr lang="cs-CZ" dirty="0">
              <a:solidFill>
                <a:schemeClr val="tx2"/>
              </a:solidFill>
            </a:endParaRPr>
          </a:p>
          <a:p>
            <a:pPr marL="285750" indent="-285750">
              <a:buFont typeface="Arial" panose="020B0604020202020204" pitchFamily="34" charset="0"/>
              <a:buChar char="•"/>
            </a:pPr>
            <a:r>
              <a:rPr lang="cs-CZ" dirty="0">
                <a:solidFill>
                  <a:schemeClr val="tx2"/>
                </a:solidFill>
              </a:rPr>
              <a:t>ve Velké Británii zvítězila od roku 1910 jiná strana než labouristé či konzervativci</a:t>
            </a:r>
          </a:p>
          <a:p>
            <a:pPr marL="285750" indent="-285750">
              <a:buFont typeface="Arial" panose="020B0604020202020204" pitchFamily="34" charset="0"/>
              <a:buChar char="•"/>
            </a:pPr>
            <a:endParaRPr lang="cs-CZ" dirty="0">
              <a:solidFill>
                <a:schemeClr val="tx2"/>
              </a:solidFill>
            </a:endParaRPr>
          </a:p>
          <a:p>
            <a:pPr marL="285750" indent="-285750">
              <a:buFont typeface="Arial" panose="020B0604020202020204" pitchFamily="34" charset="0"/>
              <a:buChar char="•"/>
            </a:pPr>
            <a:r>
              <a:rPr lang="cs-CZ" dirty="0">
                <a:solidFill>
                  <a:schemeClr val="tx2"/>
                </a:solidFill>
              </a:rPr>
              <a:t>důkaz </a:t>
            </a:r>
            <a:r>
              <a:rPr lang="cs-CZ" b="1" dirty="0">
                <a:solidFill>
                  <a:schemeClr val="tx2"/>
                </a:solidFill>
              </a:rPr>
              <a:t>růstu podpory extremistických a </a:t>
            </a:r>
            <a:r>
              <a:rPr lang="cs-CZ" b="1" dirty="0" err="1">
                <a:solidFill>
                  <a:schemeClr val="tx2"/>
                </a:solidFill>
              </a:rPr>
              <a:t>protiunijních</a:t>
            </a:r>
            <a:r>
              <a:rPr lang="cs-CZ" b="1" dirty="0">
                <a:solidFill>
                  <a:schemeClr val="tx2"/>
                </a:solidFill>
              </a:rPr>
              <a:t> uskupení </a:t>
            </a:r>
            <a:r>
              <a:rPr lang="cs-CZ" dirty="0">
                <a:solidFill>
                  <a:schemeClr val="tx2"/>
                </a:solidFill>
              </a:rPr>
              <a:t>- Národní fronta (NF) ve Francii, Strana nezávislosti (UKIP) ve Spojeném království, Dánska lidová strana, Strana pro svobodu v Nizozemsku,  Alternativa pro Německo a Svobodní v České republice</a:t>
            </a:r>
          </a:p>
          <a:p>
            <a:pPr marL="285750" indent="-285750">
              <a:buFont typeface="Arial" panose="020B0604020202020204" pitchFamily="34" charset="0"/>
              <a:buChar char="•"/>
            </a:pPr>
            <a:endParaRPr lang="cs-CZ" dirty="0">
              <a:solidFill>
                <a:schemeClr val="tx2"/>
              </a:solidFill>
            </a:endParaRPr>
          </a:p>
          <a:p>
            <a:pPr marL="285750" indent="-285750">
              <a:buFont typeface="Arial" panose="020B0604020202020204" pitchFamily="34" charset="0"/>
              <a:buChar char="•"/>
            </a:pPr>
            <a:r>
              <a:rPr lang="cs-CZ" dirty="0">
                <a:solidFill>
                  <a:schemeClr val="tx2"/>
                </a:solidFill>
              </a:rPr>
              <a:t>neformální velká koalice EPP a S&amp;D udržela většinu v podobě 403 křesel (+ALDE)</a:t>
            </a:r>
          </a:p>
          <a:p>
            <a:endParaRPr lang="cs-CZ" dirty="0"/>
          </a:p>
        </p:txBody>
      </p:sp>
    </p:spTree>
    <p:extLst>
      <p:ext uri="{BB962C8B-B14F-4D97-AF65-F5344CB8AC3E}">
        <p14:creationId xmlns:p14="http://schemas.microsoft.com/office/powerpoint/2010/main" val="3019499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Typologie poslanců</a:t>
            </a:r>
          </a:p>
        </p:txBody>
      </p:sp>
      <p:sp>
        <p:nvSpPr>
          <p:cNvPr id="3" name="Zástupný symbol pro obsah 2"/>
          <p:cNvSpPr>
            <a:spLocks noGrp="1"/>
          </p:cNvSpPr>
          <p:nvPr>
            <p:ph idx="1"/>
          </p:nvPr>
        </p:nvSpPr>
        <p:spPr/>
        <p:txBody>
          <a:bodyPr/>
          <a:lstStyle/>
          <a:p>
            <a:r>
              <a:rPr lang="cs-CZ" dirty="0"/>
              <a:t>Susan </a:t>
            </a:r>
            <a:r>
              <a:rPr lang="cs-CZ" dirty="0" err="1"/>
              <a:t>Scarow</a:t>
            </a:r>
            <a:r>
              <a:rPr lang="cs-CZ" dirty="0"/>
              <a:t> – „</a:t>
            </a:r>
            <a:r>
              <a:rPr lang="cs-CZ" dirty="0" err="1"/>
              <a:t>stepping</a:t>
            </a:r>
            <a:r>
              <a:rPr lang="cs-CZ" dirty="0"/>
              <a:t> stone“ (</a:t>
            </a:r>
            <a:r>
              <a:rPr lang="cs-CZ" b="1" dirty="0"/>
              <a:t>odrazový můstek</a:t>
            </a:r>
            <a:r>
              <a:rPr lang="cs-CZ" dirty="0"/>
              <a:t>), </a:t>
            </a:r>
            <a:r>
              <a:rPr lang="cs-CZ" b="1" dirty="0"/>
              <a:t>evropský kariérista</a:t>
            </a:r>
            <a:r>
              <a:rPr lang="cs-CZ" dirty="0"/>
              <a:t>, „</a:t>
            </a:r>
            <a:r>
              <a:rPr lang="cs-CZ" dirty="0" err="1"/>
              <a:t>vejminek</a:t>
            </a:r>
            <a:r>
              <a:rPr lang="cs-CZ" dirty="0"/>
              <a:t>“</a:t>
            </a:r>
          </a:p>
          <a:p>
            <a:r>
              <a:rPr lang="cs-CZ" dirty="0"/>
              <a:t>Dosažitelnost (těžší než národní úroveň), přístupnost (závisí na pozici) a atraktivita (roste)</a:t>
            </a:r>
          </a:p>
          <a:p>
            <a:r>
              <a:rPr lang="cs-CZ" dirty="0"/>
              <a:t>Odborníci X kariéristi</a:t>
            </a:r>
          </a:p>
          <a:p>
            <a:r>
              <a:rPr lang="cs-CZ" dirty="0" err="1"/>
              <a:t>Bala</a:t>
            </a:r>
            <a:r>
              <a:rPr lang="cs-CZ" dirty="0"/>
              <a:t>, </a:t>
            </a:r>
            <a:r>
              <a:rPr lang="cs-CZ" dirty="0" err="1"/>
              <a:t>Taggart</a:t>
            </a:r>
            <a:r>
              <a:rPr lang="cs-CZ" dirty="0"/>
              <a:t> - </a:t>
            </a:r>
            <a:r>
              <a:rPr lang="cs-CZ" b="1" dirty="0" err="1"/>
              <a:t>policy</a:t>
            </a:r>
            <a:r>
              <a:rPr lang="cs-CZ" b="1" dirty="0"/>
              <a:t> </a:t>
            </a:r>
            <a:r>
              <a:rPr lang="cs-CZ" b="1" dirty="0" err="1"/>
              <a:t>advocate</a:t>
            </a:r>
            <a:r>
              <a:rPr lang="cs-CZ" dirty="0"/>
              <a:t>,(omezený okruh zájmů), </a:t>
            </a:r>
            <a:r>
              <a:rPr lang="cs-CZ" b="1" dirty="0"/>
              <a:t>zástupce volebního obvodu</a:t>
            </a:r>
            <a:r>
              <a:rPr lang="cs-CZ" dirty="0"/>
              <a:t>,  </a:t>
            </a:r>
            <a:r>
              <a:rPr lang="cs-CZ" b="1" dirty="0" err="1"/>
              <a:t>the</a:t>
            </a:r>
            <a:r>
              <a:rPr lang="cs-CZ" b="1" dirty="0"/>
              <a:t> </a:t>
            </a:r>
            <a:r>
              <a:rPr lang="cs-CZ" b="1" dirty="0" err="1"/>
              <a:t>European</a:t>
            </a:r>
            <a:r>
              <a:rPr lang="cs-CZ" b="1" dirty="0"/>
              <a:t> </a:t>
            </a:r>
            <a:r>
              <a:rPr lang="cs-CZ" b="1" dirty="0" err="1"/>
              <a:t>evangelist</a:t>
            </a:r>
            <a:r>
              <a:rPr lang="cs-CZ" b="1" dirty="0"/>
              <a:t> </a:t>
            </a:r>
            <a:r>
              <a:rPr lang="cs-CZ" dirty="0"/>
              <a:t>(zastánce integrace), </a:t>
            </a:r>
            <a:r>
              <a:rPr lang="cs-CZ" b="1" dirty="0" err="1"/>
              <a:t>institucionalista</a:t>
            </a:r>
            <a:r>
              <a:rPr lang="cs-CZ" dirty="0"/>
              <a:t> (cíl sám o sobě) </a:t>
            </a:r>
          </a:p>
          <a:p>
            <a:r>
              <a:rPr lang="cs-CZ" dirty="0"/>
              <a:t>Julien Navarro – </a:t>
            </a:r>
            <a:r>
              <a:rPr lang="cs-CZ" b="1" dirty="0"/>
              <a:t>animátor</a:t>
            </a:r>
            <a:r>
              <a:rPr lang="cs-CZ" dirty="0"/>
              <a:t> (aktivně věnuje evropskému veřejnému prostoru); </a:t>
            </a:r>
            <a:r>
              <a:rPr lang="cs-CZ" b="1" dirty="0"/>
              <a:t>specialista</a:t>
            </a:r>
            <a:r>
              <a:rPr lang="cs-CZ" dirty="0"/>
              <a:t>;  </a:t>
            </a:r>
            <a:r>
              <a:rPr lang="cs-CZ" b="1" dirty="0"/>
              <a:t>zprostředkovatel;</a:t>
            </a:r>
            <a:r>
              <a:rPr lang="cs-CZ" dirty="0"/>
              <a:t>  </a:t>
            </a:r>
            <a:r>
              <a:rPr lang="cs-CZ" b="1" dirty="0"/>
              <a:t>outsider</a:t>
            </a:r>
            <a:r>
              <a:rPr lang="cs-CZ" dirty="0"/>
              <a:t> (zpochybňuje evropský politický systém) a </a:t>
            </a:r>
            <a:r>
              <a:rPr lang="cs-CZ" b="1" dirty="0"/>
              <a:t>diletant</a:t>
            </a:r>
            <a:r>
              <a:rPr lang="cs-CZ" dirty="0"/>
              <a:t> (neprojevuje zájem o svůj mandát). </a:t>
            </a:r>
          </a:p>
          <a:p>
            <a:r>
              <a:rPr lang="cs-CZ" dirty="0"/>
              <a:t>Nathalie </a:t>
            </a:r>
            <a:r>
              <a:rPr lang="cs-CZ" dirty="0" err="1"/>
              <a:t>Brack</a:t>
            </a:r>
            <a:r>
              <a:rPr lang="cs-CZ" dirty="0"/>
              <a:t> – typologie euroskeptiků - exit </a:t>
            </a:r>
            <a:r>
              <a:rPr lang="cs-CZ" dirty="0" err="1"/>
              <a:t>strategy</a:t>
            </a:r>
            <a:r>
              <a:rPr lang="cs-CZ" dirty="0"/>
              <a:t>, </a:t>
            </a:r>
            <a:r>
              <a:rPr lang="cs-CZ" dirty="0" err="1"/>
              <a:t>voice</a:t>
            </a:r>
            <a:r>
              <a:rPr lang="cs-CZ" dirty="0"/>
              <a:t> </a:t>
            </a:r>
            <a:r>
              <a:rPr lang="cs-CZ" dirty="0" err="1"/>
              <a:t>strategy</a:t>
            </a:r>
            <a:r>
              <a:rPr lang="cs-CZ" dirty="0"/>
              <a:t>, veřejný řečník</a:t>
            </a:r>
          </a:p>
        </p:txBody>
      </p:sp>
      <p:sp>
        <p:nvSpPr>
          <p:cNvPr id="4" name="Zástupný symbol pro zápatí 3"/>
          <p:cNvSpPr>
            <a:spLocks noGrp="1"/>
          </p:cNvSpPr>
          <p:nvPr>
            <p:ph type="ftr" sz="quarter" idx="11"/>
          </p:nvPr>
        </p:nvSpPr>
        <p:spPr/>
        <p:txBody>
          <a:bodyPr/>
          <a:lstStyle/>
          <a:p>
            <a:r>
              <a:rPr lang="en-US"/>
              <a:t>EVS172 Evropský parlament a hlasovací schémata poslanců</a:t>
            </a:r>
            <a:endParaRPr lang="en-US" dirty="0"/>
          </a:p>
        </p:txBody>
      </p:sp>
    </p:spTree>
    <p:extLst>
      <p:ext uri="{BB962C8B-B14F-4D97-AF65-F5344CB8AC3E}">
        <p14:creationId xmlns:p14="http://schemas.microsoft.com/office/powerpoint/2010/main" val="2436113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t>Salvati</a:t>
            </a:r>
            <a:r>
              <a:rPr lang="cs-CZ" dirty="0"/>
              <a:t> – amatér, národní politik a evropský politik - </a:t>
            </a:r>
            <a:r>
              <a:rPr lang="en-US" i="1" dirty="0"/>
              <a:t>TOWARDS AN EUROPEAN PARLIAMENTARY CLASS? A PROPOSAL FOR A TYPOLOGY OF THE MEPS</a:t>
            </a:r>
            <a:r>
              <a:rPr lang="cs-CZ" dirty="0"/>
              <a:t> </a:t>
            </a:r>
          </a:p>
        </p:txBody>
      </p:sp>
      <p:pic>
        <p:nvPicPr>
          <p:cNvPr id="5" name="Zástupný symbol pro obsah 4"/>
          <p:cNvPicPr>
            <a:picLocks noGrp="1" noChangeAspect="1"/>
          </p:cNvPicPr>
          <p:nvPr>
            <p:ph idx="1"/>
          </p:nvPr>
        </p:nvPicPr>
        <p:blipFill>
          <a:blip r:embed="rId2"/>
          <a:stretch>
            <a:fillRect/>
          </a:stretch>
        </p:blipFill>
        <p:spPr>
          <a:xfrm>
            <a:off x="1176426" y="1900239"/>
            <a:ext cx="9999625" cy="4386262"/>
          </a:xfrm>
          <a:prstGeom prst="rect">
            <a:avLst/>
          </a:prstGeom>
        </p:spPr>
      </p:pic>
      <p:sp>
        <p:nvSpPr>
          <p:cNvPr id="4" name="Zástupný symbol pro zápatí 3"/>
          <p:cNvSpPr>
            <a:spLocks noGrp="1"/>
          </p:cNvSpPr>
          <p:nvPr>
            <p:ph type="ftr" sz="quarter" idx="11"/>
          </p:nvPr>
        </p:nvSpPr>
        <p:spPr>
          <a:xfrm>
            <a:off x="581192" y="6486797"/>
            <a:ext cx="6917210" cy="365125"/>
          </a:xfrm>
        </p:spPr>
        <p:txBody>
          <a:bodyPr/>
          <a:lstStyle/>
          <a:p>
            <a:r>
              <a:rPr lang="en-US" dirty="0"/>
              <a:t>EVS172 </a:t>
            </a:r>
            <a:r>
              <a:rPr lang="en-US" dirty="0" err="1"/>
              <a:t>Evropský</a:t>
            </a:r>
            <a:r>
              <a:rPr lang="en-US" dirty="0"/>
              <a:t> </a:t>
            </a:r>
            <a:r>
              <a:rPr lang="en-US" dirty="0" err="1"/>
              <a:t>parlament</a:t>
            </a:r>
            <a:r>
              <a:rPr lang="en-US" dirty="0"/>
              <a:t> a hlasovací </a:t>
            </a:r>
            <a:r>
              <a:rPr lang="en-US" dirty="0" err="1"/>
              <a:t>schémata</a:t>
            </a:r>
            <a:r>
              <a:rPr lang="en-US" dirty="0"/>
              <a:t> </a:t>
            </a:r>
            <a:r>
              <a:rPr lang="en-US" dirty="0" err="1"/>
              <a:t>poslanců</a:t>
            </a:r>
            <a:endParaRPr lang="en-US" dirty="0"/>
          </a:p>
        </p:txBody>
      </p:sp>
    </p:spTree>
    <p:extLst>
      <p:ext uri="{BB962C8B-B14F-4D97-AF65-F5344CB8AC3E}">
        <p14:creationId xmlns:p14="http://schemas.microsoft.com/office/powerpoint/2010/main" val="1221841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Salvati</a:t>
            </a:r>
            <a:r>
              <a:rPr lang="cs-CZ" dirty="0"/>
              <a:t> – amatér, národní politik a evropský politik </a:t>
            </a:r>
          </a:p>
        </p:txBody>
      </p:sp>
      <p:pic>
        <p:nvPicPr>
          <p:cNvPr id="6" name="Zástupný symbol pro obsah 5"/>
          <p:cNvPicPr>
            <a:picLocks noGrp="1" noChangeAspect="1"/>
          </p:cNvPicPr>
          <p:nvPr>
            <p:ph idx="1"/>
          </p:nvPr>
        </p:nvPicPr>
        <p:blipFill>
          <a:blip r:embed="rId2"/>
          <a:stretch>
            <a:fillRect/>
          </a:stretch>
        </p:blipFill>
        <p:spPr>
          <a:xfrm>
            <a:off x="193360" y="1715956"/>
            <a:ext cx="10835269" cy="1643243"/>
          </a:xfrm>
          <a:prstGeom prst="rect">
            <a:avLst/>
          </a:prstGeom>
        </p:spPr>
      </p:pic>
      <p:pic>
        <p:nvPicPr>
          <p:cNvPr id="7" name="Obrázek 6"/>
          <p:cNvPicPr>
            <a:picLocks noChangeAspect="1"/>
          </p:cNvPicPr>
          <p:nvPr/>
        </p:nvPicPr>
        <p:blipFill>
          <a:blip r:embed="rId3"/>
          <a:stretch>
            <a:fillRect/>
          </a:stretch>
        </p:blipFill>
        <p:spPr>
          <a:xfrm>
            <a:off x="2914984" y="3021496"/>
            <a:ext cx="6622925" cy="3836504"/>
          </a:xfrm>
          <a:prstGeom prst="rect">
            <a:avLst/>
          </a:prstGeom>
        </p:spPr>
      </p:pic>
      <p:sp>
        <p:nvSpPr>
          <p:cNvPr id="3" name="Šipka doprava 2"/>
          <p:cNvSpPr/>
          <p:nvPr/>
        </p:nvSpPr>
        <p:spPr>
          <a:xfrm>
            <a:off x="2504661" y="4747591"/>
            <a:ext cx="556097" cy="384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Šipka doprava 3"/>
          <p:cNvSpPr/>
          <p:nvPr/>
        </p:nvSpPr>
        <p:spPr>
          <a:xfrm>
            <a:off x="2504661" y="6232035"/>
            <a:ext cx="542845" cy="4108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942634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81192" y="765341"/>
            <a:ext cx="11029616" cy="1013800"/>
          </a:xfrm>
        </p:spPr>
        <p:txBody>
          <a:bodyPr/>
          <a:lstStyle/>
          <a:p>
            <a:r>
              <a:rPr lang="cs-CZ" dirty="0"/>
              <a:t>Evropský parlament – základní fungování</a:t>
            </a:r>
          </a:p>
        </p:txBody>
      </p:sp>
      <p:pic>
        <p:nvPicPr>
          <p:cNvPr id="5" name="Zástupný symbol pro obsah 4"/>
          <p:cNvPicPr>
            <a:picLocks noGrp="1" noChangeAspect="1"/>
          </p:cNvPicPr>
          <p:nvPr>
            <p:ph idx="1"/>
          </p:nvPr>
        </p:nvPicPr>
        <p:blipFill>
          <a:blip r:embed="rId2"/>
          <a:stretch>
            <a:fillRect/>
          </a:stretch>
        </p:blipFill>
        <p:spPr>
          <a:xfrm>
            <a:off x="8788400" y="1779141"/>
            <a:ext cx="2962274" cy="2053843"/>
          </a:xfrm>
          <a:prstGeom prst="rect">
            <a:avLst/>
          </a:prstGeom>
        </p:spPr>
      </p:pic>
      <p:sp>
        <p:nvSpPr>
          <p:cNvPr id="4" name="Zástupný symbol pro zápatí 3"/>
          <p:cNvSpPr>
            <a:spLocks noGrp="1"/>
          </p:cNvSpPr>
          <p:nvPr>
            <p:ph type="ftr" sz="quarter" idx="11"/>
          </p:nvPr>
        </p:nvSpPr>
        <p:spPr>
          <a:xfrm>
            <a:off x="581191" y="6370911"/>
            <a:ext cx="6917210" cy="365125"/>
          </a:xfrm>
        </p:spPr>
        <p:txBody>
          <a:bodyPr/>
          <a:lstStyle/>
          <a:p>
            <a:r>
              <a:rPr lang="en-US" dirty="0"/>
              <a:t>EVS172 </a:t>
            </a:r>
            <a:r>
              <a:rPr lang="en-US" dirty="0" err="1"/>
              <a:t>Evropský</a:t>
            </a:r>
            <a:r>
              <a:rPr lang="en-US" dirty="0"/>
              <a:t> </a:t>
            </a:r>
            <a:r>
              <a:rPr lang="en-US" dirty="0" err="1"/>
              <a:t>parlament</a:t>
            </a:r>
            <a:r>
              <a:rPr lang="en-US" dirty="0"/>
              <a:t> a hlasovací </a:t>
            </a:r>
            <a:r>
              <a:rPr lang="en-US" dirty="0" err="1"/>
              <a:t>schémata</a:t>
            </a:r>
            <a:r>
              <a:rPr lang="en-US" dirty="0"/>
              <a:t> </a:t>
            </a:r>
            <a:r>
              <a:rPr lang="en-US" dirty="0" err="1"/>
              <a:t>poslanců</a:t>
            </a:r>
            <a:endParaRPr lang="en-US" dirty="0"/>
          </a:p>
        </p:txBody>
      </p:sp>
      <p:sp>
        <p:nvSpPr>
          <p:cNvPr id="6" name="Obdélník 5"/>
          <p:cNvSpPr/>
          <p:nvPr/>
        </p:nvSpPr>
        <p:spPr>
          <a:xfrm>
            <a:off x="581192" y="2471027"/>
            <a:ext cx="7621904" cy="1477328"/>
          </a:xfrm>
          <a:prstGeom prst="rect">
            <a:avLst/>
          </a:prstGeom>
        </p:spPr>
        <p:txBody>
          <a:bodyPr wrap="square">
            <a:spAutoFit/>
          </a:bodyPr>
          <a:lstStyle/>
          <a:p>
            <a:pPr marL="285750" indent="-285750" fontAlgn="base">
              <a:buFont typeface="Arial" panose="020B0604020202020204" pitchFamily="34" charset="0"/>
              <a:buChar char="•"/>
            </a:pPr>
            <a:r>
              <a:rPr lang="cs-CZ" dirty="0">
                <a:latin typeface="Arial" panose="020B0604020202020204" pitchFamily="34" charset="0"/>
              </a:rPr>
              <a:t>751 poslanců zvolených ve 28 členských státech (748 k 27. 10. 2016) </a:t>
            </a:r>
          </a:p>
          <a:p>
            <a:pPr marL="285750" indent="-285750" fontAlgn="base">
              <a:buFont typeface="Arial" panose="020B0604020202020204" pitchFamily="34" charset="0"/>
              <a:buChar char="•"/>
            </a:pPr>
            <a:endParaRPr lang="cs-CZ" dirty="0">
              <a:latin typeface="Arial" panose="020B0604020202020204" pitchFamily="34" charset="0"/>
            </a:endParaRPr>
          </a:p>
          <a:p>
            <a:pPr marL="285750" indent="-285750" fontAlgn="base">
              <a:buFont typeface="Arial" panose="020B0604020202020204" pitchFamily="34" charset="0"/>
              <a:buChar char="•"/>
            </a:pPr>
            <a:r>
              <a:rPr lang="cs-CZ" dirty="0">
                <a:latin typeface="Arial" panose="020B0604020202020204" pitchFamily="34" charset="0"/>
              </a:rPr>
              <a:t>Od roku 1979 jsou poslanci voleni všeobecným přímým hlasováním na dobu 5 let</a:t>
            </a:r>
          </a:p>
          <a:p>
            <a:pPr marL="285750" indent="-285750" fontAlgn="base">
              <a:buFont typeface="Arial" panose="020B0604020202020204" pitchFamily="34" charset="0"/>
              <a:buChar char="•"/>
            </a:pPr>
            <a:endParaRPr lang="cs-CZ" i="0" dirty="0">
              <a:effectLst/>
              <a:latin typeface="Arial" panose="020B0604020202020204" pitchFamily="34" charset="0"/>
            </a:endParaRPr>
          </a:p>
        </p:txBody>
      </p:sp>
      <p:sp>
        <p:nvSpPr>
          <p:cNvPr id="7" name="Obdélník 6"/>
          <p:cNvSpPr/>
          <p:nvPr/>
        </p:nvSpPr>
        <p:spPr>
          <a:xfrm>
            <a:off x="581191" y="3782597"/>
            <a:ext cx="11471109" cy="1969770"/>
          </a:xfrm>
          <a:prstGeom prst="rect">
            <a:avLst/>
          </a:prstGeom>
        </p:spPr>
        <p:txBody>
          <a:bodyPr wrap="square">
            <a:spAutoFit/>
          </a:bodyPr>
          <a:lstStyle/>
          <a:p>
            <a:pPr marL="285750" indent="-285750" fontAlgn="base">
              <a:buFont typeface="Arial" panose="020B0604020202020204" pitchFamily="34" charset="0"/>
              <a:buChar char="•"/>
            </a:pPr>
            <a:r>
              <a:rPr lang="cs-CZ" dirty="0">
                <a:latin typeface="Arial" panose="020B0604020202020204" pitchFamily="34" charset="0"/>
              </a:rPr>
              <a:t>Poslanci zasedají podle svých politických preferencí X "nezařazení poslanci".</a:t>
            </a:r>
          </a:p>
          <a:p>
            <a:pPr marL="285750" indent="-285750" fontAlgn="base">
              <a:buFont typeface="Arial" panose="020B0604020202020204" pitchFamily="34" charset="0"/>
              <a:buChar char="•"/>
            </a:pPr>
            <a:endParaRPr lang="cs-CZ" dirty="0">
              <a:latin typeface="Arial" panose="020B0604020202020204" pitchFamily="34" charset="0"/>
            </a:endParaRPr>
          </a:p>
          <a:p>
            <a:pPr marL="285750" indent="-285750" fontAlgn="base">
              <a:buFont typeface="Arial" panose="020B0604020202020204" pitchFamily="34" charset="0"/>
              <a:buChar char="•"/>
            </a:pPr>
            <a:r>
              <a:rPr lang="cs-CZ" dirty="0">
                <a:latin typeface="inherit"/>
              </a:rPr>
              <a:t>Brusel a Štrasburk </a:t>
            </a:r>
            <a:r>
              <a:rPr lang="cs-CZ" dirty="0">
                <a:latin typeface="Arial" panose="020B0604020202020204" pitchFamily="34" charset="0"/>
              </a:rPr>
              <a:t>- vlastní zasedací pořádky, které jsou před každým plenárním zasedáním aktualizovány</a:t>
            </a:r>
          </a:p>
          <a:p>
            <a:pPr fontAlgn="base"/>
            <a:endParaRPr lang="cs-CZ" dirty="0">
              <a:latin typeface="Arial" panose="020B0604020202020204" pitchFamily="34" charset="0"/>
            </a:endParaRPr>
          </a:p>
          <a:p>
            <a:pPr marL="285750" indent="-285750" fontAlgn="base">
              <a:buFont typeface="Arial" panose="020B0604020202020204" pitchFamily="34" charset="0"/>
              <a:buChar char="•"/>
            </a:pPr>
            <a:r>
              <a:rPr lang="cs-CZ" dirty="0">
                <a:latin typeface="Arial" panose="020B0604020202020204" pitchFamily="34" charset="0"/>
                <a:cs typeface="Arial" panose="020B0604020202020204" pitchFamily="34" charset="0"/>
              </a:rPr>
              <a:t>Parlament zasedá každý rok, aniž by bylo nutné jej svolávat, druhé úterý v březnu a sám rozhoduje o délce přerušení zasedání - </a:t>
            </a:r>
            <a:r>
              <a:rPr lang="cs-CZ" sz="1400" dirty="0">
                <a:latin typeface="Arial" panose="020B0604020202020204" pitchFamily="34" charset="0"/>
                <a:cs typeface="Arial" panose="020B0604020202020204" pitchFamily="34" charset="0"/>
              </a:rPr>
              <a:t>mimořádně může EP svolat předseda - z vlastního podnětu, na žádost většiny všech poslanců nebo na žádost Komise či Rady</a:t>
            </a:r>
            <a:endParaRPr lang="cs-CZ" sz="1400" b="0"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7749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salvati</a:t>
            </a:r>
            <a:r>
              <a:rPr lang="cs-CZ" dirty="0"/>
              <a:t> – amatér, národní politik a evropský politik </a:t>
            </a:r>
          </a:p>
        </p:txBody>
      </p:sp>
      <p:pic>
        <p:nvPicPr>
          <p:cNvPr id="5" name="Zástupný symbol pro obsah 4"/>
          <p:cNvPicPr>
            <a:picLocks noGrp="1" noChangeAspect="1"/>
          </p:cNvPicPr>
          <p:nvPr>
            <p:ph idx="1"/>
          </p:nvPr>
        </p:nvPicPr>
        <p:blipFill>
          <a:blip r:embed="rId2"/>
          <a:stretch>
            <a:fillRect/>
          </a:stretch>
        </p:blipFill>
        <p:spPr>
          <a:xfrm>
            <a:off x="2253608" y="1943100"/>
            <a:ext cx="8209768" cy="4549775"/>
          </a:xfrm>
          <a:prstGeom prst="rect">
            <a:avLst/>
          </a:prstGeom>
        </p:spPr>
      </p:pic>
      <p:sp>
        <p:nvSpPr>
          <p:cNvPr id="4" name="Zástupný symbol pro zápatí 3"/>
          <p:cNvSpPr>
            <a:spLocks noGrp="1"/>
          </p:cNvSpPr>
          <p:nvPr>
            <p:ph type="ftr" sz="quarter" idx="11"/>
          </p:nvPr>
        </p:nvSpPr>
        <p:spPr>
          <a:xfrm>
            <a:off x="0" y="6492875"/>
            <a:ext cx="6917210" cy="365125"/>
          </a:xfrm>
        </p:spPr>
        <p:txBody>
          <a:bodyPr/>
          <a:lstStyle/>
          <a:p>
            <a:r>
              <a:rPr lang="en-US" dirty="0"/>
              <a:t>EVS172 </a:t>
            </a:r>
            <a:r>
              <a:rPr lang="en-US" dirty="0" err="1"/>
              <a:t>Evropský</a:t>
            </a:r>
            <a:r>
              <a:rPr lang="en-US" dirty="0"/>
              <a:t> </a:t>
            </a:r>
            <a:r>
              <a:rPr lang="en-US" dirty="0" err="1"/>
              <a:t>parlament</a:t>
            </a:r>
            <a:r>
              <a:rPr lang="en-US" dirty="0"/>
              <a:t> a hlasovací </a:t>
            </a:r>
            <a:r>
              <a:rPr lang="en-US" dirty="0" err="1"/>
              <a:t>schémata</a:t>
            </a:r>
            <a:r>
              <a:rPr lang="en-US" dirty="0"/>
              <a:t> </a:t>
            </a:r>
            <a:r>
              <a:rPr lang="en-US" dirty="0" err="1"/>
              <a:t>poslanců</a:t>
            </a:r>
            <a:endParaRPr lang="en-US" dirty="0"/>
          </a:p>
        </p:txBody>
      </p:sp>
      <p:sp>
        <p:nvSpPr>
          <p:cNvPr id="3" name="Šipka doprava 2"/>
          <p:cNvSpPr/>
          <p:nvPr/>
        </p:nvSpPr>
        <p:spPr>
          <a:xfrm>
            <a:off x="1988195" y="2981739"/>
            <a:ext cx="530825" cy="4240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Šipka doprava 5"/>
          <p:cNvSpPr/>
          <p:nvPr/>
        </p:nvSpPr>
        <p:spPr>
          <a:xfrm>
            <a:off x="1962923" y="4252291"/>
            <a:ext cx="556097" cy="384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Šipka doprava 6"/>
          <p:cNvSpPr/>
          <p:nvPr/>
        </p:nvSpPr>
        <p:spPr>
          <a:xfrm>
            <a:off x="1988195" y="4479435"/>
            <a:ext cx="556097" cy="384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845012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err="1"/>
              <a:t>Salvati</a:t>
            </a:r>
            <a:r>
              <a:rPr lang="cs-CZ" dirty="0"/>
              <a:t> - </a:t>
            </a:r>
            <a:r>
              <a:rPr lang="en-US" i="1" dirty="0"/>
              <a:t>TOWARDS AN EUROPEAN PARLIAMENTARY CLASS? A PROPOSAL FOR A TYPOLOGY OF THE MEPS</a:t>
            </a:r>
            <a:endParaRPr lang="cs-CZ" i="1" dirty="0"/>
          </a:p>
        </p:txBody>
      </p:sp>
      <p:sp>
        <p:nvSpPr>
          <p:cNvPr id="3" name="Zástupný symbol pro obsah 2"/>
          <p:cNvSpPr>
            <a:spLocks noGrp="1"/>
          </p:cNvSpPr>
          <p:nvPr>
            <p:ph idx="1"/>
          </p:nvPr>
        </p:nvSpPr>
        <p:spPr/>
        <p:txBody>
          <a:bodyPr/>
          <a:lstStyle/>
          <a:p>
            <a:endParaRPr lang="cs-CZ" dirty="0"/>
          </a:p>
          <a:p>
            <a:endParaRPr lang="cs-CZ" dirty="0"/>
          </a:p>
          <a:p>
            <a:endParaRPr lang="cs-CZ" dirty="0"/>
          </a:p>
          <a:p>
            <a:r>
              <a:rPr lang="cs-CZ" dirty="0"/>
              <a:t>EP se stává atraktivnějším orgán – větší zájem o práci</a:t>
            </a:r>
          </a:p>
          <a:p>
            <a:r>
              <a:rPr lang="cs-CZ" dirty="0"/>
              <a:t>Čím je větší role EP, tím je snazší přilákat politiky s evropskými zájmy nebo profesionály</a:t>
            </a:r>
          </a:p>
          <a:p>
            <a:r>
              <a:rPr lang="cs-CZ" dirty="0"/>
              <a:t>„Lepší“ obsazení EP vysvětluje rostoucí schopnost EP čelit a někdy vyhrát nad ostatními evropskými institucemi</a:t>
            </a:r>
          </a:p>
        </p:txBody>
      </p:sp>
      <p:sp>
        <p:nvSpPr>
          <p:cNvPr id="4" name="Zástupný symbol pro zápatí 3"/>
          <p:cNvSpPr>
            <a:spLocks noGrp="1"/>
          </p:cNvSpPr>
          <p:nvPr>
            <p:ph type="ftr" sz="quarter" idx="11"/>
          </p:nvPr>
        </p:nvSpPr>
        <p:spPr/>
        <p:txBody>
          <a:bodyPr/>
          <a:lstStyle/>
          <a:p>
            <a:r>
              <a:rPr lang="en-US"/>
              <a:t>EVS172 Evropský parlament a hlasovací schémata poslanců</a:t>
            </a:r>
            <a:endParaRPr lang="en-US" dirty="0"/>
          </a:p>
        </p:txBody>
      </p:sp>
      <p:pic>
        <p:nvPicPr>
          <p:cNvPr id="5" name="Obrázek 4"/>
          <p:cNvPicPr>
            <a:picLocks noChangeAspect="1"/>
          </p:cNvPicPr>
          <p:nvPr/>
        </p:nvPicPr>
        <p:blipFill>
          <a:blip r:embed="rId2"/>
          <a:stretch>
            <a:fillRect/>
          </a:stretch>
        </p:blipFill>
        <p:spPr>
          <a:xfrm>
            <a:off x="6584002" y="1365121"/>
            <a:ext cx="4534572" cy="3024525"/>
          </a:xfrm>
          <a:prstGeom prst="rect">
            <a:avLst/>
          </a:prstGeom>
        </p:spPr>
      </p:pic>
    </p:spTree>
    <p:extLst>
      <p:ext uri="{BB962C8B-B14F-4D97-AF65-F5344CB8AC3E}">
        <p14:creationId xmlns:p14="http://schemas.microsoft.com/office/powerpoint/2010/main" val="42837577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Kodex chování poslance</a:t>
            </a:r>
          </a:p>
        </p:txBody>
      </p:sp>
      <p:sp>
        <p:nvSpPr>
          <p:cNvPr id="3" name="Zástupný symbol pro obsah 2"/>
          <p:cNvSpPr>
            <a:spLocks noGrp="1"/>
          </p:cNvSpPr>
          <p:nvPr>
            <p:ph idx="1"/>
          </p:nvPr>
        </p:nvSpPr>
        <p:spPr>
          <a:xfrm>
            <a:off x="581192" y="2180496"/>
            <a:ext cx="11029615" cy="4275345"/>
          </a:xfrm>
        </p:spPr>
        <p:txBody>
          <a:bodyPr>
            <a:normAutofit/>
          </a:bodyPr>
          <a:lstStyle/>
          <a:p>
            <a:pPr fontAlgn="base"/>
            <a:r>
              <a:rPr lang="cs-CZ" dirty="0"/>
              <a:t>vstoupil v platnost dne </a:t>
            </a:r>
            <a:r>
              <a:rPr lang="cs-CZ" b="1" dirty="0"/>
              <a:t>1. ledna 2012</a:t>
            </a:r>
          </a:p>
          <a:p>
            <a:pPr fontAlgn="base"/>
            <a:r>
              <a:rPr lang="cs-CZ" dirty="0"/>
              <a:t>„</a:t>
            </a:r>
            <a:r>
              <a:rPr lang="cs-CZ" i="1" dirty="0"/>
              <a:t>poslanci mají jednat výhradně ve veřejném zájmu a vykonávat svou práci podle zásad nezainteresovanosti, bezúhonnosti, transparentnosti, náležité péče, čestnosti, odpovědnosti a respektování dobré pověsti EP</a:t>
            </a:r>
            <a:r>
              <a:rPr lang="cs-CZ" dirty="0"/>
              <a:t>“</a:t>
            </a:r>
          </a:p>
          <a:p>
            <a:pPr fontAlgn="base"/>
            <a:r>
              <a:rPr lang="cs-CZ" b="1" dirty="0"/>
              <a:t>Definuje střet zájmů </a:t>
            </a:r>
            <a:r>
              <a:rPr lang="cs-CZ" dirty="0"/>
              <a:t>- pravidla pro oficiální </a:t>
            </a:r>
            <a:r>
              <a:rPr lang="cs-CZ" b="1" dirty="0"/>
              <a:t>dary,</a:t>
            </a:r>
            <a:r>
              <a:rPr lang="cs-CZ" dirty="0"/>
              <a:t> které poslanci obdrží, a pro </a:t>
            </a:r>
            <a:r>
              <a:rPr lang="cs-CZ" b="1" dirty="0"/>
              <a:t>pracovní činnost </a:t>
            </a:r>
            <a:r>
              <a:rPr lang="cs-CZ" dirty="0"/>
              <a:t>poslanců po skončení mandátu</a:t>
            </a:r>
          </a:p>
          <a:p>
            <a:pPr fontAlgn="base"/>
            <a:r>
              <a:rPr lang="cs-CZ" dirty="0"/>
              <a:t>Povinnost překládat podrobné prohlášení o svých finančních zájmech</a:t>
            </a:r>
          </a:p>
          <a:p>
            <a:pPr fontAlgn="base"/>
            <a:r>
              <a:rPr lang="cs-CZ" dirty="0"/>
              <a:t>Musí rovněž deklarovat svou přítomnost na akcích pořádaných třetími stranami, pokud třetí strana proplácí nebo přímo hradí cestovní výlohy, ubytování nebo diety. Údaje lze nalézt v osobních profilech poslanců.</a:t>
            </a:r>
          </a:p>
          <a:p>
            <a:pPr fontAlgn="base"/>
            <a:r>
              <a:rPr lang="cs-CZ" dirty="0"/>
              <a:t>Porušení kodexu je stíháno </a:t>
            </a:r>
            <a:r>
              <a:rPr lang="cs-CZ" b="1" dirty="0"/>
              <a:t>sankcemi</a:t>
            </a:r>
            <a:r>
              <a:rPr lang="cs-CZ" dirty="0"/>
              <a:t>, které ukládá předseda Parlamentu.</a:t>
            </a:r>
            <a:endParaRPr lang="cs-CZ" dirty="0">
              <a:hlinkClick r:id="rId2"/>
            </a:endParaRPr>
          </a:p>
          <a:p>
            <a:pPr fontAlgn="base"/>
            <a:r>
              <a:rPr lang="cs-CZ" dirty="0">
                <a:hlinkClick r:id="rId2"/>
              </a:rPr>
              <a:t>http://www.europarl.europa.eu/pdf/meps/gifts_register_8.pdf</a:t>
            </a:r>
            <a:r>
              <a:rPr lang="cs-CZ" dirty="0"/>
              <a:t>  (registr darů)</a:t>
            </a:r>
          </a:p>
          <a:p>
            <a:endParaRPr lang="cs-CZ" dirty="0"/>
          </a:p>
        </p:txBody>
      </p:sp>
      <p:sp>
        <p:nvSpPr>
          <p:cNvPr id="4" name="Zástupný symbol pro zápatí 3"/>
          <p:cNvSpPr>
            <a:spLocks noGrp="1"/>
          </p:cNvSpPr>
          <p:nvPr>
            <p:ph type="ftr" sz="quarter" idx="11"/>
          </p:nvPr>
        </p:nvSpPr>
        <p:spPr>
          <a:xfrm>
            <a:off x="130816" y="6455841"/>
            <a:ext cx="6917210" cy="365125"/>
          </a:xfrm>
        </p:spPr>
        <p:txBody>
          <a:bodyPr/>
          <a:lstStyle/>
          <a:p>
            <a:r>
              <a:rPr lang="en-US" dirty="0"/>
              <a:t>EVS172 </a:t>
            </a:r>
            <a:r>
              <a:rPr lang="en-US" dirty="0" err="1"/>
              <a:t>Evropský</a:t>
            </a:r>
            <a:r>
              <a:rPr lang="en-US" dirty="0"/>
              <a:t> </a:t>
            </a:r>
            <a:r>
              <a:rPr lang="en-US" dirty="0" err="1"/>
              <a:t>parlament</a:t>
            </a:r>
            <a:r>
              <a:rPr lang="en-US" dirty="0"/>
              <a:t> a hlasovací </a:t>
            </a:r>
            <a:r>
              <a:rPr lang="en-US" dirty="0" err="1"/>
              <a:t>schémata</a:t>
            </a:r>
            <a:r>
              <a:rPr lang="en-US" dirty="0"/>
              <a:t> </a:t>
            </a:r>
            <a:r>
              <a:rPr lang="en-US" dirty="0" err="1"/>
              <a:t>poslanců</a:t>
            </a:r>
            <a:endParaRPr lang="en-US" dirty="0"/>
          </a:p>
        </p:txBody>
      </p:sp>
    </p:spTree>
    <p:extLst>
      <p:ext uri="{BB962C8B-B14F-4D97-AF65-F5344CB8AC3E}">
        <p14:creationId xmlns:p14="http://schemas.microsoft.com/office/powerpoint/2010/main" val="3216447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Platy, Důchody a příspěvky</a:t>
            </a:r>
          </a:p>
        </p:txBody>
      </p:sp>
      <p:sp>
        <p:nvSpPr>
          <p:cNvPr id="3" name="Zástupný symbol pro obsah 2"/>
          <p:cNvSpPr>
            <a:spLocks noGrp="1"/>
          </p:cNvSpPr>
          <p:nvPr>
            <p:ph idx="1"/>
          </p:nvPr>
        </p:nvSpPr>
        <p:spPr>
          <a:xfrm>
            <a:off x="581192" y="2638633"/>
            <a:ext cx="11029615" cy="3678303"/>
          </a:xfrm>
        </p:spPr>
        <p:txBody>
          <a:bodyPr>
            <a:normAutofit fontScale="85000" lnSpcReduction="20000"/>
          </a:bodyPr>
          <a:lstStyle/>
          <a:p>
            <a:pPr fontAlgn="base"/>
            <a:r>
              <a:rPr lang="cs-CZ" b="1" dirty="0"/>
              <a:t>Platy</a:t>
            </a:r>
          </a:p>
          <a:p>
            <a:pPr lvl="1" fontAlgn="base"/>
            <a:r>
              <a:rPr lang="cs-CZ" dirty="0"/>
              <a:t>poslanci EP pobírají stejný plat v souladu s jednotným statutem, který vstoupil v platnost v červenci 2009</a:t>
            </a:r>
          </a:p>
          <a:p>
            <a:pPr lvl="1" fontAlgn="base"/>
            <a:r>
              <a:rPr lang="cs-CZ" dirty="0"/>
              <a:t>Od 1. 7. 2015 činí hrubý měsíční plat poslanců EP podle jednotného statutu 8 213,02 € po odvodech plat činí </a:t>
            </a:r>
            <a:r>
              <a:rPr lang="cs-CZ" b="1" dirty="0"/>
              <a:t>6 400,04 € </a:t>
            </a:r>
            <a:r>
              <a:rPr lang="cs-CZ" dirty="0"/>
              <a:t>(Členské státy mohou plat podrobit rovněž vnitrostátnímu zdanění)</a:t>
            </a:r>
          </a:p>
          <a:p>
            <a:pPr lvl="1" fontAlgn="base"/>
            <a:r>
              <a:rPr lang="cs-CZ" dirty="0"/>
              <a:t>Poslanci EP, kteří vykonávali mandát v Parlamentu již před volbami v roce 2009, se mohli rozhodnout pro zachování předchozího vnitrostátního systému pro plat, odchodné a důchody</a:t>
            </a:r>
          </a:p>
          <a:p>
            <a:pPr fontAlgn="base"/>
            <a:r>
              <a:rPr lang="cs-CZ" b="1" dirty="0"/>
              <a:t>Důchody</a:t>
            </a:r>
          </a:p>
          <a:p>
            <a:pPr lvl="1" fontAlgn="base"/>
            <a:r>
              <a:rPr lang="cs-CZ" dirty="0"/>
              <a:t>Podle statutu mají bývalí poslanci nárok na starobní důchod počínaje 63. rokem věku</a:t>
            </a:r>
          </a:p>
          <a:p>
            <a:pPr lvl="1" fontAlgn="base"/>
            <a:r>
              <a:rPr lang="cs-CZ" dirty="0"/>
              <a:t>Výše starobního důchodu činí 3,5 % platu za každý dovršený rok výkonu mandátu, úhrnem však nejvýše 70 %</a:t>
            </a:r>
          </a:p>
          <a:p>
            <a:r>
              <a:rPr lang="cs-CZ" b="1" dirty="0"/>
              <a:t>Další zdroje</a:t>
            </a:r>
          </a:p>
          <a:p>
            <a:pPr lvl="1"/>
            <a:r>
              <a:rPr lang="cs-CZ" dirty="0"/>
              <a:t>Denní příspěvek (</a:t>
            </a:r>
            <a:r>
              <a:rPr lang="cs-CZ" b="1" dirty="0"/>
              <a:t>306 denní příspěvek €</a:t>
            </a:r>
            <a:r>
              <a:rPr lang="cs-CZ" dirty="0"/>
              <a:t>)</a:t>
            </a:r>
          </a:p>
          <a:p>
            <a:pPr lvl="1"/>
            <a:r>
              <a:rPr lang="cs-CZ" dirty="0"/>
              <a:t>Cestovní výdaje</a:t>
            </a:r>
          </a:p>
          <a:p>
            <a:pPr lvl="1"/>
            <a:r>
              <a:rPr lang="cs-CZ" dirty="0"/>
              <a:t>Příspěvek na všeobecné výdaje</a:t>
            </a:r>
          </a:p>
          <a:p>
            <a:pPr marL="0" indent="0">
              <a:buNone/>
            </a:pPr>
            <a:endParaRPr lang="cs-CZ" b="1" dirty="0"/>
          </a:p>
          <a:p>
            <a:endParaRPr lang="cs-CZ" dirty="0"/>
          </a:p>
        </p:txBody>
      </p:sp>
      <p:sp>
        <p:nvSpPr>
          <p:cNvPr id="4" name="Zástupný symbol pro zápatí 3"/>
          <p:cNvSpPr>
            <a:spLocks noGrp="1"/>
          </p:cNvSpPr>
          <p:nvPr>
            <p:ph type="ftr" sz="quarter" idx="11"/>
          </p:nvPr>
        </p:nvSpPr>
        <p:spPr>
          <a:xfrm>
            <a:off x="581192" y="6316936"/>
            <a:ext cx="6917210" cy="365125"/>
          </a:xfrm>
        </p:spPr>
        <p:txBody>
          <a:bodyPr/>
          <a:lstStyle/>
          <a:p>
            <a:r>
              <a:rPr lang="en-US" dirty="0"/>
              <a:t>EVS172 </a:t>
            </a:r>
            <a:r>
              <a:rPr lang="en-US" dirty="0" err="1"/>
              <a:t>Evropský</a:t>
            </a:r>
            <a:r>
              <a:rPr lang="en-US" dirty="0"/>
              <a:t> </a:t>
            </a:r>
            <a:r>
              <a:rPr lang="en-US" dirty="0" err="1"/>
              <a:t>parlament</a:t>
            </a:r>
            <a:r>
              <a:rPr lang="en-US" dirty="0"/>
              <a:t> a hlasovací </a:t>
            </a:r>
            <a:r>
              <a:rPr lang="en-US" dirty="0" err="1"/>
              <a:t>schémata</a:t>
            </a:r>
            <a:r>
              <a:rPr lang="en-US" dirty="0"/>
              <a:t> </a:t>
            </a:r>
            <a:r>
              <a:rPr lang="en-US" dirty="0" err="1"/>
              <a:t>poslanců</a:t>
            </a:r>
            <a:endParaRPr lang="en-US" dirty="0"/>
          </a:p>
        </p:txBody>
      </p:sp>
    </p:spTree>
    <p:extLst>
      <p:ext uri="{BB962C8B-B14F-4D97-AF65-F5344CB8AC3E}">
        <p14:creationId xmlns:p14="http://schemas.microsoft.com/office/powerpoint/2010/main" val="22724083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asistenti</a:t>
            </a:r>
          </a:p>
        </p:txBody>
      </p:sp>
      <p:sp>
        <p:nvSpPr>
          <p:cNvPr id="3" name="Zástupný symbol pro obsah 2"/>
          <p:cNvSpPr>
            <a:spLocks noGrp="1"/>
          </p:cNvSpPr>
          <p:nvPr>
            <p:ph idx="1"/>
          </p:nvPr>
        </p:nvSpPr>
        <p:spPr>
          <a:xfrm>
            <a:off x="422166" y="1715956"/>
            <a:ext cx="11029615" cy="4220754"/>
          </a:xfrm>
        </p:spPr>
        <p:txBody>
          <a:bodyPr>
            <a:normAutofit/>
          </a:bodyPr>
          <a:lstStyle/>
          <a:p>
            <a:r>
              <a:rPr lang="cs-CZ" dirty="0"/>
              <a:t>Akreditovaný asistent působí v jednom ze tří pracovních míst Evropského parlamentu (Brusel, Lucemburk nebo Štrasburk) </a:t>
            </a:r>
          </a:p>
          <a:p>
            <a:r>
              <a:rPr lang="cs-CZ" dirty="0"/>
              <a:t>Poslanci mohou </a:t>
            </a:r>
            <a:r>
              <a:rPr lang="cs-CZ" b="1" dirty="0"/>
              <a:t>zaměstnávat tři</a:t>
            </a:r>
            <a:r>
              <a:rPr lang="cs-CZ" dirty="0"/>
              <a:t>, za určitých podmínek až čtyři akreditované asistenty</a:t>
            </a:r>
          </a:p>
          <a:p>
            <a:r>
              <a:rPr lang="cs-CZ" b="1" dirty="0"/>
              <a:t>Akreditovaný asistent </a:t>
            </a:r>
            <a:r>
              <a:rPr lang="cs-CZ" dirty="0"/>
              <a:t>uzavírá pracovní smlouvu podle evropských právních předpisů přímo s Parlamentem</a:t>
            </a:r>
          </a:p>
          <a:p>
            <a:r>
              <a:rPr lang="cs-CZ" b="1" dirty="0"/>
              <a:t>Místní asistent </a:t>
            </a:r>
            <a:r>
              <a:rPr lang="cs-CZ" dirty="0"/>
              <a:t>působí v jednom z členských států EU a pracovní smlouvu nebo smlouvu o poskytování služeb podle soukromého práva uzavírá přímo s poslancem - smlouva se řídí vnitrostátními právními předpisy</a:t>
            </a:r>
          </a:p>
          <a:p>
            <a:r>
              <a:rPr lang="cs-CZ" dirty="0"/>
              <a:t>V prostorách EP a v členských státech mohou navíc poslanci přivítat i stážisty</a:t>
            </a:r>
          </a:p>
          <a:p>
            <a:r>
              <a:rPr lang="cs-CZ" dirty="0"/>
              <a:t>V roce 2016 měl každý poslanec k dispozici měsíčně částku </a:t>
            </a:r>
            <a:r>
              <a:rPr lang="cs-CZ" b="1" dirty="0"/>
              <a:t>23 392 € </a:t>
            </a:r>
            <a:r>
              <a:rPr lang="cs-CZ" dirty="0"/>
              <a:t>- částka se nevyplácí poslancům, ale představuje mzdu asistentů a platby organizacím pověřeným výběrem daně z příjmů</a:t>
            </a:r>
          </a:p>
        </p:txBody>
      </p:sp>
      <p:sp>
        <p:nvSpPr>
          <p:cNvPr id="4" name="Zástupný symbol pro zápatí 3"/>
          <p:cNvSpPr>
            <a:spLocks noGrp="1"/>
          </p:cNvSpPr>
          <p:nvPr>
            <p:ph type="ftr" sz="quarter" idx="11"/>
          </p:nvPr>
        </p:nvSpPr>
        <p:spPr>
          <a:xfrm>
            <a:off x="581192" y="6401250"/>
            <a:ext cx="6917210" cy="365125"/>
          </a:xfrm>
        </p:spPr>
        <p:txBody>
          <a:bodyPr/>
          <a:lstStyle/>
          <a:p>
            <a:r>
              <a:rPr lang="en-US" dirty="0"/>
              <a:t>EVS172 </a:t>
            </a:r>
            <a:r>
              <a:rPr lang="en-US" dirty="0" err="1"/>
              <a:t>Evropský</a:t>
            </a:r>
            <a:r>
              <a:rPr lang="en-US" dirty="0"/>
              <a:t> </a:t>
            </a:r>
            <a:r>
              <a:rPr lang="en-US" dirty="0" err="1"/>
              <a:t>parlament</a:t>
            </a:r>
            <a:r>
              <a:rPr lang="en-US" dirty="0"/>
              <a:t> a hlasovací </a:t>
            </a:r>
            <a:r>
              <a:rPr lang="en-US" dirty="0" err="1"/>
              <a:t>schémata</a:t>
            </a:r>
            <a:r>
              <a:rPr lang="en-US" dirty="0"/>
              <a:t> </a:t>
            </a:r>
            <a:r>
              <a:rPr lang="en-US" dirty="0" err="1"/>
              <a:t>poslanců</a:t>
            </a:r>
            <a:endParaRPr lang="en-US" dirty="0"/>
          </a:p>
        </p:txBody>
      </p:sp>
    </p:spTree>
    <p:extLst>
      <p:ext uri="{BB962C8B-B14F-4D97-AF65-F5344CB8AC3E}">
        <p14:creationId xmlns:p14="http://schemas.microsoft.com/office/powerpoint/2010/main" val="19666617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Politické skupiny/frakce </a:t>
            </a:r>
          </a:p>
        </p:txBody>
      </p:sp>
      <p:pic>
        <p:nvPicPr>
          <p:cNvPr id="5" name="Zástupný symbol pro obsah 4"/>
          <p:cNvPicPr>
            <a:picLocks noGrp="1" noChangeAspect="1"/>
          </p:cNvPicPr>
          <p:nvPr>
            <p:ph idx="1"/>
          </p:nvPr>
        </p:nvPicPr>
        <p:blipFill>
          <a:blip r:embed="rId2"/>
          <a:stretch>
            <a:fillRect/>
          </a:stretch>
        </p:blipFill>
        <p:spPr>
          <a:xfrm>
            <a:off x="1934816" y="1866900"/>
            <a:ext cx="8778361" cy="4158929"/>
          </a:xfrm>
          <a:prstGeom prst="rect">
            <a:avLst/>
          </a:prstGeom>
        </p:spPr>
      </p:pic>
      <p:sp>
        <p:nvSpPr>
          <p:cNvPr id="4" name="Zástupný symbol pro zápatí 3"/>
          <p:cNvSpPr>
            <a:spLocks noGrp="1"/>
          </p:cNvSpPr>
          <p:nvPr>
            <p:ph type="ftr" sz="quarter" idx="11"/>
          </p:nvPr>
        </p:nvSpPr>
        <p:spPr/>
        <p:txBody>
          <a:bodyPr/>
          <a:lstStyle/>
          <a:p>
            <a:r>
              <a:rPr lang="en-US"/>
              <a:t>EVS172 Evropský parlament a hlasovací schémata poslanců</a:t>
            </a:r>
            <a:endParaRPr lang="en-US" dirty="0"/>
          </a:p>
        </p:txBody>
      </p:sp>
    </p:spTree>
    <p:extLst>
      <p:ext uri="{BB962C8B-B14F-4D97-AF65-F5344CB8AC3E}">
        <p14:creationId xmlns:p14="http://schemas.microsoft.com/office/powerpoint/2010/main" val="689439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Politické skupiny/frakce </a:t>
            </a:r>
          </a:p>
        </p:txBody>
      </p:sp>
      <p:sp>
        <p:nvSpPr>
          <p:cNvPr id="3" name="Zástupný symbol pro obsah 2"/>
          <p:cNvSpPr>
            <a:spLocks noGrp="1"/>
          </p:cNvSpPr>
          <p:nvPr>
            <p:ph idx="1"/>
          </p:nvPr>
        </p:nvSpPr>
        <p:spPr/>
        <p:txBody>
          <a:bodyPr>
            <a:normAutofit fontScale="85000" lnSpcReduction="20000"/>
          </a:bodyPr>
          <a:lstStyle/>
          <a:p>
            <a:r>
              <a:rPr lang="cs-CZ" dirty="0"/>
              <a:t>Politické skupiny v rámci </a:t>
            </a:r>
            <a:r>
              <a:rPr lang="cs-CZ" b="1" dirty="0"/>
              <a:t>EP agregují a artikulují </a:t>
            </a:r>
            <a:r>
              <a:rPr lang="cs-CZ" dirty="0"/>
              <a:t>své zájmy a zájmy evropských občanů</a:t>
            </a:r>
          </a:p>
          <a:p>
            <a:r>
              <a:rPr lang="cs-CZ" dirty="0"/>
              <a:t>Existují </a:t>
            </a:r>
            <a:r>
              <a:rPr lang="cs-CZ" b="1" dirty="0"/>
              <a:t>od počátku</a:t>
            </a:r>
          </a:p>
          <a:p>
            <a:r>
              <a:rPr lang="cs-CZ" dirty="0"/>
              <a:t>Politické frakce jsou </a:t>
            </a:r>
            <a:r>
              <a:rPr lang="cs-CZ" b="1" dirty="0"/>
              <a:t>tvořeny národními politickými stranami</a:t>
            </a:r>
          </a:p>
          <a:p>
            <a:r>
              <a:rPr lang="cs-CZ" dirty="0"/>
              <a:t>Skupiny </a:t>
            </a:r>
            <a:r>
              <a:rPr lang="cs-CZ" b="1" dirty="0"/>
              <a:t>nejsou stálé</a:t>
            </a:r>
            <a:r>
              <a:rPr lang="cs-CZ" dirty="0"/>
              <a:t> a mohou se měnit - JŘ EP stanovuje podmínky pro vznik politické skupiny. </a:t>
            </a:r>
          </a:p>
          <a:p>
            <a:pPr lvl="1"/>
            <a:r>
              <a:rPr lang="cs-CZ" dirty="0"/>
              <a:t>Politická skupina musí být tvořena poslanci, kteří pocházejí alespoň z jedné čtvrtiny členských států. Minimální počet poslanců nutný k vytvoření politické skupiny je 25 (čl. 32 Jednací řád EP 2015).</a:t>
            </a:r>
          </a:p>
          <a:p>
            <a:pPr lvl="1"/>
            <a:r>
              <a:rPr lang="cs-CZ" dirty="0"/>
              <a:t>Vytvořením skupiny se dotyční poslanci automaticky hlásí k politické příslušnosti.</a:t>
            </a:r>
          </a:p>
          <a:p>
            <a:r>
              <a:rPr lang="cs-CZ" dirty="0"/>
              <a:t>Pokud skupina přestane splňovat požadovanou minimální hranici, může předseda se souhlasem Konference předsedů povolit pokračování její existence do následujícího ustavujícího zasedání Parlamentu, pokud jsou splněny tyto podmínky: </a:t>
            </a:r>
          </a:p>
          <a:p>
            <a:pPr lvl="1"/>
            <a:r>
              <a:rPr lang="cs-CZ" dirty="0"/>
              <a:t>poslanci i nadále zastupují nejméně jednu pětinu členských států; </a:t>
            </a:r>
          </a:p>
          <a:p>
            <a:pPr lvl="1"/>
            <a:r>
              <a:rPr lang="cs-CZ" dirty="0"/>
              <a:t>skupina existuje déle než jeden rok</a:t>
            </a:r>
          </a:p>
          <a:p>
            <a:r>
              <a:rPr lang="cs-CZ" dirty="0"/>
              <a:t>Politické skupiny vykonávají své povinnosti v rámci činností Unie včetně úkolů vyplývajících z jednacího řádu.</a:t>
            </a:r>
          </a:p>
          <a:p>
            <a:r>
              <a:rPr lang="cs-CZ" dirty="0"/>
              <a:t>Skupiny mají k dispozici </a:t>
            </a:r>
            <a:r>
              <a:rPr lang="cs-CZ" b="1" dirty="0"/>
              <a:t>vlastní sekretariát</a:t>
            </a:r>
            <a:r>
              <a:rPr lang="cs-CZ" dirty="0"/>
              <a:t>, administrativní zázemí a </a:t>
            </a:r>
            <a:r>
              <a:rPr lang="cs-CZ" b="1" dirty="0"/>
              <a:t>finanční prostředky</a:t>
            </a:r>
            <a:r>
              <a:rPr lang="cs-CZ" dirty="0"/>
              <a:t>, které jsou zahrnuty v rozpočtu EP</a:t>
            </a:r>
          </a:p>
        </p:txBody>
      </p:sp>
      <p:sp>
        <p:nvSpPr>
          <p:cNvPr id="4" name="Zástupný symbol pro zápatí 3"/>
          <p:cNvSpPr>
            <a:spLocks noGrp="1"/>
          </p:cNvSpPr>
          <p:nvPr>
            <p:ph type="ftr" sz="quarter" idx="11"/>
          </p:nvPr>
        </p:nvSpPr>
        <p:spPr>
          <a:xfrm>
            <a:off x="581192" y="6271668"/>
            <a:ext cx="6917210" cy="365125"/>
          </a:xfrm>
        </p:spPr>
        <p:txBody>
          <a:bodyPr/>
          <a:lstStyle/>
          <a:p>
            <a:r>
              <a:rPr lang="en-US" dirty="0"/>
              <a:t>EVS172 </a:t>
            </a:r>
            <a:r>
              <a:rPr lang="en-US" dirty="0" err="1"/>
              <a:t>Evropský</a:t>
            </a:r>
            <a:r>
              <a:rPr lang="en-US" dirty="0"/>
              <a:t> </a:t>
            </a:r>
            <a:r>
              <a:rPr lang="en-US" dirty="0" err="1"/>
              <a:t>parlament</a:t>
            </a:r>
            <a:r>
              <a:rPr lang="en-US" dirty="0"/>
              <a:t> a hlasovací </a:t>
            </a:r>
            <a:r>
              <a:rPr lang="en-US" dirty="0" err="1"/>
              <a:t>schémata</a:t>
            </a:r>
            <a:r>
              <a:rPr lang="en-US" dirty="0"/>
              <a:t> </a:t>
            </a:r>
            <a:r>
              <a:rPr lang="en-US" dirty="0" err="1"/>
              <a:t>poslanců</a:t>
            </a:r>
            <a:endParaRPr lang="en-US" dirty="0"/>
          </a:p>
        </p:txBody>
      </p:sp>
    </p:spTree>
    <p:extLst>
      <p:ext uri="{BB962C8B-B14F-4D97-AF65-F5344CB8AC3E}">
        <p14:creationId xmlns:p14="http://schemas.microsoft.com/office/powerpoint/2010/main" val="2955089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Meziskupiny</a:t>
            </a:r>
            <a:r>
              <a:rPr lang="cs-CZ" dirty="0"/>
              <a:t> a nezařazení poslanci</a:t>
            </a:r>
          </a:p>
        </p:txBody>
      </p:sp>
      <p:sp>
        <p:nvSpPr>
          <p:cNvPr id="3" name="Zástupný symbol pro obsah 2"/>
          <p:cNvSpPr>
            <a:spLocks noGrp="1"/>
          </p:cNvSpPr>
          <p:nvPr>
            <p:ph idx="1"/>
          </p:nvPr>
        </p:nvSpPr>
        <p:spPr/>
        <p:txBody>
          <a:bodyPr/>
          <a:lstStyle/>
          <a:p>
            <a:r>
              <a:rPr lang="cs-CZ" dirty="0"/>
              <a:t>Jednotliví poslanci mohou </a:t>
            </a:r>
            <a:r>
              <a:rPr lang="cs-CZ" b="1" dirty="0"/>
              <a:t>vytvářet </a:t>
            </a:r>
            <a:r>
              <a:rPr lang="cs-CZ" b="1" dirty="0" err="1"/>
              <a:t>meziskupiny</a:t>
            </a:r>
            <a:r>
              <a:rPr lang="cs-CZ" b="1" dirty="0"/>
              <a:t> </a:t>
            </a:r>
            <a:r>
              <a:rPr lang="cs-CZ" dirty="0"/>
              <a:t>nebo jiná neoficiální seskupení poslanců složená z členů různých parlamentních výborů s cílem umožnit </a:t>
            </a:r>
            <a:r>
              <a:rPr lang="cs-CZ" b="1" dirty="0"/>
              <a:t>neformální výměnu názorů </a:t>
            </a:r>
            <a:r>
              <a:rPr lang="cs-CZ" dirty="0"/>
              <a:t>na konkrétní otázky napříč různými politickými skupinami a podporovat kontakty mezi poslanci a občanskou společností. </a:t>
            </a:r>
          </a:p>
          <a:p>
            <a:r>
              <a:rPr lang="cs-CZ" dirty="0"/>
              <a:t>Seskupení nesmí vyvíjet žádnou činnost, která by mohla vést k záměně s oficiálními činnostmi Parlamentu </a:t>
            </a:r>
          </a:p>
          <a:p>
            <a:r>
              <a:rPr lang="cs-CZ" dirty="0"/>
              <a:t>Seskupení musí uvést v prohlášení jakoukoli podporu, peněžní či hmotnou (například služby sekretariátu)</a:t>
            </a:r>
          </a:p>
          <a:p>
            <a:r>
              <a:rPr lang="cs-CZ" dirty="0"/>
              <a:t>Nezařazení poslanci</a:t>
            </a:r>
          </a:p>
          <a:p>
            <a:pPr lvl="1"/>
            <a:r>
              <a:rPr lang="cs-CZ" dirty="0"/>
              <a:t>Poslanci, kteří nepatří k žádné politické skupině, mají k dispozici sekretariát. Podrobnou organizační úpravu stanoví předsednictvo na návrh generálního tajemníka</a:t>
            </a:r>
          </a:p>
          <a:p>
            <a:pPr lvl="1"/>
            <a:endParaRPr lang="cs-CZ" dirty="0"/>
          </a:p>
        </p:txBody>
      </p:sp>
      <p:sp>
        <p:nvSpPr>
          <p:cNvPr id="4" name="Zástupný symbol pro zápatí 3"/>
          <p:cNvSpPr>
            <a:spLocks noGrp="1"/>
          </p:cNvSpPr>
          <p:nvPr>
            <p:ph type="ftr" sz="quarter" idx="11"/>
          </p:nvPr>
        </p:nvSpPr>
        <p:spPr/>
        <p:txBody>
          <a:bodyPr/>
          <a:lstStyle/>
          <a:p>
            <a:r>
              <a:rPr lang="en-US"/>
              <a:t>EVS172 Evropský parlament a hlasovací schémata poslanců</a:t>
            </a:r>
            <a:endParaRPr lang="en-US" dirty="0"/>
          </a:p>
        </p:txBody>
      </p:sp>
    </p:spTree>
    <p:extLst>
      <p:ext uri="{BB962C8B-B14F-4D97-AF65-F5344CB8AC3E}">
        <p14:creationId xmlns:p14="http://schemas.microsoft.com/office/powerpoint/2010/main" val="23914613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Změny politických skupin v průběhu historie</a:t>
            </a:r>
          </a:p>
        </p:txBody>
      </p:sp>
      <p:sp>
        <p:nvSpPr>
          <p:cNvPr id="4" name="Zástupný symbol pro zápatí 3"/>
          <p:cNvSpPr>
            <a:spLocks noGrp="1"/>
          </p:cNvSpPr>
          <p:nvPr>
            <p:ph type="ftr" sz="quarter" idx="11"/>
          </p:nvPr>
        </p:nvSpPr>
        <p:spPr>
          <a:xfrm>
            <a:off x="0" y="6492875"/>
            <a:ext cx="6917210" cy="365125"/>
          </a:xfrm>
        </p:spPr>
        <p:txBody>
          <a:bodyPr/>
          <a:lstStyle/>
          <a:p>
            <a:r>
              <a:rPr lang="en-US" dirty="0"/>
              <a:t>EVS172 </a:t>
            </a:r>
            <a:r>
              <a:rPr lang="en-US" dirty="0" err="1"/>
              <a:t>Evropský</a:t>
            </a:r>
            <a:r>
              <a:rPr lang="en-US" dirty="0"/>
              <a:t> </a:t>
            </a:r>
            <a:r>
              <a:rPr lang="en-US" dirty="0" err="1"/>
              <a:t>parlament</a:t>
            </a:r>
            <a:r>
              <a:rPr lang="en-US" dirty="0"/>
              <a:t> a hlasovací </a:t>
            </a:r>
            <a:r>
              <a:rPr lang="en-US" dirty="0" err="1"/>
              <a:t>schémata</a:t>
            </a:r>
            <a:r>
              <a:rPr lang="en-US" dirty="0"/>
              <a:t> </a:t>
            </a:r>
            <a:r>
              <a:rPr lang="en-US" dirty="0" err="1"/>
              <a:t>poslanců</a:t>
            </a:r>
            <a:endParaRPr lang="en-US" dirty="0"/>
          </a:p>
        </p:txBody>
      </p:sp>
      <p:pic>
        <p:nvPicPr>
          <p:cNvPr id="7" name="Zástupný symbol pro obsah 6"/>
          <p:cNvPicPr>
            <a:picLocks noGrp="1" noChangeAspect="1"/>
          </p:cNvPicPr>
          <p:nvPr>
            <p:ph idx="1"/>
          </p:nvPr>
        </p:nvPicPr>
        <p:blipFill>
          <a:blip r:embed="rId2"/>
          <a:stretch>
            <a:fillRect/>
          </a:stretch>
        </p:blipFill>
        <p:spPr>
          <a:xfrm>
            <a:off x="2428875" y="1715956"/>
            <a:ext cx="8129587" cy="4852734"/>
          </a:xfrm>
          <a:prstGeom prst="rect">
            <a:avLst/>
          </a:prstGeom>
        </p:spPr>
      </p:pic>
    </p:spTree>
    <p:extLst>
      <p:ext uri="{BB962C8B-B14F-4D97-AF65-F5344CB8AC3E}">
        <p14:creationId xmlns:p14="http://schemas.microsoft.com/office/powerpoint/2010/main" val="12429733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Skupiny EP 2014-2019 – 8+1</a:t>
            </a:r>
          </a:p>
        </p:txBody>
      </p:sp>
      <p:sp>
        <p:nvSpPr>
          <p:cNvPr id="3" name="Zástupný symbol pro obsah 2"/>
          <p:cNvSpPr>
            <a:spLocks noGrp="1"/>
          </p:cNvSpPr>
          <p:nvPr>
            <p:ph idx="1"/>
          </p:nvPr>
        </p:nvSpPr>
        <p:spPr>
          <a:xfrm>
            <a:off x="581192" y="1891692"/>
            <a:ext cx="11029615" cy="4418417"/>
          </a:xfrm>
        </p:spPr>
        <p:txBody>
          <a:bodyPr>
            <a:normAutofit lnSpcReduction="10000"/>
          </a:bodyPr>
          <a:lstStyle/>
          <a:p>
            <a:r>
              <a:rPr lang="cs-CZ" dirty="0"/>
              <a:t>Poslanecký klub Evropské lidové strany (Křesťanských demokratů) - EPP</a:t>
            </a:r>
          </a:p>
          <a:p>
            <a:r>
              <a:rPr lang="cs-CZ" dirty="0"/>
              <a:t>Skupina progresivní aliance socialistů a demokratů v Evropském parlamentu - S&amp;D</a:t>
            </a:r>
          </a:p>
          <a:p>
            <a:r>
              <a:rPr lang="it-IT" dirty="0"/>
              <a:t>Skupina Aliance liberálů a demokratů pro Evropu</a:t>
            </a:r>
            <a:r>
              <a:rPr lang="cs-CZ" dirty="0"/>
              <a:t> – ALDE</a:t>
            </a:r>
          </a:p>
          <a:p>
            <a:r>
              <a:rPr lang="cs-CZ" dirty="0"/>
              <a:t>Skupina Zelených/Evropské svobodné aliance - </a:t>
            </a:r>
            <a:r>
              <a:rPr lang="cs-CZ" dirty="0" err="1"/>
              <a:t>Greens</a:t>
            </a:r>
            <a:r>
              <a:rPr lang="cs-CZ" dirty="0"/>
              <a:t>/EFA</a:t>
            </a:r>
          </a:p>
          <a:p>
            <a:r>
              <a:rPr lang="cs-CZ" dirty="0"/>
              <a:t>Skupina konfederace Evropské sjednocené levice a Severské zelené levice - GUE/NGL</a:t>
            </a:r>
          </a:p>
          <a:p>
            <a:r>
              <a:rPr lang="cs-CZ" dirty="0"/>
              <a:t>Skupina Evropských konzervativců a reformistů – ECR</a:t>
            </a:r>
          </a:p>
          <a:p>
            <a:r>
              <a:rPr lang="pl-PL" dirty="0"/>
              <a:t>Evropa Svobody a Přímé Demokracie </a:t>
            </a:r>
            <a:r>
              <a:rPr lang="pl-PL" b="1" dirty="0"/>
              <a:t>– </a:t>
            </a:r>
            <a:r>
              <a:rPr lang="cs-CZ" dirty="0"/>
              <a:t>EFDD</a:t>
            </a:r>
          </a:p>
          <a:p>
            <a:r>
              <a:rPr lang="cs-CZ" dirty="0"/>
              <a:t>Skupina Evropa národů a svobody – ENF</a:t>
            </a:r>
          </a:p>
          <a:p>
            <a:r>
              <a:rPr lang="cs-CZ" dirty="0"/>
              <a:t>Nezařazení poslanci – NI</a:t>
            </a:r>
          </a:p>
          <a:p>
            <a:endParaRPr lang="cs-CZ" dirty="0"/>
          </a:p>
          <a:p>
            <a:r>
              <a:rPr lang="cs-CZ" dirty="0"/>
              <a:t>http://www.europarltv.europa.eu/cs/discover-parliament/political-groups.aspx</a:t>
            </a:r>
          </a:p>
          <a:p>
            <a:endParaRPr lang="cs-CZ" dirty="0"/>
          </a:p>
        </p:txBody>
      </p:sp>
      <p:sp>
        <p:nvSpPr>
          <p:cNvPr id="4" name="Zástupný symbol pro zápatí 3"/>
          <p:cNvSpPr>
            <a:spLocks noGrp="1"/>
          </p:cNvSpPr>
          <p:nvPr>
            <p:ph type="ftr" sz="quarter" idx="11"/>
          </p:nvPr>
        </p:nvSpPr>
        <p:spPr/>
        <p:txBody>
          <a:bodyPr/>
          <a:lstStyle/>
          <a:p>
            <a:r>
              <a:rPr lang="en-US"/>
              <a:t>EVS172 Evropský parlament a hlasovací schémata poslanců</a:t>
            </a:r>
            <a:endParaRPr lang="en-US" dirty="0"/>
          </a:p>
        </p:txBody>
      </p:sp>
    </p:spTree>
    <p:extLst>
      <p:ext uri="{BB962C8B-B14F-4D97-AF65-F5344CB8AC3E}">
        <p14:creationId xmlns:p14="http://schemas.microsoft.com/office/powerpoint/2010/main" val="547143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Sídla EP</a:t>
            </a:r>
          </a:p>
        </p:txBody>
      </p:sp>
      <p:sp>
        <p:nvSpPr>
          <p:cNvPr id="3" name="Zástupný symbol pro obsah 2"/>
          <p:cNvSpPr>
            <a:spLocks noGrp="1"/>
          </p:cNvSpPr>
          <p:nvPr>
            <p:ph idx="1"/>
          </p:nvPr>
        </p:nvSpPr>
        <p:spPr/>
        <p:txBody>
          <a:bodyPr/>
          <a:lstStyle/>
          <a:p>
            <a:r>
              <a:rPr lang="cs-CZ" b="1" dirty="0"/>
              <a:t>Sídlo Evropského parlamentu se nachází ve Štrasburku, </a:t>
            </a:r>
          </a:p>
          <a:p>
            <a:r>
              <a:rPr lang="cs-CZ" b="1" dirty="0"/>
              <a:t>parlamentní výbory většinou zasedají v Bruselu a </a:t>
            </a:r>
          </a:p>
          <a:p>
            <a:r>
              <a:rPr lang="cs-CZ" b="1" dirty="0"/>
              <a:t>sekretariát EP sídlí v Lucemburku. </a:t>
            </a:r>
          </a:p>
          <a:p>
            <a:r>
              <a:rPr lang="cs-CZ" b="1" dirty="0"/>
              <a:t>Na této struktuře se roku 1992 v </a:t>
            </a:r>
            <a:r>
              <a:rPr lang="cs-CZ" b="1" dirty="0" err="1"/>
              <a:t>Edinburku</a:t>
            </a:r>
            <a:r>
              <a:rPr lang="cs-CZ" b="1" dirty="0"/>
              <a:t> dohodly někdejší členské státy EU a stvrdily ji roku 1999 Amsterdamskou smlouvou - historický základ, ale není to snadné.</a:t>
            </a:r>
          </a:p>
          <a:p>
            <a:r>
              <a:rPr lang="cs-CZ" b="1" dirty="0"/>
              <a:t>Možnost změny?</a:t>
            </a:r>
            <a:endParaRPr lang="cs-CZ" dirty="0"/>
          </a:p>
        </p:txBody>
      </p:sp>
      <p:sp>
        <p:nvSpPr>
          <p:cNvPr id="4" name="Zástupný symbol pro zápatí 3"/>
          <p:cNvSpPr>
            <a:spLocks noGrp="1"/>
          </p:cNvSpPr>
          <p:nvPr>
            <p:ph type="ftr" sz="quarter" idx="11"/>
          </p:nvPr>
        </p:nvSpPr>
        <p:spPr/>
        <p:txBody>
          <a:bodyPr/>
          <a:lstStyle/>
          <a:p>
            <a:r>
              <a:rPr lang="en-US"/>
              <a:t>EVS172 Evropský parlament a hlasovací schémata poslanců</a:t>
            </a:r>
            <a:endParaRPr lang="en-US" dirty="0"/>
          </a:p>
        </p:txBody>
      </p:sp>
    </p:spTree>
    <p:extLst>
      <p:ext uri="{BB962C8B-B14F-4D97-AF65-F5344CB8AC3E}">
        <p14:creationId xmlns:p14="http://schemas.microsoft.com/office/powerpoint/2010/main" val="21864358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EPP – struktura (příklad)</a:t>
            </a:r>
          </a:p>
        </p:txBody>
      </p:sp>
      <p:sp>
        <p:nvSpPr>
          <p:cNvPr id="4" name="Zástupný symbol pro zápatí 3"/>
          <p:cNvSpPr>
            <a:spLocks noGrp="1"/>
          </p:cNvSpPr>
          <p:nvPr>
            <p:ph type="ftr" sz="quarter" idx="11"/>
          </p:nvPr>
        </p:nvSpPr>
        <p:spPr>
          <a:xfrm>
            <a:off x="581192" y="6492875"/>
            <a:ext cx="6917210" cy="365125"/>
          </a:xfrm>
        </p:spPr>
        <p:txBody>
          <a:bodyPr/>
          <a:lstStyle/>
          <a:p>
            <a:r>
              <a:rPr lang="en-US"/>
              <a:t>EVS172 Evropský parlament a hlasovací schémata poslanců</a:t>
            </a:r>
            <a:endParaRPr lang="en-US" dirty="0"/>
          </a:p>
        </p:txBody>
      </p:sp>
      <p:pic>
        <p:nvPicPr>
          <p:cNvPr id="7" name="Zástupný symbol pro obsah 6"/>
          <p:cNvPicPr>
            <a:picLocks noGrp="1" noChangeAspect="1"/>
          </p:cNvPicPr>
          <p:nvPr>
            <p:ph idx="1"/>
          </p:nvPr>
        </p:nvPicPr>
        <p:blipFill>
          <a:blip r:embed="rId2"/>
          <a:stretch>
            <a:fillRect/>
          </a:stretch>
        </p:blipFill>
        <p:spPr>
          <a:xfrm>
            <a:off x="1031765" y="1804485"/>
            <a:ext cx="10471121" cy="4688390"/>
          </a:xfrm>
          <a:prstGeom prst="rect">
            <a:avLst/>
          </a:prstGeom>
        </p:spPr>
      </p:pic>
    </p:spTree>
    <p:extLst>
      <p:ext uri="{BB962C8B-B14F-4D97-AF65-F5344CB8AC3E}">
        <p14:creationId xmlns:p14="http://schemas.microsoft.com/office/powerpoint/2010/main" val="3533399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Plenární zasedání - účastnící</a:t>
            </a:r>
          </a:p>
        </p:txBody>
      </p:sp>
      <p:sp>
        <p:nvSpPr>
          <p:cNvPr id="3" name="Zástupný symbol pro obsah 2"/>
          <p:cNvSpPr>
            <a:spLocks noGrp="1"/>
          </p:cNvSpPr>
          <p:nvPr>
            <p:ph idx="1"/>
          </p:nvPr>
        </p:nvSpPr>
        <p:spPr>
          <a:xfrm>
            <a:off x="581192" y="1841500"/>
            <a:ext cx="11029615" cy="5016500"/>
          </a:xfrm>
        </p:spPr>
        <p:txBody>
          <a:bodyPr>
            <a:normAutofit/>
          </a:bodyPr>
          <a:lstStyle/>
          <a:p>
            <a:pPr fontAlgn="base"/>
            <a:r>
              <a:rPr lang="cs-CZ" dirty="0"/>
              <a:t>předsedá </a:t>
            </a:r>
            <a:r>
              <a:rPr lang="cs-CZ" b="1" dirty="0"/>
              <a:t>předseda EP, </a:t>
            </a:r>
            <a:r>
              <a:rPr lang="cs-CZ" dirty="0"/>
              <a:t>který zahajuje zasedání - napomáhá </a:t>
            </a:r>
            <a:r>
              <a:rPr lang="cs-CZ" b="1" dirty="0"/>
              <a:t>čtrnáct místopředsedů</a:t>
            </a:r>
            <a:endParaRPr lang="cs-CZ" dirty="0"/>
          </a:p>
          <a:p>
            <a:pPr lvl="1" fontAlgn="base"/>
            <a:r>
              <a:rPr lang="cs-CZ" dirty="0"/>
              <a:t>Během zasedání předseda udílí slovo poslancům a dohlíží na řádný průběh rozprav. </a:t>
            </a:r>
          </a:p>
          <a:p>
            <a:pPr lvl="1" fontAlgn="base"/>
            <a:r>
              <a:rPr lang="cs-CZ" dirty="0"/>
              <a:t>Řídí rovněž hlasování, předkládá poslancům k hlasování pozměňovací návrhy a legislativní usnesení</a:t>
            </a:r>
          </a:p>
          <a:p>
            <a:pPr fontAlgn="base"/>
            <a:r>
              <a:rPr lang="cs-CZ" b="1" dirty="0"/>
              <a:t>751 evropských poslanců</a:t>
            </a:r>
            <a:r>
              <a:rPr lang="cs-CZ" dirty="0"/>
              <a:t> - 8 </a:t>
            </a:r>
            <a:r>
              <a:rPr lang="cs-CZ" b="1" dirty="0"/>
              <a:t>politických skupin </a:t>
            </a:r>
            <a:r>
              <a:rPr lang="cs-CZ" dirty="0"/>
              <a:t> </a:t>
            </a:r>
          </a:p>
          <a:p>
            <a:pPr lvl="1" fontAlgn="base"/>
            <a:r>
              <a:rPr lang="cs-CZ" dirty="0"/>
              <a:t>O projednávaných otázkách na plenárním zasedání rozhodují politické skupiny - mohou také předkládat pozměňovací návrhy ke zprávám, o nichž se hlasuje </a:t>
            </a:r>
          </a:p>
          <a:p>
            <a:pPr fontAlgn="base"/>
            <a:r>
              <a:rPr lang="cs-CZ" b="1" dirty="0"/>
              <a:t>Evropská komise</a:t>
            </a:r>
            <a:r>
              <a:rPr lang="cs-CZ" dirty="0"/>
              <a:t> a </a:t>
            </a:r>
            <a:r>
              <a:rPr lang="cs-CZ" b="1" dirty="0"/>
              <a:t>Rada Evropské unie</a:t>
            </a:r>
            <a:r>
              <a:rPr lang="cs-CZ" dirty="0"/>
              <a:t> - na žádost EP jsou vyzváni, aby učinili prohlášení nebo aby informovali poslance</a:t>
            </a:r>
          </a:p>
          <a:p>
            <a:pPr fontAlgn="base"/>
            <a:r>
              <a:rPr lang="cs-CZ" b="1" dirty="0"/>
              <a:t>Konference předsedů politických skupin</a:t>
            </a:r>
            <a:r>
              <a:rPr lang="cs-CZ" dirty="0"/>
              <a:t> stanovuje podrobný pořad jednání</a:t>
            </a:r>
          </a:p>
          <a:p>
            <a:pPr fontAlgn="base"/>
            <a:r>
              <a:rPr lang="cs-CZ" b="1" dirty="0"/>
              <a:t>Konference předsedů výborů </a:t>
            </a:r>
            <a:r>
              <a:rPr lang="cs-CZ" dirty="0"/>
              <a:t>(předsedové všech stálých i dočasných parlamentních výborů) předkládají Konferenci předsedů doporučení týkající se práce výborů a vypracování pořadu jednání</a:t>
            </a:r>
          </a:p>
          <a:p>
            <a:endParaRPr lang="cs-CZ" dirty="0"/>
          </a:p>
        </p:txBody>
      </p:sp>
      <p:sp>
        <p:nvSpPr>
          <p:cNvPr id="4" name="Zástupný symbol pro zápatí 3"/>
          <p:cNvSpPr>
            <a:spLocks noGrp="1"/>
          </p:cNvSpPr>
          <p:nvPr>
            <p:ph type="ftr" sz="quarter" idx="11"/>
          </p:nvPr>
        </p:nvSpPr>
        <p:spPr>
          <a:xfrm>
            <a:off x="581192" y="6433474"/>
            <a:ext cx="6917210" cy="365125"/>
          </a:xfrm>
        </p:spPr>
        <p:txBody>
          <a:bodyPr/>
          <a:lstStyle/>
          <a:p>
            <a:r>
              <a:rPr lang="en-US" dirty="0"/>
              <a:t>EVS172 </a:t>
            </a:r>
            <a:r>
              <a:rPr lang="en-US" dirty="0" err="1"/>
              <a:t>Evropský</a:t>
            </a:r>
            <a:r>
              <a:rPr lang="en-US" dirty="0"/>
              <a:t> </a:t>
            </a:r>
            <a:r>
              <a:rPr lang="en-US" dirty="0" err="1"/>
              <a:t>parlament</a:t>
            </a:r>
            <a:r>
              <a:rPr lang="en-US" dirty="0"/>
              <a:t> a hlasovací </a:t>
            </a:r>
            <a:r>
              <a:rPr lang="en-US" dirty="0" err="1"/>
              <a:t>schémata</a:t>
            </a:r>
            <a:r>
              <a:rPr lang="en-US" dirty="0"/>
              <a:t> </a:t>
            </a:r>
            <a:r>
              <a:rPr lang="en-US" dirty="0" err="1"/>
              <a:t>poslanců</a:t>
            </a:r>
            <a:endParaRPr lang="en-US" dirty="0"/>
          </a:p>
        </p:txBody>
      </p:sp>
    </p:spTree>
    <p:extLst>
      <p:ext uri="{BB962C8B-B14F-4D97-AF65-F5344CB8AC3E}">
        <p14:creationId xmlns:p14="http://schemas.microsoft.com/office/powerpoint/2010/main" val="14864396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Jednání EP</a:t>
            </a:r>
          </a:p>
        </p:txBody>
      </p:sp>
      <p:sp>
        <p:nvSpPr>
          <p:cNvPr id="3" name="Zástupný symbol pro obsah 2"/>
          <p:cNvSpPr>
            <a:spLocks noGrp="1"/>
          </p:cNvSpPr>
          <p:nvPr>
            <p:ph idx="1"/>
          </p:nvPr>
        </p:nvSpPr>
        <p:spPr>
          <a:xfrm>
            <a:off x="504812" y="1715956"/>
            <a:ext cx="11029615" cy="4989644"/>
          </a:xfrm>
        </p:spPr>
        <p:txBody>
          <a:bodyPr>
            <a:normAutofit/>
          </a:bodyPr>
          <a:lstStyle/>
          <a:p>
            <a:pPr fontAlgn="base"/>
            <a:r>
              <a:rPr lang="cs-CZ" dirty="0"/>
              <a:t>Parlament se každý měsíc – s výjimkou srpna – schází na čtyřdenním plenárním zasedání ve </a:t>
            </a:r>
            <a:r>
              <a:rPr lang="cs-CZ" b="1" dirty="0"/>
              <a:t>Štrasburku</a:t>
            </a:r>
            <a:r>
              <a:rPr lang="cs-CZ" dirty="0"/>
              <a:t> (od pondělí do čtvrtka). Šestkrát do roka se schází také </a:t>
            </a:r>
            <a:r>
              <a:rPr lang="cs-CZ" b="1" dirty="0"/>
              <a:t>v Bruselu </a:t>
            </a:r>
            <a:r>
              <a:rPr lang="cs-CZ" dirty="0"/>
              <a:t>na dvoudenním zasedání (ve středu a ve čtvrtek). </a:t>
            </a:r>
          </a:p>
          <a:p>
            <a:pPr fontAlgn="base"/>
            <a:r>
              <a:rPr lang="cs-CZ" dirty="0"/>
              <a:t>Hlavní náplní plenárního zasedání jsou </a:t>
            </a:r>
            <a:r>
              <a:rPr lang="cs-CZ" b="1" dirty="0"/>
              <a:t>rozpravy</a:t>
            </a:r>
            <a:r>
              <a:rPr lang="cs-CZ" dirty="0"/>
              <a:t> a </a:t>
            </a:r>
            <a:r>
              <a:rPr lang="cs-CZ" b="1" dirty="0"/>
              <a:t>hlasování</a:t>
            </a:r>
            <a:r>
              <a:rPr lang="cs-CZ" dirty="0"/>
              <a:t>. </a:t>
            </a:r>
          </a:p>
          <a:p>
            <a:pPr fontAlgn="base"/>
            <a:r>
              <a:rPr lang="cs-CZ" b="1" dirty="0"/>
              <a:t>Postupy</a:t>
            </a:r>
            <a:r>
              <a:rPr lang="cs-CZ" dirty="0"/>
              <a:t>: spolurozhodování, souhlas, konzultace</a:t>
            </a:r>
          </a:p>
          <a:p>
            <a:pPr fontAlgn="base"/>
            <a:r>
              <a:rPr lang="cs-CZ" b="1" dirty="0"/>
              <a:t>nelegislativní zprávy</a:t>
            </a:r>
            <a:r>
              <a:rPr lang="cs-CZ" dirty="0"/>
              <a:t> vypracovává Parlament z vlastního podnětu a v příslušném výboru</a:t>
            </a:r>
          </a:p>
          <a:p>
            <a:pPr fontAlgn="base"/>
            <a:r>
              <a:rPr lang="cs-CZ" dirty="0"/>
              <a:t>Na plenárním zasedání se EP může vyjádřit k jakémukoli tématu a může rovněž </a:t>
            </a:r>
            <a:r>
              <a:rPr lang="cs-CZ" b="1" dirty="0"/>
              <a:t>požádat Komisi, aby předložila příslušný návrh</a:t>
            </a:r>
          </a:p>
          <a:p>
            <a:pPr fontAlgn="base"/>
            <a:r>
              <a:rPr lang="cs-CZ" dirty="0"/>
              <a:t>Součástí zasedání je </a:t>
            </a:r>
            <a:r>
              <a:rPr lang="cs-CZ" b="1" dirty="0"/>
              <a:t>doba vyhrazená pro otázky položené Radě nebo Komisi</a:t>
            </a:r>
            <a:r>
              <a:rPr lang="cs-CZ" dirty="0"/>
              <a:t> </a:t>
            </a:r>
          </a:p>
          <a:p>
            <a:pPr fontAlgn="base"/>
            <a:r>
              <a:rPr lang="cs-CZ" b="1" dirty="0"/>
              <a:t>Roční harmonogram činnosti</a:t>
            </a:r>
            <a:r>
              <a:rPr lang="cs-CZ" dirty="0"/>
              <a:t> EP se každoročně přijímá na plenárním zasedání, obvykle v červnu, na návrh Konference předsedů politických skupin</a:t>
            </a:r>
          </a:p>
          <a:p>
            <a:pPr lvl="1" fontAlgn="base"/>
            <a:r>
              <a:rPr lang="cs-CZ" dirty="0"/>
              <a:t>V harmonogramu jsou vyznačeny i týdny schůzí parlamentních výborů a týdny politických skupin – kalendář EP</a:t>
            </a:r>
          </a:p>
          <a:p>
            <a:pPr fontAlgn="base"/>
            <a:r>
              <a:rPr lang="cs-CZ" b="1" dirty="0"/>
              <a:t>Zápis</a:t>
            </a:r>
            <a:r>
              <a:rPr lang="cs-CZ" dirty="0"/>
              <a:t> z každého zasedání je zveřejněn a popisuje průběh daného zasedání a vykonanou činnost (předložené dokumenty, rozpravy, hlasování, vysvětlení hlasování, jmenování atd.) - v příloze připojeny i výsledky hlasování</a:t>
            </a:r>
          </a:p>
        </p:txBody>
      </p:sp>
      <p:sp>
        <p:nvSpPr>
          <p:cNvPr id="4" name="Zástupný symbol pro zápatí 3"/>
          <p:cNvSpPr>
            <a:spLocks noGrp="1"/>
          </p:cNvSpPr>
          <p:nvPr>
            <p:ph type="ftr" sz="quarter" idx="11"/>
          </p:nvPr>
        </p:nvSpPr>
        <p:spPr>
          <a:xfrm>
            <a:off x="0" y="6523037"/>
            <a:ext cx="6917210" cy="365125"/>
          </a:xfrm>
        </p:spPr>
        <p:txBody>
          <a:bodyPr/>
          <a:lstStyle/>
          <a:p>
            <a:r>
              <a:rPr lang="en-US" dirty="0"/>
              <a:t>EVS172 </a:t>
            </a:r>
            <a:r>
              <a:rPr lang="en-US" dirty="0" err="1"/>
              <a:t>Evropský</a:t>
            </a:r>
            <a:r>
              <a:rPr lang="en-US" dirty="0"/>
              <a:t> </a:t>
            </a:r>
            <a:r>
              <a:rPr lang="en-US" dirty="0" err="1"/>
              <a:t>parlament</a:t>
            </a:r>
            <a:r>
              <a:rPr lang="en-US" dirty="0"/>
              <a:t> a hlasovací </a:t>
            </a:r>
            <a:r>
              <a:rPr lang="en-US" dirty="0" err="1"/>
              <a:t>schémata</a:t>
            </a:r>
            <a:r>
              <a:rPr lang="en-US" dirty="0"/>
              <a:t> </a:t>
            </a:r>
            <a:r>
              <a:rPr lang="en-US" dirty="0" err="1"/>
              <a:t>poslanců</a:t>
            </a:r>
            <a:endParaRPr lang="en-US" dirty="0"/>
          </a:p>
        </p:txBody>
      </p:sp>
      <p:pic>
        <p:nvPicPr>
          <p:cNvPr id="5" name="Obrázek 4"/>
          <p:cNvPicPr>
            <a:picLocks noChangeAspect="1"/>
          </p:cNvPicPr>
          <p:nvPr/>
        </p:nvPicPr>
        <p:blipFill>
          <a:blip r:embed="rId2"/>
          <a:stretch>
            <a:fillRect/>
          </a:stretch>
        </p:blipFill>
        <p:spPr>
          <a:xfrm>
            <a:off x="8937710" y="0"/>
            <a:ext cx="3254290" cy="1828800"/>
          </a:xfrm>
          <a:prstGeom prst="rect">
            <a:avLst/>
          </a:prstGeom>
        </p:spPr>
      </p:pic>
    </p:spTree>
    <p:extLst>
      <p:ext uri="{BB962C8B-B14F-4D97-AF65-F5344CB8AC3E}">
        <p14:creationId xmlns:p14="http://schemas.microsoft.com/office/powerpoint/2010/main" val="13437967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Jednání EP</a:t>
            </a:r>
          </a:p>
        </p:txBody>
      </p:sp>
      <p:sp>
        <p:nvSpPr>
          <p:cNvPr id="4" name="Zástupný symbol pro zápatí 3"/>
          <p:cNvSpPr>
            <a:spLocks noGrp="1"/>
          </p:cNvSpPr>
          <p:nvPr>
            <p:ph type="ftr" sz="quarter" idx="11"/>
          </p:nvPr>
        </p:nvSpPr>
        <p:spPr>
          <a:xfrm>
            <a:off x="185407" y="6496916"/>
            <a:ext cx="6917210" cy="365125"/>
          </a:xfrm>
        </p:spPr>
        <p:txBody>
          <a:bodyPr/>
          <a:lstStyle/>
          <a:p>
            <a:r>
              <a:rPr lang="en-US" dirty="0"/>
              <a:t>EVS172 </a:t>
            </a:r>
            <a:r>
              <a:rPr lang="en-US" dirty="0" err="1"/>
              <a:t>Evropský</a:t>
            </a:r>
            <a:r>
              <a:rPr lang="en-US" dirty="0"/>
              <a:t> </a:t>
            </a:r>
            <a:r>
              <a:rPr lang="en-US" dirty="0" err="1"/>
              <a:t>parlament</a:t>
            </a:r>
            <a:r>
              <a:rPr lang="en-US" dirty="0"/>
              <a:t> a hlasovací </a:t>
            </a:r>
            <a:r>
              <a:rPr lang="en-US" dirty="0" err="1"/>
              <a:t>schémata</a:t>
            </a:r>
            <a:r>
              <a:rPr lang="en-US" dirty="0"/>
              <a:t> </a:t>
            </a:r>
            <a:r>
              <a:rPr lang="en-US" dirty="0" err="1"/>
              <a:t>poslanců</a:t>
            </a:r>
            <a:endParaRPr lang="en-US" dirty="0"/>
          </a:p>
        </p:txBody>
      </p:sp>
      <p:sp>
        <p:nvSpPr>
          <p:cNvPr id="7" name="Zástupný symbol pro obsah 6"/>
          <p:cNvSpPr>
            <a:spLocks noGrp="1"/>
          </p:cNvSpPr>
          <p:nvPr>
            <p:ph idx="1"/>
          </p:nvPr>
        </p:nvSpPr>
        <p:spPr>
          <a:xfrm>
            <a:off x="581192" y="1715956"/>
            <a:ext cx="11029615" cy="4944151"/>
          </a:xfrm>
        </p:spPr>
        <p:txBody>
          <a:bodyPr>
            <a:normAutofit fontScale="92500" lnSpcReduction="10000"/>
          </a:bodyPr>
          <a:lstStyle/>
          <a:p>
            <a:r>
              <a:rPr lang="cs-CZ" b="1" dirty="0"/>
              <a:t>Rozprava</a:t>
            </a:r>
          </a:p>
          <a:p>
            <a:pPr lvl="1"/>
            <a:r>
              <a:rPr lang="cs-CZ" dirty="0"/>
              <a:t>O parlamentní zprávě předložené k hlasování se napřed obvykle vede rozprava, které se účastní Komise, zástupci politických skupin a poslanci. </a:t>
            </a:r>
          </a:p>
          <a:p>
            <a:pPr lvl="1"/>
            <a:r>
              <a:rPr lang="cs-CZ" dirty="0"/>
              <a:t>rozpravy mohou trvat i několik hodin,</a:t>
            </a:r>
          </a:p>
          <a:p>
            <a:r>
              <a:rPr lang="cs-CZ" dirty="0"/>
              <a:t>V jednacím sále se </a:t>
            </a:r>
            <a:r>
              <a:rPr lang="cs-CZ" b="1" dirty="0"/>
              <a:t>řečnická doba</a:t>
            </a:r>
            <a:r>
              <a:rPr lang="cs-CZ" dirty="0"/>
              <a:t> přiděluje následovně: </a:t>
            </a:r>
          </a:p>
          <a:p>
            <a:pPr lvl="1"/>
            <a:r>
              <a:rPr lang="cs-CZ" dirty="0"/>
              <a:t>první díl se rovnoměrně rozdělí mezi jednotlivé politické skupiny, </a:t>
            </a:r>
          </a:p>
          <a:p>
            <a:pPr lvl="1"/>
            <a:r>
              <a:rPr lang="cs-CZ" dirty="0"/>
              <a:t>druhý díl pak podle celkového počtu členů těchto skupin. </a:t>
            </a:r>
          </a:p>
          <a:p>
            <a:pPr lvl="1"/>
            <a:r>
              <a:rPr lang="cs-CZ" dirty="0"/>
              <a:t>Poslanci, kteří požádali o slovo, jsou zapsáni na seznam řečníků v pořadí podle početního významu jejich skupiny. Na přednostní vystoupení mohou mít nárok zpravodajové příslušného výboru a navrhovatelé výborů požádaných o stanovisko.</a:t>
            </a:r>
          </a:p>
          <a:p>
            <a:r>
              <a:rPr lang="cs-CZ" b="1" dirty="0"/>
              <a:t>hlasovací maratón</a:t>
            </a:r>
            <a:r>
              <a:rPr lang="cs-CZ" dirty="0"/>
              <a:t> - kolem poledne a ve velmi rychlém sledu: poslanci mnohdy hlasují o stovkách pozměňovacích návrhů </a:t>
            </a:r>
          </a:p>
          <a:p>
            <a:r>
              <a:rPr lang="cs-CZ" dirty="0"/>
              <a:t>Během hlasování o parlamentní zprávě nebo o usnesení mohou poslanci znění příslušného dokumentu měnit prostřednictvím </a:t>
            </a:r>
            <a:r>
              <a:rPr lang="cs-CZ" b="1" dirty="0"/>
              <a:t>pozměňovacích návrhů</a:t>
            </a:r>
            <a:r>
              <a:rPr lang="cs-CZ" dirty="0"/>
              <a:t>. </a:t>
            </a:r>
          </a:p>
          <a:p>
            <a:r>
              <a:rPr lang="cs-CZ" dirty="0"/>
              <a:t>Nejčastěji poslanci hlasují </a:t>
            </a:r>
            <a:r>
              <a:rPr lang="cs-CZ" b="1" dirty="0"/>
              <a:t>zvednutím ruky</a:t>
            </a:r>
            <a:r>
              <a:rPr lang="cs-CZ" dirty="0"/>
              <a:t>, přičemž úkolem předsedy zasedání je konstatovat, zda většina byla pro, nebo proti – v případě nejistoty požádá předseda o elektronické hlasování</a:t>
            </a:r>
          </a:p>
          <a:p>
            <a:r>
              <a:rPr lang="cs-CZ" dirty="0"/>
              <a:t>Na plenárním zasedání rozhoduje EP nejčastěji </a:t>
            </a:r>
            <a:r>
              <a:rPr lang="cs-CZ" b="1" dirty="0"/>
              <a:t>absolutní většinou</a:t>
            </a:r>
            <a:r>
              <a:rPr lang="cs-CZ" dirty="0"/>
              <a:t> odevzdaných hlasů. </a:t>
            </a:r>
          </a:p>
        </p:txBody>
      </p:sp>
    </p:spTree>
    <p:extLst>
      <p:ext uri="{BB962C8B-B14F-4D97-AF65-F5344CB8AC3E}">
        <p14:creationId xmlns:p14="http://schemas.microsoft.com/office/powerpoint/2010/main" val="5495983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Plenární zasedání - organizace</a:t>
            </a:r>
          </a:p>
        </p:txBody>
      </p:sp>
      <p:sp>
        <p:nvSpPr>
          <p:cNvPr id="3" name="Zástupný symbol pro obsah 2"/>
          <p:cNvSpPr>
            <a:spLocks noGrp="1"/>
          </p:cNvSpPr>
          <p:nvPr>
            <p:ph idx="1"/>
          </p:nvPr>
        </p:nvSpPr>
        <p:spPr/>
        <p:txBody>
          <a:bodyPr/>
          <a:lstStyle/>
          <a:p>
            <a:pPr fontAlgn="base"/>
            <a:r>
              <a:rPr lang="cs-CZ" b="1" dirty="0"/>
              <a:t>Konference předsedů </a:t>
            </a:r>
            <a:r>
              <a:rPr lang="cs-CZ" dirty="0"/>
              <a:t>rozhoduje o rozdělení křesel v jednacím sále mezi politické skupiny, nezařazené poslance a orgány EU.</a:t>
            </a:r>
            <a:endParaRPr lang="cs-CZ" b="1" dirty="0"/>
          </a:p>
          <a:p>
            <a:pPr fontAlgn="base"/>
            <a:r>
              <a:rPr lang="cs-CZ" b="1" dirty="0"/>
              <a:t>Předsedové</a:t>
            </a:r>
            <a:r>
              <a:rPr lang="cs-CZ" dirty="0"/>
              <a:t> politických skupin sedí v první řadě v půlkruhu obráceném směrem k předsedovi Evropského parlamentu.</a:t>
            </a:r>
          </a:p>
          <a:p>
            <a:pPr fontAlgn="base"/>
            <a:r>
              <a:rPr lang="cs-CZ" b="1" dirty="0"/>
              <a:t>Členové předsednictva EP </a:t>
            </a:r>
            <a:r>
              <a:rPr lang="cs-CZ" dirty="0"/>
              <a:t>(místopředsedové a kvestoři) sedí ve třetí řadě.</a:t>
            </a:r>
          </a:p>
          <a:p>
            <a:pPr fontAlgn="base"/>
            <a:r>
              <a:rPr lang="cs-CZ" b="1" dirty="0"/>
              <a:t>Jednotliví poslanci </a:t>
            </a:r>
            <a:r>
              <a:rPr lang="cs-CZ" dirty="0"/>
              <a:t>jsou rozmístěni v místech, v nichž zasedají jednotlivé politické skupiny, obvykle podle abecedního pořádku.</a:t>
            </a:r>
          </a:p>
          <a:p>
            <a:r>
              <a:rPr lang="cs-CZ" b="1" dirty="0"/>
              <a:t>Tlumočníci</a:t>
            </a:r>
            <a:r>
              <a:rPr lang="cs-CZ" dirty="0"/>
              <a:t> sedí za poslanci</a:t>
            </a:r>
          </a:p>
          <a:p>
            <a:r>
              <a:rPr lang="cs-CZ" b="1" dirty="0"/>
              <a:t>Veřejnost</a:t>
            </a:r>
            <a:r>
              <a:rPr lang="cs-CZ" dirty="0"/>
              <a:t> může rozpravu EP sledovat z tribuny</a:t>
            </a:r>
          </a:p>
        </p:txBody>
      </p:sp>
      <p:sp>
        <p:nvSpPr>
          <p:cNvPr id="4" name="Zástupný symbol pro zápatí 3"/>
          <p:cNvSpPr>
            <a:spLocks noGrp="1"/>
          </p:cNvSpPr>
          <p:nvPr>
            <p:ph type="ftr" sz="quarter" idx="11"/>
          </p:nvPr>
        </p:nvSpPr>
        <p:spPr/>
        <p:txBody>
          <a:bodyPr/>
          <a:lstStyle/>
          <a:p>
            <a:r>
              <a:rPr lang="en-US"/>
              <a:t>EVS172 Evropský parlament a hlasovací schémata poslanců</a:t>
            </a:r>
            <a:endParaRPr lang="en-US" dirty="0"/>
          </a:p>
        </p:txBody>
      </p:sp>
    </p:spTree>
    <p:extLst>
      <p:ext uri="{BB962C8B-B14F-4D97-AF65-F5344CB8AC3E}">
        <p14:creationId xmlns:p14="http://schemas.microsoft.com/office/powerpoint/2010/main" val="6362707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Jednání poslanců</a:t>
            </a:r>
          </a:p>
        </p:txBody>
      </p:sp>
      <p:sp>
        <p:nvSpPr>
          <p:cNvPr id="4" name="Zástupný symbol pro zápatí 3"/>
          <p:cNvSpPr>
            <a:spLocks noGrp="1"/>
          </p:cNvSpPr>
          <p:nvPr>
            <p:ph type="ftr" sz="quarter" idx="11"/>
          </p:nvPr>
        </p:nvSpPr>
        <p:spPr>
          <a:xfrm>
            <a:off x="461923" y="6492875"/>
            <a:ext cx="6917210" cy="365125"/>
          </a:xfrm>
        </p:spPr>
        <p:txBody>
          <a:bodyPr/>
          <a:lstStyle/>
          <a:p>
            <a:r>
              <a:rPr lang="en-US" dirty="0"/>
              <a:t>EVS172 </a:t>
            </a:r>
            <a:r>
              <a:rPr lang="en-US" dirty="0" err="1"/>
              <a:t>Evropský</a:t>
            </a:r>
            <a:r>
              <a:rPr lang="en-US" dirty="0"/>
              <a:t> </a:t>
            </a:r>
            <a:r>
              <a:rPr lang="en-US" dirty="0" err="1"/>
              <a:t>parlament</a:t>
            </a:r>
            <a:r>
              <a:rPr lang="en-US" dirty="0"/>
              <a:t> a hlasovací </a:t>
            </a:r>
            <a:r>
              <a:rPr lang="en-US" dirty="0" err="1"/>
              <a:t>schémata</a:t>
            </a:r>
            <a:r>
              <a:rPr lang="en-US" dirty="0"/>
              <a:t> </a:t>
            </a:r>
            <a:r>
              <a:rPr lang="en-US" dirty="0" err="1"/>
              <a:t>poslanců</a:t>
            </a:r>
            <a:endParaRPr lang="en-US" dirty="0"/>
          </a:p>
        </p:txBody>
      </p:sp>
      <p:pic>
        <p:nvPicPr>
          <p:cNvPr id="7" name="Zástupný symbol pro obsah 6"/>
          <p:cNvPicPr>
            <a:picLocks noGrp="1" noChangeAspect="1"/>
          </p:cNvPicPr>
          <p:nvPr>
            <p:ph idx="1"/>
          </p:nvPr>
        </p:nvPicPr>
        <p:blipFill>
          <a:blip r:embed="rId2"/>
          <a:stretch>
            <a:fillRect/>
          </a:stretch>
        </p:blipFill>
        <p:spPr>
          <a:xfrm>
            <a:off x="2174461" y="1779518"/>
            <a:ext cx="7288694" cy="4713357"/>
          </a:xfrm>
          <a:prstGeom prst="rect">
            <a:avLst/>
          </a:prstGeom>
        </p:spPr>
      </p:pic>
    </p:spTree>
    <p:extLst>
      <p:ext uri="{BB962C8B-B14F-4D97-AF65-F5344CB8AC3E}">
        <p14:creationId xmlns:p14="http://schemas.microsoft.com/office/powerpoint/2010/main" val="34134651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sz="2400" dirty="0"/>
              <a:t>POLITICAL GROUP COHESION AND ‘HURRAH’</a:t>
            </a:r>
            <a:br>
              <a:rPr lang="en-US" sz="2400" dirty="0"/>
            </a:br>
            <a:r>
              <a:rPr lang="en-US" sz="2400" dirty="0"/>
              <a:t>VOTING IN THE EUROPEAN PARLIAMENT</a:t>
            </a:r>
            <a:r>
              <a:rPr lang="cs-CZ" sz="2400" dirty="0"/>
              <a:t> - </a:t>
            </a:r>
            <a:r>
              <a:rPr lang="cs-CZ" sz="2400" dirty="0" err="1"/>
              <a:t>Shaun</a:t>
            </a:r>
            <a:r>
              <a:rPr lang="cs-CZ" sz="2400" dirty="0"/>
              <a:t> </a:t>
            </a:r>
            <a:r>
              <a:rPr lang="cs-CZ" sz="2400" dirty="0" err="1"/>
              <a:t>Bowler</a:t>
            </a:r>
            <a:r>
              <a:rPr lang="cs-CZ" sz="2400" dirty="0"/>
              <a:t> &amp; </a:t>
            </a:r>
            <a:r>
              <a:rPr lang="cs-CZ" sz="2400" dirty="0" err="1"/>
              <a:t>Gail</a:t>
            </a:r>
            <a:r>
              <a:rPr lang="cs-CZ" sz="2400" dirty="0"/>
              <a:t> </a:t>
            </a:r>
            <a:r>
              <a:rPr lang="cs-CZ" sz="2400" dirty="0" err="1"/>
              <a:t>McElroy</a:t>
            </a:r>
            <a:endParaRPr lang="cs-CZ" sz="2400" dirty="0"/>
          </a:p>
        </p:txBody>
      </p:sp>
      <p:sp>
        <p:nvSpPr>
          <p:cNvPr id="4" name="Zástupný symbol pro zápatí 3"/>
          <p:cNvSpPr>
            <a:spLocks noGrp="1"/>
          </p:cNvSpPr>
          <p:nvPr>
            <p:ph type="ftr" sz="quarter" idx="11"/>
          </p:nvPr>
        </p:nvSpPr>
        <p:spPr/>
        <p:txBody>
          <a:bodyPr/>
          <a:lstStyle/>
          <a:p>
            <a:r>
              <a:rPr lang="en-US"/>
              <a:t>EVS172 Evropský parlament a hlasovací schémata poslanců</a:t>
            </a:r>
            <a:endParaRPr lang="en-US" dirty="0"/>
          </a:p>
        </p:txBody>
      </p:sp>
      <p:sp>
        <p:nvSpPr>
          <p:cNvPr id="6" name="Zástupný symbol pro obsah 5"/>
          <p:cNvSpPr>
            <a:spLocks noGrp="1"/>
          </p:cNvSpPr>
          <p:nvPr>
            <p:ph idx="1"/>
          </p:nvPr>
        </p:nvSpPr>
        <p:spPr/>
        <p:txBody>
          <a:bodyPr/>
          <a:lstStyle/>
          <a:p>
            <a:r>
              <a:rPr lang="cs-CZ" dirty="0"/>
              <a:t>Soudržnost politických skupin byla vždy vysoká – nyní ještě vzrostla</a:t>
            </a:r>
          </a:p>
          <a:p>
            <a:r>
              <a:rPr lang="cs-CZ" dirty="0"/>
              <a:t>Politika konsensu – stejně jako v jiných institucích EU</a:t>
            </a:r>
          </a:p>
          <a:p>
            <a:r>
              <a:rPr lang="cs-CZ" dirty="0"/>
              <a:t>Eliminuje se strach z předčasných voleb </a:t>
            </a:r>
          </a:p>
          <a:p>
            <a:r>
              <a:rPr lang="cs-CZ" dirty="0"/>
              <a:t>Výzkumy soudržnosti EP – např. </a:t>
            </a:r>
            <a:r>
              <a:rPr lang="sv-SE" dirty="0"/>
              <a:t>Attina 1990; Faas 2003; Hix et al</a:t>
            </a:r>
            <a:r>
              <a:rPr lang="cs-CZ" dirty="0"/>
              <a:t> </a:t>
            </a:r>
            <a:r>
              <a:rPr lang="sv-SE" dirty="0"/>
              <a:t>2005, 2007; Kreppel 2002</a:t>
            </a:r>
            <a:endParaRPr lang="cs-CZ" dirty="0"/>
          </a:p>
          <a:p>
            <a:r>
              <a:rPr lang="cs-CZ" dirty="0"/>
              <a:t>Soudržnost EP nestoupá s růstem pravomocí EP</a:t>
            </a:r>
          </a:p>
          <a:p>
            <a:r>
              <a:rPr lang="cs-CZ" dirty="0"/>
              <a:t>Existuje velký počet jmenovitých hlasování o otázkách, které jsou nelegislativní a nekontroverzní</a:t>
            </a:r>
          </a:p>
          <a:p>
            <a:endParaRPr lang="cs-CZ" dirty="0"/>
          </a:p>
          <a:p>
            <a:endParaRPr lang="cs-CZ" dirty="0"/>
          </a:p>
        </p:txBody>
      </p:sp>
    </p:spTree>
    <p:extLst>
      <p:ext uri="{BB962C8B-B14F-4D97-AF65-F5344CB8AC3E}">
        <p14:creationId xmlns:p14="http://schemas.microsoft.com/office/powerpoint/2010/main" val="2326264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sz="2400" dirty="0"/>
              <a:t>POLITICAL GROUP COHESION AND ‘HURRAH’</a:t>
            </a:r>
            <a:br>
              <a:rPr lang="en-US" sz="2400" dirty="0"/>
            </a:br>
            <a:r>
              <a:rPr lang="en-US" sz="2400" dirty="0"/>
              <a:t>VOTING IN THE EUROPEAN PARLIAMENT</a:t>
            </a:r>
            <a:r>
              <a:rPr lang="cs-CZ" sz="2400" dirty="0"/>
              <a:t> - </a:t>
            </a:r>
            <a:r>
              <a:rPr lang="cs-CZ" sz="2400" dirty="0" err="1"/>
              <a:t>Shaun</a:t>
            </a:r>
            <a:r>
              <a:rPr lang="cs-CZ" sz="2400" dirty="0"/>
              <a:t> </a:t>
            </a:r>
            <a:r>
              <a:rPr lang="cs-CZ" sz="2400" dirty="0" err="1"/>
              <a:t>Bowler</a:t>
            </a:r>
            <a:r>
              <a:rPr lang="cs-CZ" sz="2400" dirty="0"/>
              <a:t> &amp; </a:t>
            </a:r>
            <a:r>
              <a:rPr lang="cs-CZ" sz="2400" dirty="0" err="1"/>
              <a:t>Gail</a:t>
            </a:r>
            <a:r>
              <a:rPr lang="cs-CZ" sz="2400" dirty="0"/>
              <a:t> </a:t>
            </a:r>
            <a:r>
              <a:rPr lang="cs-CZ" sz="2400" dirty="0" err="1"/>
              <a:t>McElroy</a:t>
            </a:r>
            <a:endParaRPr lang="cs-CZ" sz="2400" dirty="0"/>
          </a:p>
        </p:txBody>
      </p:sp>
      <p:pic>
        <p:nvPicPr>
          <p:cNvPr id="5" name="Zástupný symbol pro obsah 4"/>
          <p:cNvPicPr>
            <a:picLocks noGrp="1" noChangeAspect="1"/>
          </p:cNvPicPr>
          <p:nvPr>
            <p:ph idx="1"/>
          </p:nvPr>
        </p:nvPicPr>
        <p:blipFill>
          <a:blip r:embed="rId2"/>
          <a:stretch>
            <a:fillRect/>
          </a:stretch>
        </p:blipFill>
        <p:spPr>
          <a:xfrm>
            <a:off x="428625" y="2166865"/>
            <a:ext cx="11372850" cy="3008415"/>
          </a:xfrm>
          <a:prstGeom prst="rect">
            <a:avLst/>
          </a:prstGeom>
        </p:spPr>
      </p:pic>
      <p:sp>
        <p:nvSpPr>
          <p:cNvPr id="4" name="Zástupný symbol pro zápatí 3"/>
          <p:cNvSpPr>
            <a:spLocks noGrp="1"/>
          </p:cNvSpPr>
          <p:nvPr>
            <p:ph type="ftr" sz="quarter" idx="11"/>
          </p:nvPr>
        </p:nvSpPr>
        <p:spPr/>
        <p:txBody>
          <a:bodyPr/>
          <a:lstStyle/>
          <a:p>
            <a:r>
              <a:rPr lang="en-US"/>
              <a:t>EVS172 Evropský parlament a hlasovací schémata poslanců</a:t>
            </a:r>
            <a:endParaRPr lang="en-US" dirty="0"/>
          </a:p>
        </p:txBody>
      </p:sp>
      <p:pic>
        <p:nvPicPr>
          <p:cNvPr id="6" name="Obrázek 5"/>
          <p:cNvPicPr>
            <a:picLocks noChangeAspect="1"/>
          </p:cNvPicPr>
          <p:nvPr/>
        </p:nvPicPr>
        <p:blipFill>
          <a:blip r:embed="rId3"/>
          <a:stretch>
            <a:fillRect/>
          </a:stretch>
        </p:blipFill>
        <p:spPr>
          <a:xfrm>
            <a:off x="4998158" y="5498716"/>
            <a:ext cx="5467966" cy="906189"/>
          </a:xfrm>
          <a:prstGeom prst="rect">
            <a:avLst/>
          </a:prstGeom>
        </p:spPr>
      </p:pic>
    </p:spTree>
    <p:extLst>
      <p:ext uri="{BB962C8B-B14F-4D97-AF65-F5344CB8AC3E}">
        <p14:creationId xmlns:p14="http://schemas.microsoft.com/office/powerpoint/2010/main" val="33198825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Hurrah</a:t>
            </a:r>
            <a:r>
              <a:rPr lang="cs-CZ" dirty="0"/>
              <a:t> </a:t>
            </a:r>
            <a:r>
              <a:rPr lang="cs-CZ" dirty="0" err="1"/>
              <a:t>votes</a:t>
            </a:r>
            <a:endParaRPr lang="cs-CZ" dirty="0"/>
          </a:p>
        </p:txBody>
      </p:sp>
      <p:sp>
        <p:nvSpPr>
          <p:cNvPr id="3" name="Zástupný symbol pro obsah 2"/>
          <p:cNvSpPr>
            <a:spLocks noGrp="1"/>
          </p:cNvSpPr>
          <p:nvPr>
            <p:ph idx="1"/>
          </p:nvPr>
        </p:nvSpPr>
        <p:spPr/>
        <p:txBody>
          <a:bodyPr/>
          <a:lstStyle/>
          <a:p>
            <a:r>
              <a:rPr lang="cs-CZ" dirty="0"/>
              <a:t>„pokřivené“ hlasování</a:t>
            </a:r>
          </a:p>
          <a:p>
            <a:r>
              <a:rPr lang="cs-CZ" dirty="0"/>
              <a:t>liberálové se snaží více než ostatní dvě</a:t>
            </a:r>
            <a:br>
              <a:rPr lang="cs-CZ" dirty="0"/>
            </a:br>
            <a:r>
              <a:rPr lang="cs-CZ" dirty="0"/>
              <a:t>skupiny, aby jejich poslanci hlasovali </a:t>
            </a:r>
            <a:br>
              <a:rPr lang="cs-CZ" dirty="0"/>
            </a:br>
            <a:r>
              <a:rPr lang="cs-CZ" dirty="0"/>
              <a:t>společně</a:t>
            </a:r>
          </a:p>
        </p:txBody>
      </p:sp>
      <p:sp>
        <p:nvSpPr>
          <p:cNvPr id="4" name="Zástupný symbol pro zápatí 3"/>
          <p:cNvSpPr>
            <a:spLocks noGrp="1"/>
          </p:cNvSpPr>
          <p:nvPr>
            <p:ph type="ftr" sz="quarter" idx="11"/>
          </p:nvPr>
        </p:nvSpPr>
        <p:spPr/>
        <p:txBody>
          <a:bodyPr/>
          <a:lstStyle/>
          <a:p>
            <a:r>
              <a:rPr lang="en-US"/>
              <a:t>EVS172 Evropský parlament a hlasovací schémata poslanců</a:t>
            </a:r>
            <a:endParaRPr lang="en-US" dirty="0"/>
          </a:p>
        </p:txBody>
      </p:sp>
      <p:pic>
        <p:nvPicPr>
          <p:cNvPr id="5" name="Obrázek 4"/>
          <p:cNvPicPr>
            <a:picLocks noChangeAspect="1"/>
          </p:cNvPicPr>
          <p:nvPr/>
        </p:nvPicPr>
        <p:blipFill>
          <a:blip r:embed="rId2"/>
          <a:stretch>
            <a:fillRect/>
          </a:stretch>
        </p:blipFill>
        <p:spPr>
          <a:xfrm>
            <a:off x="4700588" y="1801272"/>
            <a:ext cx="7491412" cy="5056727"/>
          </a:xfrm>
          <a:prstGeom prst="rect">
            <a:avLst/>
          </a:prstGeom>
        </p:spPr>
      </p:pic>
    </p:spTree>
    <p:extLst>
      <p:ext uri="{BB962C8B-B14F-4D97-AF65-F5344CB8AC3E}">
        <p14:creationId xmlns:p14="http://schemas.microsoft.com/office/powerpoint/2010/main" val="39438105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r>
              <a:rPr lang="cs-CZ" dirty="0"/>
              <a:t>Další výzkumy by se měly věnovat jiným faktorům než RCV</a:t>
            </a:r>
          </a:p>
          <a:p>
            <a:r>
              <a:rPr lang="cs-CZ" dirty="0"/>
              <a:t>Výzkumy by se měly soustředit na to, jak je konsensus konstituuje </a:t>
            </a:r>
          </a:p>
          <a:p>
            <a:r>
              <a:rPr lang="cs-CZ" dirty="0"/>
              <a:t>individuální MEP mají malý manévrovací prostor v případě „</a:t>
            </a:r>
            <a:r>
              <a:rPr lang="cs-CZ" dirty="0" err="1"/>
              <a:t>hurrah</a:t>
            </a:r>
            <a:r>
              <a:rPr lang="cs-CZ" dirty="0"/>
              <a:t>“ hlasování</a:t>
            </a:r>
          </a:p>
          <a:p>
            <a:r>
              <a:rPr lang="cs-CZ" dirty="0"/>
              <a:t>Konsensus se stává předmětem zájmu sám o sobě</a:t>
            </a:r>
          </a:p>
          <a:p>
            <a:endParaRPr lang="cs-CZ" dirty="0"/>
          </a:p>
        </p:txBody>
      </p:sp>
      <p:sp>
        <p:nvSpPr>
          <p:cNvPr id="4" name="Zástupný symbol pro zápatí 3"/>
          <p:cNvSpPr>
            <a:spLocks noGrp="1"/>
          </p:cNvSpPr>
          <p:nvPr>
            <p:ph type="ftr" sz="quarter" idx="11"/>
          </p:nvPr>
        </p:nvSpPr>
        <p:spPr/>
        <p:txBody>
          <a:bodyPr/>
          <a:lstStyle/>
          <a:p>
            <a:r>
              <a:rPr lang="en-US"/>
              <a:t>EVS172 Evropský parlament a hlasovací schémata poslanců</a:t>
            </a:r>
            <a:endParaRPr lang="en-US" dirty="0"/>
          </a:p>
        </p:txBody>
      </p:sp>
      <p:sp>
        <p:nvSpPr>
          <p:cNvPr id="5" name="Nadpis 1"/>
          <p:cNvSpPr>
            <a:spLocks noGrp="1"/>
          </p:cNvSpPr>
          <p:nvPr>
            <p:ph type="title"/>
          </p:nvPr>
        </p:nvSpPr>
        <p:spPr/>
        <p:txBody>
          <a:bodyPr>
            <a:normAutofit/>
          </a:bodyPr>
          <a:lstStyle/>
          <a:p>
            <a:r>
              <a:rPr lang="en-US" sz="2400" dirty="0"/>
              <a:t>POLITICAL GROUP COHESION AND ‘HURRAH’</a:t>
            </a:r>
            <a:br>
              <a:rPr lang="en-US" sz="2400" dirty="0"/>
            </a:br>
            <a:r>
              <a:rPr lang="en-US" sz="2400" dirty="0"/>
              <a:t>VOTING IN THE EUROPEAN PARLIAMENT</a:t>
            </a:r>
            <a:r>
              <a:rPr lang="cs-CZ" sz="2400" dirty="0"/>
              <a:t> - </a:t>
            </a:r>
            <a:r>
              <a:rPr lang="cs-CZ" sz="2400" dirty="0" err="1"/>
              <a:t>Shaun</a:t>
            </a:r>
            <a:r>
              <a:rPr lang="cs-CZ" sz="2400" dirty="0"/>
              <a:t> </a:t>
            </a:r>
            <a:r>
              <a:rPr lang="cs-CZ" sz="2400" dirty="0" err="1"/>
              <a:t>Bowler</a:t>
            </a:r>
            <a:r>
              <a:rPr lang="cs-CZ" sz="2400" dirty="0"/>
              <a:t> &amp; </a:t>
            </a:r>
            <a:r>
              <a:rPr lang="cs-CZ" sz="2400" dirty="0" err="1"/>
              <a:t>Gail</a:t>
            </a:r>
            <a:r>
              <a:rPr lang="cs-CZ" sz="2400" dirty="0"/>
              <a:t> </a:t>
            </a:r>
            <a:r>
              <a:rPr lang="cs-CZ" sz="2400" dirty="0" err="1"/>
              <a:t>McElroy</a:t>
            </a:r>
            <a:endParaRPr lang="cs-CZ" sz="2400" dirty="0"/>
          </a:p>
        </p:txBody>
      </p:sp>
    </p:spTree>
    <p:extLst>
      <p:ext uri="{BB962C8B-B14F-4D97-AF65-F5344CB8AC3E}">
        <p14:creationId xmlns:p14="http://schemas.microsoft.com/office/powerpoint/2010/main" val="3519045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Sídla</a:t>
            </a:r>
          </a:p>
        </p:txBody>
      </p:sp>
      <p:pic>
        <p:nvPicPr>
          <p:cNvPr id="5" name="Zástupný symbol pro obsah 4"/>
          <p:cNvPicPr>
            <a:picLocks noGrp="1" noChangeAspect="1"/>
          </p:cNvPicPr>
          <p:nvPr>
            <p:ph idx="1"/>
          </p:nvPr>
        </p:nvPicPr>
        <p:blipFill>
          <a:blip r:embed="rId2"/>
          <a:stretch>
            <a:fillRect/>
          </a:stretch>
        </p:blipFill>
        <p:spPr>
          <a:xfrm>
            <a:off x="581192" y="1866900"/>
            <a:ext cx="4904317" cy="3678238"/>
          </a:xfrm>
          <a:prstGeom prst="rect">
            <a:avLst/>
          </a:prstGeom>
        </p:spPr>
      </p:pic>
      <p:sp>
        <p:nvSpPr>
          <p:cNvPr id="4" name="Zástupný symbol pro zápatí 3"/>
          <p:cNvSpPr>
            <a:spLocks noGrp="1"/>
          </p:cNvSpPr>
          <p:nvPr>
            <p:ph type="ftr" sz="quarter" idx="11"/>
          </p:nvPr>
        </p:nvSpPr>
        <p:spPr/>
        <p:txBody>
          <a:bodyPr/>
          <a:lstStyle/>
          <a:p>
            <a:r>
              <a:rPr lang="en-US"/>
              <a:t>EVS172 Evropský parlament a hlasovací schémata poslanců</a:t>
            </a:r>
            <a:endParaRPr lang="en-US" dirty="0"/>
          </a:p>
        </p:txBody>
      </p:sp>
      <p:pic>
        <p:nvPicPr>
          <p:cNvPr id="6" name="Obrázek 5"/>
          <p:cNvPicPr>
            <a:picLocks noChangeAspect="1"/>
          </p:cNvPicPr>
          <p:nvPr/>
        </p:nvPicPr>
        <p:blipFill>
          <a:blip r:embed="rId3"/>
          <a:stretch>
            <a:fillRect/>
          </a:stretch>
        </p:blipFill>
        <p:spPr>
          <a:xfrm>
            <a:off x="5867400" y="0"/>
            <a:ext cx="6096000" cy="3467100"/>
          </a:xfrm>
          <a:prstGeom prst="rect">
            <a:avLst/>
          </a:prstGeom>
        </p:spPr>
      </p:pic>
      <p:pic>
        <p:nvPicPr>
          <p:cNvPr id="7" name="Obrázek 6"/>
          <p:cNvPicPr>
            <a:picLocks noChangeAspect="1"/>
          </p:cNvPicPr>
          <p:nvPr/>
        </p:nvPicPr>
        <p:blipFill>
          <a:blip r:embed="rId4"/>
          <a:stretch>
            <a:fillRect/>
          </a:stretch>
        </p:blipFill>
        <p:spPr>
          <a:xfrm>
            <a:off x="5867400" y="3706019"/>
            <a:ext cx="6096000" cy="3551869"/>
          </a:xfrm>
          <a:prstGeom prst="rect">
            <a:avLst/>
          </a:prstGeom>
        </p:spPr>
      </p:pic>
    </p:spTree>
    <p:extLst>
      <p:ext uri="{BB962C8B-B14F-4D97-AF65-F5344CB8AC3E}">
        <p14:creationId xmlns:p14="http://schemas.microsoft.com/office/powerpoint/2010/main" val="8567776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Výbory EP</a:t>
            </a:r>
          </a:p>
        </p:txBody>
      </p:sp>
      <p:pic>
        <p:nvPicPr>
          <p:cNvPr id="5" name="Zástupný symbol pro obsah 4"/>
          <p:cNvPicPr>
            <a:picLocks noGrp="1" noChangeAspect="1"/>
          </p:cNvPicPr>
          <p:nvPr>
            <p:ph idx="1"/>
          </p:nvPr>
        </p:nvPicPr>
        <p:blipFill>
          <a:blip r:embed="rId2"/>
          <a:stretch>
            <a:fillRect/>
          </a:stretch>
        </p:blipFill>
        <p:spPr>
          <a:xfrm>
            <a:off x="3262312" y="1843088"/>
            <a:ext cx="6700753" cy="3772693"/>
          </a:xfrm>
          <a:prstGeom prst="rect">
            <a:avLst/>
          </a:prstGeom>
        </p:spPr>
      </p:pic>
      <p:sp>
        <p:nvSpPr>
          <p:cNvPr id="4" name="Zástupný symbol pro zápatí 3"/>
          <p:cNvSpPr>
            <a:spLocks noGrp="1"/>
          </p:cNvSpPr>
          <p:nvPr>
            <p:ph type="ftr" sz="quarter" idx="11"/>
          </p:nvPr>
        </p:nvSpPr>
        <p:spPr/>
        <p:txBody>
          <a:bodyPr/>
          <a:lstStyle/>
          <a:p>
            <a:r>
              <a:rPr lang="en-US"/>
              <a:t>EVS172 Evropský parlament a hlasovací schémata poslanců</a:t>
            </a:r>
            <a:endParaRPr lang="en-US" dirty="0"/>
          </a:p>
        </p:txBody>
      </p:sp>
    </p:spTree>
    <p:extLst>
      <p:ext uri="{BB962C8B-B14F-4D97-AF65-F5344CB8AC3E}">
        <p14:creationId xmlns:p14="http://schemas.microsoft.com/office/powerpoint/2010/main" val="9306330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Výbory EP</a:t>
            </a:r>
          </a:p>
        </p:txBody>
      </p:sp>
      <p:sp>
        <p:nvSpPr>
          <p:cNvPr id="3" name="Zástupný symbol pro obsah 2"/>
          <p:cNvSpPr>
            <a:spLocks noGrp="1"/>
          </p:cNvSpPr>
          <p:nvPr>
            <p:ph idx="1"/>
          </p:nvPr>
        </p:nvSpPr>
        <p:spPr>
          <a:xfrm>
            <a:off x="581192" y="1921565"/>
            <a:ext cx="11332512" cy="4454315"/>
          </a:xfrm>
        </p:spPr>
        <p:txBody>
          <a:bodyPr>
            <a:normAutofit/>
          </a:bodyPr>
          <a:lstStyle/>
          <a:p>
            <a:r>
              <a:rPr lang="cs-CZ" dirty="0"/>
              <a:t>Poslanci se dělí do </a:t>
            </a:r>
            <a:r>
              <a:rPr lang="cs-CZ" b="1" dirty="0"/>
              <a:t>20 specializovaných stálých výborů</a:t>
            </a:r>
            <a:r>
              <a:rPr lang="cs-CZ" dirty="0"/>
              <a:t>.</a:t>
            </a:r>
          </a:p>
          <a:p>
            <a:r>
              <a:rPr lang="cs-CZ" dirty="0"/>
              <a:t>Výbory </a:t>
            </a:r>
            <a:r>
              <a:rPr lang="cs-CZ" b="1" dirty="0"/>
              <a:t>přijímají zprávy</a:t>
            </a:r>
            <a:r>
              <a:rPr lang="cs-CZ" dirty="0"/>
              <a:t>, kterými přispívají k obsahu legislativních návrhů a přijímají také zprávy z vlastního podnětu</a:t>
            </a:r>
          </a:p>
          <a:p>
            <a:r>
              <a:rPr lang="cs-CZ" b="1" dirty="0"/>
              <a:t>25 až 71 </a:t>
            </a:r>
            <a:r>
              <a:rPr lang="cs-CZ" dirty="0"/>
              <a:t>řádných členů a stejný počet náhradníků.</a:t>
            </a:r>
          </a:p>
          <a:p>
            <a:r>
              <a:rPr lang="cs-CZ" dirty="0"/>
              <a:t>Každý výbor volí ze svých řádných členů </a:t>
            </a:r>
            <a:r>
              <a:rPr lang="cs-CZ" b="1" dirty="0"/>
              <a:t>předsedu a až čtyři místopředsedy</a:t>
            </a:r>
            <a:r>
              <a:rPr lang="cs-CZ" dirty="0"/>
              <a:t>, kteří dohromady tvoří „předsednictvo výboru“ a jejich mandát trvá dva a půl roku. Politické složení výborů odráží složení plenárního shromáždění</a:t>
            </a:r>
          </a:p>
          <a:p>
            <a:r>
              <a:rPr lang="cs-CZ" b="1" dirty="0"/>
              <a:t>Podvýbory a zvláštní dočasné výbory</a:t>
            </a:r>
            <a:r>
              <a:rPr lang="cs-CZ" dirty="0"/>
              <a:t>, které se zabývají konkrétními tématy + vyšetřovací výbory, které zkoumají případy údajného porušování právních předpisů EU nebo nesprávného úředního postupu.</a:t>
            </a:r>
          </a:p>
          <a:p>
            <a:r>
              <a:rPr lang="cs-CZ" dirty="0"/>
              <a:t>Většinou se scházejí v Bruselu - diskuse probíhají veřejně a obvykle jsou přenášeny po internetu</a:t>
            </a:r>
          </a:p>
          <a:p>
            <a:r>
              <a:rPr lang="cs-CZ" dirty="0"/>
              <a:t>Pravomoci výborů - </a:t>
            </a:r>
            <a:r>
              <a:rPr lang="cs-CZ" dirty="0">
                <a:hlinkClick r:id="rId2"/>
              </a:rPr>
              <a:t>http://www.europarl.europa.eu/sides/getLastRules.do?language=cs&amp;reference=ANN-06</a:t>
            </a:r>
            <a:endParaRPr lang="cs-CZ" dirty="0"/>
          </a:p>
          <a:p>
            <a:r>
              <a:rPr lang="cs-CZ" dirty="0"/>
              <a:t>http://www.europarl.europa.eu/ep-live/cs/committees/video?event=20161020-0900-COMMITTEE-AFET</a:t>
            </a:r>
          </a:p>
        </p:txBody>
      </p:sp>
      <p:sp>
        <p:nvSpPr>
          <p:cNvPr id="4" name="Zástupný symbol pro zápatí 3"/>
          <p:cNvSpPr>
            <a:spLocks noGrp="1"/>
          </p:cNvSpPr>
          <p:nvPr>
            <p:ph type="ftr" sz="quarter" idx="11"/>
          </p:nvPr>
        </p:nvSpPr>
        <p:spPr>
          <a:xfrm>
            <a:off x="475175" y="6375881"/>
            <a:ext cx="6917210" cy="365125"/>
          </a:xfrm>
        </p:spPr>
        <p:txBody>
          <a:bodyPr/>
          <a:lstStyle/>
          <a:p>
            <a:r>
              <a:rPr lang="en-US" dirty="0"/>
              <a:t>EVS172 </a:t>
            </a:r>
            <a:r>
              <a:rPr lang="en-US" dirty="0" err="1"/>
              <a:t>Evropský</a:t>
            </a:r>
            <a:r>
              <a:rPr lang="en-US" dirty="0"/>
              <a:t> </a:t>
            </a:r>
            <a:r>
              <a:rPr lang="en-US" dirty="0" err="1"/>
              <a:t>parlament</a:t>
            </a:r>
            <a:r>
              <a:rPr lang="en-US" dirty="0"/>
              <a:t> a hlasovací </a:t>
            </a:r>
            <a:r>
              <a:rPr lang="en-US" dirty="0" err="1"/>
              <a:t>schémata</a:t>
            </a:r>
            <a:r>
              <a:rPr lang="en-US" dirty="0"/>
              <a:t> </a:t>
            </a:r>
            <a:r>
              <a:rPr lang="en-US" dirty="0" err="1"/>
              <a:t>poslanců</a:t>
            </a:r>
            <a:endParaRPr lang="en-US" dirty="0"/>
          </a:p>
        </p:txBody>
      </p:sp>
    </p:spTree>
    <p:extLst>
      <p:ext uri="{BB962C8B-B14F-4D97-AF65-F5344CB8AC3E}">
        <p14:creationId xmlns:p14="http://schemas.microsoft.com/office/powerpoint/2010/main" val="4904620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Výbory EP - činnost</a:t>
            </a:r>
          </a:p>
        </p:txBody>
      </p:sp>
      <p:sp>
        <p:nvSpPr>
          <p:cNvPr id="3" name="Zástupný symbol pro obsah 2"/>
          <p:cNvSpPr>
            <a:spLocks noGrp="1"/>
          </p:cNvSpPr>
          <p:nvPr>
            <p:ph idx="1"/>
          </p:nvPr>
        </p:nvSpPr>
        <p:spPr>
          <a:xfrm>
            <a:off x="581192" y="1828801"/>
            <a:ext cx="11029615" cy="4585900"/>
          </a:xfrm>
        </p:spPr>
        <p:txBody>
          <a:bodyPr>
            <a:normAutofit fontScale="85000" lnSpcReduction="10000"/>
          </a:bodyPr>
          <a:lstStyle/>
          <a:p>
            <a:pPr fontAlgn="base"/>
            <a:r>
              <a:rPr lang="cs-CZ" b="1" dirty="0"/>
              <a:t>Slyšení</a:t>
            </a:r>
          </a:p>
          <a:p>
            <a:pPr lvl="1" fontAlgn="base"/>
            <a:r>
              <a:rPr lang="cs-CZ" dirty="0"/>
              <a:t>Výbor může uspořádat slyšení odborníků, pokud takové slyšení považuje za důležité pro úspěšný výkon své práce týkající se určitého tématu. Slyšení mohou také uspořádat společně dva nebo více výborů. Většina výborů pořádá pravidelná slyšení, protože jim umožňují vyslechnout odborníky a diskutovat o klíčových otázkách.</a:t>
            </a:r>
          </a:p>
          <a:p>
            <a:pPr fontAlgn="base"/>
            <a:r>
              <a:rPr lang="cs-CZ" b="1" dirty="0"/>
              <a:t>Semináře</a:t>
            </a:r>
          </a:p>
          <a:p>
            <a:pPr lvl="1" fontAlgn="base"/>
            <a:r>
              <a:rPr lang="cs-CZ" dirty="0"/>
              <a:t>Semináře pořádají tematická oddělení a umožňují poslancům klást otázky odborníkům a vyměňovat si s nimi názory na otázky související s parlamentní činností nebo aktuálními tématy.</a:t>
            </a:r>
          </a:p>
          <a:p>
            <a:pPr fontAlgn="base"/>
            <a:r>
              <a:rPr lang="cs-CZ" b="1" dirty="0"/>
              <a:t>Setkání s vnitrostátními parlamenty</a:t>
            </a:r>
          </a:p>
          <a:p>
            <a:pPr lvl="1" fontAlgn="base"/>
            <a:r>
              <a:rPr lang="cs-CZ" dirty="0"/>
              <a:t>Výbory mohou vést na úrovni výborů přímý dialog s vnitrostátními parlamenty. Jeho součástí mohou být setkání poslanců vnitrostátních parlamentů a poslanců EP z odpovídajících výborů, na nichž se vede diskuse o tématech společného zájmu.</a:t>
            </a:r>
          </a:p>
          <a:p>
            <a:pPr fontAlgn="base"/>
            <a:r>
              <a:rPr lang="cs-CZ" b="1" dirty="0"/>
              <a:t>Evropské občanské iniciativy</a:t>
            </a:r>
          </a:p>
          <a:p>
            <a:pPr lvl="1" fontAlgn="base"/>
            <a:r>
              <a:rPr lang="cs-CZ" dirty="0"/>
              <a:t>Institut evropské občanské iniciativy umožňuje, aby nejméně 1 milion občanů z alespoň jedné čtvrtiny členských států EU požádal Evropskou komisi o předložení návrhu právního předpisu v oblasti, která spadá do její působnosti. Organizátoři úspěšných iniciativ jsou pozváni, aby své iniciativy představili na veřejném slyšení v Evropském parlamentu před legislativním výborem příslušným pro dané téma.</a:t>
            </a:r>
          </a:p>
          <a:p>
            <a:r>
              <a:rPr lang="cs-CZ" b="1" dirty="0"/>
              <a:t>Pracovní cesty</a:t>
            </a:r>
          </a:p>
          <a:p>
            <a:pPr lvl="1"/>
            <a:r>
              <a:rPr lang="cs-CZ" dirty="0"/>
              <a:t>Pracovní cesty se uskutečňují v rámci výkonu pravomocí svěřených výboru a účastní se jich omezený počet členů výboru. Výbor může také – nejvýše na tři dny – vyslat tříčlennou delegaci do agentur, pro něž je příslušný</a:t>
            </a:r>
          </a:p>
        </p:txBody>
      </p:sp>
      <p:sp>
        <p:nvSpPr>
          <p:cNvPr id="4" name="Zástupný symbol pro zápatí 3"/>
          <p:cNvSpPr>
            <a:spLocks noGrp="1"/>
          </p:cNvSpPr>
          <p:nvPr>
            <p:ph type="ftr" sz="quarter" idx="11"/>
          </p:nvPr>
        </p:nvSpPr>
        <p:spPr>
          <a:xfrm>
            <a:off x="581192" y="6414700"/>
            <a:ext cx="6917210" cy="365125"/>
          </a:xfrm>
        </p:spPr>
        <p:txBody>
          <a:bodyPr/>
          <a:lstStyle/>
          <a:p>
            <a:r>
              <a:rPr lang="en-US" dirty="0"/>
              <a:t>EVS172 </a:t>
            </a:r>
            <a:r>
              <a:rPr lang="en-US" dirty="0" err="1"/>
              <a:t>Evropský</a:t>
            </a:r>
            <a:r>
              <a:rPr lang="en-US" dirty="0"/>
              <a:t> </a:t>
            </a:r>
            <a:r>
              <a:rPr lang="en-US" dirty="0" err="1"/>
              <a:t>parlament</a:t>
            </a:r>
            <a:r>
              <a:rPr lang="en-US" dirty="0"/>
              <a:t> a hlasovací </a:t>
            </a:r>
            <a:r>
              <a:rPr lang="en-US" dirty="0" err="1"/>
              <a:t>schémata</a:t>
            </a:r>
            <a:r>
              <a:rPr lang="en-US" dirty="0"/>
              <a:t> </a:t>
            </a:r>
            <a:r>
              <a:rPr lang="en-US" dirty="0" err="1"/>
              <a:t>poslanců</a:t>
            </a:r>
            <a:endParaRPr lang="en-US" dirty="0"/>
          </a:p>
        </p:txBody>
      </p:sp>
    </p:spTree>
    <p:extLst>
      <p:ext uri="{BB962C8B-B14F-4D97-AF65-F5344CB8AC3E}">
        <p14:creationId xmlns:p14="http://schemas.microsoft.com/office/powerpoint/2010/main" val="31498320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Stálé Výbory EP – struktura 2014 – 2019</a:t>
            </a:r>
          </a:p>
        </p:txBody>
      </p:sp>
      <p:graphicFrame>
        <p:nvGraphicFramePr>
          <p:cNvPr id="11" name="Zástupný symbol pro obsah 10"/>
          <p:cNvGraphicFramePr>
            <a:graphicFrameLocks noGrp="1"/>
          </p:cNvGraphicFramePr>
          <p:nvPr>
            <p:ph idx="1"/>
            <p:extLst>
              <p:ext uri="{D42A27DB-BD31-4B8C-83A1-F6EECF244321}">
                <p14:modId xmlns:p14="http://schemas.microsoft.com/office/powerpoint/2010/main" val="3735710652"/>
              </p:ext>
            </p:extLst>
          </p:nvPr>
        </p:nvGraphicFramePr>
        <p:xfrm>
          <a:off x="2146853" y="1868573"/>
          <a:ext cx="5141844" cy="4533535"/>
        </p:xfrm>
        <a:graphic>
          <a:graphicData uri="http://schemas.openxmlformats.org/drawingml/2006/table">
            <a:tbl>
              <a:tblPr firstRow="1" firstCol="1" bandRow="1">
                <a:tableStyleId>{5C22544A-7EE6-4342-B048-85BDC9FD1C3A}</a:tableStyleId>
              </a:tblPr>
              <a:tblGrid>
                <a:gridCol w="4325369">
                  <a:extLst>
                    <a:ext uri="{9D8B030D-6E8A-4147-A177-3AD203B41FA5}">
                      <a16:colId xmlns:a16="http://schemas.microsoft.com/office/drawing/2014/main" val="4073737539"/>
                    </a:ext>
                  </a:extLst>
                </a:gridCol>
                <a:gridCol w="816475">
                  <a:extLst>
                    <a:ext uri="{9D8B030D-6E8A-4147-A177-3AD203B41FA5}">
                      <a16:colId xmlns:a16="http://schemas.microsoft.com/office/drawing/2014/main" val="510993388"/>
                    </a:ext>
                  </a:extLst>
                </a:gridCol>
              </a:tblGrid>
              <a:tr h="197110">
                <a:tc>
                  <a:txBody>
                    <a:bodyPr/>
                    <a:lstStyle/>
                    <a:p>
                      <a:pPr>
                        <a:spcAft>
                          <a:spcPts val="0"/>
                        </a:spcAft>
                      </a:pPr>
                      <a:r>
                        <a:rPr lang="cs-CZ" sz="1000" dirty="0">
                          <a:effectLst/>
                        </a:rPr>
                        <a:t>Zahraniční věci</a:t>
                      </a:r>
                      <a:endParaRPr lang="cs-CZ"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71" marR="59971" marT="0" marB="0"/>
                </a:tc>
                <a:tc>
                  <a:txBody>
                    <a:bodyPr/>
                    <a:lstStyle/>
                    <a:p>
                      <a:pPr>
                        <a:spcAft>
                          <a:spcPts val="0"/>
                        </a:spcAft>
                      </a:pPr>
                      <a:r>
                        <a:rPr lang="cs-CZ" sz="1000" b="0" dirty="0">
                          <a:solidFill>
                            <a:schemeClr val="tx1"/>
                          </a:solidFill>
                          <a:effectLst/>
                        </a:rPr>
                        <a:t>AFET</a:t>
                      </a:r>
                      <a:endParaRPr lang="cs-CZ" sz="1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71" marR="59971" marT="0" marB="0">
                    <a:solidFill>
                      <a:schemeClr val="bg2"/>
                    </a:solidFill>
                  </a:tcPr>
                </a:tc>
                <a:extLst>
                  <a:ext uri="{0D108BD9-81ED-4DB2-BD59-A6C34878D82A}">
                    <a16:rowId xmlns:a16="http://schemas.microsoft.com/office/drawing/2014/main" val="3866727202"/>
                  </a:ext>
                </a:extLst>
              </a:tr>
              <a:tr h="197110">
                <a:tc>
                  <a:txBody>
                    <a:bodyPr/>
                    <a:lstStyle/>
                    <a:p>
                      <a:pPr>
                        <a:spcAft>
                          <a:spcPts val="0"/>
                        </a:spcAft>
                      </a:pPr>
                      <a:r>
                        <a:rPr lang="cs-CZ" sz="1000">
                          <a:effectLst/>
                        </a:rPr>
                        <a:t>Lidská práva</a:t>
                      </a:r>
                      <a:endParaRPr lang="cs-CZ"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71" marR="59971" marT="0" marB="0"/>
                </a:tc>
                <a:tc>
                  <a:txBody>
                    <a:bodyPr/>
                    <a:lstStyle/>
                    <a:p>
                      <a:pPr>
                        <a:spcAft>
                          <a:spcPts val="0"/>
                        </a:spcAft>
                      </a:pPr>
                      <a:r>
                        <a:rPr lang="cs-CZ" sz="1000">
                          <a:effectLst/>
                        </a:rPr>
                        <a:t>DROI</a:t>
                      </a:r>
                      <a:endParaRPr lang="cs-CZ"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71" marR="59971" marT="0" marB="0"/>
                </a:tc>
                <a:extLst>
                  <a:ext uri="{0D108BD9-81ED-4DB2-BD59-A6C34878D82A}">
                    <a16:rowId xmlns:a16="http://schemas.microsoft.com/office/drawing/2014/main" val="1913672831"/>
                  </a:ext>
                </a:extLst>
              </a:tr>
              <a:tr h="197110">
                <a:tc>
                  <a:txBody>
                    <a:bodyPr/>
                    <a:lstStyle/>
                    <a:p>
                      <a:pPr>
                        <a:spcAft>
                          <a:spcPts val="0"/>
                        </a:spcAft>
                      </a:pPr>
                      <a:r>
                        <a:rPr lang="cs-CZ" sz="1000">
                          <a:effectLst/>
                        </a:rPr>
                        <a:t>Bezpečnost a obrana</a:t>
                      </a:r>
                      <a:endParaRPr lang="cs-CZ"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71" marR="59971" marT="0" marB="0"/>
                </a:tc>
                <a:tc>
                  <a:txBody>
                    <a:bodyPr/>
                    <a:lstStyle/>
                    <a:p>
                      <a:pPr>
                        <a:spcAft>
                          <a:spcPts val="0"/>
                        </a:spcAft>
                      </a:pPr>
                      <a:r>
                        <a:rPr lang="cs-CZ" sz="1000">
                          <a:effectLst/>
                        </a:rPr>
                        <a:t>SEDE</a:t>
                      </a:r>
                      <a:endParaRPr lang="cs-CZ"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71" marR="59971" marT="0" marB="0"/>
                </a:tc>
                <a:extLst>
                  <a:ext uri="{0D108BD9-81ED-4DB2-BD59-A6C34878D82A}">
                    <a16:rowId xmlns:a16="http://schemas.microsoft.com/office/drawing/2014/main" val="3231976383"/>
                  </a:ext>
                </a:extLst>
              </a:tr>
              <a:tr h="197110">
                <a:tc>
                  <a:txBody>
                    <a:bodyPr/>
                    <a:lstStyle/>
                    <a:p>
                      <a:pPr>
                        <a:spcAft>
                          <a:spcPts val="0"/>
                        </a:spcAft>
                      </a:pPr>
                      <a:r>
                        <a:rPr lang="cs-CZ" sz="1000">
                          <a:effectLst/>
                        </a:rPr>
                        <a:t>Rozvoj</a:t>
                      </a:r>
                      <a:endParaRPr lang="cs-CZ"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71" marR="59971" marT="0" marB="0"/>
                </a:tc>
                <a:tc>
                  <a:txBody>
                    <a:bodyPr/>
                    <a:lstStyle/>
                    <a:p>
                      <a:pPr>
                        <a:spcAft>
                          <a:spcPts val="0"/>
                        </a:spcAft>
                      </a:pPr>
                      <a:r>
                        <a:rPr lang="cs-CZ" sz="1000">
                          <a:effectLst/>
                        </a:rPr>
                        <a:t>DEVE</a:t>
                      </a:r>
                      <a:endParaRPr lang="cs-CZ"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71" marR="59971" marT="0" marB="0"/>
                </a:tc>
                <a:extLst>
                  <a:ext uri="{0D108BD9-81ED-4DB2-BD59-A6C34878D82A}">
                    <a16:rowId xmlns:a16="http://schemas.microsoft.com/office/drawing/2014/main" val="2125536035"/>
                  </a:ext>
                </a:extLst>
              </a:tr>
              <a:tr h="197110">
                <a:tc>
                  <a:txBody>
                    <a:bodyPr/>
                    <a:lstStyle/>
                    <a:p>
                      <a:pPr>
                        <a:spcAft>
                          <a:spcPts val="0"/>
                        </a:spcAft>
                      </a:pPr>
                      <a:r>
                        <a:rPr lang="cs-CZ" sz="1000" dirty="0">
                          <a:effectLst/>
                        </a:rPr>
                        <a:t>Mezinárodní obchod</a:t>
                      </a:r>
                      <a:endParaRPr lang="cs-CZ"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71" marR="59971" marT="0" marB="0"/>
                </a:tc>
                <a:tc>
                  <a:txBody>
                    <a:bodyPr/>
                    <a:lstStyle/>
                    <a:p>
                      <a:pPr>
                        <a:spcAft>
                          <a:spcPts val="0"/>
                        </a:spcAft>
                      </a:pPr>
                      <a:r>
                        <a:rPr lang="cs-CZ" sz="1000">
                          <a:effectLst/>
                        </a:rPr>
                        <a:t>INTA</a:t>
                      </a:r>
                      <a:endParaRPr lang="cs-CZ"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71" marR="59971" marT="0" marB="0"/>
                </a:tc>
                <a:extLst>
                  <a:ext uri="{0D108BD9-81ED-4DB2-BD59-A6C34878D82A}">
                    <a16:rowId xmlns:a16="http://schemas.microsoft.com/office/drawing/2014/main" val="883499174"/>
                  </a:ext>
                </a:extLst>
              </a:tr>
              <a:tr h="197110">
                <a:tc>
                  <a:txBody>
                    <a:bodyPr/>
                    <a:lstStyle/>
                    <a:p>
                      <a:pPr>
                        <a:spcAft>
                          <a:spcPts val="0"/>
                        </a:spcAft>
                      </a:pPr>
                      <a:r>
                        <a:rPr lang="cs-CZ" sz="1000">
                          <a:effectLst/>
                        </a:rPr>
                        <a:t>Rozpočet</a:t>
                      </a:r>
                      <a:endParaRPr lang="cs-CZ"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71" marR="59971" marT="0" marB="0"/>
                </a:tc>
                <a:tc>
                  <a:txBody>
                    <a:bodyPr/>
                    <a:lstStyle/>
                    <a:p>
                      <a:pPr>
                        <a:spcAft>
                          <a:spcPts val="0"/>
                        </a:spcAft>
                      </a:pPr>
                      <a:r>
                        <a:rPr lang="cs-CZ" sz="1000">
                          <a:effectLst/>
                        </a:rPr>
                        <a:t>BUDG</a:t>
                      </a:r>
                      <a:endParaRPr lang="cs-CZ"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71" marR="59971" marT="0" marB="0"/>
                </a:tc>
                <a:extLst>
                  <a:ext uri="{0D108BD9-81ED-4DB2-BD59-A6C34878D82A}">
                    <a16:rowId xmlns:a16="http://schemas.microsoft.com/office/drawing/2014/main" val="2416567033"/>
                  </a:ext>
                </a:extLst>
              </a:tr>
              <a:tr h="197110">
                <a:tc>
                  <a:txBody>
                    <a:bodyPr/>
                    <a:lstStyle/>
                    <a:p>
                      <a:pPr>
                        <a:spcAft>
                          <a:spcPts val="0"/>
                        </a:spcAft>
                      </a:pPr>
                      <a:r>
                        <a:rPr lang="cs-CZ" sz="1000">
                          <a:effectLst/>
                        </a:rPr>
                        <a:t>Rozpočtová kontrola</a:t>
                      </a:r>
                      <a:endParaRPr lang="cs-CZ"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71" marR="59971" marT="0" marB="0"/>
                </a:tc>
                <a:tc>
                  <a:txBody>
                    <a:bodyPr/>
                    <a:lstStyle/>
                    <a:p>
                      <a:pPr>
                        <a:spcAft>
                          <a:spcPts val="0"/>
                        </a:spcAft>
                      </a:pPr>
                      <a:r>
                        <a:rPr lang="cs-CZ" sz="1000">
                          <a:effectLst/>
                        </a:rPr>
                        <a:t>CONT</a:t>
                      </a:r>
                      <a:endParaRPr lang="cs-CZ"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71" marR="59971" marT="0" marB="0"/>
                </a:tc>
                <a:extLst>
                  <a:ext uri="{0D108BD9-81ED-4DB2-BD59-A6C34878D82A}">
                    <a16:rowId xmlns:a16="http://schemas.microsoft.com/office/drawing/2014/main" val="3024303783"/>
                  </a:ext>
                </a:extLst>
              </a:tr>
              <a:tr h="197110">
                <a:tc>
                  <a:txBody>
                    <a:bodyPr/>
                    <a:lstStyle/>
                    <a:p>
                      <a:pPr>
                        <a:spcAft>
                          <a:spcPts val="0"/>
                        </a:spcAft>
                      </a:pPr>
                      <a:r>
                        <a:rPr lang="cs-CZ" sz="1000">
                          <a:effectLst/>
                        </a:rPr>
                        <a:t>Hospodářství a měna</a:t>
                      </a:r>
                      <a:endParaRPr lang="cs-CZ"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71" marR="59971" marT="0" marB="0"/>
                </a:tc>
                <a:tc>
                  <a:txBody>
                    <a:bodyPr/>
                    <a:lstStyle/>
                    <a:p>
                      <a:pPr>
                        <a:spcAft>
                          <a:spcPts val="0"/>
                        </a:spcAft>
                      </a:pPr>
                      <a:r>
                        <a:rPr lang="cs-CZ" sz="1000">
                          <a:effectLst/>
                        </a:rPr>
                        <a:t>ECON</a:t>
                      </a:r>
                      <a:endParaRPr lang="cs-CZ"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71" marR="59971" marT="0" marB="0"/>
                </a:tc>
                <a:extLst>
                  <a:ext uri="{0D108BD9-81ED-4DB2-BD59-A6C34878D82A}">
                    <a16:rowId xmlns:a16="http://schemas.microsoft.com/office/drawing/2014/main" val="4221933093"/>
                  </a:ext>
                </a:extLst>
              </a:tr>
              <a:tr h="197110">
                <a:tc>
                  <a:txBody>
                    <a:bodyPr/>
                    <a:lstStyle/>
                    <a:p>
                      <a:pPr>
                        <a:spcAft>
                          <a:spcPts val="0"/>
                        </a:spcAft>
                      </a:pPr>
                      <a:r>
                        <a:rPr lang="cs-CZ" sz="1000">
                          <a:effectLst/>
                        </a:rPr>
                        <a:t>Zaměstnanost a sociální věci</a:t>
                      </a:r>
                      <a:endParaRPr lang="cs-CZ"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71" marR="59971" marT="0" marB="0"/>
                </a:tc>
                <a:tc>
                  <a:txBody>
                    <a:bodyPr/>
                    <a:lstStyle/>
                    <a:p>
                      <a:pPr>
                        <a:spcAft>
                          <a:spcPts val="0"/>
                        </a:spcAft>
                      </a:pPr>
                      <a:r>
                        <a:rPr lang="cs-CZ" sz="1000">
                          <a:effectLst/>
                        </a:rPr>
                        <a:t>EMPL</a:t>
                      </a:r>
                      <a:endParaRPr lang="cs-CZ"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71" marR="59971" marT="0" marB="0"/>
                </a:tc>
                <a:extLst>
                  <a:ext uri="{0D108BD9-81ED-4DB2-BD59-A6C34878D82A}">
                    <a16:rowId xmlns:a16="http://schemas.microsoft.com/office/drawing/2014/main" val="1442583342"/>
                  </a:ext>
                </a:extLst>
              </a:tr>
              <a:tr h="394225">
                <a:tc>
                  <a:txBody>
                    <a:bodyPr/>
                    <a:lstStyle/>
                    <a:p>
                      <a:pPr>
                        <a:spcAft>
                          <a:spcPts val="0"/>
                        </a:spcAft>
                      </a:pPr>
                      <a:r>
                        <a:rPr lang="cs-CZ" sz="1000" dirty="0">
                          <a:effectLst/>
                        </a:rPr>
                        <a:t>Životní prostředí, veřejné zdraví a bezpečnost potravin</a:t>
                      </a:r>
                      <a:endParaRPr lang="cs-CZ"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71" marR="59971" marT="0" marB="0"/>
                </a:tc>
                <a:tc>
                  <a:txBody>
                    <a:bodyPr/>
                    <a:lstStyle/>
                    <a:p>
                      <a:pPr>
                        <a:spcAft>
                          <a:spcPts val="0"/>
                        </a:spcAft>
                      </a:pPr>
                      <a:r>
                        <a:rPr lang="cs-CZ" sz="1000" dirty="0">
                          <a:effectLst/>
                        </a:rPr>
                        <a:t>ENVI</a:t>
                      </a:r>
                      <a:endParaRPr lang="cs-CZ"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71" marR="59971" marT="0" marB="0"/>
                </a:tc>
                <a:extLst>
                  <a:ext uri="{0D108BD9-81ED-4DB2-BD59-A6C34878D82A}">
                    <a16:rowId xmlns:a16="http://schemas.microsoft.com/office/drawing/2014/main" val="3649651662"/>
                  </a:ext>
                </a:extLst>
              </a:tr>
              <a:tr h="197110">
                <a:tc>
                  <a:txBody>
                    <a:bodyPr/>
                    <a:lstStyle/>
                    <a:p>
                      <a:pPr>
                        <a:spcAft>
                          <a:spcPts val="0"/>
                        </a:spcAft>
                      </a:pPr>
                      <a:r>
                        <a:rPr lang="cs-CZ" sz="1000">
                          <a:effectLst/>
                        </a:rPr>
                        <a:t>Průmysl, výzkum a energetika</a:t>
                      </a:r>
                      <a:endParaRPr lang="cs-CZ"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71" marR="59971" marT="0" marB="0"/>
                </a:tc>
                <a:tc>
                  <a:txBody>
                    <a:bodyPr/>
                    <a:lstStyle/>
                    <a:p>
                      <a:pPr>
                        <a:spcAft>
                          <a:spcPts val="0"/>
                        </a:spcAft>
                      </a:pPr>
                      <a:r>
                        <a:rPr lang="cs-CZ" sz="1000">
                          <a:effectLst/>
                        </a:rPr>
                        <a:t>ITRE</a:t>
                      </a:r>
                      <a:endParaRPr lang="cs-CZ"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71" marR="59971" marT="0" marB="0"/>
                </a:tc>
                <a:extLst>
                  <a:ext uri="{0D108BD9-81ED-4DB2-BD59-A6C34878D82A}">
                    <a16:rowId xmlns:a16="http://schemas.microsoft.com/office/drawing/2014/main" val="823507899"/>
                  </a:ext>
                </a:extLst>
              </a:tr>
              <a:tr h="197110">
                <a:tc>
                  <a:txBody>
                    <a:bodyPr/>
                    <a:lstStyle/>
                    <a:p>
                      <a:pPr>
                        <a:spcAft>
                          <a:spcPts val="0"/>
                        </a:spcAft>
                      </a:pPr>
                      <a:r>
                        <a:rPr lang="cs-CZ" sz="1000">
                          <a:effectLst/>
                        </a:rPr>
                        <a:t>Vnitřní trh a ochrana spotřebitelů</a:t>
                      </a:r>
                      <a:endParaRPr lang="cs-CZ"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71" marR="59971" marT="0" marB="0"/>
                </a:tc>
                <a:tc>
                  <a:txBody>
                    <a:bodyPr/>
                    <a:lstStyle/>
                    <a:p>
                      <a:pPr>
                        <a:spcAft>
                          <a:spcPts val="0"/>
                        </a:spcAft>
                      </a:pPr>
                      <a:r>
                        <a:rPr lang="cs-CZ" sz="1000">
                          <a:effectLst/>
                        </a:rPr>
                        <a:t>IMCO</a:t>
                      </a:r>
                      <a:endParaRPr lang="cs-CZ"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71" marR="59971" marT="0" marB="0"/>
                </a:tc>
                <a:extLst>
                  <a:ext uri="{0D108BD9-81ED-4DB2-BD59-A6C34878D82A}">
                    <a16:rowId xmlns:a16="http://schemas.microsoft.com/office/drawing/2014/main" val="1897092451"/>
                  </a:ext>
                </a:extLst>
              </a:tr>
              <a:tr h="197110">
                <a:tc>
                  <a:txBody>
                    <a:bodyPr/>
                    <a:lstStyle/>
                    <a:p>
                      <a:pPr>
                        <a:spcAft>
                          <a:spcPts val="0"/>
                        </a:spcAft>
                      </a:pPr>
                      <a:r>
                        <a:rPr lang="cs-CZ" sz="1000">
                          <a:effectLst/>
                        </a:rPr>
                        <a:t>Doprava a cestovní ruch</a:t>
                      </a:r>
                      <a:endParaRPr lang="cs-CZ"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71" marR="59971" marT="0" marB="0"/>
                </a:tc>
                <a:tc>
                  <a:txBody>
                    <a:bodyPr/>
                    <a:lstStyle/>
                    <a:p>
                      <a:pPr>
                        <a:spcAft>
                          <a:spcPts val="0"/>
                        </a:spcAft>
                      </a:pPr>
                      <a:r>
                        <a:rPr lang="cs-CZ" sz="1000">
                          <a:effectLst/>
                        </a:rPr>
                        <a:t>TRAN</a:t>
                      </a:r>
                      <a:endParaRPr lang="cs-CZ"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71" marR="59971" marT="0" marB="0"/>
                </a:tc>
                <a:extLst>
                  <a:ext uri="{0D108BD9-81ED-4DB2-BD59-A6C34878D82A}">
                    <a16:rowId xmlns:a16="http://schemas.microsoft.com/office/drawing/2014/main" val="1808493475"/>
                  </a:ext>
                </a:extLst>
              </a:tr>
              <a:tr h="197110">
                <a:tc>
                  <a:txBody>
                    <a:bodyPr/>
                    <a:lstStyle/>
                    <a:p>
                      <a:pPr>
                        <a:spcAft>
                          <a:spcPts val="0"/>
                        </a:spcAft>
                      </a:pPr>
                      <a:r>
                        <a:rPr lang="cs-CZ" sz="1000">
                          <a:effectLst/>
                        </a:rPr>
                        <a:t>Regionální rozvoj</a:t>
                      </a:r>
                      <a:endParaRPr lang="cs-CZ"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71" marR="59971" marT="0" marB="0"/>
                </a:tc>
                <a:tc>
                  <a:txBody>
                    <a:bodyPr/>
                    <a:lstStyle/>
                    <a:p>
                      <a:pPr>
                        <a:spcAft>
                          <a:spcPts val="0"/>
                        </a:spcAft>
                      </a:pPr>
                      <a:r>
                        <a:rPr lang="cs-CZ" sz="1000">
                          <a:effectLst/>
                        </a:rPr>
                        <a:t>REGI</a:t>
                      </a:r>
                      <a:endParaRPr lang="cs-CZ"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71" marR="59971" marT="0" marB="0"/>
                </a:tc>
                <a:extLst>
                  <a:ext uri="{0D108BD9-81ED-4DB2-BD59-A6C34878D82A}">
                    <a16:rowId xmlns:a16="http://schemas.microsoft.com/office/drawing/2014/main" val="2318578216"/>
                  </a:ext>
                </a:extLst>
              </a:tr>
              <a:tr h="197110">
                <a:tc>
                  <a:txBody>
                    <a:bodyPr/>
                    <a:lstStyle/>
                    <a:p>
                      <a:pPr>
                        <a:spcAft>
                          <a:spcPts val="0"/>
                        </a:spcAft>
                      </a:pPr>
                      <a:r>
                        <a:rPr lang="cs-CZ" sz="1000">
                          <a:effectLst/>
                        </a:rPr>
                        <a:t>Zemědělství a rozvoj venkova</a:t>
                      </a:r>
                      <a:endParaRPr lang="cs-CZ"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71" marR="59971" marT="0" marB="0"/>
                </a:tc>
                <a:tc>
                  <a:txBody>
                    <a:bodyPr/>
                    <a:lstStyle/>
                    <a:p>
                      <a:pPr>
                        <a:spcAft>
                          <a:spcPts val="0"/>
                        </a:spcAft>
                      </a:pPr>
                      <a:r>
                        <a:rPr lang="cs-CZ" sz="1000">
                          <a:effectLst/>
                        </a:rPr>
                        <a:t>AGRI</a:t>
                      </a:r>
                      <a:endParaRPr lang="cs-CZ"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71" marR="59971" marT="0" marB="0"/>
                </a:tc>
                <a:extLst>
                  <a:ext uri="{0D108BD9-81ED-4DB2-BD59-A6C34878D82A}">
                    <a16:rowId xmlns:a16="http://schemas.microsoft.com/office/drawing/2014/main" val="1235736638"/>
                  </a:ext>
                </a:extLst>
              </a:tr>
              <a:tr h="197110">
                <a:tc>
                  <a:txBody>
                    <a:bodyPr/>
                    <a:lstStyle/>
                    <a:p>
                      <a:pPr>
                        <a:spcAft>
                          <a:spcPts val="0"/>
                        </a:spcAft>
                      </a:pPr>
                      <a:r>
                        <a:rPr lang="cs-CZ" sz="1000">
                          <a:effectLst/>
                        </a:rPr>
                        <a:t>Rybolov</a:t>
                      </a:r>
                      <a:endParaRPr lang="cs-CZ"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71" marR="59971" marT="0" marB="0"/>
                </a:tc>
                <a:tc>
                  <a:txBody>
                    <a:bodyPr/>
                    <a:lstStyle/>
                    <a:p>
                      <a:pPr>
                        <a:spcAft>
                          <a:spcPts val="0"/>
                        </a:spcAft>
                      </a:pPr>
                      <a:r>
                        <a:rPr lang="cs-CZ" sz="1000">
                          <a:effectLst/>
                        </a:rPr>
                        <a:t>PECH</a:t>
                      </a:r>
                      <a:endParaRPr lang="cs-CZ"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71" marR="59971" marT="0" marB="0"/>
                </a:tc>
                <a:extLst>
                  <a:ext uri="{0D108BD9-81ED-4DB2-BD59-A6C34878D82A}">
                    <a16:rowId xmlns:a16="http://schemas.microsoft.com/office/drawing/2014/main" val="3798830823"/>
                  </a:ext>
                </a:extLst>
              </a:tr>
              <a:tr h="197110">
                <a:tc>
                  <a:txBody>
                    <a:bodyPr/>
                    <a:lstStyle/>
                    <a:p>
                      <a:pPr>
                        <a:spcAft>
                          <a:spcPts val="0"/>
                        </a:spcAft>
                      </a:pPr>
                      <a:r>
                        <a:rPr lang="cs-CZ" sz="1000">
                          <a:effectLst/>
                        </a:rPr>
                        <a:t>Kultura a vzdělávání</a:t>
                      </a:r>
                      <a:endParaRPr lang="cs-CZ"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71" marR="59971" marT="0" marB="0"/>
                </a:tc>
                <a:tc>
                  <a:txBody>
                    <a:bodyPr/>
                    <a:lstStyle/>
                    <a:p>
                      <a:pPr>
                        <a:spcAft>
                          <a:spcPts val="0"/>
                        </a:spcAft>
                      </a:pPr>
                      <a:r>
                        <a:rPr lang="cs-CZ" sz="1000">
                          <a:effectLst/>
                        </a:rPr>
                        <a:t>CULT</a:t>
                      </a:r>
                      <a:endParaRPr lang="cs-CZ"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71" marR="59971" marT="0" marB="0"/>
                </a:tc>
                <a:extLst>
                  <a:ext uri="{0D108BD9-81ED-4DB2-BD59-A6C34878D82A}">
                    <a16:rowId xmlns:a16="http://schemas.microsoft.com/office/drawing/2014/main" val="2503609882"/>
                  </a:ext>
                </a:extLst>
              </a:tr>
              <a:tr h="197110">
                <a:tc>
                  <a:txBody>
                    <a:bodyPr/>
                    <a:lstStyle/>
                    <a:p>
                      <a:pPr>
                        <a:spcAft>
                          <a:spcPts val="0"/>
                        </a:spcAft>
                      </a:pPr>
                      <a:r>
                        <a:rPr lang="cs-CZ" sz="1000">
                          <a:effectLst/>
                        </a:rPr>
                        <a:t>Právní záležitosti</a:t>
                      </a:r>
                      <a:endParaRPr lang="cs-CZ"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71" marR="59971" marT="0" marB="0"/>
                </a:tc>
                <a:tc>
                  <a:txBody>
                    <a:bodyPr/>
                    <a:lstStyle/>
                    <a:p>
                      <a:pPr>
                        <a:spcAft>
                          <a:spcPts val="0"/>
                        </a:spcAft>
                      </a:pPr>
                      <a:r>
                        <a:rPr lang="cs-CZ" sz="1000">
                          <a:effectLst/>
                        </a:rPr>
                        <a:t>JURI</a:t>
                      </a:r>
                      <a:endParaRPr lang="cs-CZ"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71" marR="59971" marT="0" marB="0"/>
                </a:tc>
                <a:extLst>
                  <a:ext uri="{0D108BD9-81ED-4DB2-BD59-A6C34878D82A}">
                    <a16:rowId xmlns:a16="http://schemas.microsoft.com/office/drawing/2014/main" val="1119115471"/>
                  </a:ext>
                </a:extLst>
              </a:tr>
              <a:tr h="197110">
                <a:tc>
                  <a:txBody>
                    <a:bodyPr/>
                    <a:lstStyle/>
                    <a:p>
                      <a:pPr>
                        <a:spcAft>
                          <a:spcPts val="0"/>
                        </a:spcAft>
                      </a:pPr>
                      <a:r>
                        <a:rPr lang="cs-CZ" sz="1000">
                          <a:effectLst/>
                        </a:rPr>
                        <a:t>Občanské svobody, spravedlnost a vnitřní věci</a:t>
                      </a:r>
                      <a:endParaRPr lang="cs-CZ"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71" marR="59971" marT="0" marB="0"/>
                </a:tc>
                <a:tc>
                  <a:txBody>
                    <a:bodyPr/>
                    <a:lstStyle/>
                    <a:p>
                      <a:pPr>
                        <a:spcAft>
                          <a:spcPts val="0"/>
                        </a:spcAft>
                      </a:pPr>
                      <a:r>
                        <a:rPr lang="cs-CZ" sz="1000">
                          <a:effectLst/>
                        </a:rPr>
                        <a:t>LIBE</a:t>
                      </a:r>
                      <a:endParaRPr lang="cs-CZ"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71" marR="59971" marT="0" marB="0"/>
                </a:tc>
                <a:extLst>
                  <a:ext uri="{0D108BD9-81ED-4DB2-BD59-A6C34878D82A}">
                    <a16:rowId xmlns:a16="http://schemas.microsoft.com/office/drawing/2014/main" val="2339072156"/>
                  </a:ext>
                </a:extLst>
              </a:tr>
              <a:tr h="197110">
                <a:tc>
                  <a:txBody>
                    <a:bodyPr/>
                    <a:lstStyle/>
                    <a:p>
                      <a:pPr>
                        <a:spcAft>
                          <a:spcPts val="0"/>
                        </a:spcAft>
                      </a:pPr>
                      <a:r>
                        <a:rPr lang="cs-CZ" sz="1000">
                          <a:effectLst/>
                        </a:rPr>
                        <a:t>Ústavní záležitosti</a:t>
                      </a:r>
                      <a:endParaRPr lang="cs-CZ"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71" marR="59971" marT="0" marB="0"/>
                </a:tc>
                <a:tc>
                  <a:txBody>
                    <a:bodyPr/>
                    <a:lstStyle/>
                    <a:p>
                      <a:pPr>
                        <a:spcAft>
                          <a:spcPts val="0"/>
                        </a:spcAft>
                      </a:pPr>
                      <a:r>
                        <a:rPr lang="cs-CZ" sz="1000">
                          <a:effectLst/>
                        </a:rPr>
                        <a:t>AFCO</a:t>
                      </a:r>
                      <a:endParaRPr lang="cs-CZ"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71" marR="59971" marT="0" marB="0"/>
                </a:tc>
                <a:extLst>
                  <a:ext uri="{0D108BD9-81ED-4DB2-BD59-A6C34878D82A}">
                    <a16:rowId xmlns:a16="http://schemas.microsoft.com/office/drawing/2014/main" val="3479833330"/>
                  </a:ext>
                </a:extLst>
              </a:tr>
              <a:tr h="197110">
                <a:tc>
                  <a:txBody>
                    <a:bodyPr/>
                    <a:lstStyle/>
                    <a:p>
                      <a:pPr>
                        <a:spcAft>
                          <a:spcPts val="0"/>
                        </a:spcAft>
                      </a:pPr>
                      <a:r>
                        <a:rPr lang="cs-CZ" sz="1000" dirty="0">
                          <a:effectLst/>
                        </a:rPr>
                        <a:t>Práva žen a rovnost pohlaví</a:t>
                      </a:r>
                      <a:endParaRPr lang="cs-CZ"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71" marR="59971" marT="0" marB="0"/>
                </a:tc>
                <a:tc>
                  <a:txBody>
                    <a:bodyPr/>
                    <a:lstStyle/>
                    <a:p>
                      <a:pPr>
                        <a:spcAft>
                          <a:spcPts val="0"/>
                        </a:spcAft>
                      </a:pPr>
                      <a:r>
                        <a:rPr lang="cs-CZ" sz="1000">
                          <a:effectLst/>
                        </a:rPr>
                        <a:t>FEMM</a:t>
                      </a:r>
                      <a:endParaRPr lang="cs-CZ"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71" marR="59971" marT="0" marB="0"/>
                </a:tc>
                <a:extLst>
                  <a:ext uri="{0D108BD9-81ED-4DB2-BD59-A6C34878D82A}">
                    <a16:rowId xmlns:a16="http://schemas.microsoft.com/office/drawing/2014/main" val="1189079039"/>
                  </a:ext>
                </a:extLst>
              </a:tr>
              <a:tr h="197110">
                <a:tc>
                  <a:txBody>
                    <a:bodyPr/>
                    <a:lstStyle/>
                    <a:p>
                      <a:pPr>
                        <a:spcAft>
                          <a:spcPts val="0"/>
                        </a:spcAft>
                      </a:pPr>
                      <a:r>
                        <a:rPr lang="cs-CZ" sz="1000" dirty="0">
                          <a:effectLst/>
                        </a:rPr>
                        <a:t>Petice</a:t>
                      </a:r>
                      <a:endParaRPr lang="cs-CZ"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71" marR="59971" marT="0" marB="0"/>
                </a:tc>
                <a:tc>
                  <a:txBody>
                    <a:bodyPr/>
                    <a:lstStyle/>
                    <a:p>
                      <a:pPr>
                        <a:spcAft>
                          <a:spcPts val="0"/>
                        </a:spcAft>
                      </a:pPr>
                      <a:r>
                        <a:rPr lang="cs-CZ" sz="1000" dirty="0">
                          <a:effectLst/>
                        </a:rPr>
                        <a:t>PETI</a:t>
                      </a:r>
                      <a:endParaRPr lang="cs-CZ"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71" marR="59971" marT="0" marB="0"/>
                </a:tc>
                <a:extLst>
                  <a:ext uri="{0D108BD9-81ED-4DB2-BD59-A6C34878D82A}">
                    <a16:rowId xmlns:a16="http://schemas.microsoft.com/office/drawing/2014/main" val="929037317"/>
                  </a:ext>
                </a:extLst>
              </a:tr>
            </a:tbl>
          </a:graphicData>
        </a:graphic>
      </p:graphicFrame>
      <p:sp>
        <p:nvSpPr>
          <p:cNvPr id="4" name="Zástupný symbol pro zápatí 3"/>
          <p:cNvSpPr>
            <a:spLocks noGrp="1"/>
          </p:cNvSpPr>
          <p:nvPr>
            <p:ph type="ftr" sz="quarter" idx="11"/>
          </p:nvPr>
        </p:nvSpPr>
        <p:spPr>
          <a:xfrm>
            <a:off x="581192" y="6402108"/>
            <a:ext cx="6917210" cy="365125"/>
          </a:xfrm>
        </p:spPr>
        <p:txBody>
          <a:bodyPr/>
          <a:lstStyle/>
          <a:p>
            <a:r>
              <a:rPr lang="en-US" dirty="0"/>
              <a:t>EVS172 </a:t>
            </a:r>
            <a:r>
              <a:rPr lang="en-US" dirty="0" err="1"/>
              <a:t>Evropský</a:t>
            </a:r>
            <a:r>
              <a:rPr lang="en-US" dirty="0"/>
              <a:t> </a:t>
            </a:r>
            <a:r>
              <a:rPr lang="en-US" dirty="0" err="1"/>
              <a:t>parlament</a:t>
            </a:r>
            <a:r>
              <a:rPr lang="en-US" dirty="0"/>
              <a:t> a hlasovací </a:t>
            </a:r>
            <a:r>
              <a:rPr lang="en-US" dirty="0" err="1"/>
              <a:t>schémata</a:t>
            </a:r>
            <a:r>
              <a:rPr lang="en-US" dirty="0"/>
              <a:t> </a:t>
            </a:r>
            <a:r>
              <a:rPr lang="en-US" dirty="0" err="1"/>
              <a:t>poslanců</a:t>
            </a:r>
            <a:endParaRPr lang="en-US" dirty="0"/>
          </a:p>
        </p:txBody>
      </p:sp>
    </p:spTree>
    <p:extLst>
      <p:ext uri="{BB962C8B-B14F-4D97-AF65-F5344CB8AC3E}">
        <p14:creationId xmlns:p14="http://schemas.microsoft.com/office/powerpoint/2010/main" val="14472878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Výbory EP – struktura 2014 – 2019</a:t>
            </a:r>
          </a:p>
        </p:txBody>
      </p:sp>
      <p:sp>
        <p:nvSpPr>
          <p:cNvPr id="4" name="Zástupný symbol pro zápatí 3"/>
          <p:cNvSpPr>
            <a:spLocks noGrp="1"/>
          </p:cNvSpPr>
          <p:nvPr>
            <p:ph type="ftr" sz="quarter" idx="11"/>
          </p:nvPr>
        </p:nvSpPr>
        <p:spPr>
          <a:xfrm>
            <a:off x="581192" y="6402108"/>
            <a:ext cx="6917210" cy="365125"/>
          </a:xfrm>
        </p:spPr>
        <p:txBody>
          <a:bodyPr/>
          <a:lstStyle/>
          <a:p>
            <a:r>
              <a:rPr lang="en-US" dirty="0"/>
              <a:t>EVS172 </a:t>
            </a:r>
            <a:r>
              <a:rPr lang="en-US" dirty="0" err="1"/>
              <a:t>Evropský</a:t>
            </a:r>
            <a:r>
              <a:rPr lang="en-US" dirty="0"/>
              <a:t> </a:t>
            </a:r>
            <a:r>
              <a:rPr lang="en-US" dirty="0" err="1"/>
              <a:t>parlament</a:t>
            </a:r>
            <a:r>
              <a:rPr lang="en-US" dirty="0"/>
              <a:t> a hlasovací </a:t>
            </a:r>
            <a:r>
              <a:rPr lang="en-US" dirty="0" err="1"/>
              <a:t>schémata</a:t>
            </a:r>
            <a:r>
              <a:rPr lang="en-US" dirty="0"/>
              <a:t> </a:t>
            </a:r>
            <a:r>
              <a:rPr lang="en-US" dirty="0" err="1"/>
              <a:t>poslanců</a:t>
            </a:r>
            <a:endParaRPr lang="en-US" dirty="0"/>
          </a:p>
        </p:txBody>
      </p:sp>
      <p:sp>
        <p:nvSpPr>
          <p:cNvPr id="3" name="Zástupný symbol pro obsah 2"/>
          <p:cNvSpPr>
            <a:spLocks noGrp="1"/>
          </p:cNvSpPr>
          <p:nvPr>
            <p:ph idx="1"/>
          </p:nvPr>
        </p:nvSpPr>
        <p:spPr/>
        <p:txBody>
          <a:bodyPr>
            <a:normAutofit/>
          </a:bodyPr>
          <a:lstStyle/>
          <a:p>
            <a:r>
              <a:rPr lang="cs-CZ" dirty="0"/>
              <a:t>Zvláštní výbory</a:t>
            </a:r>
          </a:p>
          <a:p>
            <a:pPr lvl="1"/>
            <a:r>
              <a:rPr lang="cs-CZ" dirty="0"/>
              <a:t>Daňová rozhodnutí a jiná opatření podobná svojí povahou nebo účinkem</a:t>
            </a:r>
          </a:p>
          <a:p>
            <a:pPr lvl="1"/>
            <a:r>
              <a:rPr lang="cs-CZ" dirty="0"/>
              <a:t>TAX2</a:t>
            </a:r>
          </a:p>
          <a:p>
            <a:endParaRPr lang="cs-CZ" dirty="0"/>
          </a:p>
          <a:p>
            <a:r>
              <a:rPr lang="cs-CZ" dirty="0"/>
              <a:t>Vyšetřovací výbory</a:t>
            </a:r>
          </a:p>
          <a:p>
            <a:pPr lvl="1"/>
            <a:r>
              <a:rPr lang="cs-CZ" dirty="0"/>
              <a:t>Měření v automobilovém průmyslu	EMIS</a:t>
            </a:r>
          </a:p>
          <a:p>
            <a:pPr lvl="1"/>
            <a:r>
              <a:rPr lang="cs-CZ" dirty="0"/>
              <a:t>Praní peněz a vyhýbání se daňovým povinnostem a daňové úniky	PANA</a:t>
            </a:r>
          </a:p>
          <a:p>
            <a:endParaRPr lang="cs-CZ" dirty="0"/>
          </a:p>
          <a:p>
            <a:endParaRPr lang="cs-CZ" dirty="0"/>
          </a:p>
        </p:txBody>
      </p:sp>
    </p:spTree>
    <p:extLst>
      <p:ext uri="{BB962C8B-B14F-4D97-AF65-F5344CB8AC3E}">
        <p14:creationId xmlns:p14="http://schemas.microsoft.com/office/powerpoint/2010/main" val="38428745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Předsednictvo Evropského parlamentu</a:t>
            </a:r>
          </a:p>
        </p:txBody>
      </p:sp>
      <p:sp>
        <p:nvSpPr>
          <p:cNvPr id="3" name="Zástupný symbol pro obsah 2"/>
          <p:cNvSpPr>
            <a:spLocks noGrp="1"/>
          </p:cNvSpPr>
          <p:nvPr>
            <p:ph idx="1"/>
          </p:nvPr>
        </p:nvSpPr>
        <p:spPr/>
        <p:txBody>
          <a:bodyPr>
            <a:normAutofit fontScale="92500" lnSpcReduction="10000"/>
          </a:bodyPr>
          <a:lstStyle/>
          <a:p>
            <a:r>
              <a:rPr lang="cs-CZ" dirty="0"/>
              <a:t>Na začátku a uprostřed každého volebního období si poslanci Evropského parlamentu volí: </a:t>
            </a:r>
          </a:p>
          <a:p>
            <a:pPr lvl="1"/>
            <a:r>
              <a:rPr lang="cs-CZ" b="1" dirty="0"/>
              <a:t>předsedu, </a:t>
            </a:r>
          </a:p>
          <a:p>
            <a:pPr lvl="1"/>
            <a:r>
              <a:rPr lang="cs-CZ" b="1" dirty="0"/>
              <a:t>14 místopředsedů a </a:t>
            </a:r>
          </a:p>
          <a:p>
            <a:pPr lvl="1"/>
            <a:r>
              <a:rPr lang="cs-CZ" b="1" dirty="0"/>
              <a:t>5 kvestorů</a:t>
            </a:r>
            <a:endParaRPr lang="cs-CZ" dirty="0"/>
          </a:p>
          <a:p>
            <a:r>
              <a:rPr lang="cs-CZ" dirty="0"/>
              <a:t>EP opětovně zvolil </a:t>
            </a:r>
            <a:r>
              <a:rPr lang="cs-CZ" b="1" dirty="0"/>
              <a:t>Martina Schulze </a:t>
            </a:r>
            <a:r>
              <a:rPr lang="cs-CZ" dirty="0"/>
              <a:t>předsedou EP na následujícího dva a půl roku - do ledna 2017</a:t>
            </a:r>
          </a:p>
          <a:p>
            <a:pPr lvl="1"/>
            <a:r>
              <a:rPr lang="cs-CZ" dirty="0"/>
              <a:t>V prvním kole volby získal 409 z 612 platných hlasů.</a:t>
            </a:r>
          </a:p>
          <a:p>
            <a:r>
              <a:rPr lang="cs-CZ" b="1" dirty="0"/>
              <a:t>Šest místopředsedů </a:t>
            </a:r>
            <a:r>
              <a:rPr lang="cs-CZ" dirty="0"/>
              <a:t>bylo zvoleno v prvním kole volby, tři ve druhém a pět ve třetím kole</a:t>
            </a:r>
          </a:p>
          <a:p>
            <a:r>
              <a:rPr lang="cs-CZ" b="1" dirty="0"/>
              <a:t>Pět kvestorů </a:t>
            </a:r>
            <a:r>
              <a:rPr lang="cs-CZ" dirty="0"/>
              <a:t>má na starosti administrativní záležitosti, které se přímo dotýkají samotných poslanců EP</a:t>
            </a:r>
          </a:p>
          <a:p>
            <a:r>
              <a:rPr lang="cs-CZ" dirty="0">
                <a:hlinkClick r:id="rId2"/>
              </a:rPr>
              <a:t>http://www.europarl.europa.eu/news/cs/top-stories/20140702TST51228/veden%C3%AD-evropsk%C3%A9ho-parlamentu</a:t>
            </a:r>
            <a:endParaRPr lang="cs-CZ" dirty="0"/>
          </a:p>
          <a:p>
            <a:r>
              <a:rPr lang="cs-CZ" dirty="0">
                <a:hlinkClick r:id="rId3"/>
              </a:rPr>
              <a:t>http://www.europarltv.europa.eu/cs/player.aspx?pid=b9a93732-38dc-4109-8a57-a63f014cb8a6</a:t>
            </a:r>
            <a:endParaRPr lang="cs-CZ" dirty="0"/>
          </a:p>
        </p:txBody>
      </p:sp>
      <p:sp>
        <p:nvSpPr>
          <p:cNvPr id="4" name="Zástupný symbol pro zápatí 3"/>
          <p:cNvSpPr>
            <a:spLocks noGrp="1"/>
          </p:cNvSpPr>
          <p:nvPr>
            <p:ph type="ftr" sz="quarter" idx="11"/>
          </p:nvPr>
        </p:nvSpPr>
        <p:spPr/>
        <p:txBody>
          <a:bodyPr/>
          <a:lstStyle/>
          <a:p>
            <a:r>
              <a:rPr lang="en-US"/>
              <a:t>EVS172 Evropský parlament a hlasovací schémata poslanců</a:t>
            </a:r>
            <a:endParaRPr lang="en-US" dirty="0"/>
          </a:p>
        </p:txBody>
      </p:sp>
    </p:spTree>
    <p:extLst>
      <p:ext uri="{BB962C8B-B14F-4D97-AF65-F5344CB8AC3E}">
        <p14:creationId xmlns:p14="http://schemas.microsoft.com/office/powerpoint/2010/main" val="1824649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konference předsedů</a:t>
            </a:r>
          </a:p>
        </p:txBody>
      </p:sp>
      <p:sp>
        <p:nvSpPr>
          <p:cNvPr id="3" name="Zástupný symbol pro obsah 2"/>
          <p:cNvSpPr>
            <a:spLocks noGrp="1"/>
          </p:cNvSpPr>
          <p:nvPr>
            <p:ph idx="1"/>
          </p:nvPr>
        </p:nvSpPr>
        <p:spPr>
          <a:xfrm>
            <a:off x="437322" y="1809436"/>
            <a:ext cx="11383617" cy="4683440"/>
          </a:xfrm>
        </p:spPr>
        <p:txBody>
          <a:bodyPr>
            <a:normAutofit fontScale="92500" lnSpcReduction="20000"/>
          </a:bodyPr>
          <a:lstStyle/>
          <a:p>
            <a:pPr fontAlgn="base"/>
            <a:r>
              <a:rPr lang="cs-CZ" dirty="0"/>
              <a:t>Konferenci předsedů tvoří </a:t>
            </a:r>
            <a:r>
              <a:rPr lang="cs-CZ" b="1" dirty="0"/>
              <a:t>předseda Parlamentu a předsedové politických skupin </a:t>
            </a:r>
            <a:r>
              <a:rPr lang="cs-CZ" dirty="0"/>
              <a:t>-  zástupce nezařazených poslanců nemá hlasovací právo.</a:t>
            </a:r>
          </a:p>
          <a:p>
            <a:pPr fontAlgn="base"/>
            <a:r>
              <a:rPr lang="cs-CZ" dirty="0"/>
              <a:t>Konference předsedů je </a:t>
            </a:r>
            <a:r>
              <a:rPr lang="cs-CZ" b="1" dirty="0"/>
              <a:t>politickým orgánem </a:t>
            </a:r>
            <a:r>
              <a:rPr lang="cs-CZ" dirty="0"/>
              <a:t>EP, který se zabývá</a:t>
            </a:r>
          </a:p>
          <a:p>
            <a:pPr lvl="1" fontAlgn="base"/>
            <a:r>
              <a:rPr lang="cs-CZ" dirty="0"/>
              <a:t>organizací práce EP a sestavováním legislativních programů,</a:t>
            </a:r>
          </a:p>
          <a:p>
            <a:pPr lvl="1" fontAlgn="base"/>
            <a:r>
              <a:rPr lang="cs-CZ" dirty="0"/>
              <a:t>rozdělováním pravomocí výborům a delegacím a jejich složením,</a:t>
            </a:r>
          </a:p>
          <a:p>
            <a:pPr lvl="1" fontAlgn="base"/>
            <a:r>
              <a:rPr lang="cs-CZ" dirty="0"/>
              <a:t>vztahy s ostatními orgány Evropské unie, národními parlamenty a třetími zeměmi. </a:t>
            </a:r>
          </a:p>
          <a:p>
            <a:pPr lvl="1" fontAlgn="base"/>
            <a:r>
              <a:rPr lang="cs-CZ" dirty="0"/>
              <a:t>a vykonává úkoly, které jí ukládá jednací řád.</a:t>
            </a:r>
          </a:p>
          <a:p>
            <a:pPr fontAlgn="base"/>
            <a:r>
              <a:rPr lang="cs-CZ" dirty="0"/>
              <a:t>Konference předsedů připravuje rozvrh a pořad jednání plenárních zasedání a zabývá se rozdělováním míst poslanců v zasedacím sále.</a:t>
            </a:r>
          </a:p>
          <a:p>
            <a:pPr fontAlgn="base"/>
            <a:r>
              <a:rPr lang="cs-CZ" dirty="0"/>
              <a:t>Konference předsedů rozhoduje na základě dohody či hlasování vyváženém počtem poslanců každé politické skupiny</a:t>
            </a:r>
          </a:p>
          <a:p>
            <a:pPr fontAlgn="base"/>
            <a:r>
              <a:rPr lang="cs-CZ" dirty="0"/>
              <a:t>Je konzultována ve všech otázkách spojených se sestavováním legislativních programů a se vztahy s ostatními orgány a institucemi EU</a:t>
            </a:r>
          </a:p>
          <a:p>
            <a:pPr fontAlgn="base"/>
            <a:r>
              <a:rPr lang="cs-CZ" dirty="0"/>
              <a:t>Většinou se schází dvakrát za měsíc a její schůze nejsou veřejné - zápisy ze schůzí se překládají do úředních jazyků a rozesílají všem poslancům</a:t>
            </a:r>
          </a:p>
          <a:p>
            <a:pPr fontAlgn="base"/>
            <a:r>
              <a:rPr lang="cs-CZ" dirty="0"/>
              <a:t>Dává všem poslancům příležitost vyměňovat si i mimo plenární zasedání názory s pozvanou osobou</a:t>
            </a:r>
          </a:p>
        </p:txBody>
      </p:sp>
      <p:sp>
        <p:nvSpPr>
          <p:cNvPr id="4" name="Zástupný symbol pro zápatí 3"/>
          <p:cNvSpPr>
            <a:spLocks noGrp="1"/>
          </p:cNvSpPr>
          <p:nvPr>
            <p:ph type="ftr" sz="quarter" idx="11"/>
          </p:nvPr>
        </p:nvSpPr>
        <p:spPr>
          <a:xfrm>
            <a:off x="170374" y="6492875"/>
            <a:ext cx="6917210" cy="365125"/>
          </a:xfrm>
        </p:spPr>
        <p:txBody>
          <a:bodyPr/>
          <a:lstStyle/>
          <a:p>
            <a:r>
              <a:rPr lang="en-US" dirty="0"/>
              <a:t>EVS172 </a:t>
            </a:r>
            <a:r>
              <a:rPr lang="en-US" dirty="0" err="1"/>
              <a:t>Evropský</a:t>
            </a:r>
            <a:r>
              <a:rPr lang="en-US" dirty="0"/>
              <a:t> </a:t>
            </a:r>
            <a:r>
              <a:rPr lang="en-US" dirty="0" err="1"/>
              <a:t>parlament</a:t>
            </a:r>
            <a:r>
              <a:rPr lang="en-US" dirty="0"/>
              <a:t> a hlasovací </a:t>
            </a:r>
            <a:r>
              <a:rPr lang="en-US" dirty="0" err="1"/>
              <a:t>schémata</a:t>
            </a:r>
            <a:r>
              <a:rPr lang="en-US" dirty="0"/>
              <a:t> </a:t>
            </a:r>
            <a:r>
              <a:rPr lang="en-US" dirty="0" err="1"/>
              <a:t>poslanců</a:t>
            </a:r>
            <a:endParaRPr lang="en-US" dirty="0"/>
          </a:p>
        </p:txBody>
      </p:sp>
      <p:pic>
        <p:nvPicPr>
          <p:cNvPr id="5" name="Obrázek 4"/>
          <p:cNvPicPr>
            <a:picLocks noChangeAspect="1"/>
          </p:cNvPicPr>
          <p:nvPr/>
        </p:nvPicPr>
        <p:blipFill>
          <a:blip r:embed="rId2"/>
          <a:stretch>
            <a:fillRect/>
          </a:stretch>
        </p:blipFill>
        <p:spPr>
          <a:xfrm>
            <a:off x="6001823" y="641288"/>
            <a:ext cx="5715000" cy="1143000"/>
          </a:xfrm>
          <a:prstGeom prst="rect">
            <a:avLst/>
          </a:prstGeom>
        </p:spPr>
      </p:pic>
    </p:spTree>
    <p:extLst>
      <p:ext uri="{BB962C8B-B14F-4D97-AF65-F5344CB8AC3E}">
        <p14:creationId xmlns:p14="http://schemas.microsoft.com/office/powerpoint/2010/main" val="41778982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Delegace</a:t>
            </a:r>
          </a:p>
        </p:txBody>
      </p:sp>
      <p:sp>
        <p:nvSpPr>
          <p:cNvPr id="3" name="Zástupný symbol pro obsah 2"/>
          <p:cNvSpPr>
            <a:spLocks noGrp="1"/>
          </p:cNvSpPr>
          <p:nvPr>
            <p:ph idx="1"/>
          </p:nvPr>
        </p:nvSpPr>
        <p:spPr/>
        <p:txBody>
          <a:bodyPr>
            <a:normAutofit/>
          </a:bodyPr>
          <a:lstStyle/>
          <a:p>
            <a:pPr fontAlgn="base"/>
            <a:r>
              <a:rPr lang="cs-CZ" dirty="0"/>
              <a:t>Delegace </a:t>
            </a:r>
            <a:r>
              <a:rPr lang="cs-CZ" b="1" dirty="0"/>
              <a:t>udržují a rozvíjejí mezinárodní kontakty </a:t>
            </a:r>
            <a:r>
              <a:rPr lang="cs-CZ" dirty="0"/>
              <a:t>Parlamentu a přispívají k posílení úlohy a zviditelnění EU ve světě – s parlamenty států, které jsou tradičními partnery EU</a:t>
            </a:r>
          </a:p>
          <a:p>
            <a:pPr fontAlgn="base"/>
            <a:r>
              <a:rPr lang="cs-CZ" dirty="0"/>
              <a:t>Delegace podporují ve třetích zemích </a:t>
            </a:r>
            <a:r>
              <a:rPr lang="cs-CZ" b="1" dirty="0"/>
              <a:t>hodnoty </a:t>
            </a:r>
            <a:r>
              <a:rPr lang="cs-CZ" dirty="0"/>
              <a:t>na nichž je založena EU - zásady svobody, demokracie, dodržování lidských práv a základních svobod a zásady právního státu (článek 6 Smlouvy o Evropské unii)</a:t>
            </a:r>
          </a:p>
          <a:p>
            <a:pPr fontAlgn="base"/>
            <a:r>
              <a:rPr lang="cs-CZ" dirty="0"/>
              <a:t>Mezinárodní kontakty Parlamentu se řídí zásadami mezinárodního veřejného práva</a:t>
            </a:r>
          </a:p>
          <a:p>
            <a:pPr fontAlgn="base"/>
            <a:r>
              <a:rPr lang="cs-CZ" dirty="0"/>
              <a:t>Parlament v rámci mezinárodních kontaktů usiluje vždy (je-li to možné a vhodné) o posílení parlamentního rozměru mezinárodních vztahů</a:t>
            </a:r>
          </a:p>
        </p:txBody>
      </p:sp>
      <p:sp>
        <p:nvSpPr>
          <p:cNvPr id="4" name="Zástupný symbol pro zápatí 3"/>
          <p:cNvSpPr>
            <a:spLocks noGrp="1"/>
          </p:cNvSpPr>
          <p:nvPr>
            <p:ph type="ftr" sz="quarter" idx="11"/>
          </p:nvPr>
        </p:nvSpPr>
        <p:spPr/>
        <p:txBody>
          <a:bodyPr/>
          <a:lstStyle/>
          <a:p>
            <a:r>
              <a:rPr lang="en-US"/>
              <a:t>EVS172 Evropský parlament a hlasovací schémata poslanců</a:t>
            </a:r>
            <a:endParaRPr lang="en-US" dirty="0"/>
          </a:p>
        </p:txBody>
      </p:sp>
    </p:spTree>
    <p:extLst>
      <p:ext uri="{BB962C8B-B14F-4D97-AF65-F5344CB8AC3E}">
        <p14:creationId xmlns:p14="http://schemas.microsoft.com/office/powerpoint/2010/main" val="119147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Delegace</a:t>
            </a:r>
          </a:p>
        </p:txBody>
      </p:sp>
      <p:sp>
        <p:nvSpPr>
          <p:cNvPr id="3" name="Zástupný symbol pro obsah 2"/>
          <p:cNvSpPr>
            <a:spLocks noGrp="1"/>
          </p:cNvSpPr>
          <p:nvPr>
            <p:ph idx="1"/>
          </p:nvPr>
        </p:nvSpPr>
        <p:spPr/>
        <p:txBody>
          <a:bodyPr>
            <a:normAutofit/>
          </a:bodyPr>
          <a:lstStyle/>
          <a:p>
            <a:pPr fontAlgn="base"/>
            <a:r>
              <a:rPr lang="cs-CZ" dirty="0"/>
              <a:t>V EP nyní působí </a:t>
            </a:r>
            <a:r>
              <a:rPr lang="cs-CZ" b="1" dirty="0"/>
              <a:t>44 delegací </a:t>
            </a:r>
            <a:r>
              <a:rPr lang="cs-CZ" dirty="0"/>
              <a:t>- počet členů se pohybuje od 12 do 70</a:t>
            </a:r>
          </a:p>
          <a:p>
            <a:pPr fontAlgn="base"/>
            <a:r>
              <a:rPr lang="cs-CZ" dirty="0"/>
              <a:t>Existuje několik typů delegací:</a:t>
            </a:r>
          </a:p>
          <a:p>
            <a:pPr lvl="1" fontAlgn="base"/>
            <a:r>
              <a:rPr lang="cs-CZ" dirty="0"/>
              <a:t>smíšené parlamentní výbory,</a:t>
            </a:r>
          </a:p>
          <a:p>
            <a:pPr lvl="1" fontAlgn="base"/>
            <a:r>
              <a:rPr lang="cs-CZ" dirty="0"/>
              <a:t>parlamentní výbory pro spolupráci,</a:t>
            </a:r>
          </a:p>
          <a:p>
            <a:pPr lvl="1" fontAlgn="base"/>
            <a:r>
              <a:rPr lang="cs-CZ" dirty="0"/>
              <a:t>ostatní meziparlamentní delegace,</a:t>
            </a:r>
          </a:p>
          <a:p>
            <a:pPr lvl="1" fontAlgn="base"/>
            <a:r>
              <a:rPr lang="cs-CZ" dirty="0"/>
              <a:t>delegace v mnohostranných parlamentních shromážděních.</a:t>
            </a:r>
          </a:p>
          <a:p>
            <a:pPr fontAlgn="base"/>
            <a:r>
              <a:rPr lang="cs-CZ" dirty="0"/>
              <a:t>Předsedové delegací koordinují svou činnost v rámci </a:t>
            </a:r>
            <a:r>
              <a:rPr lang="cs-CZ" b="1" dirty="0"/>
              <a:t>Konference předsedů delegací</a:t>
            </a:r>
          </a:p>
          <a:p>
            <a:pPr fontAlgn="base"/>
            <a:r>
              <a:rPr lang="cs-CZ" dirty="0"/>
              <a:t>Jednou nebo dvakrát ročně se konají meziparlamentní setkání</a:t>
            </a:r>
          </a:p>
        </p:txBody>
      </p:sp>
      <p:sp>
        <p:nvSpPr>
          <p:cNvPr id="4" name="Zástupný symbol pro zápatí 3"/>
          <p:cNvSpPr>
            <a:spLocks noGrp="1"/>
          </p:cNvSpPr>
          <p:nvPr>
            <p:ph type="ftr" sz="quarter" idx="11"/>
          </p:nvPr>
        </p:nvSpPr>
        <p:spPr/>
        <p:txBody>
          <a:bodyPr/>
          <a:lstStyle/>
          <a:p>
            <a:r>
              <a:rPr lang="en-US"/>
              <a:t>EVS172 Evropský parlament a hlasovací schémata poslanců</a:t>
            </a:r>
            <a:endParaRPr lang="en-US" dirty="0"/>
          </a:p>
        </p:txBody>
      </p:sp>
    </p:spTree>
    <p:extLst>
      <p:ext uri="{BB962C8B-B14F-4D97-AF65-F5344CB8AC3E}">
        <p14:creationId xmlns:p14="http://schemas.microsoft.com/office/powerpoint/2010/main" val="21739483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Delegace - příklad</a:t>
            </a:r>
          </a:p>
        </p:txBody>
      </p:sp>
      <p:sp>
        <p:nvSpPr>
          <p:cNvPr id="3" name="Zástupný symbol pro obsah 2"/>
          <p:cNvSpPr>
            <a:spLocks noGrp="1"/>
          </p:cNvSpPr>
          <p:nvPr>
            <p:ph idx="1"/>
          </p:nvPr>
        </p:nvSpPr>
        <p:spPr>
          <a:xfrm>
            <a:off x="581193" y="1892663"/>
            <a:ext cx="11029615" cy="4423504"/>
          </a:xfrm>
        </p:spPr>
        <p:txBody>
          <a:bodyPr>
            <a:normAutofit fontScale="85000" lnSpcReduction="20000"/>
          </a:bodyPr>
          <a:lstStyle/>
          <a:p>
            <a:r>
              <a:rPr lang="cs-CZ" dirty="0">
                <a:hlinkClick r:id="rId2" tooltip="Jihoafrická republika"/>
              </a:rPr>
              <a:t>Delegace pro vztahy s Jihoafrickou republikou</a:t>
            </a:r>
            <a:endParaRPr lang="cs-CZ" dirty="0"/>
          </a:p>
          <a:p>
            <a:r>
              <a:rPr lang="cs-CZ" dirty="0">
                <a:hlinkClick r:id="rId3" tooltip="Irák"/>
              </a:rPr>
              <a:t>Delegace pro vztahy s Irákem</a:t>
            </a:r>
            <a:endParaRPr lang="cs-CZ" dirty="0"/>
          </a:p>
          <a:p>
            <a:r>
              <a:rPr lang="cs-CZ" u="sng" dirty="0">
                <a:hlinkClick r:id="rId4" tooltip="Izrael"/>
              </a:rPr>
              <a:t>Delegace pro vztahy s Izraelem</a:t>
            </a:r>
            <a:endParaRPr lang="cs-CZ" u="sng" dirty="0"/>
          </a:p>
          <a:p>
            <a:r>
              <a:rPr lang="cs-CZ" dirty="0">
                <a:hlinkClick r:id="rId5" tooltip="Arabský poloostrov"/>
              </a:rPr>
              <a:t>Delegace pro vztahy s Arabským poloostrovem</a:t>
            </a:r>
            <a:endParaRPr lang="cs-CZ" dirty="0"/>
          </a:p>
          <a:p>
            <a:r>
              <a:rPr lang="cs-CZ" u="sng" dirty="0">
                <a:hlinkClick r:id="rId6" tooltip="Palestina"/>
              </a:rPr>
              <a:t>Delegace pro vztahy s Palestinou</a:t>
            </a:r>
            <a:endParaRPr lang="cs-CZ" u="sng" dirty="0"/>
          </a:p>
          <a:p>
            <a:r>
              <a:rPr lang="cs-CZ" dirty="0">
                <a:hlinkClick r:id="rId7" tooltip="Maghreb"/>
              </a:rPr>
              <a:t>Delegace pro vztahy se zeměmi </a:t>
            </a:r>
            <a:r>
              <a:rPr lang="cs-CZ" dirty="0" err="1">
                <a:hlinkClick r:id="rId7" tooltip="Maghreb"/>
              </a:rPr>
              <a:t>Maghrebu</a:t>
            </a:r>
            <a:r>
              <a:rPr lang="cs-CZ" dirty="0">
                <a:hlinkClick r:id="rId7" tooltip="Maghreb"/>
              </a:rPr>
              <a:t> a Arabskou </a:t>
            </a:r>
            <a:r>
              <a:rPr lang="cs-CZ" dirty="0" err="1">
                <a:hlinkClick r:id="rId7" tooltip="Maghreb"/>
              </a:rPr>
              <a:t>maghrebskou</a:t>
            </a:r>
            <a:r>
              <a:rPr lang="cs-CZ" dirty="0">
                <a:hlinkClick r:id="rId7" tooltip="Maghreb"/>
              </a:rPr>
              <a:t> unií</a:t>
            </a:r>
            <a:endParaRPr lang="cs-CZ" dirty="0"/>
          </a:p>
          <a:p>
            <a:r>
              <a:rPr lang="cs-CZ" dirty="0">
                <a:hlinkClick r:id="rId8" tooltip="Mašrek"/>
              </a:rPr>
              <a:t>Delegace pro vztahy se zeměmi </a:t>
            </a:r>
            <a:r>
              <a:rPr lang="cs-CZ" dirty="0" err="1">
                <a:hlinkClick r:id="rId8" tooltip="Mašrek"/>
              </a:rPr>
              <a:t>Mašreku</a:t>
            </a:r>
            <a:endParaRPr lang="cs-CZ" dirty="0"/>
          </a:p>
          <a:p>
            <a:r>
              <a:rPr lang="cs-CZ" u="sng" dirty="0">
                <a:hlinkClick r:id="rId9" tooltip="Panafrický parlament"/>
              </a:rPr>
              <a:t>Delegace pro vztahy s Panafrickým parlamentem</a:t>
            </a:r>
            <a:endParaRPr lang="cs-CZ" u="sng" dirty="0"/>
          </a:p>
          <a:p>
            <a:r>
              <a:rPr lang="pt-BR" dirty="0">
                <a:hlinkClick r:id="rId10" tooltip="Bosna a Hercegovina, Kosovo"/>
              </a:rPr>
              <a:t>Delegace pro vztahy s Bosnou a Hercegovinou a s Kosovem</a:t>
            </a:r>
            <a:endParaRPr lang="cs-CZ" dirty="0"/>
          </a:p>
          <a:p>
            <a:r>
              <a:rPr lang="cs-CZ" dirty="0">
                <a:hlinkClick r:id="rId11" tooltip="EU-Albánie"/>
              </a:rPr>
              <a:t>Delegace v Parlamentním výboru pro stabilizaci a přidružení EU-Albánie</a:t>
            </a:r>
            <a:endParaRPr lang="cs-CZ" dirty="0"/>
          </a:p>
          <a:p>
            <a:r>
              <a:rPr lang="cs-CZ" dirty="0">
                <a:hlinkClick r:id="rId12" tooltip="EU-Černá Hora"/>
              </a:rPr>
              <a:t>Delegace v Parlamentním výboru pro stabilizaci a přidružení EU-Černá Hora</a:t>
            </a:r>
            <a:endParaRPr lang="cs-CZ" dirty="0"/>
          </a:p>
          <a:p>
            <a:r>
              <a:rPr lang="cs-CZ" u="sng" dirty="0">
                <a:hlinkClick r:id="rId13" tooltip="EU-Srbsko"/>
              </a:rPr>
              <a:t>Delegace v Parlamentním výboru pro stabilizaci a přidružení EU-Srbsko</a:t>
            </a:r>
            <a:endParaRPr lang="cs-CZ" u="sng" dirty="0"/>
          </a:p>
          <a:p>
            <a:r>
              <a:rPr lang="en-US" u="sng" dirty="0" err="1">
                <a:hlinkClick r:id="rId14" tooltip="Bělorusko"/>
              </a:rPr>
              <a:t>Delegace</a:t>
            </a:r>
            <a:r>
              <a:rPr lang="en-US" u="sng" dirty="0">
                <a:hlinkClick r:id="rId14" tooltip="Bělorusko"/>
              </a:rPr>
              <a:t> pro </a:t>
            </a:r>
            <a:r>
              <a:rPr lang="en-US" u="sng" dirty="0" err="1">
                <a:hlinkClick r:id="rId14" tooltip="Bělorusko"/>
              </a:rPr>
              <a:t>vztahy</a:t>
            </a:r>
            <a:r>
              <a:rPr lang="en-US" u="sng" dirty="0">
                <a:hlinkClick r:id="rId14" tooltip="Bělorusko"/>
              </a:rPr>
              <a:t> s </a:t>
            </a:r>
            <a:r>
              <a:rPr lang="en-US" u="sng" dirty="0" err="1">
                <a:hlinkClick r:id="rId14" tooltip="Bělorusko"/>
              </a:rPr>
              <a:t>Běloruskem</a:t>
            </a:r>
            <a:endParaRPr lang="cs-CZ" u="sng" dirty="0"/>
          </a:p>
          <a:p>
            <a:r>
              <a:rPr lang="cs-CZ" dirty="0">
                <a:hlinkClick r:id="rId15" tooltip="Arménie, Ázerbájdžán a Gruzie"/>
              </a:rPr>
              <a:t>Delegace ve Výborech pro parlamentní spolupráci EU-Arménie a EU-Ázerbájdžán a v Parlamentním výboru pro přidružení EU-Gruzie</a:t>
            </a:r>
            <a:endParaRPr lang="cs-CZ" dirty="0"/>
          </a:p>
        </p:txBody>
      </p:sp>
      <p:sp>
        <p:nvSpPr>
          <p:cNvPr id="4" name="Zástupný symbol pro zápatí 3"/>
          <p:cNvSpPr>
            <a:spLocks noGrp="1"/>
          </p:cNvSpPr>
          <p:nvPr>
            <p:ph type="ftr" sz="quarter" idx="11"/>
          </p:nvPr>
        </p:nvSpPr>
        <p:spPr>
          <a:xfrm>
            <a:off x="581192" y="6492875"/>
            <a:ext cx="6917210" cy="365125"/>
          </a:xfrm>
        </p:spPr>
        <p:txBody>
          <a:bodyPr/>
          <a:lstStyle/>
          <a:p>
            <a:r>
              <a:rPr lang="en-US"/>
              <a:t>EVS172 Evropský parlament a hlasovací schémata poslanců</a:t>
            </a:r>
            <a:endParaRPr lang="en-US" dirty="0"/>
          </a:p>
        </p:txBody>
      </p:sp>
    </p:spTree>
    <p:extLst>
      <p:ext uri="{BB962C8B-B14F-4D97-AF65-F5344CB8AC3E}">
        <p14:creationId xmlns:p14="http://schemas.microsoft.com/office/powerpoint/2010/main" val="2172721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Evropský parlament - složení</a:t>
            </a:r>
          </a:p>
        </p:txBody>
      </p:sp>
      <p:sp>
        <p:nvSpPr>
          <p:cNvPr id="3" name="Zástupný symbol pro obsah 2"/>
          <p:cNvSpPr>
            <a:spLocks noGrp="1"/>
          </p:cNvSpPr>
          <p:nvPr>
            <p:ph idx="1"/>
          </p:nvPr>
        </p:nvSpPr>
        <p:spPr/>
        <p:txBody>
          <a:bodyPr>
            <a:normAutofit fontScale="92500" lnSpcReduction="20000"/>
          </a:bodyPr>
          <a:lstStyle/>
          <a:p>
            <a:pPr fontAlgn="base"/>
            <a:r>
              <a:rPr lang="cs-CZ" dirty="0"/>
              <a:t>Poslanci jsou rozděleni do skupin podle politických směrů, </a:t>
            </a:r>
            <a:r>
              <a:rPr lang="cs-CZ" b="1" dirty="0"/>
              <a:t>nikoli podle státní příslušnosti</a:t>
            </a:r>
            <a:endParaRPr lang="cs-CZ" dirty="0"/>
          </a:p>
          <a:p>
            <a:pPr fontAlgn="base"/>
            <a:r>
              <a:rPr lang="cs-CZ" b="1" dirty="0"/>
              <a:t>Ženy </a:t>
            </a:r>
            <a:r>
              <a:rPr lang="cs-CZ" dirty="0"/>
              <a:t>tvoří o něco </a:t>
            </a:r>
            <a:r>
              <a:rPr lang="cs-CZ" b="1" dirty="0"/>
              <a:t>více než třetinu </a:t>
            </a:r>
            <a:r>
              <a:rPr lang="cs-CZ" dirty="0"/>
              <a:t>poslanců EP</a:t>
            </a:r>
          </a:p>
          <a:p>
            <a:pPr fontAlgn="base"/>
            <a:r>
              <a:rPr lang="cs-CZ" b="1" dirty="0"/>
              <a:t>Štrasburk</a:t>
            </a:r>
            <a:r>
              <a:rPr lang="cs-CZ" dirty="0"/>
              <a:t> -12 plenárních zasedání ročně,  </a:t>
            </a:r>
            <a:r>
              <a:rPr lang="cs-CZ" b="1" dirty="0"/>
              <a:t>Brusel</a:t>
            </a:r>
            <a:r>
              <a:rPr lang="cs-CZ" dirty="0"/>
              <a:t> - doplňková plenární zasedání a schůze výborů a politických skupin, </a:t>
            </a:r>
            <a:r>
              <a:rPr lang="cs-CZ" b="1" dirty="0"/>
              <a:t>Lucemburk</a:t>
            </a:r>
            <a:r>
              <a:rPr lang="cs-CZ" dirty="0"/>
              <a:t> - sekretariát.</a:t>
            </a:r>
          </a:p>
          <a:p>
            <a:pPr lvl="1" fontAlgn="base"/>
            <a:r>
              <a:rPr lang="cs-CZ" dirty="0"/>
              <a:t>Stanoveno smlouvami – </a:t>
            </a:r>
            <a:r>
              <a:rPr lang="cs-CZ" b="1" dirty="0"/>
              <a:t>problém?</a:t>
            </a:r>
          </a:p>
          <a:p>
            <a:pPr fontAlgn="base"/>
            <a:r>
              <a:rPr lang="cs-CZ" dirty="0"/>
              <a:t>Mnohojazyčnost – </a:t>
            </a:r>
            <a:r>
              <a:rPr lang="cs-CZ" b="1" dirty="0"/>
              <a:t>24 úředních jazyků </a:t>
            </a:r>
          </a:p>
          <a:p>
            <a:pPr lvl="1" fontAlgn="base"/>
            <a:r>
              <a:rPr lang="cs-CZ" dirty="0"/>
              <a:t>EP na rozdíl od ostatních orgánů EU má povinnost zajistit co největší míru mnohojazyčnosti</a:t>
            </a:r>
          </a:p>
          <a:p>
            <a:pPr lvl="1" fontAlgn="base"/>
            <a:r>
              <a:rPr lang="cs-CZ" dirty="0"/>
              <a:t>Zakotvena v evropských smlouvách</a:t>
            </a:r>
          </a:p>
          <a:p>
            <a:pPr lvl="1" fontAlgn="base"/>
            <a:r>
              <a:rPr lang="cs-CZ" dirty="0" err="1"/>
              <a:t>Přemosťovací</a:t>
            </a:r>
            <a:r>
              <a:rPr lang="cs-CZ" dirty="0"/>
              <a:t> jazyky</a:t>
            </a:r>
          </a:p>
          <a:p>
            <a:pPr lvl="1" fontAlgn="base"/>
            <a:r>
              <a:rPr lang="cs-CZ" dirty="0"/>
              <a:t>Velká zodpovědnost</a:t>
            </a:r>
          </a:p>
          <a:p>
            <a:pPr fontAlgn="base"/>
            <a:r>
              <a:rPr lang="cs-CZ" dirty="0"/>
              <a:t>K zajištění chodu jednání a zejména plenárního zasedání jsou nezbytní </a:t>
            </a:r>
            <a:r>
              <a:rPr lang="cs-CZ" b="1" dirty="0"/>
              <a:t>úředníci, tlumočníci a překladatelé</a:t>
            </a:r>
          </a:p>
          <a:p>
            <a:pPr fontAlgn="base"/>
            <a:endParaRPr lang="cs-CZ" dirty="0"/>
          </a:p>
          <a:p>
            <a:endParaRPr lang="cs-CZ" dirty="0"/>
          </a:p>
        </p:txBody>
      </p:sp>
      <p:sp>
        <p:nvSpPr>
          <p:cNvPr id="4" name="Zástupný symbol pro zápatí 3"/>
          <p:cNvSpPr>
            <a:spLocks noGrp="1"/>
          </p:cNvSpPr>
          <p:nvPr>
            <p:ph type="ftr" sz="quarter" idx="11"/>
          </p:nvPr>
        </p:nvSpPr>
        <p:spPr/>
        <p:txBody>
          <a:bodyPr/>
          <a:lstStyle/>
          <a:p>
            <a:r>
              <a:rPr lang="en-US"/>
              <a:t>EVS172 Evropský parlament a hlasovací schémata poslanců</a:t>
            </a:r>
            <a:endParaRPr lang="en-US" dirty="0"/>
          </a:p>
        </p:txBody>
      </p:sp>
    </p:spTree>
    <p:extLst>
      <p:ext uri="{BB962C8B-B14F-4D97-AF65-F5344CB8AC3E}">
        <p14:creationId xmlns:p14="http://schemas.microsoft.com/office/powerpoint/2010/main" val="18654222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sekretariát</a:t>
            </a:r>
          </a:p>
        </p:txBody>
      </p:sp>
      <p:sp>
        <p:nvSpPr>
          <p:cNvPr id="3" name="Zástupný symbol pro obsah 2"/>
          <p:cNvSpPr>
            <a:spLocks noGrp="1"/>
          </p:cNvSpPr>
          <p:nvPr>
            <p:ph idx="1"/>
          </p:nvPr>
        </p:nvSpPr>
        <p:spPr/>
        <p:txBody>
          <a:bodyPr>
            <a:normAutofit/>
          </a:bodyPr>
          <a:lstStyle/>
          <a:p>
            <a:r>
              <a:rPr lang="cs-CZ" dirty="0"/>
              <a:t>Úkolem generálního sekretariátu je koordinace legislativních prací a organizace plenárních zasedání a jiných schůzí.</a:t>
            </a:r>
          </a:p>
          <a:p>
            <a:r>
              <a:rPr lang="cs-CZ" dirty="0"/>
              <a:t>Poskytuje technickou a odbornou pomoc různým organizačním složkám Parlamentu a samotným poslancům</a:t>
            </a:r>
          </a:p>
          <a:p>
            <a:r>
              <a:rPr lang="cs-CZ" dirty="0"/>
              <a:t>Sídlí v Lucemburku</a:t>
            </a:r>
          </a:p>
          <a:p>
            <a:r>
              <a:rPr lang="cs-CZ" dirty="0"/>
              <a:t>O organizační struktuře generálního sekretariátu rozhoduje předsednictvo EP</a:t>
            </a:r>
          </a:p>
          <a:p>
            <a:r>
              <a:rPr lang="cs-CZ" dirty="0"/>
              <a:t>Generální tajemník – </a:t>
            </a:r>
          </a:p>
          <a:p>
            <a:pPr lvl="1"/>
            <a:r>
              <a:rPr lang="cs-CZ" dirty="0"/>
              <a:t>Jmenovaný předsednictvem a řídí sekretariát, jehož složení a organizaci stanoví předsednictvo</a:t>
            </a:r>
          </a:p>
          <a:p>
            <a:r>
              <a:rPr lang="cs-CZ" dirty="0"/>
              <a:t>Generální ředitelství – např. DG pro tlumočení, DG pro personál, DG pro vnější politiky, DG pro inovace…</a:t>
            </a:r>
          </a:p>
        </p:txBody>
      </p:sp>
      <p:sp>
        <p:nvSpPr>
          <p:cNvPr id="4" name="Zástupný symbol pro zápatí 3"/>
          <p:cNvSpPr>
            <a:spLocks noGrp="1"/>
          </p:cNvSpPr>
          <p:nvPr>
            <p:ph type="ftr" sz="quarter" idx="11"/>
          </p:nvPr>
        </p:nvSpPr>
        <p:spPr/>
        <p:txBody>
          <a:bodyPr/>
          <a:lstStyle/>
          <a:p>
            <a:r>
              <a:rPr lang="en-US"/>
              <a:t>EVS172 Evropský parlament a hlasovací schémata poslanců</a:t>
            </a:r>
            <a:endParaRPr lang="en-US" dirty="0"/>
          </a:p>
        </p:txBody>
      </p:sp>
    </p:spTree>
    <p:extLst>
      <p:ext uri="{BB962C8B-B14F-4D97-AF65-F5344CB8AC3E}">
        <p14:creationId xmlns:p14="http://schemas.microsoft.com/office/powerpoint/2010/main" val="12801166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Otázky???</a:t>
            </a:r>
          </a:p>
        </p:txBody>
      </p:sp>
      <p:pic>
        <p:nvPicPr>
          <p:cNvPr id="5" name="Zástupný symbol pro obsah 4"/>
          <p:cNvPicPr>
            <a:picLocks noGrp="1" noChangeAspect="1"/>
          </p:cNvPicPr>
          <p:nvPr>
            <p:ph idx="1"/>
          </p:nvPr>
        </p:nvPicPr>
        <p:blipFill>
          <a:blip r:embed="rId2"/>
          <a:stretch>
            <a:fillRect/>
          </a:stretch>
        </p:blipFill>
        <p:spPr>
          <a:xfrm>
            <a:off x="2680095" y="1774030"/>
            <a:ext cx="7078267" cy="4718845"/>
          </a:xfrm>
          <a:prstGeom prst="rect">
            <a:avLst/>
          </a:prstGeom>
        </p:spPr>
      </p:pic>
      <p:sp>
        <p:nvSpPr>
          <p:cNvPr id="4" name="Zástupný symbol pro zápatí 3"/>
          <p:cNvSpPr>
            <a:spLocks noGrp="1"/>
          </p:cNvSpPr>
          <p:nvPr>
            <p:ph type="ftr" sz="quarter" idx="11"/>
          </p:nvPr>
        </p:nvSpPr>
        <p:spPr>
          <a:xfrm>
            <a:off x="-121284" y="6492875"/>
            <a:ext cx="6917210" cy="365125"/>
          </a:xfrm>
        </p:spPr>
        <p:txBody>
          <a:bodyPr/>
          <a:lstStyle/>
          <a:p>
            <a:r>
              <a:rPr lang="en-US" dirty="0"/>
              <a:t>EVS172 </a:t>
            </a:r>
            <a:r>
              <a:rPr lang="en-US" dirty="0" err="1"/>
              <a:t>Evropský</a:t>
            </a:r>
            <a:r>
              <a:rPr lang="en-US" dirty="0"/>
              <a:t> </a:t>
            </a:r>
            <a:r>
              <a:rPr lang="en-US" dirty="0" err="1"/>
              <a:t>parlament</a:t>
            </a:r>
            <a:r>
              <a:rPr lang="en-US" dirty="0"/>
              <a:t> a hlasovací </a:t>
            </a:r>
            <a:r>
              <a:rPr lang="en-US" dirty="0" err="1"/>
              <a:t>schémata</a:t>
            </a:r>
            <a:r>
              <a:rPr lang="en-US" dirty="0"/>
              <a:t> </a:t>
            </a:r>
            <a:r>
              <a:rPr lang="en-US" dirty="0" err="1"/>
              <a:t>poslanců</a:t>
            </a:r>
            <a:endParaRPr lang="en-US" dirty="0"/>
          </a:p>
        </p:txBody>
      </p:sp>
    </p:spTree>
    <p:extLst>
      <p:ext uri="{BB962C8B-B14F-4D97-AF65-F5344CB8AC3E}">
        <p14:creationId xmlns:p14="http://schemas.microsoft.com/office/powerpoint/2010/main" val="187847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Překlad a tlumočeni</a:t>
            </a:r>
          </a:p>
        </p:txBody>
      </p:sp>
      <p:sp>
        <p:nvSpPr>
          <p:cNvPr id="3" name="Zástupný symbol pro obsah 2"/>
          <p:cNvSpPr>
            <a:spLocks noGrp="1"/>
          </p:cNvSpPr>
          <p:nvPr>
            <p:ph idx="1"/>
          </p:nvPr>
        </p:nvSpPr>
        <p:spPr/>
        <p:txBody>
          <a:bodyPr>
            <a:normAutofit fontScale="92500"/>
          </a:bodyPr>
          <a:lstStyle/>
          <a:p>
            <a:r>
              <a:rPr lang="cs-CZ" b="1" dirty="0"/>
              <a:t>Od 2013</a:t>
            </a:r>
            <a:r>
              <a:rPr lang="cs-CZ" dirty="0"/>
              <a:t>: chorvatština, tedy 24 úředních jazyků a 552 jazykových kombinací – </a:t>
            </a:r>
            <a:r>
              <a:rPr lang="cs-CZ" dirty="0" err="1"/>
              <a:t>pivotní</a:t>
            </a:r>
            <a:r>
              <a:rPr lang="cs-CZ" dirty="0"/>
              <a:t> jazyky pro tlumočení i překlad</a:t>
            </a:r>
          </a:p>
          <a:p>
            <a:r>
              <a:rPr lang="cs-CZ" dirty="0"/>
              <a:t>Generální ředitelství pro tlumočení a konference </a:t>
            </a:r>
          </a:p>
          <a:p>
            <a:r>
              <a:rPr lang="cs-CZ" dirty="0"/>
              <a:t>330 tlumočníků v pozicích úředníků - dále 1800 externích tlumočníků (pomocných konferenčních tlumočníků) – orgány si také půjčují tlumočníky/překladatele mezi sebou </a:t>
            </a:r>
          </a:p>
          <a:p>
            <a:r>
              <a:rPr lang="cs-CZ" dirty="0"/>
              <a:t>Snaha o omezení jazyků – výbory většinou angličtina/francouzština</a:t>
            </a:r>
          </a:p>
          <a:p>
            <a:r>
              <a:rPr lang="cs-CZ" dirty="0"/>
              <a:t>Vedle úředních jazyků se často používají také jazyky kandidátských zemí, ruština, čínština, arabština, japonština atd.</a:t>
            </a:r>
          </a:p>
          <a:p>
            <a:pPr fontAlgn="base"/>
            <a:r>
              <a:rPr lang="cs-CZ" dirty="0"/>
              <a:t>Druhy tlumočení:</a:t>
            </a:r>
          </a:p>
          <a:p>
            <a:pPr lvl="1" fontAlgn="base"/>
            <a:r>
              <a:rPr lang="cs-CZ" dirty="0"/>
              <a:t>Simultánní tlumočení - Tlumočení probíhá současně s projevem řečníka.</a:t>
            </a:r>
          </a:p>
          <a:p>
            <a:pPr lvl="1" fontAlgn="base"/>
            <a:r>
              <a:rPr lang="cs-CZ" dirty="0"/>
              <a:t>Konsekutivní tlumočení - Tlumočník převádí pronesený projev za pomoci poznámek.</a:t>
            </a:r>
          </a:p>
          <a:p>
            <a:pPr lvl="1" fontAlgn="base"/>
            <a:r>
              <a:rPr lang="cs-CZ" dirty="0" err="1"/>
              <a:t>Šušotáž</a:t>
            </a:r>
            <a:r>
              <a:rPr lang="cs-CZ" dirty="0"/>
              <a:t> (šeptání, z fr. </a:t>
            </a:r>
            <a:r>
              <a:rPr lang="cs-CZ" dirty="0" err="1"/>
              <a:t>chuchotage</a:t>
            </a:r>
            <a:r>
              <a:rPr lang="cs-CZ" dirty="0"/>
              <a:t>) </a:t>
            </a:r>
            <a:r>
              <a:rPr lang="cs-CZ" b="1" dirty="0"/>
              <a:t>- </a:t>
            </a:r>
            <a:r>
              <a:rPr lang="cs-CZ" dirty="0"/>
              <a:t>Tlumočník je v sále a projev tlumočí šeptem účastníkovi do ucha.</a:t>
            </a:r>
          </a:p>
          <a:p>
            <a:endParaRPr lang="cs-CZ" dirty="0"/>
          </a:p>
        </p:txBody>
      </p:sp>
      <p:sp>
        <p:nvSpPr>
          <p:cNvPr id="4" name="Zástupný symbol pro zápatí 3"/>
          <p:cNvSpPr>
            <a:spLocks noGrp="1"/>
          </p:cNvSpPr>
          <p:nvPr>
            <p:ph type="ftr" sz="quarter" idx="11"/>
          </p:nvPr>
        </p:nvSpPr>
        <p:spPr/>
        <p:txBody>
          <a:bodyPr/>
          <a:lstStyle/>
          <a:p>
            <a:r>
              <a:rPr lang="en-US"/>
              <a:t>EVS172 Evropský parlament a hlasovací schémata poslanců</a:t>
            </a:r>
            <a:endParaRPr lang="en-US" dirty="0"/>
          </a:p>
        </p:txBody>
      </p:sp>
    </p:spTree>
    <p:extLst>
      <p:ext uri="{BB962C8B-B14F-4D97-AF65-F5344CB8AC3E}">
        <p14:creationId xmlns:p14="http://schemas.microsoft.com/office/powerpoint/2010/main" val="3836917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Evropský parlament a jeho vnitřní uspořádání</a:t>
            </a:r>
          </a:p>
        </p:txBody>
      </p:sp>
      <p:sp>
        <p:nvSpPr>
          <p:cNvPr id="3" name="Zástupný symbol pro obsah 2"/>
          <p:cNvSpPr>
            <a:spLocks noGrp="1"/>
          </p:cNvSpPr>
          <p:nvPr>
            <p:ph idx="1"/>
          </p:nvPr>
        </p:nvSpPr>
        <p:spPr>
          <a:xfrm>
            <a:off x="581192" y="2140740"/>
            <a:ext cx="11029615" cy="4247456"/>
          </a:xfrm>
        </p:spPr>
        <p:txBody>
          <a:bodyPr/>
          <a:lstStyle/>
          <a:p>
            <a:r>
              <a:rPr lang="cs-CZ" dirty="0"/>
              <a:t>Poslanci – asistenti</a:t>
            </a:r>
          </a:p>
          <a:p>
            <a:r>
              <a:rPr lang="cs-CZ" dirty="0"/>
              <a:t>Politické skupiny</a:t>
            </a:r>
          </a:p>
          <a:p>
            <a:r>
              <a:rPr lang="cs-CZ" dirty="0"/>
              <a:t>Výbory</a:t>
            </a:r>
          </a:p>
          <a:p>
            <a:r>
              <a:rPr lang="cs-CZ" dirty="0"/>
              <a:t>Předsednictvo Evropského parlamentu</a:t>
            </a:r>
          </a:p>
          <a:p>
            <a:r>
              <a:rPr lang="cs-CZ" dirty="0"/>
              <a:t>Konference předsedů</a:t>
            </a:r>
          </a:p>
          <a:p>
            <a:r>
              <a:rPr lang="cs-CZ" dirty="0"/>
              <a:t>Delegace </a:t>
            </a:r>
          </a:p>
          <a:p>
            <a:r>
              <a:rPr lang="cs-CZ" dirty="0"/>
              <a:t>(Sekretariát)</a:t>
            </a:r>
          </a:p>
          <a:p>
            <a:r>
              <a:rPr lang="cs-CZ" dirty="0">
                <a:hlinkClick r:id="rId2"/>
              </a:rPr>
              <a:t>http://www.europarl.europa.eu/aboutparliament/cs/20150201PVL00010/Organizace</a:t>
            </a:r>
            <a:r>
              <a:rPr lang="cs-CZ" dirty="0"/>
              <a:t> (doplnění)</a:t>
            </a:r>
          </a:p>
        </p:txBody>
      </p:sp>
      <p:sp>
        <p:nvSpPr>
          <p:cNvPr id="4" name="Zástupný symbol pro zápatí 3"/>
          <p:cNvSpPr>
            <a:spLocks noGrp="1"/>
          </p:cNvSpPr>
          <p:nvPr>
            <p:ph type="ftr" sz="quarter" idx="11"/>
          </p:nvPr>
        </p:nvSpPr>
        <p:spPr>
          <a:xfrm>
            <a:off x="581192" y="6427952"/>
            <a:ext cx="6917210" cy="365125"/>
          </a:xfrm>
        </p:spPr>
        <p:txBody>
          <a:bodyPr/>
          <a:lstStyle/>
          <a:p>
            <a:r>
              <a:rPr lang="en-US" dirty="0"/>
              <a:t>EVS172 </a:t>
            </a:r>
            <a:r>
              <a:rPr lang="en-US" dirty="0" err="1"/>
              <a:t>Evropský</a:t>
            </a:r>
            <a:r>
              <a:rPr lang="en-US" dirty="0"/>
              <a:t> </a:t>
            </a:r>
            <a:r>
              <a:rPr lang="en-US" dirty="0" err="1"/>
              <a:t>parlament</a:t>
            </a:r>
            <a:r>
              <a:rPr lang="en-US" dirty="0"/>
              <a:t> a hlasovací </a:t>
            </a:r>
            <a:r>
              <a:rPr lang="en-US" dirty="0" err="1"/>
              <a:t>schémata</a:t>
            </a:r>
            <a:r>
              <a:rPr lang="en-US" dirty="0"/>
              <a:t> </a:t>
            </a:r>
            <a:r>
              <a:rPr lang="en-US" dirty="0" err="1"/>
              <a:t>poslanců</a:t>
            </a:r>
            <a:endParaRPr lang="en-US" dirty="0"/>
          </a:p>
        </p:txBody>
      </p:sp>
      <p:pic>
        <p:nvPicPr>
          <p:cNvPr id="5" name="Obrázek 4"/>
          <p:cNvPicPr>
            <a:picLocks noChangeAspect="1"/>
          </p:cNvPicPr>
          <p:nvPr/>
        </p:nvPicPr>
        <p:blipFill>
          <a:blip r:embed="rId3"/>
          <a:stretch>
            <a:fillRect/>
          </a:stretch>
        </p:blipFill>
        <p:spPr>
          <a:xfrm>
            <a:off x="5247239" y="1963490"/>
            <a:ext cx="6210300" cy="3105150"/>
          </a:xfrm>
          <a:prstGeom prst="rect">
            <a:avLst/>
          </a:prstGeom>
        </p:spPr>
      </p:pic>
    </p:spTree>
    <p:extLst>
      <p:ext uri="{BB962C8B-B14F-4D97-AF65-F5344CB8AC3E}">
        <p14:creationId xmlns:p14="http://schemas.microsoft.com/office/powerpoint/2010/main" val="3976563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Poslanci EP</a:t>
            </a:r>
          </a:p>
        </p:txBody>
      </p:sp>
      <p:pic>
        <p:nvPicPr>
          <p:cNvPr id="5" name="Zástupný symbol pro obsah 4"/>
          <p:cNvPicPr>
            <a:picLocks noGrp="1" noChangeAspect="1"/>
          </p:cNvPicPr>
          <p:nvPr>
            <p:ph idx="1"/>
          </p:nvPr>
        </p:nvPicPr>
        <p:blipFill>
          <a:blip r:embed="rId2"/>
          <a:stretch>
            <a:fillRect/>
          </a:stretch>
        </p:blipFill>
        <p:spPr>
          <a:xfrm>
            <a:off x="2641600" y="1821745"/>
            <a:ext cx="7335490" cy="4130066"/>
          </a:xfrm>
          <a:prstGeom prst="rect">
            <a:avLst/>
          </a:prstGeom>
        </p:spPr>
      </p:pic>
      <p:sp>
        <p:nvSpPr>
          <p:cNvPr id="4" name="Zástupný symbol pro zápatí 3"/>
          <p:cNvSpPr>
            <a:spLocks noGrp="1"/>
          </p:cNvSpPr>
          <p:nvPr>
            <p:ph type="ftr" sz="quarter" idx="11"/>
          </p:nvPr>
        </p:nvSpPr>
        <p:spPr/>
        <p:txBody>
          <a:bodyPr/>
          <a:lstStyle/>
          <a:p>
            <a:r>
              <a:rPr lang="en-US"/>
              <a:t>EVS172 Evropský parlament a hlasovací schémata poslanců</a:t>
            </a:r>
            <a:endParaRPr lang="en-US" dirty="0"/>
          </a:p>
        </p:txBody>
      </p:sp>
    </p:spTree>
    <p:extLst>
      <p:ext uri="{BB962C8B-B14F-4D97-AF65-F5344CB8AC3E}">
        <p14:creationId xmlns:p14="http://schemas.microsoft.com/office/powerpoint/2010/main" val="2572035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Poslanci EP</a:t>
            </a:r>
          </a:p>
        </p:txBody>
      </p:sp>
      <p:sp>
        <p:nvSpPr>
          <p:cNvPr id="3" name="Zástupný symbol pro obsah 2"/>
          <p:cNvSpPr>
            <a:spLocks noGrp="1"/>
          </p:cNvSpPr>
          <p:nvPr>
            <p:ph idx="1"/>
          </p:nvPr>
        </p:nvSpPr>
        <p:spPr/>
        <p:txBody>
          <a:bodyPr>
            <a:normAutofit/>
          </a:bodyPr>
          <a:lstStyle/>
          <a:p>
            <a:r>
              <a:rPr lang="cs-CZ" dirty="0"/>
              <a:t>Počet se zvyšoval až do voleb 2014</a:t>
            </a:r>
          </a:p>
          <a:p>
            <a:r>
              <a:rPr lang="cs-CZ" dirty="0"/>
              <a:t>LS omezuje počet poslanců – 750 + 1 (předseda parlamentu nehlasuje)</a:t>
            </a:r>
          </a:p>
          <a:p>
            <a:r>
              <a:rPr lang="cs-CZ" dirty="0"/>
              <a:t>Každá země musí být reprezentována </a:t>
            </a:r>
            <a:r>
              <a:rPr lang="cs-CZ" b="1" dirty="0"/>
              <a:t>nejméně 6</a:t>
            </a:r>
            <a:r>
              <a:rPr lang="cs-CZ" dirty="0"/>
              <a:t> poslanci, nejvyšší možný počet poslanců z jedné země je </a:t>
            </a:r>
            <a:r>
              <a:rPr lang="cs-CZ" b="1" dirty="0"/>
              <a:t>96</a:t>
            </a:r>
          </a:p>
          <a:p>
            <a:r>
              <a:rPr lang="cs-CZ" dirty="0"/>
              <a:t>Zásada </a:t>
            </a:r>
            <a:r>
              <a:rPr lang="cs-CZ" b="1" dirty="0"/>
              <a:t>sestupné poměrnosti</a:t>
            </a:r>
            <a:r>
              <a:rPr lang="cs-CZ" dirty="0"/>
              <a:t> - čím více má země obyvatel, tím větší počet křesel má, ale zároveň tím více obyvatel je zastupováno jedním poslancem – Německo X Malta</a:t>
            </a:r>
          </a:p>
          <a:p>
            <a:r>
              <a:rPr lang="cs-CZ" dirty="0"/>
              <a:t>EP – časová osa http://www.europarl.europa.eu/external/html/ephistory/default_en.htm</a:t>
            </a:r>
          </a:p>
        </p:txBody>
      </p:sp>
      <p:sp>
        <p:nvSpPr>
          <p:cNvPr id="4" name="Zástupný symbol pro zápatí 3"/>
          <p:cNvSpPr>
            <a:spLocks noGrp="1"/>
          </p:cNvSpPr>
          <p:nvPr>
            <p:ph type="ftr" sz="quarter" idx="11"/>
          </p:nvPr>
        </p:nvSpPr>
        <p:spPr/>
        <p:txBody>
          <a:bodyPr/>
          <a:lstStyle/>
          <a:p>
            <a:r>
              <a:rPr lang="en-US" dirty="0"/>
              <a:t>EVS172 </a:t>
            </a:r>
            <a:r>
              <a:rPr lang="en-US" dirty="0" err="1"/>
              <a:t>Evropský</a:t>
            </a:r>
            <a:r>
              <a:rPr lang="en-US" dirty="0"/>
              <a:t> </a:t>
            </a:r>
            <a:r>
              <a:rPr lang="en-US" dirty="0" err="1"/>
              <a:t>parlament</a:t>
            </a:r>
            <a:r>
              <a:rPr lang="en-US" dirty="0"/>
              <a:t> a hlasovací </a:t>
            </a:r>
            <a:r>
              <a:rPr lang="en-US" dirty="0" err="1"/>
              <a:t>schémata</a:t>
            </a:r>
            <a:r>
              <a:rPr lang="en-US" dirty="0"/>
              <a:t> </a:t>
            </a:r>
            <a:r>
              <a:rPr lang="en-US" dirty="0" err="1"/>
              <a:t>poslanců</a:t>
            </a:r>
            <a:endParaRPr lang="en-US" dirty="0"/>
          </a:p>
        </p:txBody>
      </p:sp>
    </p:spTree>
    <p:extLst>
      <p:ext uri="{BB962C8B-B14F-4D97-AF65-F5344CB8AC3E}">
        <p14:creationId xmlns:p14="http://schemas.microsoft.com/office/powerpoint/2010/main" val="3199026404"/>
      </p:ext>
    </p:extLst>
  </p:cSld>
  <p:clrMapOvr>
    <a:masterClrMapping/>
  </p:clrMapOvr>
</p:sld>
</file>

<file path=ppt/theme/theme1.xml><?xml version="1.0" encoding="utf-8"?>
<a:theme xmlns:a="http://schemas.openxmlformats.org/drawingml/2006/main" name="Dividenda">
  <a:themeElements>
    <a:clrScheme name="Dividenda">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a">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a">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Dividenda</Template>
  <TotalTime>2083</TotalTime>
  <Words>3441</Words>
  <Application>Microsoft Office PowerPoint</Application>
  <PresentationFormat>Širokoúhlá obrazovka</PresentationFormat>
  <Paragraphs>1024</Paragraphs>
  <Slides>51</Slides>
  <Notes>0</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51</vt:i4>
      </vt:variant>
    </vt:vector>
  </HeadingPairs>
  <TitlesOfParts>
    <vt:vector size="58" baseType="lpstr">
      <vt:lpstr>Arial</vt:lpstr>
      <vt:lpstr>Calibri</vt:lpstr>
      <vt:lpstr>Gill Sans MT</vt:lpstr>
      <vt:lpstr>inherit</vt:lpstr>
      <vt:lpstr>Times New Roman</vt:lpstr>
      <vt:lpstr>Wingdings 2</vt:lpstr>
      <vt:lpstr>Dividenda</vt:lpstr>
      <vt:lpstr>Poslanci evropského parlamentu a  politické skupiny</vt:lpstr>
      <vt:lpstr>Evropský parlament – základní fungování</vt:lpstr>
      <vt:lpstr>Sídla EP</vt:lpstr>
      <vt:lpstr>Sídla</vt:lpstr>
      <vt:lpstr>Evropský parlament - složení</vt:lpstr>
      <vt:lpstr>Překlad a tlumočeni</vt:lpstr>
      <vt:lpstr>Evropský parlament a jeho vnitřní uspořádání</vt:lpstr>
      <vt:lpstr>Poslanci EP</vt:lpstr>
      <vt:lpstr>Poslanci EP</vt:lpstr>
      <vt:lpstr>Počet poslanců</vt:lpstr>
      <vt:lpstr>Prezentace aplikace PowerPoint</vt:lpstr>
      <vt:lpstr>Změna počtu po Lisabonu</vt:lpstr>
      <vt:lpstr>Poslanci ep</vt:lpstr>
      <vt:lpstr>„Otáčivé dveře“</vt:lpstr>
      <vt:lpstr>Jean-Marie LE PEN (příklad)</vt:lpstr>
      <vt:lpstr>Poslanci – parlament 2014-2019 (volby 2014)</vt:lpstr>
      <vt:lpstr>Typologie poslanců</vt:lpstr>
      <vt:lpstr>Salvati – amatér, národní politik a evropský politik - TOWARDS AN EUROPEAN PARLIAMENTARY CLASS? A PROPOSAL FOR A TYPOLOGY OF THE MEPS </vt:lpstr>
      <vt:lpstr>Salvati – amatér, národní politik a evropský politik </vt:lpstr>
      <vt:lpstr>salvati – amatér, národní politik a evropský politik </vt:lpstr>
      <vt:lpstr>Salvati - TOWARDS AN EUROPEAN PARLIAMENTARY CLASS? A PROPOSAL FOR A TYPOLOGY OF THE MEPS</vt:lpstr>
      <vt:lpstr>Kodex chování poslance</vt:lpstr>
      <vt:lpstr>Platy, Důchody a příspěvky</vt:lpstr>
      <vt:lpstr>asistenti</vt:lpstr>
      <vt:lpstr>Politické skupiny/frakce </vt:lpstr>
      <vt:lpstr>Politické skupiny/frakce </vt:lpstr>
      <vt:lpstr>Meziskupiny a nezařazení poslanci</vt:lpstr>
      <vt:lpstr>Změny politických skupin v průběhu historie</vt:lpstr>
      <vt:lpstr>Skupiny EP 2014-2019 – 8+1</vt:lpstr>
      <vt:lpstr>EPP – struktura (příklad)</vt:lpstr>
      <vt:lpstr>Plenární zasedání - účastnící</vt:lpstr>
      <vt:lpstr>Jednání EP</vt:lpstr>
      <vt:lpstr>Jednání EP</vt:lpstr>
      <vt:lpstr>Plenární zasedání - organizace</vt:lpstr>
      <vt:lpstr>Jednání poslanců</vt:lpstr>
      <vt:lpstr>POLITICAL GROUP COHESION AND ‘HURRAH’ VOTING IN THE EUROPEAN PARLIAMENT - Shaun Bowler &amp; Gail McElroy</vt:lpstr>
      <vt:lpstr>POLITICAL GROUP COHESION AND ‘HURRAH’ VOTING IN THE EUROPEAN PARLIAMENT - Shaun Bowler &amp; Gail McElroy</vt:lpstr>
      <vt:lpstr>Hurrah votes</vt:lpstr>
      <vt:lpstr>POLITICAL GROUP COHESION AND ‘HURRAH’ VOTING IN THE EUROPEAN PARLIAMENT - Shaun Bowler &amp; Gail McElroy</vt:lpstr>
      <vt:lpstr>Výbory EP</vt:lpstr>
      <vt:lpstr>Výbory EP</vt:lpstr>
      <vt:lpstr>Výbory EP - činnost</vt:lpstr>
      <vt:lpstr>Stálé Výbory EP – struktura 2014 – 2019</vt:lpstr>
      <vt:lpstr>Výbory EP – struktura 2014 – 2019</vt:lpstr>
      <vt:lpstr>Předsednictvo Evropského parlamentu</vt:lpstr>
      <vt:lpstr>konference předsedů</vt:lpstr>
      <vt:lpstr>Delegace</vt:lpstr>
      <vt:lpstr>Delegace</vt:lpstr>
      <vt:lpstr>Delegace - příklad</vt:lpstr>
      <vt:lpstr>sekretariát</vt:lpstr>
      <vt:lpstr>Otázky???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Vývoj způsobu obsazovaní ep, přímé volby, volební systémy a snahy o sjednocení voleb</dc:title>
  <dc:creator>Magda Komínková</dc:creator>
  <cp:lastModifiedBy>Magda Komínková</cp:lastModifiedBy>
  <cp:revision>155</cp:revision>
  <dcterms:created xsi:type="dcterms:W3CDTF">2016-09-27T20:17:49Z</dcterms:created>
  <dcterms:modified xsi:type="dcterms:W3CDTF">2016-10-26T21:01:44Z</dcterms:modified>
</cp:coreProperties>
</file>