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8" r:id="rId10"/>
    <p:sldId id="269" r:id="rId11"/>
    <p:sldId id="264" r:id="rId12"/>
    <p:sldId id="271" r:id="rId13"/>
    <p:sldId id="270" r:id="rId14"/>
    <p:sldId id="265" r:id="rId15"/>
    <p:sldId id="272" r:id="rId16"/>
    <p:sldId id="273" r:id="rId17"/>
    <p:sldId id="279" r:id="rId18"/>
    <p:sldId id="277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76" r:id="rId27"/>
    <p:sldId id="274" r:id="rId28"/>
    <p:sldId id="275" r:id="rId29"/>
    <p:sldId id="286" r:id="rId30"/>
    <p:sldId id="288" r:id="rId31"/>
    <p:sldId id="266" r:id="rId32"/>
    <p:sldId id="267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1999 - 2004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General</c:formatCode>
                <c:ptCount val="1"/>
                <c:pt idx="0">
                  <c:v>19881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BD-4039-8977-35CE5B946E2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2004 - 2009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General</c:formatCode>
                <c:ptCount val="1"/>
                <c:pt idx="0">
                  <c:v>31136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BD-4039-8977-35CE5B946E2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2009 - 2014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General</c:formatCode>
                <c:ptCount val="1"/>
                <c:pt idx="0">
                  <c:v>54764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BD-4039-8977-35CE5B946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550016"/>
        <c:axId val="108551552"/>
      </c:barChart>
      <c:catAx>
        <c:axId val="10855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551552"/>
        <c:crosses val="autoZero"/>
        <c:auto val="1"/>
        <c:lblAlgn val="ctr"/>
        <c:lblOffset val="100"/>
        <c:noMultiLvlLbl val="0"/>
      </c:catAx>
      <c:valAx>
        <c:axId val="108551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5500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'[grafy_diplomka.xlsx]2VO-vsechny'!$I$54</c:f>
              <c:strCache>
                <c:ptCount val="1"/>
                <c:pt idx="0">
                  <c:v>celkem</c:v>
                </c:pt>
              </c:strCache>
            </c:strRef>
          </c:tx>
          <c:invertIfNegative val="0"/>
          <c:cat>
            <c:strRef>
              <c:f>'[grafy_diplomka.xlsx]2VO-vsechny'!$H$55:$H$62</c:f>
              <c:strCache>
                <c:ptCount val="8"/>
                <c:pt idx="0">
                  <c:v>EFD</c:v>
                </c:pt>
                <c:pt idx="1">
                  <c:v>NI</c:v>
                </c:pt>
                <c:pt idx="2">
                  <c:v>GUE/NGL</c:v>
                </c:pt>
                <c:pt idx="3">
                  <c:v>ECR</c:v>
                </c:pt>
                <c:pt idx="4">
                  <c:v>ALDE</c:v>
                </c:pt>
                <c:pt idx="5">
                  <c:v>G-EFA</c:v>
                </c:pt>
                <c:pt idx="6">
                  <c:v>EPP</c:v>
                </c:pt>
                <c:pt idx="7">
                  <c:v>S&amp;D</c:v>
                </c:pt>
              </c:strCache>
            </c:strRef>
          </c:cat>
          <c:val>
            <c:numRef>
              <c:f>'[grafy_diplomka.xlsx]2VO-vsechny'!$I$55:$I$62</c:f>
              <c:numCache>
                <c:formatCode>0.0</c:formatCode>
                <c:ptCount val="8"/>
                <c:pt idx="0">
                  <c:v>219.4375</c:v>
                </c:pt>
                <c:pt idx="1">
                  <c:v>169.66666666666666</c:v>
                </c:pt>
                <c:pt idx="2">
                  <c:v>111.28571428571429</c:v>
                </c:pt>
                <c:pt idx="3">
                  <c:v>73.18518518518519</c:v>
                </c:pt>
                <c:pt idx="4">
                  <c:v>72.154761904761898</c:v>
                </c:pt>
                <c:pt idx="5">
                  <c:v>69.74545454545455</c:v>
                </c:pt>
                <c:pt idx="6">
                  <c:v>65.452830188679243</c:v>
                </c:pt>
                <c:pt idx="7">
                  <c:v>55.070652173913047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B-4D76-A2F0-6AC17D7AD1E4}"/>
            </c:ext>
          </c:extLst>
        </c:ser>
        <c:ser>
          <c:idx val="2"/>
          <c:order val="2"/>
          <c:tx>
            <c:strRef>
              <c:f>'[grafy_diplomka.xlsx]2VO-vsechny'!$K$54</c:f>
              <c:strCache>
                <c:ptCount val="1"/>
                <c:pt idx="0">
                  <c:v>E</c:v>
                </c:pt>
              </c:strCache>
            </c:strRef>
          </c:tx>
          <c:invertIfNegative val="0"/>
          <c:cat>
            <c:strRef>
              <c:f>'[grafy_diplomka.xlsx]2VO-vsechny'!$H$55:$H$62</c:f>
              <c:strCache>
                <c:ptCount val="8"/>
                <c:pt idx="0">
                  <c:v>EFD</c:v>
                </c:pt>
                <c:pt idx="1">
                  <c:v>NI</c:v>
                </c:pt>
                <c:pt idx="2">
                  <c:v>GUE/NGL</c:v>
                </c:pt>
                <c:pt idx="3">
                  <c:v>ECR</c:v>
                </c:pt>
                <c:pt idx="4">
                  <c:v>ALDE</c:v>
                </c:pt>
                <c:pt idx="5">
                  <c:v>G-EFA</c:v>
                </c:pt>
                <c:pt idx="6">
                  <c:v>EPP</c:v>
                </c:pt>
                <c:pt idx="7">
                  <c:v>S&amp;D</c:v>
                </c:pt>
              </c:strCache>
            </c:strRef>
          </c:cat>
          <c:val>
            <c:numRef>
              <c:f>'[grafy_diplomka.xlsx]2VO-vsechny'!$K$55:$K$62</c:f>
              <c:numCache>
                <c:formatCode>0.0</c:formatCode>
                <c:ptCount val="8"/>
                <c:pt idx="0">
                  <c:v>206.84375</c:v>
                </c:pt>
                <c:pt idx="1">
                  <c:v>163.37037037037038</c:v>
                </c:pt>
                <c:pt idx="2">
                  <c:v>98.971428571428575</c:v>
                </c:pt>
                <c:pt idx="3">
                  <c:v>65.111111111111114</c:v>
                </c:pt>
                <c:pt idx="4">
                  <c:v>62.5</c:v>
                </c:pt>
                <c:pt idx="5">
                  <c:v>59.81818181818182</c:v>
                </c:pt>
                <c:pt idx="6">
                  <c:v>58.947169811320755</c:v>
                </c:pt>
                <c:pt idx="7">
                  <c:v>47.076086956521742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B-4D76-A2F0-6AC17D7AD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-53"/>
        <c:axId val="119685888"/>
        <c:axId val="119687424"/>
      </c:barChart>
      <c:barChart>
        <c:barDir val="bar"/>
        <c:grouping val="clustered"/>
        <c:varyColors val="0"/>
        <c:ser>
          <c:idx val="1"/>
          <c:order val="1"/>
          <c:tx>
            <c:strRef>
              <c:f>'[grafy_diplomka.xlsx]2VO-vsechny'!$J$54</c:f>
              <c:strCache>
                <c:ptCount val="1"/>
                <c:pt idx="0">
                  <c:v>P</c:v>
                </c:pt>
              </c:strCache>
            </c:strRef>
          </c:tx>
          <c:invertIfNegative val="0"/>
          <c:cat>
            <c:strRef>
              <c:f>'[grafy_diplomka.xlsx]2VO-vsechny'!$H$55:$H$62</c:f>
              <c:strCache>
                <c:ptCount val="8"/>
                <c:pt idx="0">
                  <c:v>EFD</c:v>
                </c:pt>
                <c:pt idx="1">
                  <c:v>NI</c:v>
                </c:pt>
                <c:pt idx="2">
                  <c:v>GUE/NGL</c:v>
                </c:pt>
                <c:pt idx="3">
                  <c:v>ECR</c:v>
                </c:pt>
                <c:pt idx="4">
                  <c:v>ALDE</c:v>
                </c:pt>
                <c:pt idx="5">
                  <c:v>G-EFA</c:v>
                </c:pt>
                <c:pt idx="6">
                  <c:v>EPP</c:v>
                </c:pt>
                <c:pt idx="7">
                  <c:v>S&amp;D</c:v>
                </c:pt>
              </c:strCache>
            </c:strRef>
          </c:cat>
          <c:val>
            <c:numRef>
              <c:f>'[grafy_diplomka.xlsx]2VO-vsechny'!$J$55:$J$62</c:f>
              <c:numCache>
                <c:formatCode>0.0</c:formatCode>
                <c:ptCount val="8"/>
                <c:pt idx="0">
                  <c:v>10.40625</c:v>
                </c:pt>
                <c:pt idx="1">
                  <c:v>5.2222222222222223</c:v>
                </c:pt>
                <c:pt idx="2">
                  <c:v>6.4857142857142858</c:v>
                </c:pt>
                <c:pt idx="3">
                  <c:v>5.5740740740740744</c:v>
                </c:pt>
                <c:pt idx="4">
                  <c:v>5.3571428571428568</c:v>
                </c:pt>
                <c:pt idx="5">
                  <c:v>6.9272727272727277</c:v>
                </c:pt>
                <c:pt idx="6">
                  <c:v>4.4037735849056601</c:v>
                </c:pt>
                <c:pt idx="7">
                  <c:v>5.6413043478260869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BB-4D76-A2F0-6AC17D7AD1E4}"/>
            </c:ext>
          </c:extLst>
        </c:ser>
        <c:ser>
          <c:idx val="3"/>
          <c:order val="3"/>
          <c:tx>
            <c:strRef>
              <c:f>'[grafy_diplomka.xlsx]2VO-vsechny'!$L$54</c:f>
              <c:strCache>
                <c:ptCount val="1"/>
                <c:pt idx="0">
                  <c:v>O</c:v>
                </c:pt>
              </c:strCache>
            </c:strRef>
          </c:tx>
          <c:invertIfNegative val="0"/>
          <c:cat>
            <c:strRef>
              <c:f>'[grafy_diplomka.xlsx]2VO-vsechny'!$H$55:$H$62</c:f>
              <c:strCache>
                <c:ptCount val="8"/>
                <c:pt idx="0">
                  <c:v>EFD</c:v>
                </c:pt>
                <c:pt idx="1">
                  <c:v>NI</c:v>
                </c:pt>
                <c:pt idx="2">
                  <c:v>GUE/NGL</c:v>
                </c:pt>
                <c:pt idx="3">
                  <c:v>ECR</c:v>
                </c:pt>
                <c:pt idx="4">
                  <c:v>ALDE</c:v>
                </c:pt>
                <c:pt idx="5">
                  <c:v>G-EFA</c:v>
                </c:pt>
                <c:pt idx="6">
                  <c:v>EPP</c:v>
                </c:pt>
                <c:pt idx="7">
                  <c:v>S&amp;D</c:v>
                </c:pt>
              </c:strCache>
            </c:strRef>
          </c:cat>
          <c:val>
            <c:numRef>
              <c:f>'[grafy_diplomka.xlsx]2VO-vsechny'!$L$55:$L$62</c:f>
              <c:numCache>
                <c:formatCode>0.0</c:formatCode>
                <c:ptCount val="8"/>
                <c:pt idx="0">
                  <c:v>1.71875</c:v>
                </c:pt>
                <c:pt idx="1">
                  <c:v>0.37037037037037035</c:v>
                </c:pt>
                <c:pt idx="2">
                  <c:v>4.1142857142857139</c:v>
                </c:pt>
                <c:pt idx="3">
                  <c:v>1.6851851851851851</c:v>
                </c:pt>
                <c:pt idx="4">
                  <c:v>2.8214285714285716</c:v>
                </c:pt>
                <c:pt idx="5">
                  <c:v>2.8181818181818183</c:v>
                </c:pt>
                <c:pt idx="6">
                  <c:v>1.0528301886792453</c:v>
                </c:pt>
                <c:pt idx="7">
                  <c:v>1.4565217391304348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BB-4D76-A2F0-6AC17D7AD1E4}"/>
            </c:ext>
          </c:extLst>
        </c:ser>
        <c:ser>
          <c:idx val="4"/>
          <c:order val="4"/>
          <c:tx>
            <c:strRef>
              <c:f>'[grafy_diplomka.xlsx]2VO-vsechny'!$M$54</c:f>
              <c:strCache>
                <c:ptCount val="1"/>
                <c:pt idx="0">
                  <c:v>H</c:v>
                </c:pt>
              </c:strCache>
            </c:strRef>
          </c:tx>
          <c:invertIfNegative val="0"/>
          <c:cat>
            <c:strRef>
              <c:f>'[grafy_diplomka.xlsx]2VO-vsechny'!$H$55:$H$62</c:f>
              <c:strCache>
                <c:ptCount val="8"/>
                <c:pt idx="0">
                  <c:v>EFD</c:v>
                </c:pt>
                <c:pt idx="1">
                  <c:v>NI</c:v>
                </c:pt>
                <c:pt idx="2">
                  <c:v>GUE/NGL</c:v>
                </c:pt>
                <c:pt idx="3">
                  <c:v>ECR</c:v>
                </c:pt>
                <c:pt idx="4">
                  <c:v>ALDE</c:v>
                </c:pt>
                <c:pt idx="5">
                  <c:v>G-EFA</c:v>
                </c:pt>
                <c:pt idx="6">
                  <c:v>EPP</c:v>
                </c:pt>
                <c:pt idx="7">
                  <c:v>S&amp;D</c:v>
                </c:pt>
              </c:strCache>
            </c:strRef>
          </c:cat>
          <c:val>
            <c:numRef>
              <c:f>'[grafy_diplomka.xlsx]2VO-vsechny'!$M$55:$M$62</c:f>
              <c:numCache>
                <c:formatCode>0.0</c:formatCode>
                <c:ptCount val="8"/>
                <c:pt idx="0">
                  <c:v>0.46875</c:v>
                </c:pt>
                <c:pt idx="1">
                  <c:v>0.70370370370370372</c:v>
                </c:pt>
                <c:pt idx="2">
                  <c:v>1.7142857142857142</c:v>
                </c:pt>
                <c:pt idx="3">
                  <c:v>0.81481481481481477</c:v>
                </c:pt>
                <c:pt idx="4">
                  <c:v>1.4761904761904763</c:v>
                </c:pt>
                <c:pt idx="5">
                  <c:v>0.18181818181818182</c:v>
                </c:pt>
                <c:pt idx="6">
                  <c:v>1.0490566037735849</c:v>
                </c:pt>
                <c:pt idx="7">
                  <c:v>0.89673913043478259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BB-4D76-A2F0-6AC17D7AD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2"/>
        <c:overlap val="-81"/>
        <c:axId val="119696000"/>
        <c:axId val="119693696"/>
      </c:barChart>
      <c:catAx>
        <c:axId val="1196858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19687424"/>
        <c:crosses val="autoZero"/>
        <c:auto val="1"/>
        <c:lblAlgn val="ctr"/>
        <c:lblOffset val="100"/>
        <c:noMultiLvlLbl val="0"/>
      </c:catAx>
      <c:valAx>
        <c:axId val="11968742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b="0">
                    <a:latin typeface="+mj-lt"/>
                  </a:rPr>
                  <a:t>celkový</a:t>
                </a:r>
                <a:r>
                  <a:rPr lang="cs-CZ" b="0" baseline="0">
                    <a:latin typeface="+mj-lt"/>
                  </a:rPr>
                  <a:t> počet otázek - přepočet na poslance</a:t>
                </a:r>
                <a:r>
                  <a:rPr lang="cs-CZ" b="0">
                    <a:latin typeface="+mj-lt"/>
                  </a:rPr>
                  <a:t> </a:t>
                </a:r>
              </a:p>
              <a:p>
                <a:pPr>
                  <a:defRPr/>
                </a:pPr>
                <a:r>
                  <a:rPr lang="cs-CZ" b="0">
                    <a:latin typeface="+mj-lt"/>
                  </a:rPr>
                  <a:t>neprioritní</a:t>
                </a:r>
                <a:r>
                  <a:rPr lang="cs-CZ" b="0" baseline="0">
                    <a:latin typeface="+mj-lt"/>
                  </a:rPr>
                  <a:t> otázky s písmenou odpovědí - přepočet na poslance</a:t>
                </a:r>
                <a:endParaRPr lang="cs-CZ" b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.19426855805325666"/>
              <c:y val="0.93608487662248185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9685888"/>
        <c:crosses val="autoZero"/>
        <c:crossBetween val="between"/>
      </c:valAx>
      <c:valAx>
        <c:axId val="119693696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cs-CZ" b="0">
                    <a:latin typeface="+mj-lt"/>
                  </a:rPr>
                  <a:t>prioritní otázky s písemnou odpovědí -</a:t>
                </a:r>
                <a:r>
                  <a:rPr lang="cs-CZ" b="0" baseline="0">
                    <a:latin typeface="+mj-lt"/>
                  </a:rPr>
                  <a:t> přepočet na poslance</a:t>
                </a:r>
                <a:endParaRPr lang="cs-CZ" b="0">
                  <a:latin typeface="+mj-lt"/>
                </a:endParaRPr>
              </a:p>
              <a:p>
                <a:pPr>
                  <a:defRPr/>
                </a:pPr>
                <a:r>
                  <a:rPr lang="cs-CZ" b="0">
                    <a:latin typeface="+mj-lt"/>
                  </a:rPr>
                  <a:t>otázky s ústní odpovědí -</a:t>
                </a:r>
                <a:r>
                  <a:rPr lang="cs-CZ" b="0" baseline="0">
                    <a:latin typeface="+mj-lt"/>
                  </a:rPr>
                  <a:t> přepočet na poslance</a:t>
                </a:r>
                <a:endParaRPr lang="cs-CZ" b="0">
                  <a:latin typeface="+mj-lt"/>
                </a:endParaRPr>
              </a:p>
              <a:p>
                <a:pPr>
                  <a:defRPr/>
                </a:pPr>
                <a:r>
                  <a:rPr lang="cs-CZ" b="0">
                    <a:latin typeface="+mj-lt"/>
                  </a:rPr>
                  <a:t>otázy v době vyhrazené pro otázky -</a:t>
                </a:r>
                <a:r>
                  <a:rPr lang="cs-CZ" b="0" baseline="0">
                    <a:latin typeface="+mj-lt"/>
                  </a:rPr>
                  <a:t> přepočet na poslance</a:t>
                </a:r>
                <a:r>
                  <a:rPr lang="cs-CZ" b="0">
                    <a:latin typeface="+mj-lt"/>
                  </a:rPr>
                  <a:t> </a:t>
                </a:r>
              </a:p>
            </c:rich>
          </c:tx>
          <c:layout>
            <c:manualLayout>
              <c:xMode val="edge"/>
              <c:yMode val="edge"/>
              <c:x val="0.22510094697385463"/>
              <c:y val="9.1546338627522452E-3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9696000"/>
        <c:crosses val="max"/>
        <c:crossBetween val="between"/>
      </c:valAx>
      <c:catAx>
        <c:axId val="119696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9693696"/>
        <c:crosses val="autoZero"/>
        <c:auto val="1"/>
        <c:lblAlgn val="ctr"/>
        <c:lblOffset val="100"/>
        <c:noMultiLvlLbl val="0"/>
      </c:cat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1"/>
          <c:order val="0"/>
          <c:tx>
            <c:strRef>
              <c:f>'2VO-Struktury'!$A$15</c:f>
              <c:strCache>
                <c:ptCount val="1"/>
                <c:pt idx="0">
                  <c:v>EPP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'2VO-Struktury'!$C$15:$G$15</c:f>
              <c:numCache>
                <c:formatCode>0%</c:formatCode>
                <c:ptCount val="5"/>
                <c:pt idx="0">
                  <c:v>0.30523537175538934</c:v>
                </c:pt>
                <c:pt idx="1">
                  <c:v>0.28900445765230331</c:v>
                </c:pt>
                <c:pt idx="2">
                  <c:v>0.30730037574017394</c:v>
                </c:pt>
                <c:pt idx="3">
                  <c:v>0.22518159806295387</c:v>
                </c:pt>
                <c:pt idx="4">
                  <c:v>0.38881118881118881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2D-4540-AAE7-2C6953D695EE}"/>
            </c:ext>
          </c:extLst>
        </c:ser>
        <c:ser>
          <c:idx val="2"/>
          <c:order val="1"/>
          <c:tx>
            <c:strRef>
              <c:f>'2VO-Struktury'!$A$16</c:f>
              <c:strCache>
                <c:ptCount val="1"/>
                <c:pt idx="0">
                  <c:v>S&amp;D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'2VO-Struktury'!$C$16:$G$16</c:f>
              <c:numCache>
                <c:formatCode>0%</c:formatCode>
                <c:ptCount val="5"/>
                <c:pt idx="0">
                  <c:v>0.17831940167180177</c:v>
                </c:pt>
                <c:pt idx="1">
                  <c:v>0.25705794947994082</c:v>
                </c:pt>
                <c:pt idx="2">
                  <c:v>0.17040111738437641</c:v>
                </c:pt>
                <c:pt idx="3">
                  <c:v>0.21630347054075871</c:v>
                </c:pt>
                <c:pt idx="4">
                  <c:v>0.23076923076923364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2D-4540-AAE7-2C6953D695EE}"/>
            </c:ext>
          </c:extLst>
        </c:ser>
        <c:ser>
          <c:idx val="3"/>
          <c:order val="2"/>
          <c:tx>
            <c:strRef>
              <c:f>'2VO-Struktury'!$A$17</c:f>
              <c:strCache>
                <c:ptCount val="1"/>
                <c:pt idx="0">
                  <c:v>EFD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'2VO-Struktury'!$C$17:$G$17</c:f>
              <c:numCache>
                <c:formatCode>0%</c:formatCode>
                <c:ptCount val="5"/>
                <c:pt idx="0">
                  <c:v>0.12357237131544214</c:v>
                </c:pt>
                <c:pt idx="1">
                  <c:v>8.2466567607726582E-2</c:v>
                </c:pt>
                <c:pt idx="2">
                  <c:v>0.13021068990616341</c:v>
                </c:pt>
                <c:pt idx="3">
                  <c:v>4.4390637610977633E-2</c:v>
                </c:pt>
                <c:pt idx="4">
                  <c:v>2.0979020979021011E-2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2D-4540-AAE7-2C6953D695EE}"/>
            </c:ext>
          </c:extLst>
        </c:ser>
        <c:ser>
          <c:idx val="4"/>
          <c:order val="3"/>
          <c:tx>
            <c:strRef>
              <c:f>'2VO-Struktury'!$A$18</c:f>
              <c:strCache>
                <c:ptCount val="1"/>
                <c:pt idx="0">
                  <c:v>ALDE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'2VO-Struktury'!$C$18:$G$18</c:f>
              <c:numCache>
                <c:formatCode>0%</c:formatCode>
                <c:ptCount val="5"/>
                <c:pt idx="0">
                  <c:v>0.10666080070391668</c:v>
                </c:pt>
                <c:pt idx="1">
                  <c:v>0.11144130757800891</c:v>
                </c:pt>
                <c:pt idx="2">
                  <c:v>0.10327936576633302</c:v>
                </c:pt>
                <c:pt idx="3">
                  <c:v>0.19128329297820823</c:v>
                </c:pt>
                <c:pt idx="4">
                  <c:v>0.17342657342657342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2D-4540-AAE7-2C6953D695EE}"/>
            </c:ext>
          </c:extLst>
        </c:ser>
        <c:ser>
          <c:idx val="5"/>
          <c:order val="4"/>
          <c:tx>
            <c:strRef>
              <c:f>'2VO-Struktury'!$A$19</c:f>
              <c:strCache>
                <c:ptCount val="1"/>
                <c:pt idx="0">
                  <c:v>NI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'2VO-Struktury'!$C$19:$G$19</c:f>
              <c:numCache>
                <c:formatCode>0%</c:formatCode>
                <c:ptCount val="5"/>
                <c:pt idx="0">
                  <c:v>8.0615926088870957E-2</c:v>
                </c:pt>
                <c:pt idx="1">
                  <c:v>3.4918276374442794E-2</c:v>
                </c:pt>
                <c:pt idx="2">
                  <c:v>8.6774339503865705E-2</c:v>
                </c:pt>
                <c:pt idx="3">
                  <c:v>8.0710250201775618E-3</c:v>
                </c:pt>
                <c:pt idx="4">
                  <c:v>2.6573426573426612E-2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2D-4540-AAE7-2C6953D695EE}"/>
            </c:ext>
          </c:extLst>
        </c:ser>
        <c:ser>
          <c:idx val="0"/>
          <c:order val="5"/>
          <c:tx>
            <c:strRef>
              <c:f>'2VO-Struktury'!$A$20</c:f>
              <c:strCache>
                <c:ptCount val="1"/>
                <c:pt idx="0">
                  <c:v>ECR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'2VO-Struktury'!$C$20:$G$20</c:f>
              <c:numCache>
                <c:formatCode>0%</c:formatCode>
                <c:ptCount val="5"/>
                <c:pt idx="0">
                  <c:v>6.9546854377474709E-2</c:v>
                </c:pt>
                <c:pt idx="1">
                  <c:v>7.4541852402179296E-2</c:v>
                </c:pt>
                <c:pt idx="2">
                  <c:v>6.916766667322409E-2</c:v>
                </c:pt>
                <c:pt idx="3">
                  <c:v>7.3446327683615822E-2</c:v>
                </c:pt>
                <c:pt idx="4">
                  <c:v>6.1538461538461584E-2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2D-4540-AAE7-2C6953D695EE}"/>
            </c:ext>
          </c:extLst>
        </c:ser>
        <c:ser>
          <c:idx val="6"/>
          <c:order val="6"/>
          <c:tx>
            <c:strRef>
              <c:f>'2VO-Struktury'!$A$21</c:f>
              <c:strCache>
                <c:ptCount val="1"/>
                <c:pt idx="0">
                  <c:v>EUL-NGL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'2VO-Struktury'!$C$21:$G$21</c:f>
              <c:numCache>
                <c:formatCode>0%</c:formatCode>
                <c:ptCount val="5"/>
                <c:pt idx="0">
                  <c:v>6.8543774747030384E-2</c:v>
                </c:pt>
                <c:pt idx="1">
                  <c:v>5.6215948489350645E-2</c:v>
                </c:pt>
                <c:pt idx="2">
                  <c:v>6.8144709145633739E-2</c:v>
                </c:pt>
                <c:pt idx="3">
                  <c:v>0.11622276029055729</c:v>
                </c:pt>
                <c:pt idx="4">
                  <c:v>8.3916083916084044E-2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2D-4540-AAE7-2C6953D695EE}"/>
            </c:ext>
          </c:extLst>
        </c:ser>
        <c:ser>
          <c:idx val="7"/>
          <c:order val="7"/>
          <c:tx>
            <c:strRef>
              <c:f>'2VO-Struktury'!$A$22</c:f>
              <c:strCache>
                <c:ptCount val="1"/>
                <c:pt idx="0">
                  <c:v>G-EFA</c:v>
                </c:pt>
              </c:strCache>
            </c:strRef>
          </c:tx>
          <c:invertIfNegative val="0"/>
          <c:cat>
            <c:strRef>
              <c:f>'2VO-Struktury'!$C$14:$G$14</c:f>
              <c:strCache>
                <c:ptCount val="5"/>
                <c:pt idx="0">
                  <c:v>celkem</c:v>
                </c:pt>
                <c:pt idx="1">
                  <c:v>P</c:v>
                </c:pt>
                <c:pt idx="2">
                  <c:v>E</c:v>
                </c:pt>
                <c:pt idx="3">
                  <c:v>O</c:v>
                </c:pt>
                <c:pt idx="4">
                  <c:v>H</c:v>
                </c:pt>
              </c:strCache>
            </c:strRef>
          </c:cat>
          <c:val>
            <c:numRef>
              <c:f>'2VO-Struktury'!$C$22:$G$22</c:f>
              <c:numCache>
                <c:formatCode>0%</c:formatCode>
                <c:ptCount val="5"/>
                <c:pt idx="0">
                  <c:v>6.7505499340079184E-2</c:v>
                </c:pt>
                <c:pt idx="1">
                  <c:v>9.4353640416047546E-2</c:v>
                </c:pt>
                <c:pt idx="2">
                  <c:v>6.4721735880235914E-2</c:v>
                </c:pt>
                <c:pt idx="3">
                  <c:v>0.12510088781275222</c:v>
                </c:pt>
                <c:pt idx="4">
                  <c:v>1.3986013986013989E-2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2D-4540-AAE7-2C6953D69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006144"/>
        <c:axId val="120007680"/>
      </c:barChart>
      <c:catAx>
        <c:axId val="12000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0007680"/>
        <c:crosses val="autoZero"/>
        <c:auto val="1"/>
        <c:lblAlgn val="ctr"/>
        <c:lblOffset val="100"/>
        <c:noMultiLvlLbl val="0"/>
      </c:catAx>
      <c:valAx>
        <c:axId val="12000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00061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1"/>
          <c:order val="0"/>
          <c:tx>
            <c:strRef>
              <c:f>'2VO-Struktury'!$N$24</c:f>
              <c:strCache>
                <c:ptCount val="1"/>
                <c:pt idx="0">
                  <c:v>E</c:v>
                </c:pt>
              </c:strCache>
            </c:strRef>
          </c:tx>
          <c:invertIfNegative val="0"/>
          <c:cat>
            <c:strRef>
              <c:f>'2VO-Struktury'!$L$25:$L$32</c:f>
              <c:strCache>
                <c:ptCount val="8"/>
                <c:pt idx="0">
                  <c:v>NI</c:v>
                </c:pt>
                <c:pt idx="1">
                  <c:v>EFD</c:v>
                </c:pt>
                <c:pt idx="2">
                  <c:v>EPP</c:v>
                </c:pt>
                <c:pt idx="3">
                  <c:v>ECR</c:v>
                </c:pt>
                <c:pt idx="4">
                  <c:v>EUL-NGL</c:v>
                </c:pt>
                <c:pt idx="5">
                  <c:v>ALDE</c:v>
                </c:pt>
                <c:pt idx="6">
                  <c:v>G-EFA</c:v>
                </c:pt>
                <c:pt idx="7">
                  <c:v>S&amp;D</c:v>
                </c:pt>
              </c:strCache>
            </c:strRef>
          </c:cat>
          <c:val>
            <c:numRef>
              <c:f>'2VO-Struktury'!$N$25:$N$32</c:f>
              <c:numCache>
                <c:formatCode>0.0%</c:formatCode>
                <c:ptCount val="8"/>
                <c:pt idx="0">
                  <c:v>0.96289019864659386</c:v>
                </c:pt>
                <c:pt idx="1">
                  <c:v>0.94260894332099165</c:v>
                </c:pt>
                <c:pt idx="2">
                  <c:v>0.90060536177572759</c:v>
                </c:pt>
                <c:pt idx="3">
                  <c:v>0.88967611336032393</c:v>
                </c:pt>
                <c:pt idx="4">
                  <c:v>0.88934531450578391</c:v>
                </c:pt>
                <c:pt idx="5">
                  <c:v>0.86619369740967911</c:v>
                </c:pt>
                <c:pt idx="6">
                  <c:v>0.85766423357664878</c:v>
                </c:pt>
                <c:pt idx="7">
                  <c:v>0.8548307510115466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8-498C-B189-553C94F45189}"/>
            </c:ext>
          </c:extLst>
        </c:ser>
        <c:ser>
          <c:idx val="0"/>
          <c:order val="1"/>
          <c:tx>
            <c:strRef>
              <c:f>'2VO-Struktury'!$M$24</c:f>
              <c:strCache>
                <c:ptCount val="1"/>
                <c:pt idx="0">
                  <c:v>P</c:v>
                </c:pt>
              </c:strCache>
            </c:strRef>
          </c:tx>
          <c:invertIfNegative val="0"/>
          <c:cat>
            <c:strRef>
              <c:f>'2VO-Struktury'!$L$25:$L$32</c:f>
              <c:strCache>
                <c:ptCount val="8"/>
                <c:pt idx="0">
                  <c:v>NI</c:v>
                </c:pt>
                <c:pt idx="1">
                  <c:v>EFD</c:v>
                </c:pt>
                <c:pt idx="2">
                  <c:v>EPP</c:v>
                </c:pt>
                <c:pt idx="3">
                  <c:v>ECR</c:v>
                </c:pt>
                <c:pt idx="4">
                  <c:v>EUL-NGL</c:v>
                </c:pt>
                <c:pt idx="5">
                  <c:v>ALDE</c:v>
                </c:pt>
                <c:pt idx="6">
                  <c:v>G-EFA</c:v>
                </c:pt>
                <c:pt idx="7">
                  <c:v>S&amp;D</c:v>
                </c:pt>
              </c:strCache>
            </c:strRef>
          </c:cat>
          <c:val>
            <c:numRef>
              <c:f>'2VO-Struktury'!$M$25:$M$32</c:f>
              <c:numCache>
                <c:formatCode>0.0%</c:formatCode>
                <c:ptCount val="8"/>
                <c:pt idx="0">
                  <c:v>3.0779305828422268E-2</c:v>
                </c:pt>
                <c:pt idx="1">
                  <c:v>4.7422386784391909E-2</c:v>
                </c:pt>
                <c:pt idx="2">
                  <c:v>6.7281637359469584E-2</c:v>
                </c:pt>
                <c:pt idx="3">
                  <c:v>7.6163967611336134E-2</c:v>
                </c:pt>
                <c:pt idx="4">
                  <c:v>5.8279845956353667E-2</c:v>
                </c:pt>
                <c:pt idx="5">
                  <c:v>7.4245174063685859E-2</c:v>
                </c:pt>
                <c:pt idx="6">
                  <c:v>9.9322210636079253E-2</c:v>
                </c:pt>
                <c:pt idx="7">
                  <c:v>0.10243758018355867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28-498C-B189-553C94F45189}"/>
            </c:ext>
          </c:extLst>
        </c:ser>
        <c:ser>
          <c:idx val="2"/>
          <c:order val="2"/>
          <c:tx>
            <c:strRef>
              <c:f>'2VO-Struktury'!$O$24</c:f>
              <c:strCache>
                <c:ptCount val="1"/>
                <c:pt idx="0">
                  <c:v>O</c:v>
                </c:pt>
              </c:strCache>
            </c:strRef>
          </c:tx>
          <c:invertIfNegative val="0"/>
          <c:cat>
            <c:strRef>
              <c:f>'2VO-Struktury'!$L$25:$L$32</c:f>
              <c:strCache>
                <c:ptCount val="8"/>
                <c:pt idx="0">
                  <c:v>NI</c:v>
                </c:pt>
                <c:pt idx="1">
                  <c:v>EFD</c:v>
                </c:pt>
                <c:pt idx="2">
                  <c:v>EPP</c:v>
                </c:pt>
                <c:pt idx="3">
                  <c:v>ECR</c:v>
                </c:pt>
                <c:pt idx="4">
                  <c:v>EUL-NGL</c:v>
                </c:pt>
                <c:pt idx="5">
                  <c:v>ALDE</c:v>
                </c:pt>
                <c:pt idx="6">
                  <c:v>G-EFA</c:v>
                </c:pt>
                <c:pt idx="7">
                  <c:v>S&amp;D</c:v>
                </c:pt>
              </c:strCache>
            </c:strRef>
          </c:cat>
          <c:val>
            <c:numRef>
              <c:f>'2VO-Struktury'!$O$25:$O$32</c:f>
              <c:numCache>
                <c:formatCode>0.0%</c:formatCode>
                <c:ptCount val="8"/>
                <c:pt idx="0">
                  <c:v>2.182929491377461E-3</c:v>
                </c:pt>
                <c:pt idx="1">
                  <c:v>7.8325263457704394E-3</c:v>
                </c:pt>
                <c:pt idx="2">
                  <c:v>1.6085327183626406E-2</c:v>
                </c:pt>
                <c:pt idx="3">
                  <c:v>2.3026315789474169E-2</c:v>
                </c:pt>
                <c:pt idx="4">
                  <c:v>3.6970474967907584E-2</c:v>
                </c:pt>
                <c:pt idx="5">
                  <c:v>3.9102458340207827E-2</c:v>
                </c:pt>
                <c:pt idx="6">
                  <c:v>4.0406673618352464E-2</c:v>
                </c:pt>
                <c:pt idx="7">
                  <c:v>2.6448238428896157E-2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28-498C-B189-553C94F45189}"/>
            </c:ext>
          </c:extLst>
        </c:ser>
        <c:ser>
          <c:idx val="3"/>
          <c:order val="3"/>
          <c:tx>
            <c:strRef>
              <c:f>'2VO-Struktury'!$P$24</c:f>
              <c:strCache>
                <c:ptCount val="1"/>
                <c:pt idx="0">
                  <c:v>H</c:v>
                </c:pt>
              </c:strCache>
            </c:strRef>
          </c:tx>
          <c:invertIfNegative val="0"/>
          <c:cat>
            <c:strRef>
              <c:f>'2VO-Struktury'!$L$25:$L$32</c:f>
              <c:strCache>
                <c:ptCount val="8"/>
                <c:pt idx="0">
                  <c:v>NI</c:v>
                </c:pt>
                <c:pt idx="1">
                  <c:v>EFD</c:v>
                </c:pt>
                <c:pt idx="2">
                  <c:v>EPP</c:v>
                </c:pt>
                <c:pt idx="3">
                  <c:v>ECR</c:v>
                </c:pt>
                <c:pt idx="4">
                  <c:v>EUL-NGL</c:v>
                </c:pt>
                <c:pt idx="5">
                  <c:v>ALDE</c:v>
                </c:pt>
                <c:pt idx="6">
                  <c:v>G-EFA</c:v>
                </c:pt>
                <c:pt idx="7">
                  <c:v>S&amp;D</c:v>
                </c:pt>
              </c:strCache>
            </c:strRef>
          </c:cat>
          <c:val>
            <c:numRef>
              <c:f>'2VO-Struktury'!$P$25:$P$32</c:f>
              <c:numCache>
                <c:formatCode>0.0%</c:formatCode>
                <c:ptCount val="8"/>
                <c:pt idx="0">
                  <c:v>4.1475660336171144E-3</c:v>
                </c:pt>
                <c:pt idx="1">
                  <c:v>2.1361435488465256E-3</c:v>
                </c:pt>
                <c:pt idx="2">
                  <c:v>1.6027673681176142E-2</c:v>
                </c:pt>
                <c:pt idx="3">
                  <c:v>1.1133603238866401E-2</c:v>
                </c:pt>
                <c:pt idx="4">
                  <c:v>1.5404364569961505E-2</c:v>
                </c:pt>
                <c:pt idx="5">
                  <c:v>2.0458670186437881E-2</c:v>
                </c:pt>
                <c:pt idx="6">
                  <c:v>2.6068821689259692E-3</c:v>
                </c:pt>
                <c:pt idx="7">
                  <c:v>1.6283430375999209E-2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28-498C-B189-553C94F45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059392"/>
        <c:axId val="120060928"/>
      </c:barChart>
      <c:catAx>
        <c:axId val="120059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0060928"/>
        <c:crosses val="autoZero"/>
        <c:auto val="1"/>
        <c:lblAlgn val="ctr"/>
        <c:lblOffset val="100"/>
        <c:noMultiLvlLbl val="0"/>
      </c:catAx>
      <c:valAx>
        <c:axId val="120060928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00593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CE1E3-1536-4DC6-B055-35C696A826F5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B6A87-AED3-4992-9848-5BABCDBF3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095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9B7A7F-3F4C-437C-AEE6-DBE8B381AC65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4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6CF1-B6E0-45E5-B970-B3AE21B656EF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7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53ADCD-1B4E-42E5-B076-EE8DBEC3931C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4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2D51-CFED-43CB-ADEA-0BFFA758401D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7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2D5C33-82CF-4871-AB6F-6B0111A22964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1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65D1-7C27-4646-A3AC-8865473B6F64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4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C3AA7-A199-4C9A-A7D4-034F8F57FC7D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6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14B1-C8A7-4390-80C7-6035F06D9254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7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FEA3-E949-4FAC-89CF-022EB35D8798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80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452FCD-402C-4F89-B142-B14240AB7CAF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2E5F-2255-434D-956A-166AE2AEA8DC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4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E764CB8-721B-4852-93B5-F69CE7C865D1}" type="datetime1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192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rapid/press-release_MEMO-16-2983_cs.htm" TargetMode="External"/><Relationship Id="rId7" Type="http://schemas.openxmlformats.org/officeDocument/2006/relationships/hyperlink" Target="http://europa.eu/rapid/press-release_IP-16-3003_cs.htm" TargetMode="External"/><Relationship Id="rId2" Type="http://schemas.openxmlformats.org/officeDocument/2006/relationships/hyperlink" Target="https://ec.europa.eu/priorities/state-union-2016_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a.eu/rapid/press-release_IP-16-3010_cs.htm" TargetMode="External"/><Relationship Id="rId5" Type="http://schemas.openxmlformats.org/officeDocument/2006/relationships/hyperlink" Target="http://europa.eu/rapid/press-release_IP-16-3008_cs.htm" TargetMode="External"/><Relationship Id="rId4" Type="http://schemas.openxmlformats.org/officeDocument/2006/relationships/hyperlink" Target="http://europa.eu/rapid/press-release_MEMO-16-3006_cs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news/cs/news-room/20160114IPR09901/Car-emissions-inquiry-committee-members-and-remit-approved" TargetMode="External"/><Relationship Id="rId2" Type="http://schemas.openxmlformats.org/officeDocument/2006/relationships/hyperlink" Target="http://eur-lex.europa.eu/legal-content/CS/TXT/?uri=uriserv:OJ.C_.2016.202.01.0001.01.CES&amp;toc=OJ:C:2016:202:TOC#C_2016202CS.010047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roparl.europa.eu/news/cs/news-room/20160603IPR30203/Parliament-sets-up-%E2%80%9CPanama-Papers%E2%80%9D-inquiry-committee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E/TXT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E/TXT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E/TX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E/TX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E/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M/T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?uri=CELEX:12012M/TX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sides/getDoc.do?pubRef=-//EP//TEXT+RULES-EP+20140701+ANN-16+DOC+XML+V0//CS&amp;navigationBar=Y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3383" y="3431930"/>
            <a:ext cx="9982493" cy="150582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Kontrolní pravomoci Evropského parlamentu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0517" y="561137"/>
            <a:ext cx="10993546" cy="590321"/>
          </a:xfrm>
        </p:spPr>
        <p:txBody>
          <a:bodyPr>
            <a:normAutofit/>
          </a:bodyPr>
          <a:lstStyle/>
          <a:p>
            <a:r>
              <a:rPr lang="cs-CZ" dirty="0"/>
              <a:t> Magda Komínková															10. listopadu 2016</a:t>
            </a:r>
          </a:p>
        </p:txBody>
      </p:sp>
      <p:sp>
        <p:nvSpPr>
          <p:cNvPr id="4" name="Obdélník 3"/>
          <p:cNvSpPr/>
          <p:nvPr/>
        </p:nvSpPr>
        <p:spPr>
          <a:xfrm>
            <a:off x="5776745" y="586590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</a:t>
            </a:r>
            <a:r>
              <a:rPr lang="cs-CZ" dirty="0"/>
              <a:t>é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332" y="561137"/>
            <a:ext cx="2846070" cy="254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5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grilování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První </a:t>
            </a:r>
            <a:r>
              <a:rPr lang="cs-CZ" b="1" dirty="0" err="1"/>
              <a:t>Barrosova</a:t>
            </a:r>
            <a:r>
              <a:rPr lang="cs-CZ" b="1" dirty="0"/>
              <a:t> Komise </a:t>
            </a:r>
            <a:r>
              <a:rPr lang="cs-CZ" dirty="0"/>
              <a:t>(2004)</a:t>
            </a:r>
          </a:p>
          <a:p>
            <a:pPr lvl="1"/>
            <a:r>
              <a:rPr lang="cs-CZ" dirty="0"/>
              <a:t>Problematická byla nominace maďarského komisaře </a:t>
            </a:r>
            <a:r>
              <a:rPr lang="cs-CZ" dirty="0" err="1"/>
              <a:t>László</a:t>
            </a:r>
            <a:r>
              <a:rPr lang="cs-CZ" dirty="0"/>
              <a:t> Kovácse - politická minulost. </a:t>
            </a:r>
          </a:p>
          <a:p>
            <a:pPr lvl="1"/>
            <a:r>
              <a:rPr lang="cs-CZ" dirty="0"/>
              <a:t>Italská nominace profesora politologie </a:t>
            </a:r>
            <a:r>
              <a:rPr lang="cs-CZ" dirty="0" err="1"/>
              <a:t>Rocca</a:t>
            </a:r>
            <a:r>
              <a:rPr lang="cs-CZ" dirty="0"/>
              <a:t> </a:t>
            </a:r>
            <a:r>
              <a:rPr lang="cs-CZ" dirty="0" err="1"/>
              <a:t>Buttiglioneho</a:t>
            </a:r>
            <a:r>
              <a:rPr lang="cs-CZ" dirty="0"/>
              <a:t> – proti PSE a  ALDE kvůli jeho neliberálním postojům vůči homosexuálům a vnímání role žen ve společnosti. </a:t>
            </a:r>
          </a:p>
          <a:p>
            <a:r>
              <a:rPr lang="cs-CZ" b="1" dirty="0"/>
              <a:t>Druhá </a:t>
            </a:r>
            <a:r>
              <a:rPr lang="cs-CZ" b="1" dirty="0" err="1"/>
              <a:t>Barrosova</a:t>
            </a:r>
            <a:r>
              <a:rPr lang="cs-CZ" b="1" dirty="0"/>
              <a:t> Komise </a:t>
            </a:r>
            <a:r>
              <a:rPr lang="cs-CZ" dirty="0"/>
              <a:t>(2009)</a:t>
            </a:r>
          </a:p>
          <a:p>
            <a:pPr lvl="1"/>
            <a:r>
              <a:rPr lang="cs-CZ" dirty="0"/>
              <a:t>V procesu tzv. grilování neuspěla bulharská kandidátka na </a:t>
            </a:r>
            <a:r>
              <a:rPr lang="cs-CZ" dirty="0" err="1"/>
              <a:t>eurokomisařku</a:t>
            </a:r>
            <a:r>
              <a:rPr lang="cs-CZ" dirty="0"/>
              <a:t> pro humanitární pomoc </a:t>
            </a:r>
            <a:r>
              <a:rPr lang="cs-CZ" dirty="0" err="1"/>
              <a:t>Rumjana</a:t>
            </a:r>
            <a:r>
              <a:rPr lang="cs-CZ" dirty="0"/>
              <a:t> </a:t>
            </a:r>
            <a:r>
              <a:rPr lang="cs-CZ" dirty="0" err="1"/>
              <a:t>Želeva</a:t>
            </a:r>
            <a:r>
              <a:rPr lang="cs-CZ" dirty="0"/>
              <a:t> - nedostatečná znalost portfolia humanitárních věcí a její předchozí působení v komerční sféře. </a:t>
            </a:r>
          </a:p>
          <a:p>
            <a:r>
              <a:rPr lang="cs-CZ" dirty="0" err="1"/>
              <a:t>Junc</a:t>
            </a:r>
            <a:r>
              <a:rPr lang="cs-CZ" b="1" dirty="0" err="1"/>
              <a:t>kerova</a:t>
            </a:r>
            <a:r>
              <a:rPr lang="cs-CZ" b="1" dirty="0"/>
              <a:t> Komise (2014)</a:t>
            </a:r>
          </a:p>
          <a:p>
            <a:pPr lvl="1"/>
            <a:r>
              <a:rPr lang="cs-CZ" dirty="0"/>
              <a:t>v EP neuspěla slovinská kandidátka Alenka </a:t>
            </a:r>
            <a:r>
              <a:rPr lang="cs-CZ" dirty="0" err="1"/>
              <a:t>Bratušeková</a:t>
            </a:r>
            <a:r>
              <a:rPr lang="cs-CZ" dirty="0"/>
              <a:t>, která měla zastávat post komisařky pro energetiku a místopředsedkyně Komise – nahradila ji Violeta </a:t>
            </a:r>
            <a:r>
              <a:rPr lang="cs-CZ" dirty="0" err="1"/>
              <a:t>Bulcová</a:t>
            </a:r>
            <a:r>
              <a:rPr lang="cs-CZ" dirty="0"/>
              <a:t>, která získala portfolio dopravy a vesmíru.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6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Pravomoc existuje již od podpisu zakládacích smluv</a:t>
            </a:r>
          </a:p>
          <a:p>
            <a:r>
              <a:rPr lang="cs-CZ" dirty="0"/>
              <a:t>EP může vyslovit nedůvěru Komisi na základě článku 234 Smlouvy o fungování EU</a:t>
            </a:r>
          </a:p>
          <a:p>
            <a:r>
              <a:rPr lang="cs-CZ" dirty="0"/>
              <a:t>V případě podání návrhu je EP povinen hlasovat až po uplynutí </a:t>
            </a:r>
            <a:r>
              <a:rPr lang="cs-CZ" b="1" dirty="0"/>
              <a:t>tří dnů, a to veřejně</a:t>
            </a:r>
            <a:r>
              <a:rPr lang="cs-CZ" dirty="0"/>
              <a:t>. </a:t>
            </a:r>
          </a:p>
          <a:p>
            <a:r>
              <a:rPr lang="cs-CZ" dirty="0"/>
              <a:t>K odvolání Komise jsou nutné </a:t>
            </a:r>
            <a:r>
              <a:rPr lang="cs-CZ" b="1" dirty="0"/>
              <a:t>2/3 odevzdaných hlasů </a:t>
            </a:r>
            <a:r>
              <a:rPr lang="cs-CZ" dirty="0"/>
              <a:t>a současně většina všech poslanců </a:t>
            </a:r>
          </a:p>
          <a:p>
            <a:r>
              <a:rPr lang="cs-CZ" dirty="0"/>
              <a:t>Komise odstupuje jako celek a je nahrazena novou jen do konce původního funkčního období</a:t>
            </a:r>
          </a:p>
          <a:p>
            <a:r>
              <a:rPr lang="cs-CZ" dirty="0" err="1"/>
              <a:t>Santer</a:t>
            </a:r>
            <a:r>
              <a:rPr lang="cs-CZ" dirty="0"/>
              <a:t> 1999</a:t>
            </a:r>
          </a:p>
          <a:p>
            <a:pPr lvl="1"/>
            <a:r>
              <a:rPr lang="cs-CZ" dirty="0"/>
              <a:t>Finanční skandál na základě zprávy Účetního dvora - opakovaný únik finančních prostředků a špatné hospodaření Komise</a:t>
            </a:r>
          </a:p>
          <a:p>
            <a:pPr lvl="1"/>
            <a:r>
              <a:rPr lang="cs-CZ" dirty="0"/>
              <a:t>Evropský parlament se začal zabývat možností odvolání Komise </a:t>
            </a:r>
          </a:p>
          <a:p>
            <a:pPr lvl="1"/>
            <a:r>
              <a:rPr lang="cs-CZ" dirty="0"/>
              <a:t>Obvinění se týkalo následujících komisařů: Emmy </a:t>
            </a:r>
            <a:r>
              <a:rPr lang="cs-CZ" dirty="0" err="1"/>
              <a:t>Boninové</a:t>
            </a:r>
            <a:r>
              <a:rPr lang="cs-CZ" dirty="0"/>
              <a:t>, </a:t>
            </a:r>
            <a:r>
              <a:rPr lang="cs-CZ" dirty="0" err="1"/>
              <a:t>Édith</a:t>
            </a:r>
            <a:r>
              <a:rPr lang="cs-CZ" dirty="0"/>
              <a:t> Cressonové, Anity </a:t>
            </a:r>
            <a:r>
              <a:rPr lang="cs-CZ" dirty="0" err="1"/>
              <a:t>Gradinové</a:t>
            </a:r>
            <a:r>
              <a:rPr lang="cs-CZ" dirty="0"/>
              <a:t>, </a:t>
            </a:r>
            <a:r>
              <a:rPr lang="cs-CZ" dirty="0" err="1"/>
              <a:t>Erkkiho</a:t>
            </a:r>
            <a:r>
              <a:rPr lang="cs-CZ" dirty="0"/>
              <a:t> </a:t>
            </a:r>
            <a:r>
              <a:rPr lang="cs-CZ" dirty="0" err="1"/>
              <a:t>Liikanena</a:t>
            </a:r>
            <a:r>
              <a:rPr lang="cs-CZ" dirty="0"/>
              <a:t>, Manuela Marina, Karla von </a:t>
            </a:r>
            <a:r>
              <a:rPr lang="cs-CZ" dirty="0" err="1"/>
              <a:t>Mierta</a:t>
            </a:r>
            <a:r>
              <a:rPr lang="cs-CZ" dirty="0"/>
              <a:t>, Christose </a:t>
            </a:r>
            <a:r>
              <a:rPr lang="cs-CZ" dirty="0" err="1"/>
              <a:t>Papoutsise</a:t>
            </a:r>
            <a:r>
              <a:rPr lang="cs-CZ" dirty="0"/>
              <a:t>, Hanse Van den </a:t>
            </a:r>
            <a:r>
              <a:rPr lang="cs-CZ" dirty="0" err="1"/>
              <a:t>Broeka</a:t>
            </a:r>
            <a:r>
              <a:rPr lang="cs-CZ" dirty="0"/>
              <a:t>, Moniky </a:t>
            </a:r>
            <a:r>
              <a:rPr lang="cs-CZ" dirty="0" err="1"/>
              <a:t>Wulfové-Mathiesové</a:t>
            </a:r>
            <a:r>
              <a:rPr lang="cs-CZ" dirty="0"/>
              <a:t> a J. </a:t>
            </a:r>
            <a:r>
              <a:rPr lang="cs-CZ" dirty="0" err="1"/>
              <a:t>Santera</a:t>
            </a:r>
            <a:endParaRPr lang="cs-CZ" dirty="0"/>
          </a:p>
          <a:p>
            <a:pPr lvl="1"/>
            <a:r>
              <a:rPr lang="cs-CZ" dirty="0"/>
              <a:t>Komise odstoupila sama jako celek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90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 o odvolání 2014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27. listopadu 2014 musela Komise čelit první snaze o své odvolání.</a:t>
            </a:r>
          </a:p>
          <a:p>
            <a:r>
              <a:rPr lang="cs-CZ" dirty="0"/>
              <a:t> Hlasování o vyslovení nedůvěry vyvolala skupina euroskeptických a nezařazených poslanců kvůli daňové aféře v Lucembursku</a:t>
            </a:r>
          </a:p>
          <a:p>
            <a:r>
              <a:rPr lang="cs-CZ" dirty="0"/>
              <a:t>Iniciátorům vadilo zejména to, že Komisi vede předseda, který více než dvě desítky let ve funkci premiéra řídil zemi, v níž měly kvůli nižším daním sídla velké společnosti</a:t>
            </a:r>
          </a:p>
          <a:p>
            <a:r>
              <a:rPr lang="cs-CZ" dirty="0"/>
              <a:t>Neúspěšný pokus o odvolání – pro 101 z celkových 751 europoslanců, 461 jich bylo proti a 88 se hlasování zdrželo</a:t>
            </a:r>
          </a:p>
          <a:p>
            <a:r>
              <a:rPr lang="cs-CZ" dirty="0" err="1"/>
              <a:t>Junckerovu</a:t>
            </a:r>
            <a:r>
              <a:rPr lang="cs-CZ" dirty="0"/>
              <a:t> Komisi podpořilo dokonce více poslanců než při červencovém hlasování o zvolení předsedy do čela Komise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17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komise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920" y="1882701"/>
            <a:ext cx="11756160" cy="4434235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80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otázky – interpelace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209056"/>
            <a:ext cx="11029615" cy="3678303"/>
          </a:xfrm>
        </p:spPr>
        <p:txBody>
          <a:bodyPr/>
          <a:lstStyle/>
          <a:p>
            <a:r>
              <a:rPr lang="cs-CZ" dirty="0"/>
              <a:t>Frakce prostřednictvím otázek mohou nejen kontrolovat Komisi a Radu, získávat informace, ale také upozorňovat na problémy na unijní i národní úrovni. </a:t>
            </a:r>
          </a:p>
          <a:p>
            <a:r>
              <a:rPr lang="cs-CZ" dirty="0"/>
              <a:t>Otázky mohou být využity jako zvláštní forma obstrukce při jednání o legislativním aktu.</a:t>
            </a:r>
          </a:p>
          <a:p>
            <a:r>
              <a:rPr lang="cs-CZ" dirty="0"/>
              <a:t>V průběhu roku Parlament předloží Komisi celkově asi 7 – 11 tisíc otázek</a:t>
            </a:r>
          </a:p>
          <a:p>
            <a:r>
              <a:rPr lang="cs-CZ" dirty="0"/>
              <a:t>poslanci se ptají proto, aby získali informace nebo proto, aby: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kontrolovali činnost </a:t>
            </a:r>
            <a:br>
              <a:rPr lang="cs-CZ" b="1" dirty="0"/>
            </a:br>
            <a:r>
              <a:rPr lang="cs-CZ" b="1" dirty="0"/>
              <a:t>- upozorňovali na nedostatky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81192" y="5958214"/>
            <a:ext cx="6917210" cy="365125"/>
          </a:xfrm>
        </p:spPr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714751438"/>
              </p:ext>
            </p:extLst>
          </p:nvPr>
        </p:nvGraphicFramePr>
        <p:xfrm>
          <a:off x="6573078" y="3193774"/>
          <a:ext cx="5618922" cy="3750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555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otázky –historie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862444"/>
            <a:ext cx="11029615" cy="463043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Parlamentní otázky jsou s institucionálním schématem Unie hluboko spojeny.</a:t>
            </a:r>
          </a:p>
          <a:p>
            <a:r>
              <a:rPr lang="cs-CZ" dirty="0"/>
              <a:t> Právo na otázky je stanoveno ve Smlouvách a tato možnost poskytuje lepší institucionální a politickou rovnováhu mezi institucemi </a:t>
            </a:r>
          </a:p>
          <a:p>
            <a:r>
              <a:rPr lang="cs-CZ" dirty="0"/>
              <a:t>Možnost poslanců předkládat otázky Komisi a její povinnost na ně odpovídat byla definována již v původní Pařížské smlouvě - Smlouvě o založení ECSC. </a:t>
            </a:r>
          </a:p>
          <a:p>
            <a:pPr lvl="1"/>
            <a:r>
              <a:rPr lang="cs-CZ" dirty="0"/>
              <a:t>Článek 23 stanovil, že Vysoký úřad bude odpovídat na všechny ústní i písemné dotazy položené plénem nebo jednotlivými poslanci (čl. 23 ECSC).</a:t>
            </a:r>
          </a:p>
          <a:p>
            <a:r>
              <a:rPr lang="cs-CZ" b="1" dirty="0"/>
              <a:t>Římská smlouva </a:t>
            </a:r>
            <a:r>
              <a:rPr lang="cs-CZ" dirty="0"/>
              <a:t>neboli Smlouva o EEC na podobě otázek nic nezměnila a v článku 140 zachovala stejné znění</a:t>
            </a:r>
          </a:p>
          <a:p>
            <a:r>
              <a:rPr lang="cs-CZ" dirty="0"/>
              <a:t>Smlouva o založení </a:t>
            </a:r>
            <a:r>
              <a:rPr lang="cs-CZ" b="1" dirty="0"/>
              <a:t>Euratom</a:t>
            </a:r>
            <a:r>
              <a:rPr lang="cs-CZ" dirty="0"/>
              <a:t> na způsobu podávání otázek se nic výrazného nezměnila (čl. 110 Euratom).</a:t>
            </a:r>
          </a:p>
          <a:p>
            <a:r>
              <a:rPr lang="cs-CZ" dirty="0"/>
              <a:t> V době, kdy měl Parlament velmi slabé legislativní i rozpočtové pravomoci, byly otázky považovány za důležitý nástroj, jež dával Parlamentu alespoň nějakou moc. </a:t>
            </a:r>
          </a:p>
          <a:p>
            <a:r>
              <a:rPr lang="cs-CZ" dirty="0"/>
              <a:t>V rámci </a:t>
            </a:r>
            <a:r>
              <a:rPr lang="cs-CZ" b="1" dirty="0"/>
              <a:t>LS</a:t>
            </a:r>
            <a:r>
              <a:rPr lang="cs-CZ" dirty="0"/>
              <a:t> jsou parlamentní otázky upraveny článkem 230 Smlouvy o fungování EU </a:t>
            </a:r>
          </a:p>
          <a:p>
            <a:pPr lvl="1"/>
            <a:r>
              <a:rPr lang="cs-CZ" dirty="0"/>
              <a:t>Problematika je podrobněji upravena Jednacím řádem EP </a:t>
            </a:r>
          </a:p>
          <a:p>
            <a:pPr lvl="1"/>
            <a:r>
              <a:rPr lang="cs-CZ" dirty="0"/>
              <a:t>Hlava V a kapitola 3, která obsahuje články 128, 129 a 130 se věnuje pouze parlamentním otázkám ke Komisi a k Radě, čl. 131 se věnuje otázkám k ECB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3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Existují tři základní typy otázek: 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k ústnímu zodpovězení (typ O)</a:t>
            </a:r>
            <a:endParaRPr lang="cs-CZ" dirty="0"/>
          </a:p>
          <a:p>
            <a:pPr lvl="0"/>
            <a:r>
              <a:rPr lang="cs-CZ" b="1" dirty="0"/>
              <a:t>k písemnému zodpovězení</a:t>
            </a:r>
            <a:endParaRPr lang="cs-CZ" dirty="0"/>
          </a:p>
          <a:p>
            <a:pPr lvl="1"/>
            <a:r>
              <a:rPr lang="cs-CZ" dirty="0"/>
              <a:t>neprioritní (typ E)</a:t>
            </a:r>
          </a:p>
          <a:p>
            <a:pPr lvl="1"/>
            <a:r>
              <a:rPr lang="cs-CZ" dirty="0"/>
              <a:t>prioritní (typ P)</a:t>
            </a:r>
          </a:p>
          <a:p>
            <a:pPr lvl="0"/>
            <a:r>
              <a:rPr lang="cs-CZ" b="1" dirty="0"/>
              <a:t>otázky podané v době vyhrazené pro otázky (typ H)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46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ústnímu zodpovězení s rozpravou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Otázky s ústní odpovědí upravuje článek 128 JŘ EP </a:t>
            </a:r>
          </a:p>
          <a:p>
            <a:r>
              <a:rPr lang="cs-CZ" dirty="0"/>
              <a:t>Minimální počet poslanců - pouze celý výbor, politická skupina nebo nejméně 40 poslanců. </a:t>
            </a:r>
          </a:p>
          <a:p>
            <a:r>
              <a:rPr lang="cs-CZ" dirty="0"/>
              <a:t>Otázky musí být předloženy </a:t>
            </a:r>
            <a:r>
              <a:rPr lang="cs-CZ" b="1" dirty="0"/>
              <a:t>minimálně týden před zasedáním </a:t>
            </a:r>
            <a:r>
              <a:rPr lang="cs-CZ" dirty="0"/>
              <a:t>- Komise má čas připravit si odpověď. </a:t>
            </a:r>
          </a:p>
          <a:p>
            <a:r>
              <a:rPr lang="cs-CZ" dirty="0"/>
              <a:t>Limit na podání otázky je JŘ stanoven na pět minut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0486"/>
              </p:ext>
            </p:extLst>
          </p:nvPr>
        </p:nvGraphicFramePr>
        <p:xfrm>
          <a:off x="1347285" y="4890053"/>
          <a:ext cx="8335617" cy="968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4567">
                  <a:extLst>
                    <a:ext uri="{9D8B030D-6E8A-4147-A177-3AD203B41FA5}">
                      <a16:colId xmlns:a16="http://schemas.microsoft.com/office/drawing/2014/main" val="160917666"/>
                    </a:ext>
                  </a:extLst>
                </a:gridCol>
                <a:gridCol w="2436802">
                  <a:extLst>
                    <a:ext uri="{9D8B030D-6E8A-4147-A177-3AD203B41FA5}">
                      <a16:colId xmlns:a16="http://schemas.microsoft.com/office/drawing/2014/main" val="2337955784"/>
                    </a:ext>
                  </a:extLst>
                </a:gridCol>
                <a:gridCol w="2594248">
                  <a:extLst>
                    <a:ext uri="{9D8B030D-6E8A-4147-A177-3AD203B41FA5}">
                      <a16:colId xmlns:a16="http://schemas.microsoft.com/office/drawing/2014/main" val="673460165"/>
                    </a:ext>
                  </a:extLst>
                </a:gridCol>
              </a:tblGrid>
              <a:tr h="48437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2004 – 2009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2009 – 2014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6068954"/>
                  </a:ext>
                </a:extLst>
              </a:tr>
              <a:tr h="48437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Otázky k ústnímu zodpovězení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399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787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269314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52458" y="5392074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672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ústnímu zodpovězení s rozpravou - důvody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Poslanci využívají tyto otázky v případě, že chtějí </a:t>
            </a:r>
            <a:r>
              <a:rPr lang="cs-CZ" b="1" dirty="0"/>
              <a:t>prodiskutovat legislativní návrhy </a:t>
            </a:r>
            <a:r>
              <a:rPr lang="cs-CZ" dirty="0"/>
              <a:t>Komise, </a:t>
            </a:r>
            <a:r>
              <a:rPr lang="cs-CZ" b="1" dirty="0"/>
              <a:t>hlavní a zásadní </a:t>
            </a:r>
            <a:r>
              <a:rPr lang="cs-CZ" dirty="0"/>
              <a:t>otázky EU a otázky mezinárodního zájmu. </a:t>
            </a:r>
          </a:p>
          <a:p>
            <a:r>
              <a:rPr lang="cs-CZ" dirty="0"/>
              <a:t>Problematika, která vyžaduje hlubší zapojení většího počtu aktérů. </a:t>
            </a:r>
          </a:p>
          <a:p>
            <a:r>
              <a:rPr lang="cs-CZ" dirty="0"/>
              <a:t>K ústnímu zodpovězení bývají pokládány otázky, které jsou spíše širší povahy a nezabývají se technickými informacemi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podané v době vyhrazené pro otázky během plenárního zasedání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3678303"/>
          </a:xfrm>
        </p:spPr>
        <p:txBody>
          <a:bodyPr/>
          <a:lstStyle/>
          <a:p>
            <a:r>
              <a:rPr lang="cs-CZ" dirty="0"/>
              <a:t>Procedura otázek se řídí článkem 129 JŘ EP</a:t>
            </a:r>
          </a:p>
          <a:p>
            <a:r>
              <a:rPr lang="cs-CZ" dirty="0"/>
              <a:t>V průběhu speciální doby pro otázky může být projednáváno jedno nebo více témat. </a:t>
            </a:r>
          </a:p>
          <a:p>
            <a:r>
              <a:rPr lang="cs-CZ" dirty="0"/>
              <a:t>Témata jsou Konferencí předsedů stanovena </a:t>
            </a:r>
            <a:r>
              <a:rPr lang="cs-CZ" b="1" dirty="0"/>
              <a:t>jeden měsíc </a:t>
            </a:r>
            <a:r>
              <a:rPr lang="cs-CZ" dirty="0"/>
              <a:t>před plánovaným jednáním. </a:t>
            </a:r>
          </a:p>
          <a:p>
            <a:r>
              <a:rPr lang="cs-CZ" dirty="0"/>
              <a:t>Zasedání se účastní </a:t>
            </a:r>
            <a:r>
              <a:rPr lang="cs-CZ" b="1" dirty="0"/>
              <a:t>dva až tři komisaři</a:t>
            </a:r>
            <a:r>
              <a:rPr lang="cs-CZ" dirty="0"/>
              <a:t>, jejichž agenda souvisí s daným horizontálním tématem. </a:t>
            </a:r>
          </a:p>
          <a:p>
            <a:r>
              <a:rPr lang="cs-CZ" dirty="0"/>
              <a:t>Poslanci mají na podání otázky jednu minutu a komisař na ni musí odpovědět ve dvojnásobném čase</a:t>
            </a:r>
          </a:p>
          <a:p>
            <a:r>
              <a:rPr lang="cs-CZ" dirty="0"/>
              <a:t>Doplňující otázky se musí týkat přímo tématu a o jejich příslušnosti může rozhodnout předseda Konference předsedů</a:t>
            </a:r>
          </a:p>
          <a:p>
            <a:r>
              <a:rPr lang="cs-CZ" dirty="0"/>
              <a:t>Kontroverzní procedura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6917210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660597"/>
              </p:ext>
            </p:extLst>
          </p:nvPr>
        </p:nvGraphicFramePr>
        <p:xfrm>
          <a:off x="1722783" y="5181600"/>
          <a:ext cx="8746435" cy="103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7432">
                  <a:extLst>
                    <a:ext uri="{9D8B030D-6E8A-4147-A177-3AD203B41FA5}">
                      <a16:colId xmlns:a16="http://schemas.microsoft.com/office/drawing/2014/main" val="2575928109"/>
                    </a:ext>
                  </a:extLst>
                </a:gridCol>
                <a:gridCol w="2556899">
                  <a:extLst>
                    <a:ext uri="{9D8B030D-6E8A-4147-A177-3AD203B41FA5}">
                      <a16:colId xmlns:a16="http://schemas.microsoft.com/office/drawing/2014/main" val="3833565301"/>
                    </a:ext>
                  </a:extLst>
                </a:gridCol>
                <a:gridCol w="2722104">
                  <a:extLst>
                    <a:ext uri="{9D8B030D-6E8A-4147-A177-3AD203B41FA5}">
                      <a16:colId xmlns:a16="http://schemas.microsoft.com/office/drawing/2014/main" val="3650514365"/>
                    </a:ext>
                  </a:extLst>
                </a:gridCol>
              </a:tblGrid>
              <a:tr h="3323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2004 – 2009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2009 – 2014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4359581"/>
                  </a:ext>
                </a:extLst>
              </a:tr>
              <a:tr h="7041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Otázky podané v době pro otázky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3089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715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3809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77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Pravomoci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Parlament má řadu kontrolních pravomocí</a:t>
            </a:r>
          </a:p>
          <a:p>
            <a:r>
              <a:rPr lang="cs-CZ" dirty="0"/>
              <a:t>Umožňují mu vykonávat dozor nad dalšími institucemi</a:t>
            </a:r>
          </a:p>
          <a:p>
            <a:r>
              <a:rPr lang="cs-CZ" dirty="0"/>
              <a:t>Sleduje správnost využívání rozpočtu EU</a:t>
            </a:r>
          </a:p>
          <a:p>
            <a:r>
              <a:rPr lang="cs-CZ" dirty="0"/>
              <a:t>Zajišťuje řádné provádění práva EU</a:t>
            </a:r>
          </a:p>
          <a:p>
            <a:r>
              <a:rPr lang="cs-CZ" dirty="0"/>
              <a:t>EP je ukázkou neustálé proměny institucionální soustavy EU</a:t>
            </a:r>
          </a:p>
          <a:p>
            <a:r>
              <a:rPr lang="cs-CZ" dirty="0"/>
              <a:t>Zásadní vliv má růst pravomoci EP X některé pravomoci od počátku</a:t>
            </a:r>
          </a:p>
          <a:p>
            <a:r>
              <a:rPr lang="cs-CZ" dirty="0"/>
              <a:t>Využívá X nevyužívá EP své možnosti?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37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podané v době vyhrazené pro otázky během plenárního zasedání - důvody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zřejmé nevýhody této procedury patří </a:t>
            </a:r>
            <a:r>
              <a:rPr lang="cs-CZ" b="1" dirty="0"/>
              <a:t>omezené množství témat</a:t>
            </a:r>
          </a:p>
          <a:p>
            <a:r>
              <a:rPr lang="cs-CZ" dirty="0"/>
              <a:t>Omezené množství komisařů způsobuje, že se komisaři vyjadřují jménem celé Komise</a:t>
            </a:r>
          </a:p>
          <a:p>
            <a:r>
              <a:rPr lang="cs-CZ" dirty="0"/>
              <a:t>Tento typ otázek je vhodný pro krátké, jednotlivé otázky - vyvolat větší zájem ostatních i veřejnosti. </a:t>
            </a:r>
          </a:p>
          <a:p>
            <a:r>
              <a:rPr lang="cs-CZ" dirty="0"/>
              <a:t>O dané téma se zajímá pouze specifická skupina poslanců, která chce získat pozornost ostatních. </a:t>
            </a:r>
          </a:p>
          <a:p>
            <a:r>
              <a:rPr lang="cs-CZ" b="1" dirty="0"/>
              <a:t>Aktuálnost tématu </a:t>
            </a:r>
            <a:r>
              <a:rPr lang="cs-CZ" dirty="0"/>
              <a:t>nebo potřeba veřejné diskuze</a:t>
            </a:r>
          </a:p>
          <a:p>
            <a:r>
              <a:rPr lang="cs-CZ" dirty="0"/>
              <a:t>Otázky nejsou motivovány ziskem informací, ale převažuje u nich buďto snaha o kontrolu, nebo o vyvolání diskuze </a:t>
            </a:r>
          </a:p>
        </p:txBody>
      </p:sp>
    </p:spTree>
    <p:extLst>
      <p:ext uri="{BB962C8B-B14F-4D97-AF65-F5344CB8AC3E}">
        <p14:creationId xmlns:p14="http://schemas.microsoft.com/office/powerpoint/2010/main" val="1667558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písemnému zodpovězení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557410"/>
            <a:ext cx="11029615" cy="3678303"/>
          </a:xfrm>
        </p:spPr>
        <p:txBody>
          <a:bodyPr>
            <a:normAutofit/>
          </a:bodyPr>
          <a:lstStyle/>
          <a:p>
            <a:r>
              <a:rPr lang="cs-CZ" dirty="0"/>
              <a:t>Písemné otázky patří k nejvíce využívané proceduře a JŘ je upravuje v článku 130. </a:t>
            </a:r>
          </a:p>
          <a:p>
            <a:r>
              <a:rPr lang="cs-CZ" dirty="0"/>
              <a:t>Dva typy:</a:t>
            </a:r>
          </a:p>
          <a:p>
            <a:pPr lvl="1"/>
            <a:r>
              <a:rPr lang="cs-CZ" b="1" dirty="0"/>
              <a:t>Neprioritní</a:t>
            </a:r>
            <a:r>
              <a:rPr lang="cs-CZ" dirty="0"/>
              <a:t> - pět otázek měsíčně ve lhůtě šesti týdnů. </a:t>
            </a:r>
          </a:p>
          <a:p>
            <a:pPr lvl="1"/>
            <a:r>
              <a:rPr lang="cs-CZ" b="1" dirty="0"/>
              <a:t>Prioritní otázky </a:t>
            </a:r>
            <a:r>
              <a:rPr lang="cs-CZ" dirty="0"/>
              <a:t>- jednu otázku měsíčně ve lhůtě tří týdnů </a:t>
            </a:r>
          </a:p>
          <a:p>
            <a:r>
              <a:rPr lang="cs-CZ" dirty="0"/>
              <a:t>Pokud poslanci položí stejnou nebo velmi podobnou otázku předloží sekretariát autorovi kopii předchozí otázky i s odpovědí. </a:t>
            </a:r>
          </a:p>
          <a:p>
            <a:r>
              <a:rPr lang="cs-CZ" dirty="0"/>
              <a:t>Každá otázka musí mít daného adresáta; musí být věcná a srozumitelně sepsána; nesmí přesahovat 200 slov; nesmí být urážlivá; nesmí se týkat osobních záležitostí a nesmí obsahovat více než tři podotázky.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61923" y="6492875"/>
            <a:ext cx="6917210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618114"/>
              </p:ext>
            </p:extLst>
          </p:nvPr>
        </p:nvGraphicFramePr>
        <p:xfrm>
          <a:off x="1842052" y="4638263"/>
          <a:ext cx="8150086" cy="1854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1016">
                  <a:extLst>
                    <a:ext uri="{9D8B030D-6E8A-4147-A177-3AD203B41FA5}">
                      <a16:colId xmlns:a16="http://schemas.microsoft.com/office/drawing/2014/main" val="2339877681"/>
                    </a:ext>
                  </a:extLst>
                </a:gridCol>
                <a:gridCol w="2382564">
                  <a:extLst>
                    <a:ext uri="{9D8B030D-6E8A-4147-A177-3AD203B41FA5}">
                      <a16:colId xmlns:a16="http://schemas.microsoft.com/office/drawing/2014/main" val="1484913011"/>
                    </a:ext>
                  </a:extLst>
                </a:gridCol>
                <a:gridCol w="2536506">
                  <a:extLst>
                    <a:ext uri="{9D8B030D-6E8A-4147-A177-3AD203B41FA5}">
                      <a16:colId xmlns:a16="http://schemas.microsoft.com/office/drawing/2014/main" val="1212166710"/>
                    </a:ext>
                  </a:extLst>
                </a:gridCol>
              </a:tblGrid>
              <a:tr h="3091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2004 – 2009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2009 – 2014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3545943"/>
                  </a:ext>
                </a:extLst>
              </a:tr>
              <a:tr h="3091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Otázky k písemnému zodpovězení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27 648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53 262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4202956"/>
                  </a:ext>
                </a:extLst>
              </a:tr>
              <a:tr h="6182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Prioritní otázky k písemnému zodpovězení 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4 161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4 037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0414232"/>
                  </a:ext>
                </a:extLst>
              </a:tr>
              <a:tr h="6182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Neprioritní otázky k písemnému zodpovězení 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23 487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49 225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7021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590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písemnému zodpovězení  - důvody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Výhoda - poslanci obdrží </a:t>
            </a:r>
            <a:r>
              <a:rPr lang="cs-CZ" b="1" dirty="0"/>
              <a:t>oficiální vyjádření Komise</a:t>
            </a:r>
            <a:r>
              <a:rPr lang="cs-CZ" dirty="0"/>
              <a:t>, které je veřejně přístupné a které mohou využít v budoucnosti. </a:t>
            </a:r>
          </a:p>
          <a:p>
            <a:r>
              <a:rPr lang="cs-CZ" dirty="0"/>
              <a:t>Písemné odpovědi jsou vyžadovány v citlivých otázkách a v případech, kdy je potřeba hlubší příprava odpovědi</a:t>
            </a:r>
          </a:p>
          <a:p>
            <a:r>
              <a:rPr lang="cs-CZ" dirty="0"/>
              <a:t> Tento typ otázek bývá využit v případě porušení práva EU a pokud poslanci žádají technické informace </a:t>
            </a:r>
          </a:p>
          <a:p>
            <a:r>
              <a:rPr lang="cs-CZ" dirty="0"/>
              <a:t>Nevýhoda - obrovské množství otázek- termíny pro zodpovězení otázek nereálné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09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všech typů otázek při přepočtu na jednoho poslance 2009 – 2014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81025" y="1895475"/>
          <a:ext cx="11029950" cy="45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478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stran na jednotlivých typech otázek v průběhu sedmého volebního období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81025" y="6492875"/>
            <a:ext cx="6917210" cy="365125"/>
          </a:xfrm>
        </p:spPr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014610"/>
              </p:ext>
            </p:extLst>
          </p:nvPr>
        </p:nvGraphicFramePr>
        <p:xfrm>
          <a:off x="581025" y="2181224"/>
          <a:ext cx="11029950" cy="410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187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otázek mezi stranami v průběhu sedmého volebního období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81192" y="6414700"/>
            <a:ext cx="6917210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81025" y="2181225"/>
          <a:ext cx="11029950" cy="408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8172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důvody - Poslanci se ptají,  aby: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77691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získali informace </a:t>
            </a:r>
          </a:p>
          <a:p>
            <a:pPr lvl="0"/>
            <a:r>
              <a:rPr lang="cs-CZ" dirty="0"/>
              <a:t>podpořili určitou činnost </a:t>
            </a:r>
          </a:p>
          <a:p>
            <a:pPr lvl="0"/>
            <a:r>
              <a:rPr lang="cs-CZ" dirty="0"/>
              <a:t>pro sebe získali osobní publicitu</a:t>
            </a:r>
          </a:p>
          <a:p>
            <a:pPr lvl="0"/>
            <a:r>
              <a:rPr lang="cs-CZ" dirty="0"/>
              <a:t>podali žádost o vysvětlení nějakého jednání</a:t>
            </a:r>
          </a:p>
          <a:p>
            <a:pPr lvl="0"/>
            <a:r>
              <a:rPr lang="cs-CZ" dirty="0"/>
              <a:t>kontrolovali ministry v kontroverzních oblastech jejich politiky </a:t>
            </a:r>
          </a:p>
          <a:p>
            <a:pPr lvl="0"/>
            <a:r>
              <a:rPr lang="cs-CZ" dirty="0"/>
              <a:t>útočili na ministry ve složité politické situaci</a:t>
            </a:r>
          </a:p>
          <a:p>
            <a:pPr lvl="0"/>
            <a:r>
              <a:rPr lang="cs-CZ" dirty="0"/>
              <a:t>eliminovali množství heterogenních témat</a:t>
            </a:r>
          </a:p>
          <a:p>
            <a:pPr lvl="0"/>
            <a:r>
              <a:rPr lang="cs-CZ" dirty="0"/>
              <a:t>představili různorodé zájmy</a:t>
            </a:r>
          </a:p>
          <a:p>
            <a:pPr lvl="0"/>
            <a:r>
              <a:rPr lang="cs-CZ" dirty="0"/>
              <a:t>budovali svoji pověst v některých konkrétních otázkách</a:t>
            </a:r>
          </a:p>
          <a:p>
            <a:pPr lvl="0"/>
            <a:r>
              <a:rPr lang="cs-CZ" dirty="0"/>
              <a:t>vynutili kompromis ze strany vlády</a:t>
            </a:r>
          </a:p>
          <a:p>
            <a:pPr lvl="0"/>
            <a:r>
              <a:rPr lang="cs-CZ" dirty="0"/>
              <a:t>odsunuli rozhodnutí vlády</a:t>
            </a:r>
          </a:p>
          <a:p>
            <a:pPr lvl="0"/>
            <a:r>
              <a:rPr lang="cs-CZ" dirty="0"/>
              <a:t>upozornili na chyby</a:t>
            </a:r>
          </a:p>
          <a:p>
            <a:pPr lvl="0"/>
            <a:r>
              <a:rPr lang="cs-CZ" dirty="0"/>
              <a:t>shromáždili opoziční síly k nátlaku na vládu</a:t>
            </a:r>
          </a:p>
          <a:p>
            <a:pPr lvl="0"/>
            <a:r>
              <a:rPr lang="cs-CZ" dirty="0"/>
              <a:t>zdramatizovali situaci (</a:t>
            </a:r>
            <a:r>
              <a:rPr lang="cs-CZ" dirty="0" err="1"/>
              <a:t>Wiberg</a:t>
            </a:r>
            <a:r>
              <a:rPr lang="cs-CZ" dirty="0"/>
              <a:t> 1994: 30-31)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en-US" dirty="0"/>
              <a:t>EVS172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a hlasovací </a:t>
            </a:r>
            <a:r>
              <a:rPr lang="en-US" dirty="0" err="1"/>
              <a:t>schémata</a:t>
            </a:r>
            <a:r>
              <a:rPr lang="en-US" dirty="0"/>
              <a:t> </a:t>
            </a:r>
            <a:r>
              <a:rPr lang="en-US" dirty="0" err="1"/>
              <a:t>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33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Otázky mohou být pokládány také v případě, že v nich poslanci nejsou zcela zainteresováni</a:t>
            </a:r>
          </a:p>
          <a:p>
            <a:r>
              <a:rPr lang="cs-CZ" dirty="0"/>
              <a:t>Zájmové skupiny, lobbisti, úředníci z národních států, občané mohou využívat institut parlamentní otázky skrze poslance. </a:t>
            </a:r>
          </a:p>
          <a:p>
            <a:r>
              <a:rPr lang="cs-CZ" dirty="0"/>
              <a:t>X</a:t>
            </a:r>
          </a:p>
          <a:p>
            <a:r>
              <a:rPr lang="cs-CZ" dirty="0"/>
              <a:t>Dokonce někdy úředníci Komise předpřipraví otázku, kterou poslanec podá opět ke Komisi, čímž se můře EK pokusit obhájit své postoje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25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typu otázky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029553"/>
              </p:ext>
            </p:extLst>
          </p:nvPr>
        </p:nvGraphicFramePr>
        <p:xfrm>
          <a:off x="846162" y="2183644"/>
          <a:ext cx="10764646" cy="35280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2462">
                  <a:extLst>
                    <a:ext uri="{9D8B030D-6E8A-4147-A177-3AD203B41FA5}">
                      <a16:colId xmlns:a16="http://schemas.microsoft.com/office/drawing/2014/main" val="3259305834"/>
                    </a:ext>
                  </a:extLst>
                </a:gridCol>
                <a:gridCol w="2152462">
                  <a:extLst>
                    <a:ext uri="{9D8B030D-6E8A-4147-A177-3AD203B41FA5}">
                      <a16:colId xmlns:a16="http://schemas.microsoft.com/office/drawing/2014/main" val="2196807618"/>
                    </a:ext>
                  </a:extLst>
                </a:gridCol>
                <a:gridCol w="2152462">
                  <a:extLst>
                    <a:ext uri="{9D8B030D-6E8A-4147-A177-3AD203B41FA5}">
                      <a16:colId xmlns:a16="http://schemas.microsoft.com/office/drawing/2014/main" val="878043164"/>
                    </a:ext>
                  </a:extLst>
                </a:gridCol>
                <a:gridCol w="2153630">
                  <a:extLst>
                    <a:ext uri="{9D8B030D-6E8A-4147-A177-3AD203B41FA5}">
                      <a16:colId xmlns:a16="http://schemas.microsoft.com/office/drawing/2014/main" val="3588701200"/>
                    </a:ext>
                  </a:extLst>
                </a:gridCol>
                <a:gridCol w="2153630">
                  <a:extLst>
                    <a:ext uri="{9D8B030D-6E8A-4147-A177-3AD203B41FA5}">
                      <a16:colId xmlns:a16="http://schemas.microsoft.com/office/drawing/2014/main" val="2392974330"/>
                    </a:ext>
                  </a:extLst>
                </a:gridCol>
              </a:tblGrid>
              <a:tr h="47647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Urgentnost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Kdo odpoví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Další debata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Vliv na další aktéry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3221700"/>
                  </a:ext>
                </a:extLst>
              </a:tr>
              <a:tr h="10171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K ústnímu zodpovězení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Ano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Člen výboru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Může probíhat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Možná veřejná debata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158304"/>
                  </a:ext>
                </a:extLst>
              </a:tr>
              <a:tr h="10171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V době vyhrazené pro otázky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Ano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Pouze vybraní zástupci z EK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Může probíhat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Možné zapojení dalších poslanců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092608"/>
                  </a:ext>
                </a:extLst>
              </a:tr>
              <a:tr h="10171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 dirty="0">
                          <a:effectLst/>
                        </a:rPr>
                        <a:t>K písemnému zodpovězení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Ne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Otázky jsou adresované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>
                          <a:effectLst/>
                        </a:rPr>
                        <a:t>Neprobíhá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4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cs-CZ" sz="1600" dirty="0">
                          <a:effectLst/>
                        </a:rPr>
                        <a:t>Oficiálně zveřejněno – vliv do budoucna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1401290"/>
                  </a:ext>
                </a:extLst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4845909" y="34051"/>
            <a:ext cx="22436080" cy="55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cs-CZ" altLang="cs-CZ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400" b="0" i="1" u="none" strike="noStrike" cap="none" normalizeH="0" baseline="0" bmk="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abulka 2- Výběr typu otázky</a:t>
            </a:r>
            <a:endParaRPr kumimoji="0" lang="cs-CZ" altLang="cs-CZ" sz="1400" b="0" i="1" u="none" strike="noStrike" cap="none" normalizeH="0" baseline="0">
              <a:ln>
                <a:noFill/>
              </a:ln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autorka (upraveno dle textu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Sáchez de Dios, Wiberg 2011)</a:t>
            </a:r>
            <a:endParaRPr kumimoji="0" lang="cs-CZ" altLang="cs-CZ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505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stavu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Výroční zpráva – vždy na podzim </a:t>
            </a:r>
          </a:p>
          <a:p>
            <a:r>
              <a:rPr lang="cs-CZ" dirty="0"/>
              <a:t>Vede k pracovnímu programu</a:t>
            </a:r>
          </a:p>
          <a:p>
            <a:r>
              <a:rPr lang="cs-CZ" dirty="0"/>
              <a:t>Nová Meziinstitucionální dohoda o zdokonalení tvorby právních předpisů</a:t>
            </a:r>
          </a:p>
          <a:p>
            <a:r>
              <a:rPr lang="cs-CZ" dirty="0"/>
              <a:t>Hlavní témata 2016:</a:t>
            </a:r>
            <a:endParaRPr lang="cs-CZ" dirty="0">
              <a:hlinkClick r:id="rId2"/>
            </a:endParaRPr>
          </a:p>
          <a:p>
            <a:pPr lvl="1"/>
            <a:r>
              <a:rPr lang="cs-CZ" dirty="0"/>
              <a:t>Evropa musí rozsáhle</a:t>
            </a:r>
            <a:r>
              <a:rPr lang="cs-CZ" u="sng" dirty="0">
                <a:hlinkClick r:id="rId3"/>
              </a:rPr>
              <a:t> investovat</a:t>
            </a:r>
            <a:r>
              <a:rPr lang="cs-CZ" dirty="0"/>
              <a:t> do svých mladých lidí, uchazečů o zaměstnání a </a:t>
            </a:r>
            <a:r>
              <a:rPr lang="cs-CZ" dirty="0" err="1"/>
              <a:t>startupů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Ambiciózní</a:t>
            </a:r>
            <a:r>
              <a:rPr lang="cs-CZ" u="sng" dirty="0">
                <a:hlinkClick r:id="rId4"/>
              </a:rPr>
              <a:t> investiční plán pro Afriku</a:t>
            </a:r>
            <a:r>
              <a:rPr lang="cs-CZ" dirty="0"/>
              <a:t> – záchrana pro ty, kteří by jinak mohli riskovat nebezpečnou cestu za lepším životem.</a:t>
            </a:r>
          </a:p>
          <a:p>
            <a:pPr lvl="1"/>
            <a:r>
              <a:rPr lang="cs-CZ" dirty="0"/>
              <a:t>Navrhujeme bezplatné </a:t>
            </a:r>
            <a:r>
              <a:rPr lang="cs-CZ" u="sng" dirty="0">
                <a:hlinkClick r:id="rId5"/>
              </a:rPr>
              <a:t>bezdrátové připojení k internetu</a:t>
            </a:r>
            <a:r>
              <a:rPr lang="cs-CZ" dirty="0"/>
              <a:t> pro každou evropskou obec a město do roku 2020.</a:t>
            </a:r>
          </a:p>
          <a:p>
            <a:pPr lvl="1"/>
            <a:r>
              <a:rPr lang="cs-CZ" dirty="0"/>
              <a:t>Novináři, vydavatelé a autoři by měli být za svou práci dostávat spravedlivou odměnu, </a:t>
            </a:r>
            <a:r>
              <a:rPr lang="cs-CZ" u="sng" dirty="0">
                <a:hlinkClick r:id="rId6"/>
              </a:rPr>
              <a:t>bez ohledu na to, kde byla vytvořena a sdílena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Budeme bránit naše hranice prostřednictvím nové </a:t>
            </a:r>
            <a:r>
              <a:rPr lang="cs-CZ" u="sng" dirty="0">
                <a:hlinkClick r:id="rId7"/>
              </a:rPr>
              <a:t>Evropské pohraniční a pobřežní stráže</a:t>
            </a:r>
            <a:r>
              <a:rPr lang="cs-CZ" dirty="0"/>
              <a:t>.</a:t>
            </a: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https://ec.europa.eu/priorities/state-union-2016_cs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2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Pravomoci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 může při své činnosti kontrolovat (využít kontrolu)</a:t>
            </a:r>
          </a:p>
          <a:p>
            <a:pPr lvl="1"/>
            <a:r>
              <a:rPr lang="cs-CZ" dirty="0"/>
              <a:t>Evropskou radu</a:t>
            </a:r>
          </a:p>
          <a:p>
            <a:pPr lvl="1"/>
            <a:r>
              <a:rPr lang="cs-CZ" dirty="0"/>
              <a:t>Radu</a:t>
            </a:r>
          </a:p>
          <a:p>
            <a:pPr lvl="1"/>
            <a:r>
              <a:rPr lang="cs-CZ" dirty="0"/>
              <a:t>Komisi</a:t>
            </a:r>
          </a:p>
          <a:p>
            <a:pPr lvl="1"/>
            <a:r>
              <a:rPr lang="cs-CZ" dirty="0"/>
              <a:t>Soudní dvůr</a:t>
            </a:r>
          </a:p>
          <a:p>
            <a:pPr lvl="1"/>
            <a:r>
              <a:rPr lang="cs-CZ" dirty="0"/>
              <a:t>Evropskou centrální banku</a:t>
            </a:r>
          </a:p>
          <a:p>
            <a:pPr lvl="1"/>
            <a:r>
              <a:rPr lang="cs-CZ" dirty="0"/>
              <a:t>Účetní dvůr</a:t>
            </a:r>
          </a:p>
          <a:p>
            <a:pPr lvl="1"/>
            <a:r>
              <a:rPr lang="cs-CZ" dirty="0"/>
              <a:t>Veřejného ochránce práv</a:t>
            </a:r>
          </a:p>
          <a:p>
            <a:pPr lvl="1"/>
            <a:r>
              <a:rPr lang="cs-CZ" dirty="0"/>
              <a:t>Petiční výbory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704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výbory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Zkoumání obvinění z porušování práva Unie nebo nesprávného postupu při jeho uplatňování členskými státy či institucemi </a:t>
            </a:r>
          </a:p>
          <a:p>
            <a:pPr fontAlgn="base"/>
            <a:r>
              <a:rPr lang="cs-CZ" dirty="0"/>
              <a:t>Od Maastrichtské smlouvy (v současnosti jsou zakotvené v článku 226 </a:t>
            </a:r>
            <a:r>
              <a:rPr lang="cs-CZ" dirty="0">
                <a:hlinkClick r:id="rId2"/>
              </a:rPr>
              <a:t>smlouvy o fungování EU</a:t>
            </a:r>
            <a:r>
              <a:rPr lang="cs-CZ" dirty="0"/>
              <a:t>). </a:t>
            </a:r>
          </a:p>
          <a:p>
            <a:pPr fontAlgn="base"/>
            <a:r>
              <a:rPr lang="cs-CZ" dirty="0"/>
              <a:t>Vyšetřovací výbor může předvolat svědky a vyžádat si podklady, ale dotčená instituce nebo členský stát samy posoudí, koho a co uvolní. </a:t>
            </a:r>
          </a:p>
          <a:p>
            <a:pPr fontAlgn="base"/>
            <a:r>
              <a:rPr lang="cs-CZ" dirty="0"/>
              <a:t>Mohou odmítnout spolupráci s odvoláním na národní nebo veřejnou bezpečnost. </a:t>
            </a:r>
          </a:p>
          <a:p>
            <a:pPr fontAlgn="base"/>
            <a:r>
              <a:rPr lang="cs-CZ" dirty="0"/>
              <a:t>Na pravidlech pro vyšetřování se EP musí shodnout s Radou a Komisí.</a:t>
            </a:r>
          </a:p>
          <a:p>
            <a:pPr fontAlgn="base"/>
            <a:r>
              <a:rPr lang="cs-CZ" dirty="0">
                <a:hlinkClick r:id="rId3"/>
              </a:rPr>
              <a:t>EMIS</a:t>
            </a:r>
            <a:r>
              <a:rPr lang="cs-CZ" dirty="0"/>
              <a:t> vyšetřuje skandál „</a:t>
            </a:r>
            <a:r>
              <a:rPr lang="cs-CZ" dirty="0" err="1"/>
              <a:t>dieselgate</a:t>
            </a:r>
            <a:r>
              <a:rPr lang="cs-CZ" dirty="0"/>
              <a:t>“ a </a:t>
            </a:r>
            <a:r>
              <a:rPr lang="cs-CZ" dirty="0">
                <a:hlinkClick r:id="rId4"/>
              </a:rPr>
              <a:t>PANA</a:t>
            </a:r>
            <a:r>
              <a:rPr lang="cs-CZ" dirty="0"/>
              <a:t> skandál Panama </a:t>
            </a:r>
            <a:r>
              <a:rPr lang="cs-CZ" dirty="0" err="1"/>
              <a:t>Papers</a:t>
            </a:r>
            <a:r>
              <a:rPr lang="cs-CZ" dirty="0"/>
              <a:t>. </a:t>
            </a:r>
          </a:p>
          <a:p>
            <a:pPr fontAlgn="base"/>
            <a:r>
              <a:rPr lang="cs-CZ" dirty="0"/>
              <a:t>Od Maastrichtu celkem pět – např. </a:t>
            </a:r>
            <a:r>
              <a:rPr lang="cs-CZ"/>
              <a:t>epidemie </a:t>
            </a:r>
            <a:r>
              <a:rPr lang="cs-CZ" dirty="0"/>
              <a:t>slintavky a kulhavky v </a:t>
            </a:r>
            <a:r>
              <a:rPr lang="cs-CZ"/>
              <a:t>letech 96/97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81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pravomoci vůči komisi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Poslanci vydat </a:t>
            </a:r>
            <a:r>
              <a:rPr lang="cs-CZ" b="1" dirty="0"/>
              <a:t>také písemná prohlášení </a:t>
            </a:r>
            <a:r>
              <a:rPr lang="cs-CZ" dirty="0"/>
              <a:t>- pouze věci ve výlučné působnosti Unie a která nejsou oficiálním aktem Parlamentu, ale pouze iniciativou autora a signatářů prohlášení (čl. 136 Jednacího řádu). </a:t>
            </a:r>
          </a:p>
          <a:p>
            <a:r>
              <a:rPr lang="cs-CZ" dirty="0"/>
              <a:t>Poslanci mají také možnost předložit </a:t>
            </a:r>
            <a:r>
              <a:rPr lang="cs-CZ" b="1" dirty="0"/>
              <a:t>návrh aktu Unie </a:t>
            </a:r>
            <a:r>
              <a:rPr lang="cs-CZ" dirty="0"/>
              <a:t>- předložení aktu ke Komisi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02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dvůr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Parlament může Soudní dvůr požádat, aby </a:t>
            </a:r>
            <a:r>
              <a:rPr lang="cs-CZ" b="1" dirty="0"/>
              <a:t>zahájil řízení proti Komisi </a:t>
            </a:r>
            <a:r>
              <a:rPr lang="cs-CZ" dirty="0"/>
              <a:t>nebo Radě v případě, že jednaly v rozporu s právními předpisy EU.</a:t>
            </a:r>
          </a:p>
          <a:p>
            <a:pPr fontAlgn="base"/>
            <a:r>
              <a:rPr lang="cs-CZ" dirty="0"/>
              <a:t>Parlament může společně s Radou požádat Soudní dvůr o </a:t>
            </a:r>
            <a:r>
              <a:rPr lang="cs-CZ" b="1" dirty="0"/>
              <a:t>vytvoření specializovaných soudů</a:t>
            </a:r>
            <a:r>
              <a:rPr lang="cs-CZ" dirty="0"/>
              <a:t>. </a:t>
            </a:r>
          </a:p>
          <a:p>
            <a:pPr lvl="1" fontAlgn="base"/>
            <a:r>
              <a:rPr lang="cs-CZ" dirty="0"/>
              <a:t>Roku 2005 byl zřízen Soud pro veřejnou službu Evropské unie pro řešení právních sporů mezi Evropskou unií a jejími zaměstnanci.</a:t>
            </a:r>
          </a:p>
          <a:p>
            <a:r>
              <a:rPr lang="cs-CZ" u="sng" dirty="0">
                <a:hlinkClick r:id="rId2"/>
              </a:rPr>
              <a:t>Smlouva o fungování Evropské unie, články 257, 263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881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centrální banka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Prezident, viceprezident a Výkonná rada jsou jmenováni Evropskou radou po konzultaci s Evropským parlamentem.</a:t>
            </a:r>
          </a:p>
          <a:p>
            <a:pPr fontAlgn="base"/>
            <a:r>
              <a:rPr lang="cs-CZ" dirty="0"/>
              <a:t>Prezident ECB předkládá plénu </a:t>
            </a:r>
            <a:r>
              <a:rPr lang="cs-CZ" b="1" dirty="0"/>
              <a:t>výroční zprávu </a:t>
            </a:r>
            <a:r>
              <a:rPr lang="cs-CZ" dirty="0"/>
              <a:t>banky a účastní se pravidelného dialogu o měnových otázkách s Hospodářským výborem.</a:t>
            </a:r>
          </a:p>
          <a:p>
            <a:pPr fontAlgn="base"/>
            <a:r>
              <a:rPr lang="cs-CZ" u="sng" dirty="0">
                <a:hlinkClick r:id="rId2"/>
              </a:rPr>
              <a:t>Smlouva o fungování Evropské unie, články 283, 284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17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Účetní dvůr předkládá </a:t>
            </a:r>
            <a:r>
              <a:rPr lang="cs-CZ" b="1" dirty="0"/>
              <a:t>výroční zprávu o plnění rozpočtu EU </a:t>
            </a:r>
            <a:r>
              <a:rPr lang="cs-CZ" dirty="0"/>
              <a:t>za předchozí rok Radě a Evropskému parlamentu. </a:t>
            </a:r>
          </a:p>
          <a:p>
            <a:pPr fontAlgn="base"/>
            <a:r>
              <a:rPr lang="cs-CZ" dirty="0"/>
              <a:t>Na základě zprávy </a:t>
            </a:r>
            <a:r>
              <a:rPr lang="cs-CZ" b="1" dirty="0"/>
              <a:t>Parlament rozhoduje</a:t>
            </a:r>
            <a:r>
              <a:rPr lang="cs-CZ" dirty="0"/>
              <a:t>, jestli schválí nebo neschválí způsob, jakým Evropská komise plnila rozpočet. </a:t>
            </a:r>
          </a:p>
          <a:p>
            <a:pPr fontAlgn="base"/>
            <a:r>
              <a:rPr lang="cs-CZ" dirty="0"/>
              <a:t>V kladném případě udělí </a:t>
            </a:r>
            <a:r>
              <a:rPr lang="cs-CZ" b="1" dirty="0"/>
              <a:t>absolutorium</a:t>
            </a:r>
            <a:r>
              <a:rPr lang="cs-CZ" dirty="0"/>
              <a:t>.</a:t>
            </a:r>
          </a:p>
          <a:p>
            <a:pPr fontAlgn="base"/>
            <a:r>
              <a:rPr lang="cs-CZ" dirty="0"/>
              <a:t>Členy Účetního dvora jmenuje Rada po konzultaci s Evropským parlamentem.</a:t>
            </a:r>
          </a:p>
          <a:p>
            <a:r>
              <a:rPr lang="cs-CZ" u="sng" dirty="0">
                <a:hlinkClick r:id="rId2"/>
              </a:rPr>
              <a:t>Smlouva o fungování Evropské unie, články 286, 287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05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ochránce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Parlament volí evropského veřejného ochránce práv. </a:t>
            </a:r>
          </a:p>
          <a:p>
            <a:r>
              <a:rPr lang="cs-CZ" dirty="0"/>
              <a:t>Veřejný ochránce práv o svých zjištěních informuje Evropský parlament a předkládá výroční zprávu poslancům EP.</a:t>
            </a:r>
          </a:p>
          <a:p>
            <a:r>
              <a:rPr lang="cs-CZ" dirty="0"/>
              <a:t>Za mimořádných okolností může veřejného ochránce práv odvolat Soudní dvůr na žádost Parlamentu. V</a:t>
            </a:r>
          </a:p>
          <a:p>
            <a:r>
              <a:rPr lang="cs-CZ" dirty="0"/>
              <a:t>Veřejný ochránce práv může zahájit šetření z vlastního podnětu.</a:t>
            </a:r>
          </a:p>
          <a:p>
            <a:pPr fontAlgn="base"/>
            <a:r>
              <a:rPr lang="cs-CZ" u="sng" dirty="0">
                <a:hlinkClick r:id="rId2"/>
              </a:rPr>
              <a:t>Smlouva o fungování Evropské unie, články 228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641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Každý občan, obyvatel, podnik či organizace v EU může Evropskému parlamentu podat petici týkající se práva EU.</a:t>
            </a:r>
          </a:p>
          <a:p>
            <a:pPr fontAlgn="base"/>
            <a:r>
              <a:rPr lang="cs-CZ" dirty="0"/>
              <a:t>Parlament může zřídit vyšetřovací výbor, aby přezkoumal porušování práva EU členskými státy.</a:t>
            </a:r>
          </a:p>
          <a:p>
            <a:r>
              <a:rPr lang="cs-CZ" u="sng" dirty="0">
                <a:hlinkClick r:id="rId2"/>
              </a:rPr>
              <a:t>Smlouva o fungování Evropské unie, články 226,227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32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Předseda Evropského parlamentu má právo vystoupit na začátku každého zasedání Evropské rady </a:t>
            </a:r>
          </a:p>
          <a:p>
            <a:pPr fontAlgn="base"/>
            <a:r>
              <a:rPr lang="cs-CZ" dirty="0"/>
              <a:t>Předseda EP seznamuje ER se základními stanovisky EP k tématům, kterým se má ER věnuje</a:t>
            </a:r>
          </a:p>
          <a:p>
            <a:pPr fontAlgn="base"/>
            <a:r>
              <a:rPr lang="cs-CZ" dirty="0"/>
              <a:t>Po každém zasedání předkládá předseda ER Parlamentu zprávu o výsledcích zasedání.</a:t>
            </a:r>
          </a:p>
          <a:p>
            <a:r>
              <a:rPr lang="cs-CZ" dirty="0">
                <a:hlinkClick r:id="rId2"/>
              </a:rPr>
              <a:t>Smlouva o Evropské unii, články 14 a 15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0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Na začátku a v závěru šestiměsíčního předsednictví diskutuje předseda Rady s poslanci EP </a:t>
            </a:r>
            <a:r>
              <a:rPr lang="cs-CZ" b="1" dirty="0"/>
              <a:t>program předsednictví</a:t>
            </a:r>
          </a:p>
          <a:p>
            <a:pPr fontAlgn="base"/>
            <a:r>
              <a:rPr lang="cs-CZ" dirty="0"/>
              <a:t>Poslanci EP mohou Radě </a:t>
            </a:r>
            <a:r>
              <a:rPr lang="cs-CZ" b="1" dirty="0"/>
              <a:t>klást otázky </a:t>
            </a:r>
            <a:r>
              <a:rPr lang="cs-CZ" dirty="0"/>
              <a:t>k písemnému nebo ústnímu zodpovězení</a:t>
            </a:r>
          </a:p>
          <a:p>
            <a:pPr fontAlgn="base"/>
            <a:r>
              <a:rPr lang="cs-CZ" dirty="0"/>
              <a:t>Poslanci EP mohou Radu </a:t>
            </a:r>
            <a:r>
              <a:rPr lang="cs-CZ" b="1" dirty="0"/>
              <a:t>vyzvat k zahájení nových politik</a:t>
            </a:r>
            <a:endParaRPr lang="cs-CZ" dirty="0"/>
          </a:p>
          <a:p>
            <a:r>
              <a:rPr lang="cs-CZ" b="1" dirty="0"/>
              <a:t>Vysoký představitel </a:t>
            </a:r>
            <a:r>
              <a:rPr lang="cs-CZ" dirty="0"/>
              <a:t>EU se účastní diskusí plenárních zasedání EP týkajících se zahraniční, bezpečnostní nebo obranné politiky</a:t>
            </a:r>
          </a:p>
          <a:p>
            <a:r>
              <a:rPr lang="cs-CZ" dirty="0"/>
              <a:t> Vysoký představitel podává dvakrát ročně EP zprávy </a:t>
            </a:r>
          </a:p>
          <a:p>
            <a:r>
              <a:rPr lang="cs-CZ" dirty="0">
                <a:hlinkClick r:id="rId2"/>
              </a:rPr>
              <a:t>Články 14 a 16 Smlouvy o Evropské unii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5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cs-CZ" dirty="0"/>
              <a:t>Evropský parlament schvaluje a zamítá EK</a:t>
            </a:r>
          </a:p>
          <a:p>
            <a:pPr lvl="1" fontAlgn="base"/>
            <a:r>
              <a:rPr lang="cs-CZ" dirty="0"/>
              <a:t>od roku 1994 probíhá tzv. grilování</a:t>
            </a:r>
          </a:p>
          <a:p>
            <a:pPr lvl="1" fontAlgn="base"/>
            <a:r>
              <a:rPr lang="cs-CZ" dirty="0"/>
              <a:t>LS - Evropská rada s přihlédnutím k volbám do Evropského parlamentu navrhuje kandidáta na předsedu Komise – EP rozhoduje o zvolení/nezvolení kandidáta.</a:t>
            </a:r>
          </a:p>
          <a:p>
            <a:pPr fontAlgn="base"/>
            <a:r>
              <a:rPr lang="cs-CZ" dirty="0"/>
              <a:t>EP může Komisi vyslovit nedůvěru a v konečném důsledku ji i rozpustit. </a:t>
            </a:r>
          </a:p>
          <a:p>
            <a:pPr lvl="1" fontAlgn="base"/>
            <a:r>
              <a:rPr lang="cs-CZ" dirty="0"/>
              <a:t>Doposud neproběhlo</a:t>
            </a:r>
          </a:p>
          <a:p>
            <a:pPr lvl="1" fontAlgn="base"/>
            <a:r>
              <a:rPr lang="cs-CZ" dirty="0"/>
              <a:t>V roce 1999 odstoupila Komise pod vedením Jacquese </a:t>
            </a:r>
            <a:r>
              <a:rPr lang="cs-CZ" dirty="0" err="1"/>
              <a:t>Santera</a:t>
            </a:r>
            <a:r>
              <a:rPr lang="cs-CZ" dirty="0"/>
              <a:t> </a:t>
            </a:r>
          </a:p>
          <a:p>
            <a:pPr fontAlgn="base"/>
            <a:r>
              <a:rPr lang="cs-CZ" dirty="0"/>
              <a:t>Demokratická kontrola</a:t>
            </a:r>
          </a:p>
          <a:p>
            <a:pPr lvl="1" fontAlgn="base"/>
            <a:r>
              <a:rPr lang="cs-CZ" dirty="0"/>
              <a:t>Komise EP předkládá zprávy - výroční zprávy o činnosti Evropské unie a o plnění rozpočtu. </a:t>
            </a:r>
          </a:p>
          <a:p>
            <a:pPr lvl="1" fontAlgn="base"/>
            <a:r>
              <a:rPr lang="cs-CZ" dirty="0"/>
              <a:t>Předseda Komise prohlášení o stavu Unie</a:t>
            </a:r>
          </a:p>
          <a:p>
            <a:pPr lvl="1" fontAlgn="base"/>
            <a:r>
              <a:rPr lang="cs-CZ" dirty="0"/>
              <a:t>EP vyzývá Komisi, aby zahájila politické iniciativy</a:t>
            </a:r>
          </a:p>
          <a:p>
            <a:pPr lvl="1" fontAlgn="base"/>
            <a:r>
              <a:rPr lang="cs-CZ" dirty="0"/>
              <a:t>Odpovídá na otázky od EP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4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Komise – instrumenty její kontroly ze strany </a:t>
            </a:r>
            <a:r>
              <a:rPr lang="cs-CZ" dirty="0" err="1"/>
              <a:t>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Parlamentní otázky</a:t>
            </a:r>
          </a:p>
          <a:p>
            <a:r>
              <a:rPr lang="cs-CZ" dirty="0"/>
              <a:t>Vyšetřovací výbory</a:t>
            </a:r>
          </a:p>
          <a:p>
            <a:r>
              <a:rPr lang="cs-CZ" dirty="0"/>
              <a:t>Rozpočtová kontrola </a:t>
            </a:r>
          </a:p>
          <a:p>
            <a:r>
              <a:rPr lang="cs-CZ" dirty="0"/>
              <a:t>Schvalování Komise</a:t>
            </a:r>
          </a:p>
          <a:p>
            <a:r>
              <a:rPr lang="cs-CZ" dirty="0"/>
              <a:t>Vyslovení nedůvěry Komisi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8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Jmenování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Kandidát na post předsedy Komise je vybírán představiteli jednotlivých zemí v rámci Evropské rady </a:t>
            </a:r>
            <a:r>
              <a:rPr lang="cs-CZ" b="1" dirty="0"/>
              <a:t>na základě výsledků</a:t>
            </a:r>
            <a:r>
              <a:rPr lang="cs-CZ" dirty="0"/>
              <a:t> voleb do EP - potřebuje </a:t>
            </a:r>
            <a:r>
              <a:rPr lang="cs-CZ" b="1" dirty="0"/>
              <a:t>podporu většiny členů EP</a:t>
            </a:r>
          </a:p>
          <a:p>
            <a:r>
              <a:rPr lang="cs-CZ" dirty="0"/>
              <a:t>Každý kandidát na komisaře prezentuje svou vizi a odpovídá na otázky kladené poslanci – grilování  </a:t>
            </a:r>
          </a:p>
          <a:p>
            <a:r>
              <a:rPr lang="cs-CZ" dirty="0"/>
              <a:t>EP hlasuje o přijetí </a:t>
            </a:r>
            <a:r>
              <a:rPr lang="cs-CZ" b="1" dirty="0"/>
              <a:t>sboru komisařů jako celku</a:t>
            </a:r>
            <a:r>
              <a:rPr lang="cs-CZ" dirty="0"/>
              <a:t> (poté jsou komisaři jmenováni do funkce Evropskou radou, a to kvalifikovanou většinou)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60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Grilování/slyšení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cs-CZ" dirty="0"/>
              <a:t>Každého kandidáta hodnotí výbory EP, které mají v působnosti jeho portfolio.</a:t>
            </a:r>
          </a:p>
          <a:p>
            <a:pPr fontAlgn="t"/>
            <a:r>
              <a:rPr lang="cs-CZ" dirty="0"/>
              <a:t> 1) </a:t>
            </a:r>
            <a:r>
              <a:rPr lang="cs-CZ" b="1" dirty="0"/>
              <a:t>Písemné odpovědi</a:t>
            </a:r>
            <a:r>
              <a:rPr lang="cs-CZ" dirty="0"/>
              <a:t>: kandidát na komisaře musí dodat písemné odpovědi na 5 otázek od poslanců.</a:t>
            </a:r>
          </a:p>
          <a:p>
            <a:pPr fontAlgn="t"/>
            <a:r>
              <a:rPr lang="cs-CZ" dirty="0"/>
              <a:t> 2) </a:t>
            </a:r>
            <a:r>
              <a:rPr lang="cs-CZ" b="1" dirty="0"/>
              <a:t>Tříhodinové slyšení </a:t>
            </a:r>
            <a:r>
              <a:rPr lang="cs-CZ" dirty="0"/>
              <a:t>před příslušnými výbory, přenášené na webu: Kandidát na začátku slyšení přednese maximálně 15minutovou úvodní řeč a poté odpovídá na otázky poslanců. .</a:t>
            </a:r>
          </a:p>
          <a:p>
            <a:pPr fontAlgn="t"/>
            <a:r>
              <a:rPr lang="cs-CZ" dirty="0"/>
              <a:t> 3) </a:t>
            </a:r>
            <a:r>
              <a:rPr lang="cs-CZ" b="1" dirty="0"/>
              <a:t>Hodnotící schůzka</a:t>
            </a:r>
            <a:r>
              <a:rPr lang="cs-CZ" dirty="0"/>
              <a:t>: Příslušné výbory musí během 24 hodin po slyšení dokončit hodnocení. Mohou požádat o doplňující písemné informace.</a:t>
            </a:r>
          </a:p>
          <a:p>
            <a:pPr fontAlgn="t"/>
            <a:r>
              <a:rPr lang="cs-CZ" dirty="0"/>
              <a:t> 4) </a:t>
            </a:r>
            <a:r>
              <a:rPr lang="cs-CZ" b="1" dirty="0"/>
              <a:t>Zvláštní hodnotící zpráva </a:t>
            </a:r>
            <a:r>
              <a:rPr lang="cs-CZ" dirty="0"/>
              <a:t>o každém kandidátovi na komisaře je odeslána Konferenci předsedů výborů a Konferenci předsedů EP a po výměně názorů, prohlásí slyšení za ukončené.</a:t>
            </a:r>
          </a:p>
          <a:p>
            <a:pPr fontAlgn="t"/>
            <a:r>
              <a:rPr lang="cs-CZ" dirty="0">
                <a:hlinkClick r:id="rId2"/>
              </a:rPr>
              <a:t>http://www.europarl.europa.eu/sides/getDoc.do?pubRef=-//EP//TEXT+RULES-EP+20140701+ANN-16+DOC+XML+V0//CS&amp;navigationBar=YES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EVS172 Evropský parlament a hlasovací schémata poslanců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481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1132</TotalTime>
  <Words>1529</Words>
  <Application>Microsoft Office PowerPoint</Application>
  <PresentationFormat>Širokoúhlá obrazovka</PresentationFormat>
  <Paragraphs>306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Cambria</vt:lpstr>
      <vt:lpstr>Gill Sans MT</vt:lpstr>
      <vt:lpstr>Times New Roman</vt:lpstr>
      <vt:lpstr>Wingdings 2</vt:lpstr>
      <vt:lpstr>Dividenda</vt:lpstr>
      <vt:lpstr>Kontrolní pravomoci Evropského parlamentu</vt:lpstr>
      <vt:lpstr>Kontrolní Pravomoci</vt:lpstr>
      <vt:lpstr>Kontrolní Pravomoci</vt:lpstr>
      <vt:lpstr>Evropská rada</vt:lpstr>
      <vt:lpstr>Rada EU</vt:lpstr>
      <vt:lpstr>Evropská Komise</vt:lpstr>
      <vt:lpstr>Evropská Komise – instrumenty její kontroly ze strany ep</vt:lpstr>
      <vt:lpstr>Jmenování Komise</vt:lpstr>
      <vt:lpstr>Grilování/slyšení</vt:lpstr>
      <vt:lpstr>grilování</vt:lpstr>
      <vt:lpstr>Odvolání Komise</vt:lpstr>
      <vt:lpstr>Pokus o odvolání 2014</vt:lpstr>
      <vt:lpstr>Odvolání komise</vt:lpstr>
      <vt:lpstr>Parlamentní otázky – interpelace</vt:lpstr>
      <vt:lpstr>Parlamentní otázky –historie</vt:lpstr>
      <vt:lpstr>Parlamentní otázky</vt:lpstr>
      <vt:lpstr>Otázky k ústnímu zodpovězení s rozpravou</vt:lpstr>
      <vt:lpstr>Otázky k ústnímu zodpovězení s rozpravou - důvody</vt:lpstr>
      <vt:lpstr>Otázky podané v době vyhrazené pro otázky během plenárního zasedání </vt:lpstr>
      <vt:lpstr>Otázky podané v době vyhrazené pro otázky během plenárního zasedání - důvody</vt:lpstr>
      <vt:lpstr>Otázky k písemnému zodpovězení </vt:lpstr>
      <vt:lpstr>Otázky k písemnému zodpovězení  - důvody</vt:lpstr>
      <vt:lpstr>Přehled všech typů otázek při přepočtu na jednoho poslance 2009 – 2014</vt:lpstr>
      <vt:lpstr>Podíl stran na jednotlivých typech otázek v průběhu sedmého volebního období</vt:lpstr>
      <vt:lpstr>Struktura otázek mezi stranami v průběhu sedmého volebního období</vt:lpstr>
      <vt:lpstr>Obecné důvody - Poslanci se ptají,  aby: </vt:lpstr>
      <vt:lpstr>Parlamentní otázky</vt:lpstr>
      <vt:lpstr>Výběr typu otázky</vt:lpstr>
      <vt:lpstr>Prohlášení o stavu unie</vt:lpstr>
      <vt:lpstr>Vyšetřovací výbory</vt:lpstr>
      <vt:lpstr>Další pravomoci vůči komisi</vt:lpstr>
      <vt:lpstr>Soudní dvůr</vt:lpstr>
      <vt:lpstr>Evropská centrální banka</vt:lpstr>
      <vt:lpstr>Účetní dvůr</vt:lpstr>
      <vt:lpstr>Veřejný ochránce práv</vt:lpstr>
      <vt:lpstr>Petice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způsobu obsazovaní ep, přímé volby, volební systémy a snahy o sjednocení voleb</dc:title>
  <dc:creator>Magda Komínková</dc:creator>
  <cp:lastModifiedBy>Magda Komínková</cp:lastModifiedBy>
  <cp:revision>76</cp:revision>
  <dcterms:created xsi:type="dcterms:W3CDTF">2016-09-27T20:17:49Z</dcterms:created>
  <dcterms:modified xsi:type="dcterms:W3CDTF">2016-11-10T07:33:38Z</dcterms:modified>
</cp:coreProperties>
</file>