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3" r:id="rId6"/>
    <p:sldId id="260" r:id="rId7"/>
    <p:sldId id="264" r:id="rId8"/>
    <p:sldId id="261" r:id="rId9"/>
    <p:sldId id="262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150A5E2-01E1-41B0-9821-4C72C64F2873}" type="datetimeFigureOut">
              <a:rPr lang="cs-CZ" smtClean="0"/>
              <a:pPr/>
              <a:t>24. 11. 2016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A5E2-01E1-41B0-9821-4C72C64F2873}" type="datetimeFigureOut">
              <a:rPr lang="cs-CZ" smtClean="0"/>
              <a:pPr/>
              <a:t>24. 11. 2016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A5E2-01E1-41B0-9821-4C72C64F2873}" type="datetimeFigureOut">
              <a:rPr lang="cs-CZ" smtClean="0"/>
              <a:pPr/>
              <a:t>24. 11. 2016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150A5E2-01E1-41B0-9821-4C72C64F2873}" type="datetimeFigureOut">
              <a:rPr lang="cs-CZ" smtClean="0"/>
              <a:pPr/>
              <a:t>24. 11. 2016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150A5E2-01E1-41B0-9821-4C72C64F2873}" type="datetimeFigureOut">
              <a:rPr lang="cs-CZ" smtClean="0"/>
              <a:pPr/>
              <a:t>24. 11. 2016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A5E2-01E1-41B0-9821-4C72C64F2873}" type="datetimeFigureOut">
              <a:rPr lang="cs-CZ" smtClean="0"/>
              <a:pPr/>
              <a:t>24. 11. 2016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A5E2-01E1-41B0-9821-4C72C64F2873}" type="datetimeFigureOut">
              <a:rPr lang="cs-CZ" smtClean="0"/>
              <a:pPr/>
              <a:t>24. 11. 2016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150A5E2-01E1-41B0-9821-4C72C64F2873}" type="datetimeFigureOut">
              <a:rPr lang="cs-CZ" smtClean="0"/>
              <a:pPr/>
              <a:t>24. 11. 2016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A5E2-01E1-41B0-9821-4C72C64F2873}" type="datetimeFigureOut">
              <a:rPr lang="cs-CZ" smtClean="0"/>
              <a:pPr/>
              <a:t>24. 11. 2016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150A5E2-01E1-41B0-9821-4C72C64F2873}" type="datetimeFigureOut">
              <a:rPr lang="cs-CZ" smtClean="0"/>
              <a:pPr/>
              <a:t>24. 11. 2016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150A5E2-01E1-41B0-9821-4C72C64F2873}" type="datetimeFigureOut">
              <a:rPr lang="cs-CZ" smtClean="0"/>
              <a:pPr/>
              <a:t>24. 11. 2016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150A5E2-01E1-41B0-9821-4C72C64F2873}" type="datetimeFigureOut">
              <a:rPr lang="cs-CZ" smtClean="0"/>
              <a:pPr/>
              <a:t>24. 11. 2016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EU a Afrika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62437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Čína v Africe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Rapidní nárůst přítomnosti</a:t>
            </a:r>
          </a:p>
          <a:p>
            <a:r>
              <a:rPr lang="cs-CZ" dirty="0" smtClean="0"/>
              <a:t>V Africe jedním z největších dárců zahraniční pomoci – až 75 miliard dolarů mezi 2000-2011</a:t>
            </a:r>
          </a:p>
          <a:p>
            <a:r>
              <a:rPr lang="cs-CZ" dirty="0" smtClean="0"/>
              <a:t>Zdaleka ne pouze honba za komoditami</a:t>
            </a:r>
          </a:p>
          <a:p>
            <a:r>
              <a:rPr lang="cs-CZ" dirty="0" smtClean="0"/>
              <a:t>Snaha vybudovat si politický vliv </a:t>
            </a:r>
            <a:r>
              <a:rPr lang="cs-CZ" smtClean="0"/>
              <a:t>do budoucna?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24257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Migrace z Afriky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Dnes důležitý jižní proud</a:t>
            </a:r>
          </a:p>
          <a:p>
            <a:r>
              <a:rPr lang="cs-CZ" dirty="0" smtClean="0"/>
              <a:t>Z Afriky až na </a:t>
            </a:r>
            <a:r>
              <a:rPr lang="cs-CZ" dirty="0" err="1" smtClean="0"/>
              <a:t>vyjímky</a:t>
            </a:r>
            <a:r>
              <a:rPr lang="cs-CZ" dirty="0" smtClean="0"/>
              <a:t> často ekonomická migrace</a:t>
            </a:r>
          </a:p>
          <a:p>
            <a:r>
              <a:rPr lang="cs-CZ" dirty="0" smtClean="0"/>
              <a:t>Snaha o </a:t>
            </a:r>
            <a:r>
              <a:rPr lang="cs-CZ" dirty="0" err="1" smtClean="0"/>
              <a:t>uzavítání</a:t>
            </a:r>
            <a:r>
              <a:rPr lang="cs-CZ" dirty="0" smtClean="0"/>
              <a:t> „kompaktů“</a:t>
            </a:r>
          </a:p>
          <a:p>
            <a:r>
              <a:rPr lang="cs-CZ" dirty="0" smtClean="0"/>
              <a:t>Otázka, jak budou </a:t>
            </a:r>
            <a:r>
              <a:rPr lang="cs-CZ" smtClean="0"/>
              <a:t>kompakty fungovat</a:t>
            </a:r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Koloniální minulost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Africké země byly součástí koloniálního panství až do druhé poloviny 20. století </a:t>
            </a:r>
          </a:p>
          <a:p>
            <a:r>
              <a:rPr lang="cs-CZ" dirty="0" smtClean="0"/>
              <a:t>Většina zemí spojena se Spojeným královstvím a Francií</a:t>
            </a:r>
          </a:p>
          <a:p>
            <a:r>
              <a:rPr lang="cs-CZ" dirty="0" smtClean="0"/>
              <a:t>Bývalé kolonie zde má i Německo, Belgie </a:t>
            </a:r>
            <a:r>
              <a:rPr lang="cs-CZ" smtClean="0"/>
              <a:t>či Portugalsko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84417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59632" y="476672"/>
            <a:ext cx="7285184" cy="5937523"/>
          </a:xfrm>
        </p:spPr>
      </p:pic>
    </p:spTree>
    <p:extLst>
      <p:ext uri="{BB962C8B-B14F-4D97-AF65-F5344CB8AC3E}">
        <p14:creationId xmlns:p14="http://schemas.microsoft.com/office/powerpoint/2010/main" xmlns="" val="1103684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EU-Afrika obecně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Vzájemné vztahy úzce spojeny s rozvojovou pomocí </a:t>
            </a:r>
          </a:p>
          <a:p>
            <a:r>
              <a:rPr lang="cs-CZ" dirty="0" smtClean="0"/>
              <a:t>Pomoc neslouží jen k rozvoji, pro evropské státy je to nástroj zlepšování vztahů a otevírání trhů</a:t>
            </a:r>
          </a:p>
          <a:p>
            <a:r>
              <a:rPr lang="cs-CZ" dirty="0" smtClean="0"/>
              <a:t>Surovinové zájmy – řada států bohatá na suroviny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18874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Dohoda z </a:t>
            </a:r>
            <a:r>
              <a:rPr lang="cs-CZ" dirty="0" err="1" smtClean="0"/>
              <a:t>Cotonou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Změna toho, jak funguje rozvojová politika Evropské unie</a:t>
            </a:r>
          </a:p>
          <a:p>
            <a:r>
              <a:rPr lang="cs-CZ" dirty="0" smtClean="0"/>
              <a:t>Dopad na africké země</a:t>
            </a:r>
          </a:p>
          <a:p>
            <a:r>
              <a:rPr lang="cs-CZ" dirty="0" smtClean="0"/>
              <a:t>Do popředí vystupují i politické otázky</a:t>
            </a:r>
          </a:p>
        </p:txBody>
      </p:sp>
    </p:spTree>
    <p:extLst>
      <p:ext uri="{BB962C8B-B14F-4D97-AF65-F5344CB8AC3E}">
        <p14:creationId xmlns:p14="http://schemas.microsoft.com/office/powerpoint/2010/main" xmlns="" val="2086330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Společná strategie EU-Afrika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Podepsána v roce 2007</a:t>
            </a:r>
          </a:p>
          <a:p>
            <a:r>
              <a:rPr lang="cs-CZ" dirty="0" smtClean="0"/>
              <a:t>Reakce na to, že v Africe začali být výrazně aktivní i další aktéři</a:t>
            </a:r>
          </a:p>
          <a:p>
            <a:r>
              <a:rPr lang="cs-CZ" dirty="0" smtClean="0"/>
              <a:t>Narůstající regionalismus v Africe</a:t>
            </a:r>
          </a:p>
          <a:p>
            <a:r>
              <a:rPr lang="cs-CZ" dirty="0" smtClean="0"/>
              <a:t>Přijata v očekávání změn souvisejících s Lisabonskou smlouvou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40147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252536" y="-173914"/>
            <a:ext cx="8694380" cy="7275322"/>
          </a:xfrm>
        </p:spPr>
      </p:pic>
    </p:spTree>
    <p:extLst>
      <p:ext uri="{BB962C8B-B14F-4D97-AF65-F5344CB8AC3E}">
        <p14:creationId xmlns:p14="http://schemas.microsoft.com/office/powerpoint/2010/main" xmlns="" val="206076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Regionální integrace v Africe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Už od roku 1963 Organizace africké jednoty – ovlivněna panafrikanismem </a:t>
            </a:r>
          </a:p>
          <a:p>
            <a:r>
              <a:rPr lang="cs-CZ" dirty="0" smtClean="0"/>
              <a:t>V roce 2001 vzniká Africká unie – celoafrická platforma, bezpečnostní rozměr </a:t>
            </a:r>
          </a:p>
          <a:p>
            <a:r>
              <a:rPr lang="cs-CZ" dirty="0" smtClean="0"/>
              <a:t>Spousta </a:t>
            </a:r>
            <a:r>
              <a:rPr lang="cs-CZ" dirty="0" err="1" smtClean="0"/>
              <a:t>subregionálních</a:t>
            </a:r>
            <a:r>
              <a:rPr lang="cs-CZ" dirty="0" smtClean="0"/>
              <a:t> seskupení – ECOWAS, ECCAS, SADC, AMU, COMESA, EAC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61520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Obchod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Problematika tzv. </a:t>
            </a:r>
            <a:r>
              <a:rPr lang="cs-CZ" dirty="0" err="1" smtClean="0"/>
              <a:t>EPAs</a:t>
            </a:r>
            <a:endParaRPr lang="cs-CZ" dirty="0" smtClean="0"/>
          </a:p>
          <a:p>
            <a:r>
              <a:rPr lang="cs-CZ" dirty="0" smtClean="0"/>
              <a:t>Preferenční přístup na evropský trh pro země ACP v rámci dohod z Lomé</a:t>
            </a:r>
          </a:p>
          <a:p>
            <a:r>
              <a:rPr lang="cs-CZ" dirty="0" smtClean="0"/>
              <a:t>Problém kompatibility s pravidly WTO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211699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1330</TotalTime>
  <Words>251</Words>
  <Application>Microsoft Office PowerPoint</Application>
  <PresentationFormat>Předvádění na obrazovce (4:3)</PresentationFormat>
  <Paragraphs>36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Arkýř</vt:lpstr>
      <vt:lpstr>EU a Afrika</vt:lpstr>
      <vt:lpstr>Koloniální minulost</vt:lpstr>
      <vt:lpstr>Snímek 3</vt:lpstr>
      <vt:lpstr>EU-Afrika obecně</vt:lpstr>
      <vt:lpstr>Dohoda z Cotonou</vt:lpstr>
      <vt:lpstr>Společná strategie EU-Afrika</vt:lpstr>
      <vt:lpstr>Snímek 7</vt:lpstr>
      <vt:lpstr>Regionální integrace v Africe </vt:lpstr>
      <vt:lpstr>Obchod</vt:lpstr>
      <vt:lpstr>Čína v Africe</vt:lpstr>
      <vt:lpstr>Migrace z Afriky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 and Africa</dc:title>
  <dc:creator>Martin Hrabálek</dc:creator>
  <cp:lastModifiedBy>Martin</cp:lastModifiedBy>
  <cp:revision>18</cp:revision>
  <dcterms:created xsi:type="dcterms:W3CDTF">2014-03-03T15:02:08Z</dcterms:created>
  <dcterms:modified xsi:type="dcterms:W3CDTF">2016-11-24T14:19:51Z</dcterms:modified>
</cp:coreProperties>
</file>