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69" r:id="rId5"/>
    <p:sldId id="258" r:id="rId6"/>
    <p:sldId id="270" r:id="rId7"/>
    <p:sldId id="275" r:id="rId8"/>
    <p:sldId id="260" r:id="rId9"/>
    <p:sldId id="265" r:id="rId10"/>
    <p:sldId id="276" r:id="rId11"/>
    <p:sldId id="273" r:id="rId12"/>
    <p:sldId id="266" r:id="rId13"/>
    <p:sldId id="277" r:id="rId14"/>
    <p:sldId id="267" r:id="rId15"/>
    <p:sldId id="278" r:id="rId16"/>
    <p:sldId id="263" r:id="rId17"/>
    <p:sldId id="264" r:id="rId18"/>
    <p:sldId id="259" r:id="rId19"/>
    <p:sldId id="261" r:id="rId20"/>
    <p:sldId id="271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17" d="100"/>
          <a:sy n="117" d="100"/>
        </p:scale>
        <p:origin x="8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8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C01C93-EF27-4663-A8D7-F8A921D39F62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země v sousedství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Široké možnosti využití v oblasti politických, hospodářských i sociálních reforem</a:t>
            </a:r>
          </a:p>
          <a:p>
            <a:r>
              <a:rPr lang="cs-CZ" dirty="0" smtClean="0"/>
              <a:t>Rozpočet pro roky 2007-2013 byl 11 miliard EUR</a:t>
            </a:r>
          </a:p>
          <a:p>
            <a:r>
              <a:rPr lang="cs-CZ" dirty="0" smtClean="0"/>
              <a:t>Finanční prostředky z něj nejsou svázány s případnou budoucí kandidaturou země do Unie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Středomoří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Jeden s prvních regionů, se kterými ES navazovaly hlubší vztahy</a:t>
            </a:r>
          </a:p>
          <a:p>
            <a:r>
              <a:rPr lang="cs-CZ" sz="2800" dirty="0" smtClean="0"/>
              <a:t>Zlomem rok 1995 – přijetí Barcelonské deklarace</a:t>
            </a:r>
          </a:p>
          <a:p>
            <a:r>
              <a:rPr lang="cs-CZ" sz="2800" dirty="0" smtClean="0"/>
              <a:t>Multilaterální platforma pro spolupráci</a:t>
            </a:r>
          </a:p>
          <a:p>
            <a:r>
              <a:rPr lang="cs-CZ" sz="2800" dirty="0" smtClean="0"/>
              <a:t>Politická, bezpečnostní, ekonomická, kulturní i sociální úroveň spolupráce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92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Unie pro Středomoří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Navazuje na Barcelonský proces</a:t>
            </a:r>
          </a:p>
          <a:p>
            <a:r>
              <a:rPr lang="cs-CZ" sz="2800" dirty="0" smtClean="0"/>
              <a:t>Vytvořena v roce 2008, idea Nicolase Sarkozyho – původně jen státy kolem Středozemního moře a mnohem užší vazby </a:t>
            </a:r>
          </a:p>
          <a:p>
            <a:r>
              <a:rPr lang="cs-CZ" sz="2800" dirty="0" smtClean="0"/>
              <a:t>Turecko proti – bálo se alternativy k členství v EU</a:t>
            </a:r>
          </a:p>
          <a:p>
            <a:r>
              <a:rPr lang="cs-CZ" sz="2800" dirty="0" smtClean="0"/>
              <a:t>Zahrnuje země EU, </a:t>
            </a:r>
            <a:r>
              <a:rPr lang="cs-CZ" sz="2800" dirty="0" err="1" smtClean="0"/>
              <a:t>Maghrebu</a:t>
            </a:r>
            <a:r>
              <a:rPr lang="cs-CZ" sz="2800" dirty="0" smtClean="0"/>
              <a:t> a </a:t>
            </a:r>
            <a:r>
              <a:rPr lang="cs-CZ" sz="2800" dirty="0" err="1" smtClean="0"/>
              <a:t>Mašriku</a:t>
            </a:r>
            <a:r>
              <a:rPr lang="cs-CZ" sz="2800" dirty="0" smtClean="0"/>
              <a:t>, Bosnu, Černou horu, Albánii a Mauritánii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493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</a:t>
            </a:r>
            <a:r>
              <a:rPr lang="cs-CZ" dirty="0" err="1" smtClean="0"/>
              <a:t>Maghreb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Surovinově důležité země, především pro jih Evropy</a:t>
            </a:r>
          </a:p>
          <a:p>
            <a:r>
              <a:rPr lang="cs-CZ" dirty="0" smtClean="0"/>
              <a:t>Lybijská ropa (pro Itálii 25% v roce 2009) a alžírský plyn (ITA 42%)</a:t>
            </a:r>
          </a:p>
          <a:p>
            <a:r>
              <a:rPr lang="cs-CZ" dirty="0" smtClean="0"/>
              <a:t>Spolupráce v oblasti migrace</a:t>
            </a:r>
          </a:p>
          <a:p>
            <a:r>
              <a:rPr lang="cs-CZ" dirty="0" smtClean="0"/>
              <a:t>Spolupráce v oblasti boje proti terorismu – </a:t>
            </a:r>
            <a:r>
              <a:rPr lang="cs-CZ" smtClean="0"/>
              <a:t>potenciálně nebezpečné země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2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Arabské jaro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Kondicionalita</a:t>
            </a:r>
            <a:r>
              <a:rPr lang="cs-CZ" sz="2800" dirty="0" smtClean="0"/>
              <a:t> před AJ byla nedostatečná – peníze plynuly, reformy se nekonaly</a:t>
            </a:r>
          </a:p>
          <a:p>
            <a:r>
              <a:rPr lang="cs-CZ" sz="2800" dirty="0" smtClean="0"/>
              <a:t>EU podporuje demokratické změny v regionu, nicméně především rétoricky</a:t>
            </a:r>
          </a:p>
          <a:p>
            <a:r>
              <a:rPr lang="cs-CZ" sz="2800" dirty="0" smtClean="0"/>
              <a:t>Značný objem peněz pro tyto státy uvolňován v rámci </a:t>
            </a:r>
            <a:r>
              <a:rPr lang="en-US" sz="2800" dirty="0" smtClean="0"/>
              <a:t>Support </a:t>
            </a:r>
            <a:r>
              <a:rPr lang="en-US" sz="2800" dirty="0"/>
              <a:t>to Partnership, Reform and Inclusive Growth </a:t>
            </a:r>
            <a:r>
              <a:rPr lang="en-US" sz="2800" dirty="0" smtClean="0"/>
              <a:t>Policy</a:t>
            </a:r>
            <a:r>
              <a:rPr lang="cs-CZ" sz="2800" dirty="0" smtClean="0"/>
              <a:t> (SPRING)</a:t>
            </a:r>
          </a:p>
          <a:p>
            <a:r>
              <a:rPr lang="cs-CZ" sz="2800" dirty="0" smtClean="0"/>
              <a:t>Sýrie – problémy EU dosáhnout společné pozice – nejmenší společný jmenovatel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7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Izrael a Palestina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dlouhodobě pro řešení ve formě dvou států</a:t>
            </a:r>
          </a:p>
          <a:p>
            <a:r>
              <a:rPr lang="cs-CZ" dirty="0" smtClean="0"/>
              <a:t>Kritika osad</a:t>
            </a:r>
            <a:endParaRPr lang="cs-CZ" dirty="0"/>
          </a:p>
          <a:p>
            <a:r>
              <a:rPr lang="cs-CZ" dirty="0" smtClean="0"/>
              <a:t>EU součástí Kvartetu (spolu s USA, Ruskem a OSN)</a:t>
            </a:r>
          </a:p>
          <a:p>
            <a:r>
              <a:rPr lang="cs-CZ" dirty="0" smtClean="0"/>
              <a:t>Uznání Palestiny evropské státy rozdělilo (ČR proti, UK a DE se zdržely,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6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Pokrývá 6 východních zemí (Ukrajina, Bělorusko, Moldávie, Gruzie, Arménie, </a:t>
            </a:r>
            <a:r>
              <a:rPr lang="cs-CZ" dirty="0" err="1" smtClean="0"/>
              <a:t>Ázerbajdžán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Iniciováno Polskem a Švédskem</a:t>
            </a:r>
          </a:p>
          <a:p>
            <a:r>
              <a:rPr lang="cs-CZ" dirty="0" smtClean="0"/>
              <a:t>Snaha tyto země politicky i ekonomicky stabilizovat </a:t>
            </a:r>
          </a:p>
          <a:p>
            <a:r>
              <a:rPr lang="cs-CZ" dirty="0" smtClean="0"/>
              <a:t>Nástroje – asociační dohody, FTA, volný pohyb osob </a:t>
            </a:r>
          </a:p>
          <a:p>
            <a:r>
              <a:rPr lang="cs-CZ" dirty="0" smtClean="0"/>
              <a:t>Státy se hodně liší, těžko hledat společný postup</a:t>
            </a:r>
          </a:p>
          <a:p>
            <a:r>
              <a:rPr lang="cs-CZ" dirty="0" smtClean="0"/>
              <a:t>Integrace </a:t>
            </a:r>
            <a:r>
              <a:rPr lang="cs-CZ" dirty="0"/>
              <a:t>bez členství?</a:t>
            </a:r>
          </a:p>
          <a:p>
            <a:r>
              <a:rPr lang="cs-CZ" dirty="0" smtClean="0"/>
              <a:t>Soupeření se vznikající Euroasijskou unií? </a:t>
            </a:r>
          </a:p>
        </p:txBody>
      </p:sp>
    </p:spTree>
    <p:extLst>
      <p:ext uri="{BB962C8B-B14F-4D97-AF65-F5344CB8AC3E}">
        <p14:creationId xmlns:p14="http://schemas.microsoft.com/office/powerpoint/2010/main" val="15592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Ukrajina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Země mezi EU a Ruskem</a:t>
            </a:r>
          </a:p>
          <a:p>
            <a:r>
              <a:rPr lang="cs-CZ" sz="2800" dirty="0" smtClean="0"/>
              <a:t>V listopadu 2013 měla podepsat asociační dohodu – to by ji přiblížilo k EU</a:t>
            </a:r>
          </a:p>
          <a:p>
            <a:r>
              <a:rPr lang="cs-CZ" sz="2800" dirty="0" smtClean="0"/>
              <a:t>Podpora hlavně od nových členských států</a:t>
            </a:r>
          </a:p>
          <a:p>
            <a:r>
              <a:rPr lang="cs-CZ" sz="2800" dirty="0" smtClean="0"/>
              <a:t>Nizozemské odmítnutí přidružení Ukrajiny </a:t>
            </a:r>
            <a:r>
              <a:rPr lang="cs-CZ" sz="2800" smtClean="0"/>
              <a:t>v dubnu 2016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862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TurECKO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od 1963</a:t>
            </a:r>
          </a:p>
          <a:p>
            <a:r>
              <a:rPr lang="cs-CZ" dirty="0" smtClean="0"/>
              <a:t>Partnerská země v NATO</a:t>
            </a:r>
          </a:p>
          <a:p>
            <a:r>
              <a:rPr lang="cs-CZ" dirty="0" smtClean="0"/>
              <a:t>Aplikace 1987, kandidátská země od 1999</a:t>
            </a:r>
          </a:p>
          <a:p>
            <a:r>
              <a:rPr lang="cs-CZ" dirty="0" smtClean="0"/>
              <a:t>Rozhovory probíhají pomalu </a:t>
            </a:r>
          </a:p>
          <a:p>
            <a:r>
              <a:rPr lang="cs-CZ" dirty="0" smtClean="0"/>
              <a:t>Islámská země</a:t>
            </a:r>
          </a:p>
          <a:p>
            <a:r>
              <a:rPr lang="cs-CZ" dirty="0" smtClean="0"/>
              <a:t>Chudá země</a:t>
            </a:r>
          </a:p>
          <a:p>
            <a:r>
              <a:rPr lang="cs-CZ" dirty="0" smtClean="0"/>
              <a:t>Velké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7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Sousední státy a 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Spolupráce se sousedními zeměmi je z hlediska migrace klíčová</a:t>
            </a:r>
          </a:p>
          <a:p>
            <a:r>
              <a:rPr lang="cs-CZ" sz="2800" dirty="0" smtClean="0"/>
              <a:t>Tvoří nárazníkovou zónu</a:t>
            </a:r>
          </a:p>
          <a:p>
            <a:r>
              <a:rPr lang="cs-CZ" sz="2800" dirty="0" smtClean="0"/>
              <a:t>Existence readmisních dohod</a:t>
            </a:r>
          </a:p>
          <a:p>
            <a:r>
              <a:rPr lang="cs-CZ" sz="2800" dirty="0" smtClean="0"/>
              <a:t>Nejproblematičtější hranice je turecko-řecká – potřeba </a:t>
            </a:r>
            <a:r>
              <a:rPr lang="cs-CZ" sz="2800" dirty="0" err="1" smtClean="0"/>
              <a:t>kace</a:t>
            </a:r>
            <a:r>
              <a:rPr lang="cs-CZ" sz="2800" dirty="0" smtClean="0"/>
              <a:t> FRONTEX</a:t>
            </a:r>
          </a:p>
          <a:p>
            <a:r>
              <a:rPr lang="cs-CZ" sz="2800" dirty="0" smtClean="0"/>
              <a:t>Otázka otevírání kanálů legální migrace</a:t>
            </a:r>
          </a:p>
          <a:p>
            <a:r>
              <a:rPr lang="cs-CZ" sz="2800" dirty="0" smtClean="0"/>
              <a:t>Smlouva s Tureckem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220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Řada zemí v okolí EU má ambice do Unie vstoupit</a:t>
            </a:r>
          </a:p>
          <a:p>
            <a:r>
              <a:rPr lang="cs-CZ" sz="2800" dirty="0" smtClean="0"/>
              <a:t>Rozšiřování a vyjednávání o něm je velmi silným nástrojem zahraniční politiky</a:t>
            </a:r>
          </a:p>
          <a:p>
            <a:r>
              <a:rPr lang="cs-CZ" sz="2800" dirty="0" smtClean="0"/>
              <a:t>Země, které do EU chtějí vstoupit, jsou motivovány k reformám a ochotné spolupracovat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Západní Balkán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1991-1995 – válka na Balkáně</a:t>
            </a:r>
          </a:p>
          <a:p>
            <a:r>
              <a:rPr lang="cs-CZ" dirty="0" smtClean="0"/>
              <a:t>Po válce zahájen tzv. regionální přístup a finanční pomoc skrze PHARE</a:t>
            </a:r>
          </a:p>
          <a:p>
            <a:r>
              <a:rPr lang="cs-CZ" dirty="0" smtClean="0"/>
              <a:t>Snaha o bezpečnost a stabilitu</a:t>
            </a:r>
          </a:p>
          <a:p>
            <a:r>
              <a:rPr lang="cs-CZ" dirty="0" smtClean="0"/>
              <a:t>2000 – summit ve </a:t>
            </a:r>
            <a:r>
              <a:rPr lang="cs-CZ" dirty="0" err="1" smtClean="0"/>
              <a:t>Feiře</a:t>
            </a:r>
            <a:r>
              <a:rPr lang="cs-CZ" dirty="0" smtClean="0"/>
              <a:t> – zemím západního Balkánu přislíbena perspektiva členství</a:t>
            </a:r>
          </a:p>
          <a:p>
            <a:r>
              <a:rPr lang="cs-CZ" dirty="0" smtClean="0"/>
              <a:t>Zahájen Stabilizační a asociační proces (SAP)</a:t>
            </a:r>
          </a:p>
          <a:p>
            <a:r>
              <a:rPr lang="cs-CZ" dirty="0" smtClean="0"/>
              <a:t>Hlavním nástrojem Stabilizační a asociační dohody</a:t>
            </a:r>
          </a:p>
          <a:p>
            <a:r>
              <a:rPr lang="cs-CZ" dirty="0" smtClean="0"/>
              <a:t>Země zapojeny do Nástroje předvstupní pomoci (IPA)</a:t>
            </a:r>
          </a:p>
          <a:p>
            <a:r>
              <a:rPr lang="cs-CZ" dirty="0" smtClean="0"/>
              <a:t>Zrušena vízová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4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 </a:t>
            </a:r>
            <a:r>
              <a:rPr lang="cs-CZ" dirty="0"/>
              <a:t>předvstupní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roku 2007 sdružuje a nahrazuje předchozí parciální finanční programy (přes 10 </a:t>
            </a:r>
            <a:r>
              <a:rPr lang="cs-CZ" dirty="0" err="1" smtClean="0"/>
              <a:t>mld</a:t>
            </a:r>
            <a:r>
              <a:rPr lang="cs-CZ" dirty="0" smtClean="0"/>
              <a:t> EUR)</a:t>
            </a:r>
          </a:p>
          <a:p>
            <a:r>
              <a:rPr lang="cs-CZ" dirty="0" smtClean="0"/>
              <a:t>5 </a:t>
            </a:r>
            <a:r>
              <a:rPr lang="cs-CZ" dirty="0" err="1" smtClean="0"/>
              <a:t>tématických</a:t>
            </a:r>
            <a:r>
              <a:rPr lang="cs-CZ" dirty="0" smtClean="0"/>
              <a:t> oblastí:</a:t>
            </a:r>
          </a:p>
          <a:p>
            <a:r>
              <a:rPr lang="cs-CZ" dirty="0"/>
              <a:t>1) pomoc v přechodném období a budování </a:t>
            </a:r>
            <a:r>
              <a:rPr lang="cs-CZ" dirty="0" smtClean="0"/>
              <a:t>institucí </a:t>
            </a:r>
            <a:endParaRPr lang="cs-CZ" dirty="0"/>
          </a:p>
          <a:p>
            <a:r>
              <a:rPr lang="cs-CZ" dirty="0"/>
              <a:t>2) přeshraniční spolupráce (se zeměmi EU a ostatními kandidáty a potenciálními </a:t>
            </a:r>
            <a:r>
              <a:rPr lang="cs-CZ" dirty="0" smtClean="0"/>
              <a:t>kandidáty)</a:t>
            </a:r>
          </a:p>
          <a:p>
            <a:r>
              <a:rPr lang="cs-CZ" dirty="0" smtClean="0"/>
              <a:t>3</a:t>
            </a:r>
            <a:r>
              <a:rPr lang="cs-CZ" dirty="0"/>
              <a:t>) regionální rozvoj (rozvoj dopravy, životního prostředí </a:t>
            </a:r>
            <a:r>
              <a:rPr lang="cs-CZ" dirty="0" smtClean="0"/>
              <a:t>a </a:t>
            </a:r>
            <a:r>
              <a:rPr lang="cs-CZ" dirty="0"/>
              <a:t>hospodářství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4</a:t>
            </a:r>
            <a:r>
              <a:rPr lang="cs-CZ" dirty="0"/>
              <a:t>) rozvoj lidských zdrojů (posilování lidského kapitálu a boj </a:t>
            </a:r>
            <a:r>
              <a:rPr lang="cs-CZ" dirty="0" smtClean="0"/>
              <a:t>proti </a:t>
            </a:r>
            <a:r>
              <a:rPr lang="cs-CZ" dirty="0"/>
              <a:t>jakýmkoliv formám vyloučení ze společnosti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/>
              <a:t>5) rozvoj venkova</a:t>
            </a:r>
          </a:p>
        </p:txBody>
      </p:sp>
    </p:spTree>
    <p:extLst>
      <p:ext uri="{BB962C8B-B14F-4D97-AF65-F5344CB8AC3E}">
        <p14:creationId xmlns:p14="http://schemas.microsoft.com/office/powerpoint/2010/main" val="42920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rozšíření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Přineslo do Unie řadu států – názorové rozmělnění, přesun rovnováhy více na východ</a:t>
            </a:r>
          </a:p>
          <a:p>
            <a:r>
              <a:rPr lang="cs-CZ" sz="2800" dirty="0" smtClean="0"/>
              <a:t>Dvě vlny – 2004 a 2007</a:t>
            </a:r>
          </a:p>
          <a:p>
            <a:r>
              <a:rPr lang="cs-CZ" sz="2800" dirty="0" smtClean="0"/>
              <a:t>Unie na tyto státy působila už od 90. let, aby „nesešly ze správné cesty“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Kodaňská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Vznik </a:t>
            </a:r>
            <a:r>
              <a:rPr lang="cs-CZ" sz="2800" dirty="0" smtClean="0"/>
              <a:t>1993, </a:t>
            </a:r>
            <a:r>
              <a:rPr lang="cs-CZ" sz="2800" dirty="0"/>
              <a:t>jasně daná kritéria, co musí stát splňovat, aby mohl vstoupit do EU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Politická – institucionální stabilita, demokracie a právní stát, dodržování lidských práv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Ekonomická – tržní hospodářství, konkurenceschopnost</a:t>
            </a:r>
          </a:p>
          <a:p>
            <a:pPr>
              <a:lnSpc>
                <a:spcPct val="80000"/>
              </a:lnSpc>
            </a:pPr>
            <a:r>
              <a:rPr lang="cs-CZ" sz="2800" dirty="0" err="1"/>
              <a:t>Acquis</a:t>
            </a:r>
            <a:r>
              <a:rPr lang="cs-CZ" sz="2800" dirty="0"/>
              <a:t> – schopnost dostát závazkům, včetně podílení se na </a:t>
            </a:r>
            <a:r>
              <a:rPr lang="cs-CZ" sz="2800" dirty="0" smtClean="0"/>
              <a:t>HMU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Kapacita EU nový stát přijmout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1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Kondicionalita</a:t>
            </a:r>
            <a:r>
              <a:rPr lang="cs-CZ" dirty="0" smtClean="0"/>
              <a:t> a 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Členství v Unii velmi atraktivní</a:t>
            </a:r>
          </a:p>
          <a:p>
            <a:r>
              <a:rPr lang="cs-CZ" sz="2800" dirty="0" smtClean="0"/>
              <a:t>V rámci přístupu musí státy přebírat evropské </a:t>
            </a:r>
            <a:r>
              <a:rPr lang="cs-CZ" sz="2800" dirty="0" err="1" smtClean="0"/>
              <a:t>aquis</a:t>
            </a:r>
            <a:endParaRPr lang="cs-CZ" sz="2800" dirty="0" smtClean="0"/>
          </a:p>
          <a:p>
            <a:r>
              <a:rPr lang="cs-CZ" sz="2800" dirty="0" smtClean="0"/>
              <a:t>„</a:t>
            </a:r>
            <a:r>
              <a:rPr lang="cs-CZ" sz="2800" dirty="0" err="1" smtClean="0"/>
              <a:t>Power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attraction</a:t>
            </a:r>
            <a:r>
              <a:rPr lang="cs-CZ" sz="2800" dirty="0" smtClean="0"/>
              <a:t>“ – Unie si členstvím dokáže vynutit reformy</a:t>
            </a:r>
          </a:p>
          <a:p>
            <a:r>
              <a:rPr lang="cs-CZ" sz="2800" dirty="0" smtClean="0"/>
              <a:t>Možnost členství musí být uvěřitelná</a:t>
            </a:r>
          </a:p>
          <a:p>
            <a:r>
              <a:rPr lang="cs-CZ" sz="2800" dirty="0" smtClean="0"/>
              <a:t>Pro mnoho zemí je v současné chvíli členství velmi vzdálené („far shot“)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4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Kandidátské země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Makedonie (od 2005, od 2009 otevřeny přístupové rozhovory)</a:t>
            </a:r>
          </a:p>
          <a:p>
            <a:r>
              <a:rPr lang="cs-CZ" sz="2800" dirty="0" smtClean="0"/>
              <a:t>Černá hora (2010/2012)</a:t>
            </a:r>
          </a:p>
          <a:p>
            <a:r>
              <a:rPr lang="cs-CZ" sz="2800" dirty="0" smtClean="0"/>
              <a:t>Island (2010/pozastaveno)</a:t>
            </a:r>
          </a:p>
          <a:p>
            <a:r>
              <a:rPr lang="cs-CZ" sz="2800" dirty="0" smtClean="0"/>
              <a:t>Srbsko (2012/2014)</a:t>
            </a:r>
          </a:p>
          <a:p>
            <a:r>
              <a:rPr lang="cs-CZ" sz="2800" dirty="0" smtClean="0"/>
              <a:t>Turecko (1999/2005)</a:t>
            </a:r>
          </a:p>
          <a:p>
            <a:r>
              <a:rPr lang="cs-CZ" sz="2800" dirty="0" smtClean="0"/>
              <a:t>Albánie (2014)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Praktický proces rozšiřování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Jádrem jsou přístupové rozhovory</a:t>
            </a:r>
          </a:p>
          <a:p>
            <a:r>
              <a:rPr lang="cs-CZ" dirty="0" err="1" smtClean="0"/>
              <a:t>Screening</a:t>
            </a:r>
            <a:endParaRPr lang="cs-CZ" dirty="0" smtClean="0"/>
          </a:p>
          <a:p>
            <a:r>
              <a:rPr lang="cs-CZ" dirty="0" smtClean="0"/>
              <a:t>Poté otevírány jednotlivé kapitoly</a:t>
            </a:r>
          </a:p>
          <a:p>
            <a:r>
              <a:rPr lang="cs-CZ" dirty="0" smtClean="0"/>
              <a:t>Uzavírání kapitol</a:t>
            </a:r>
          </a:p>
          <a:p>
            <a:r>
              <a:rPr lang="cs-CZ" dirty="0" smtClean="0"/>
              <a:t>Stávající kandidátské země: Albánie, Makedonie, Černá hora, Srbsko, Turecko a Island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2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politika sousedství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Vytvořena v roce 2004 jako rámec vztahů se sousedními zeměmi</a:t>
            </a:r>
          </a:p>
          <a:p>
            <a:r>
              <a:rPr lang="cs-CZ" dirty="0" smtClean="0"/>
              <a:t>Prvním záměrem bylo kapitalizovat vztahy nových členských států se zeměmi Východní Evropy </a:t>
            </a:r>
          </a:p>
          <a:p>
            <a:r>
              <a:rPr lang="cs-CZ" dirty="0" smtClean="0"/>
              <a:t>Požadavek jižních zemí EU na zařazení středomořských států</a:t>
            </a:r>
          </a:p>
          <a:p>
            <a:r>
              <a:rPr lang="cs-CZ" dirty="0" smtClean="0"/>
              <a:t>Nakonec zahrnuje 16 </a:t>
            </a:r>
          </a:p>
          <a:p>
            <a:r>
              <a:rPr lang="cs-CZ" dirty="0" smtClean="0"/>
              <a:t>Snaha stabilizovat státy v sousedství</a:t>
            </a:r>
          </a:p>
          <a:p>
            <a:r>
              <a:rPr lang="cs-CZ" dirty="0" smtClean="0"/>
              <a:t>V zásadě se jedná o bilaterální vztahy mezi EU a danou konkrétní zemí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fungování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Hlavním nástrojem jsou akční plány – programy konkrétních reforem v dané zemi v různých oblastech – demokracie, přístup na trh EU, justice a vnitro</a:t>
            </a:r>
          </a:p>
          <a:p>
            <a:r>
              <a:rPr lang="cs-CZ" sz="2800" dirty="0" err="1" smtClean="0"/>
              <a:t>Prioritizace</a:t>
            </a:r>
            <a:r>
              <a:rPr lang="cs-CZ" sz="2800" dirty="0" smtClean="0"/>
              <a:t> oblastí</a:t>
            </a:r>
          </a:p>
          <a:p>
            <a:r>
              <a:rPr lang="cs-CZ" sz="2800" dirty="0" smtClean="0"/>
              <a:t>Monitorování pokroku</a:t>
            </a:r>
          </a:p>
          <a:p>
            <a:r>
              <a:rPr lang="cs-CZ" sz="2800" dirty="0" smtClean="0"/>
              <a:t>Hlavním nástrojem spolupráce je ENPI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3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2188</TotalTime>
  <Words>904</Words>
  <Application>Microsoft Office PowerPoint</Application>
  <PresentationFormat>Předvádění na obrazovce (4:3)</PresentationFormat>
  <Paragraphs>120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Century Schoolbook</vt:lpstr>
      <vt:lpstr>Wingdings</vt:lpstr>
      <vt:lpstr>Wingdings 2</vt:lpstr>
      <vt:lpstr>Arkýř</vt:lpstr>
      <vt:lpstr>EU a země v sousedství</vt:lpstr>
      <vt:lpstr>Rozšiřování EU</vt:lpstr>
      <vt:lpstr>Východní rozšíření EU</vt:lpstr>
      <vt:lpstr>Kodaňská kritéria</vt:lpstr>
      <vt:lpstr>Kondicionalita a Členství</vt:lpstr>
      <vt:lpstr>Kandidátské země EU</vt:lpstr>
      <vt:lpstr>Praktický proces rozšiřování</vt:lpstr>
      <vt:lpstr>Evropská politika sousedství</vt:lpstr>
      <vt:lpstr>Praktické fungování EPS</vt:lpstr>
      <vt:lpstr>ENPI</vt:lpstr>
      <vt:lpstr>EU a Středomoří</vt:lpstr>
      <vt:lpstr>Unie pro Středomoří</vt:lpstr>
      <vt:lpstr>EU a Maghreb</vt:lpstr>
      <vt:lpstr>EU a Arabské jaro</vt:lpstr>
      <vt:lpstr>EU a Izrael a Palestina</vt:lpstr>
      <vt:lpstr>Východní partnerství</vt:lpstr>
      <vt:lpstr>Ukrajina</vt:lpstr>
      <vt:lpstr>TurECKO</vt:lpstr>
      <vt:lpstr>Sousední státy a migrace</vt:lpstr>
      <vt:lpstr>EU a Západní Balkán</vt:lpstr>
      <vt:lpstr>Nástroj předvstupní pomoci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Close Neighbourhood</dc:title>
  <dc:creator>Martin</dc:creator>
  <cp:lastModifiedBy>Ucitel</cp:lastModifiedBy>
  <cp:revision>59</cp:revision>
  <dcterms:created xsi:type="dcterms:W3CDTF">2014-02-24T17:34:43Z</dcterms:created>
  <dcterms:modified xsi:type="dcterms:W3CDTF">2016-10-20T16:19:43Z</dcterms:modified>
</cp:coreProperties>
</file>