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0"/>
  </p:notesMasterIdLst>
  <p:sldIdLst>
    <p:sldId id="274" r:id="rId2"/>
    <p:sldId id="257" r:id="rId3"/>
    <p:sldId id="278" r:id="rId4"/>
    <p:sldId id="285" r:id="rId5"/>
    <p:sldId id="287" r:id="rId6"/>
    <p:sldId id="286" r:id="rId7"/>
    <p:sldId id="283" r:id="rId8"/>
    <p:sldId id="275" r:id="rId9"/>
    <p:sldId id="279" r:id="rId10"/>
    <p:sldId id="276" r:id="rId11"/>
    <p:sldId id="280" r:id="rId12"/>
    <p:sldId id="281" r:id="rId13"/>
    <p:sldId id="284" r:id="rId14"/>
    <p:sldId id="277" r:id="rId15"/>
    <p:sldId id="282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6242-544E-40C1-AA35-67C48BDB8BD8}" type="datetimeFigureOut">
              <a:rPr lang="cs-CZ" smtClean="0"/>
              <a:t>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96816-A43A-4DE2-8C5C-55743E24C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9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773B-E4D5-4CC6-95F7-1DD4B402FB6B}" type="datetime1">
              <a:rPr lang="cs-CZ" smtClean="0"/>
              <a:t>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9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CB3C-5F05-4C0F-9593-76D1AF3DF4B3}" type="datetime1">
              <a:rPr lang="cs-CZ" smtClean="0"/>
              <a:t>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690619C-6993-448B-AD04-CE9CF42162AB}" type="datetime1">
              <a:rPr lang="cs-CZ" smtClean="0"/>
              <a:t>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8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E7A-C088-4439-9AD5-F498A7A697F1}" type="datetime1">
              <a:rPr lang="cs-CZ" smtClean="0"/>
              <a:t>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6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2BE3B-6D93-4D1E-85B0-879555C6B93C}" type="datetime1">
              <a:rPr lang="cs-CZ" smtClean="0"/>
              <a:t>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8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7B9-EFDF-46DE-8404-EAED8D04A9A1}" type="datetime1">
              <a:rPr lang="cs-CZ" smtClean="0"/>
              <a:t>9.10.2016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0D7-927F-44BC-98B8-5380D857A63B}" type="datetime1">
              <a:rPr lang="cs-CZ" smtClean="0"/>
              <a:t>9.10.2016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A62-573D-419C-84AD-6C1366E5CE98}" type="datetime1">
              <a:rPr lang="cs-CZ" smtClean="0"/>
              <a:t>9.10.2016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0CDF-6C42-44B7-A8DB-4A85AA65FD46}" type="datetime1">
              <a:rPr lang="cs-CZ" smtClean="0"/>
              <a:t>9.10.2016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12EE-7BFD-4562-AB14-C235E9FD8473}" type="datetime1">
              <a:rPr lang="cs-CZ" smtClean="0"/>
              <a:t>9.10.2016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355B-EE79-4F73-B7A9-BCD1ECF4F01C}" type="datetime1">
              <a:rPr lang="cs-CZ" smtClean="0"/>
              <a:t>9.10.2016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2D78861-B9AF-43A2-ABB4-D3F575DBA07A}" type="datetime1">
              <a:rPr lang="cs-CZ" smtClean="0"/>
              <a:t>9.10.2016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915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250" y="643485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Politické strany a jejich vztah k EU</a:t>
            </a:r>
            <a:r>
              <a:rPr lang="cs-CZ" sz="5300" dirty="0"/>
              <a:t> </a:t>
            </a:r>
            <a:r>
              <a:rPr lang="cs-CZ" sz="5300" b="1" dirty="0"/>
              <a:t>(EVS192)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2988" y="2128838"/>
            <a:ext cx="10958512" cy="1683404"/>
          </a:xfrm>
        </p:spPr>
        <p:txBody>
          <a:bodyPr>
            <a:normAutofit lnSpcReduction="10000"/>
          </a:bodyPr>
          <a:lstStyle/>
          <a:p>
            <a:pPr lvl="0" algn="r"/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Mgr. Pavlína Janebová,  e- mail: janebova@mail.muni.cz</a:t>
            </a:r>
          </a:p>
          <a:p>
            <a:pPr lvl="0" algn="r"/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Mgr. Magda Komínková, e- mail: 363737@ mail.muni.cz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95250" y="167015"/>
            <a:ext cx="11906250" cy="95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/>
              <a:t>Politické strany a jejich vztah k EU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" y="2382832"/>
            <a:ext cx="1388919" cy="1274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</a:t>
            </a:r>
          </a:p>
        </p:txBody>
      </p:sp>
    </p:spTree>
    <p:extLst>
      <p:ext uri="{BB962C8B-B14F-4D97-AF65-F5344CB8AC3E}">
        <p14:creationId xmlns:p14="http://schemas.microsoft.com/office/powerpoint/2010/main" val="148216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nové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Hooghe, </a:t>
            </a:r>
            <a:r>
              <a:rPr lang="cs-CZ" dirty="0" err="1"/>
              <a:t>Marks</a:t>
            </a:r>
            <a:r>
              <a:rPr lang="cs-CZ" dirty="0"/>
              <a:t>, Wilson</a:t>
            </a:r>
          </a:p>
          <a:p>
            <a:pPr lvl="1"/>
            <a:r>
              <a:rPr lang="cs-CZ" dirty="0"/>
              <a:t>Zkoumají </a:t>
            </a:r>
          </a:p>
          <a:p>
            <a:pPr marL="800100" lvl="2" indent="-342900">
              <a:buFont typeface="+mj-lt"/>
              <a:buAutoNum type="arabicPeriod"/>
            </a:pPr>
            <a:r>
              <a:rPr lang="cs-CZ" dirty="0"/>
              <a:t>pravo-levou dimenzi </a:t>
            </a:r>
          </a:p>
          <a:p>
            <a:pPr lvl="3"/>
            <a:r>
              <a:rPr lang="cs-CZ" dirty="0"/>
              <a:t>ekonomické aspekty integrace</a:t>
            </a:r>
          </a:p>
          <a:p>
            <a:pPr marL="800100" lvl="2" indent="-342900">
              <a:buFont typeface="+mj-lt"/>
              <a:buAutoNum type="arabicPeriod"/>
            </a:pPr>
            <a:r>
              <a:rPr lang="cs-CZ" dirty="0"/>
              <a:t>dimenzi tzv. „nové politiky“ (GAL-TAN)</a:t>
            </a:r>
          </a:p>
          <a:p>
            <a:pPr lvl="3"/>
            <a:r>
              <a:rPr lang="cs-CZ" dirty="0"/>
              <a:t>politický aspekt integrace)</a:t>
            </a:r>
          </a:p>
          <a:p>
            <a:pPr lvl="3"/>
            <a:endParaRPr lang="cs-CZ" dirty="0"/>
          </a:p>
          <a:p>
            <a:pPr lvl="1"/>
            <a:r>
              <a:rPr lang="cs-CZ" dirty="0"/>
              <a:t>Strany na koncích spektra – spíše euroskeptické pozice; strany ve středu spíše proevropské postoje, přičemž roli hraje právě </a:t>
            </a:r>
            <a:r>
              <a:rPr lang="cs-CZ" b="1" dirty="0"/>
              <a:t>zejména dimenze „nové politiky</a:t>
            </a:r>
            <a:r>
              <a:rPr lang="cs-CZ" dirty="0"/>
              <a:t>“, tj. témat, která nelze pojmout primárně ekonomicky (azyl, životní prostředí, kulturní rozměr globalizace apod.)</a:t>
            </a:r>
          </a:p>
          <a:p>
            <a:r>
              <a:rPr lang="cs-CZ" dirty="0"/>
              <a:t>TAN strany jsou většinou ohledně témat spojených s EU „hlasitější“, než GAL strany. Důvod?</a:t>
            </a:r>
          </a:p>
          <a:p>
            <a:pPr marL="2286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29072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cs-CZ" dirty="0"/>
              <a:t>1) STRATEGIE</a:t>
            </a:r>
          </a:p>
          <a:p>
            <a:pPr lvl="1"/>
            <a:r>
              <a:rPr lang="cs-CZ" dirty="0"/>
              <a:t>Manipulace tématu evropské integrace tak, aby straně napomohlo k naplnění cíle. Cíl je v případě stran na koncích spektra restrukturace politické  soutěže. </a:t>
            </a:r>
          </a:p>
          <a:p>
            <a:pPr lvl="1"/>
            <a:r>
              <a:rPr lang="cs-CZ" dirty="0"/>
              <a:t>Populismus?</a:t>
            </a:r>
          </a:p>
          <a:p>
            <a:pPr lvl="1"/>
            <a:r>
              <a:rPr lang="cs-CZ" dirty="0"/>
              <a:t>Mainstreamovým stranám vyhovuje status quo.</a:t>
            </a:r>
          </a:p>
          <a:p>
            <a:pPr lvl="1"/>
            <a:endParaRPr lang="cs-CZ" dirty="0"/>
          </a:p>
          <a:p>
            <a:pPr marL="228600" lvl="1" indent="0">
              <a:buNone/>
            </a:pPr>
            <a:r>
              <a:rPr lang="cs-CZ" dirty="0"/>
              <a:t>2) IDEOLOGIE</a:t>
            </a:r>
          </a:p>
          <a:p>
            <a:pPr lvl="1"/>
            <a:r>
              <a:rPr lang="cs-CZ" dirty="0"/>
              <a:t>byly to mainstreamové strany, které stály u vytváření původního integračního projektu v 50. letech minulého století, a tomu odpovídá jeho obecné nastavení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387749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Netjes</a:t>
            </a:r>
            <a:r>
              <a:rPr lang="cs-CZ" dirty="0"/>
              <a:t>, </a:t>
            </a:r>
            <a:r>
              <a:rPr lang="cs-CZ" dirty="0" err="1"/>
              <a:t>Binnema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Artikulace tématu stranami na okraji spektra může způsobit snahu mainstreamových stran se (také) jasně vymezit a získat politické body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/>
              <a:t> může dojít k  destabilizaci vládních koalic a konfliktů uvnitř stran.</a:t>
            </a:r>
          </a:p>
          <a:p>
            <a:r>
              <a:rPr lang="cs-CZ" dirty="0"/>
              <a:t>Otázka:</a:t>
            </a:r>
          </a:p>
          <a:p>
            <a:pPr lvl="1"/>
            <a:r>
              <a:rPr lang="cs-CZ" dirty="0"/>
              <a:t> Jak dokážou strany na okraji spektra vzbudit pozornost elektorátu ohledně evropské integrace?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250184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92" y="1878337"/>
            <a:ext cx="7134586" cy="454451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400675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vs. opozice v členských státech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Crum</a:t>
            </a:r>
            <a:r>
              <a:rPr lang="cs-CZ" dirty="0"/>
              <a:t> </a:t>
            </a:r>
          </a:p>
          <a:p>
            <a:r>
              <a:rPr lang="cs-CZ" dirty="0"/>
              <a:t>Vláda členského státu vzhledem k institucionálnímu nastavení EU nese částečnou zodpovědnost za prosazovaná unijní opatření </a:t>
            </a:r>
          </a:p>
          <a:p>
            <a:r>
              <a:rPr lang="cs-CZ" dirty="0"/>
              <a:t>Může vést ke štěpení vládních (i opozičních) stran (srovnejte s </a:t>
            </a:r>
            <a:r>
              <a:rPr lang="cs-CZ" dirty="0" err="1"/>
              <a:t>Ladrechovým</a:t>
            </a:r>
            <a:r>
              <a:rPr lang="cs-CZ" dirty="0"/>
              <a:t> katalogem)</a:t>
            </a:r>
          </a:p>
          <a:p>
            <a:r>
              <a:rPr lang="cs-CZ" dirty="0"/>
              <a:t>Vládní strana a voliči – je třeba přizpůsobit rétoriku.</a:t>
            </a:r>
          </a:p>
          <a:p>
            <a:r>
              <a:rPr lang="cs-CZ" dirty="0"/>
              <a:t>Opozice – soutěžní vs. koluzní model</a:t>
            </a:r>
          </a:p>
          <a:p>
            <a:endParaRPr lang="cs-CZ" dirty="0"/>
          </a:p>
          <a:p>
            <a:r>
              <a:rPr lang="cs-CZ" dirty="0"/>
              <a:t>Závěr: ideologie hraje větší roli, než pozice v rámci systému.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46" y="4039186"/>
            <a:ext cx="2363372" cy="21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4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charakteru ES/EU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ES vznikla jako projekt postavený na ekonomickém sjednocení . </a:t>
            </a:r>
          </a:p>
          <a:p>
            <a:r>
              <a:rPr lang="cs-CZ" dirty="0"/>
              <a:t>Takovou povahu si zachovala i vzhledem k „</a:t>
            </a:r>
            <a:r>
              <a:rPr lang="cs-CZ" dirty="0" err="1"/>
              <a:t>euroskleróze</a:t>
            </a:r>
            <a:r>
              <a:rPr lang="cs-CZ" dirty="0"/>
              <a:t>“.</a:t>
            </a:r>
          </a:p>
          <a:p>
            <a:r>
              <a:rPr lang="cs-CZ" dirty="0"/>
              <a:t>V 80. a zejména 90. letech minulého století však došlo k posílení důrazu integračního projektu na politiky a oblasti nad rámec původních 4 svobod.</a:t>
            </a:r>
          </a:p>
          <a:p>
            <a:r>
              <a:rPr lang="cs-CZ" dirty="0"/>
              <a:t>Dobře to ilustruje např. vývoj pozic britských konzervativců a labouristů, resp. socialistické stranické rodiny.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305732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63" y="2121584"/>
            <a:ext cx="6021608" cy="3010804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664" y="2907982"/>
            <a:ext cx="3844437" cy="32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8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grünen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89" y="3281961"/>
            <a:ext cx="2466635" cy="3493373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600" y="1968959"/>
            <a:ext cx="2558858" cy="36239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49" y="1968959"/>
            <a:ext cx="2343151" cy="33125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124" y="1968959"/>
            <a:ext cx="3232351" cy="228806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50" y="4437120"/>
            <a:ext cx="1587462" cy="2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3074" name="Picture 2" descr="Výsledek obrázku pro alternative für deutschland Europawahl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36"/>
            <a:ext cx="4766310" cy="33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305" y="1833911"/>
            <a:ext cx="3027695" cy="42965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24" y="3646612"/>
            <a:ext cx="3991268" cy="28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4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 přednášky – pozitivní přístupy politických stran k </a:t>
            </a:r>
            <a:r>
              <a:rPr lang="cs-CZ" dirty="0" err="1"/>
              <a:t>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3794760"/>
          </a:xfrm>
        </p:spPr>
        <p:txBody>
          <a:bodyPr>
            <a:normAutofit/>
          </a:bodyPr>
          <a:lstStyle/>
          <a:p>
            <a:pPr lvl="3"/>
            <a:endParaRPr lang="cs-CZ" dirty="0"/>
          </a:p>
          <a:p>
            <a:r>
              <a:rPr lang="cs-CZ" dirty="0"/>
              <a:t>Vymezování  stran k integraci – motivace</a:t>
            </a:r>
          </a:p>
          <a:p>
            <a:r>
              <a:rPr lang="cs-CZ" dirty="0"/>
              <a:t>Dimenze zkoumání pozic politických stran</a:t>
            </a:r>
          </a:p>
          <a:p>
            <a:r>
              <a:rPr lang="cs-CZ" dirty="0"/>
              <a:t>Pravo-levá osa vs. „nové politiky“</a:t>
            </a:r>
          </a:p>
          <a:p>
            <a:r>
              <a:rPr lang="cs-CZ" dirty="0"/>
              <a:t>Dynamika vztahů mezi vládou a opozicí</a:t>
            </a:r>
          </a:p>
          <a:p>
            <a:r>
              <a:rPr lang="cs-CZ" dirty="0"/>
              <a:t>Změny charakteru </a:t>
            </a:r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/>
              <a:t>10. října 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76424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strany k integraci vymezují?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Pozice politické strany k jakémukoli tématu může být motivována buď ideologií nebo strategií</a:t>
            </a:r>
          </a:p>
          <a:p>
            <a:r>
              <a:rPr lang="cs-CZ" dirty="0"/>
              <a:t>Strategie – jaká pozice přinese volební zisky?</a:t>
            </a:r>
          </a:p>
          <a:p>
            <a:r>
              <a:rPr lang="cs-CZ" dirty="0"/>
              <a:t>Pozice v systému – vláda X opozice</a:t>
            </a:r>
          </a:p>
          <a:p>
            <a:r>
              <a:rPr lang="cs-CZ" dirty="0"/>
              <a:t>Pozice na spektru – střed X okraje</a:t>
            </a:r>
          </a:p>
          <a:p>
            <a:r>
              <a:rPr lang="cs-CZ" dirty="0"/>
              <a:t>Změna charakteru integračního projektu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130533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Evropské stranické rodiny a jejich vztah k EU </a:t>
            </a:r>
            <a:r>
              <a:rPr lang="cs-CZ" sz="2000" dirty="0"/>
              <a:t>(</a:t>
            </a:r>
            <a:r>
              <a:rPr lang="cs-CZ" sz="2000" dirty="0" err="1"/>
              <a:t>Marks</a:t>
            </a:r>
            <a:r>
              <a:rPr lang="cs-CZ" sz="2000" dirty="0"/>
              <a:t> 2002)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49206"/>
              </p:ext>
            </p:extLst>
          </p:nvPr>
        </p:nvGraphicFramePr>
        <p:xfrm>
          <a:off x="445769" y="1792938"/>
          <a:ext cx="11498580" cy="472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645">
                  <a:extLst>
                    <a:ext uri="{9D8B030D-6E8A-4147-A177-3AD203B41FA5}">
                      <a16:colId xmlns:a16="http://schemas.microsoft.com/office/drawing/2014/main" val="286040552"/>
                    </a:ext>
                  </a:extLst>
                </a:gridCol>
                <a:gridCol w="2874645">
                  <a:extLst>
                    <a:ext uri="{9D8B030D-6E8A-4147-A177-3AD203B41FA5}">
                      <a16:colId xmlns:a16="http://schemas.microsoft.com/office/drawing/2014/main" val="830888228"/>
                    </a:ext>
                  </a:extLst>
                </a:gridCol>
                <a:gridCol w="2874645">
                  <a:extLst>
                    <a:ext uri="{9D8B030D-6E8A-4147-A177-3AD203B41FA5}">
                      <a16:colId xmlns:a16="http://schemas.microsoft.com/office/drawing/2014/main" val="1948458499"/>
                    </a:ext>
                  </a:extLst>
                </a:gridCol>
                <a:gridCol w="2874645">
                  <a:extLst>
                    <a:ext uri="{9D8B030D-6E8A-4147-A177-3AD203B41FA5}">
                      <a16:colId xmlns:a16="http://schemas.microsoft.com/office/drawing/2014/main" val="2305994457"/>
                    </a:ext>
                  </a:extLst>
                </a:gridCol>
              </a:tblGrid>
              <a:tr h="624260">
                <a:tc>
                  <a:txBody>
                    <a:bodyPr/>
                    <a:lstStyle/>
                    <a:p>
                      <a:r>
                        <a:rPr lang="cs-CZ" dirty="0"/>
                        <a:t>Ideologická</a:t>
                      </a:r>
                      <a:r>
                        <a:rPr lang="cs-CZ" baseline="0" dirty="0"/>
                        <a:t> rodina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Ekonomická integrace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Politická</a:t>
                      </a:r>
                      <a:r>
                        <a:rPr lang="cs-CZ" baseline="0" dirty="0"/>
                        <a:t> integrace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Celkový postoj k integraci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91743"/>
                  </a:ext>
                </a:extLst>
              </a:tr>
              <a:tr h="649362">
                <a:tc>
                  <a:txBody>
                    <a:bodyPr/>
                    <a:lstStyle/>
                    <a:p>
                      <a:r>
                        <a:rPr lang="cs-CZ" b="1" dirty="0"/>
                        <a:t>Extrémní levice/komunisté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Mírně proti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91209"/>
                  </a:ext>
                </a:extLst>
              </a:tr>
              <a:tr h="574757">
                <a:tc>
                  <a:txBody>
                    <a:bodyPr/>
                    <a:lstStyle/>
                    <a:p>
                      <a:r>
                        <a:rPr lang="cs-CZ" b="1" dirty="0"/>
                        <a:t>Zelení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Mírně proti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Mírně proti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25939"/>
                  </a:ext>
                </a:extLst>
              </a:tr>
              <a:tr h="574757">
                <a:tc>
                  <a:txBody>
                    <a:bodyPr/>
                    <a:lstStyle/>
                    <a:p>
                      <a:r>
                        <a:rPr lang="cs-CZ" b="1" dirty="0"/>
                        <a:t>Sociální demokraté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Mírně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Středně až silně</a:t>
                      </a:r>
                      <a:r>
                        <a:rPr lang="cs-CZ" baseline="0" dirty="0"/>
                        <a:t> pro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679641"/>
                  </a:ext>
                </a:extLst>
              </a:tr>
              <a:tr h="574757">
                <a:tc>
                  <a:txBody>
                    <a:bodyPr/>
                    <a:lstStyle/>
                    <a:p>
                      <a:r>
                        <a:rPr lang="cs-CZ" b="1" dirty="0"/>
                        <a:t>Liberálové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</a:t>
                      </a:r>
                      <a:r>
                        <a:rPr lang="cs-CZ" baseline="0" dirty="0"/>
                        <a:t> pro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68772"/>
                  </a:ext>
                </a:extLst>
              </a:tr>
              <a:tr h="574757">
                <a:tc>
                  <a:txBody>
                    <a:bodyPr/>
                    <a:lstStyle/>
                    <a:p>
                      <a:r>
                        <a:rPr lang="cs-CZ" b="1" dirty="0"/>
                        <a:t>Křesťanští</a:t>
                      </a:r>
                      <a:r>
                        <a:rPr lang="cs-CZ" b="1" baseline="0" dirty="0"/>
                        <a:t> demokraté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86944"/>
                  </a:ext>
                </a:extLst>
              </a:tr>
              <a:tr h="574757">
                <a:tc>
                  <a:txBody>
                    <a:bodyPr/>
                    <a:lstStyle/>
                    <a:p>
                      <a:r>
                        <a:rPr lang="cs-CZ" b="1" dirty="0"/>
                        <a:t>Konzervativci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Silně proti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Mírně 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60070"/>
                  </a:ext>
                </a:extLst>
              </a:tr>
              <a:tr h="574757">
                <a:tc>
                  <a:txBody>
                    <a:bodyPr/>
                    <a:lstStyle/>
                    <a:p>
                      <a:r>
                        <a:rPr lang="cs-CZ" b="1" dirty="0"/>
                        <a:t>Extrémní pravice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Mírně proti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Silně proti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Silně proti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04624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107957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Velké Británie (2013)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1026" name="Picture 2" descr="http://3.bp.blogspot.com/-3uKXZODzlQM/UP6akKouCKI/AAAAAAAACl4/O6CcHG4O_HQ/s1600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470"/>
            <a:ext cx="6117528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59" y="2231470"/>
            <a:ext cx="6105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dirty="0"/>
              <a:t>Extrémní levice/komunisté</a:t>
            </a:r>
          </a:p>
          <a:p>
            <a:pPr fontAlgn="t"/>
            <a:r>
              <a:rPr lang="cs-CZ" dirty="0"/>
              <a:t>Zelení</a:t>
            </a:r>
          </a:p>
          <a:p>
            <a:pPr fontAlgn="t"/>
            <a:r>
              <a:rPr lang="cs-CZ" dirty="0"/>
              <a:t>Sociální demokraté</a:t>
            </a:r>
          </a:p>
          <a:p>
            <a:pPr fontAlgn="t"/>
            <a:r>
              <a:rPr lang="cs-CZ" dirty="0"/>
              <a:t>Liberálové </a:t>
            </a:r>
          </a:p>
          <a:p>
            <a:pPr fontAlgn="t"/>
            <a:r>
              <a:rPr lang="cs-CZ" dirty="0"/>
              <a:t>Křesťanští demokraté</a:t>
            </a:r>
          </a:p>
          <a:p>
            <a:pPr fontAlgn="t"/>
            <a:r>
              <a:rPr lang="cs-CZ" dirty="0"/>
              <a:t>Konzervativci</a:t>
            </a:r>
          </a:p>
          <a:p>
            <a:pPr fontAlgn="t"/>
            <a:r>
              <a:rPr lang="cs-CZ" dirty="0"/>
              <a:t>Extrémní pravice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21" y="5200650"/>
            <a:ext cx="868358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45" y="1976805"/>
            <a:ext cx="5852451" cy="444604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94514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zkoumání pozic politických stran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Hix, Lord (a další, např. van der </a:t>
            </a:r>
            <a:r>
              <a:rPr lang="cs-CZ" dirty="0" err="1"/>
              <a:t>Eijk</a:t>
            </a:r>
            <a:r>
              <a:rPr lang="cs-CZ" dirty="0"/>
              <a:t> a Franklin, </a:t>
            </a:r>
            <a:r>
              <a:rPr lang="cs-CZ" dirty="0" err="1"/>
              <a:t>Marks</a:t>
            </a:r>
            <a:r>
              <a:rPr lang="cs-CZ" dirty="0"/>
              <a:t>, Wilson a </a:t>
            </a:r>
            <a:r>
              <a:rPr lang="cs-CZ" dirty="0" err="1"/>
              <a:t>Ray</a:t>
            </a:r>
            <a:r>
              <a:rPr lang="cs-CZ" dirty="0"/>
              <a:t>…) – zařazování stran na dvě osy – levice X pravice; integrace X suverenita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dirty="0"/>
              <a:t> došli k závěru, že osy jsou kolmé a strany na ně umístěné tvoří „obrácené U“</a:t>
            </a:r>
          </a:p>
          <a:p>
            <a:r>
              <a:rPr lang="cs-CZ" dirty="0"/>
              <a:t>Problémy s metodou?</a:t>
            </a:r>
          </a:p>
          <a:p>
            <a:pPr lvl="1"/>
            <a:r>
              <a:rPr lang="cs-CZ" dirty="0"/>
              <a:t>Názory odborníků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tautologie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konceptualizace</a:t>
            </a:r>
            <a:endParaRPr lang="cs-CZ" dirty="0"/>
          </a:p>
          <a:p>
            <a:r>
              <a:rPr lang="cs-CZ" dirty="0"/>
              <a:t>Štěpení ve stranách</a:t>
            </a:r>
          </a:p>
          <a:p>
            <a:r>
              <a:rPr lang="cs-CZ" dirty="0"/>
              <a:t>Tři bloky – levice a pravý střed, které jsou koherentní na levo-pravém kontinuu; pro-evropské strany, koherentní na ose „suverenita X integrace“ – napříč předchozími dvěma bloky</a:t>
            </a:r>
          </a:p>
          <a:p>
            <a:r>
              <a:rPr lang="cs-CZ" dirty="0"/>
              <a:t>Vliv východního rozšíření?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402276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Obrácená „U“ křivka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6082748" y="2279374"/>
            <a:ext cx="26504" cy="42937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756991" y="4333460"/>
            <a:ext cx="4704521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Volný tvar 13"/>
          <p:cNvSpPr/>
          <p:nvPr/>
        </p:nvSpPr>
        <p:spPr>
          <a:xfrm rot="10596469">
            <a:off x="4359964" y="2925416"/>
            <a:ext cx="3260036" cy="2816088"/>
          </a:xfrm>
          <a:custGeom>
            <a:avLst/>
            <a:gdLst>
              <a:gd name="connsiteX0" fmla="*/ 0 w 3538330"/>
              <a:gd name="connsiteY0" fmla="*/ 0 h 2663692"/>
              <a:gd name="connsiteX1" fmla="*/ 1524000 w 3538330"/>
              <a:gd name="connsiteY1" fmla="*/ 2663687 h 2663692"/>
              <a:gd name="connsiteX2" fmla="*/ 3538330 w 3538330"/>
              <a:gd name="connsiteY2" fmla="*/ 26504 h 2663692"/>
              <a:gd name="connsiteX3" fmla="*/ 3538330 w 3538330"/>
              <a:gd name="connsiteY3" fmla="*/ 26504 h 266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330" h="2663692">
                <a:moveTo>
                  <a:pt x="0" y="0"/>
                </a:moveTo>
                <a:cubicBezTo>
                  <a:pt x="467139" y="1329635"/>
                  <a:pt x="934278" y="2659270"/>
                  <a:pt x="1524000" y="2663687"/>
                </a:cubicBezTo>
                <a:cubicBezTo>
                  <a:pt x="2113722" y="2668104"/>
                  <a:pt x="3538330" y="26504"/>
                  <a:pt x="3538330" y="26504"/>
                </a:cubicBezTo>
                <a:lnTo>
                  <a:pt x="3538330" y="2650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981198" y="4241560"/>
            <a:ext cx="205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Levice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560902" y="4333460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Pravice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14122" y="1942959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integraci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068419" y="6203746"/>
            <a:ext cx="20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Proti integraci</a:t>
            </a:r>
          </a:p>
        </p:txBody>
      </p:sp>
    </p:spTree>
    <p:extLst>
      <p:ext uri="{BB962C8B-B14F-4D97-AF65-F5344CB8AC3E}">
        <p14:creationId xmlns:p14="http://schemas.microsoft.com/office/powerpoint/2010/main" val="2869325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2499</TotalTime>
  <Words>914</Words>
  <Application>Microsoft Office PowerPoint</Application>
  <PresentationFormat>Širokoúhlá obrazovka</PresentationFormat>
  <Paragraphs>133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Pruhy</vt:lpstr>
      <vt:lpstr>Politické strany a jejich vztah k EU (EVS192) </vt:lpstr>
      <vt:lpstr>obsah přednášky – pozitivní přístupy politických stran k eu</vt:lpstr>
      <vt:lpstr>Jak se strany k integraci vymezují?</vt:lpstr>
      <vt:lpstr>Evropské stranické rodiny a jejich vztah k EU (Marks 2002)</vt:lpstr>
      <vt:lpstr>Příklad Velké Británie (2013)</vt:lpstr>
      <vt:lpstr>Příklady?</vt:lpstr>
      <vt:lpstr>Prezentace aplikace PowerPoint</vt:lpstr>
      <vt:lpstr>Dimenze zkoumání pozic politických stran</vt:lpstr>
      <vt:lpstr>Obrácená „U“ křivka</vt:lpstr>
      <vt:lpstr>Dimenze nové politiky</vt:lpstr>
      <vt:lpstr>vysvětlení</vt:lpstr>
      <vt:lpstr>vysvětlení II</vt:lpstr>
      <vt:lpstr>Prezentace aplikace PowerPoint</vt:lpstr>
      <vt:lpstr>vláda vs. opozice v členských státech EU</vt:lpstr>
      <vt:lpstr>Změny charakteru ES/EU</vt:lpstr>
      <vt:lpstr>úkol</vt:lpstr>
      <vt:lpstr>die grünen</vt:lpstr>
      <vt:lpstr>alternative für deutschland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 Komínková</dc:creator>
  <cp:lastModifiedBy>Magda Komínková</cp:lastModifiedBy>
  <cp:revision>93</cp:revision>
  <dcterms:created xsi:type="dcterms:W3CDTF">2016-09-05T14:22:46Z</dcterms:created>
  <dcterms:modified xsi:type="dcterms:W3CDTF">2016-10-10T14:30:07Z</dcterms:modified>
</cp:coreProperties>
</file>