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0"/>
  </p:notesMasterIdLst>
  <p:sldIdLst>
    <p:sldId id="274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58" r:id="rId10"/>
    <p:sldId id="259" r:id="rId11"/>
    <p:sldId id="276" r:id="rId12"/>
    <p:sldId id="277" r:id="rId13"/>
    <p:sldId id="279" r:id="rId14"/>
    <p:sldId id="278" r:id="rId15"/>
    <p:sldId id="260" r:id="rId16"/>
    <p:sldId id="280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6242-544E-40C1-AA35-67C48BDB8BD8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96816-A43A-4DE2-8C5C-55743E24C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9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773B-E4D5-4CC6-95F7-1DD4B402FB6B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90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CB3C-5F05-4C0F-9593-76D1AF3DF4B3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690619C-6993-448B-AD04-CE9CF42162AB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8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E7A-C088-4439-9AD5-F498A7A697F1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65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12BE3B-6D93-4D1E-85B0-879555C6B93C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78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D7B9-EFDF-46DE-8404-EAED8D04A9A1}" type="datetime1">
              <a:rPr lang="cs-CZ" smtClean="0"/>
              <a:t>17.10.2016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6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A0D7-927F-44BC-98B8-5380D857A63B}" type="datetime1">
              <a:rPr lang="cs-CZ" smtClean="0"/>
              <a:t>17.10.2016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58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CA62-573D-419C-84AD-6C1366E5CE98}" type="datetime1">
              <a:rPr lang="cs-CZ" smtClean="0"/>
              <a:t>17.10.2016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0CDF-6C42-44B7-A8DB-4A85AA65FD46}" type="datetime1">
              <a:rPr lang="cs-CZ" smtClean="0"/>
              <a:t>17.10.2016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1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12EE-7BFD-4562-AB14-C235E9FD8473}" type="datetime1">
              <a:rPr lang="cs-CZ" smtClean="0"/>
              <a:t>17.10.2016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355B-EE79-4F73-B7A9-BCD1ECF4F01C}" type="datetime1">
              <a:rPr lang="cs-CZ" smtClean="0"/>
              <a:t>17.10.2016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5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2D78861-B9AF-43A2-ABB4-D3F575DBA07A}" type="datetime1">
              <a:rPr lang="cs-CZ" smtClean="0"/>
              <a:t>17.10.2016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/>
              <a:t>EVS192 Politické strany a jejich vztah k EU na národní a nadnárodní úrovní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D338B83-F11F-45ED-96D5-9A578A154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915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s.manifesto-project.wzb.eu/mpdb-shiny/cmp_dashboard_datas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250" y="643485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Politické strany a jejich vztah k EU</a:t>
            </a:r>
            <a:r>
              <a:rPr lang="cs-CZ" sz="5300" dirty="0"/>
              <a:t> </a:t>
            </a:r>
            <a:r>
              <a:rPr lang="cs-CZ" sz="5300" b="1" dirty="0"/>
              <a:t>(EVS192)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2988" y="2128838"/>
            <a:ext cx="10958512" cy="1683404"/>
          </a:xfrm>
        </p:spPr>
        <p:txBody>
          <a:bodyPr>
            <a:normAutofit lnSpcReduction="10000"/>
          </a:bodyPr>
          <a:lstStyle/>
          <a:p>
            <a:pPr lvl="0" algn="r"/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endParaRPr lang="cs-CZ" b="1" dirty="0">
              <a:solidFill>
                <a:schemeClr val="bg2">
                  <a:lumMod val="75000"/>
                </a:schemeClr>
              </a:solidFill>
            </a:endParaRPr>
          </a:p>
          <a:p>
            <a:pPr lvl="0" algn="r"/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Mgr. Pavlína Janebová,  e- mail: janebova@mail.muni.cz</a:t>
            </a:r>
          </a:p>
          <a:p>
            <a:pPr lvl="0" algn="r"/>
            <a:r>
              <a:rPr lang="cs-CZ" b="1" dirty="0">
                <a:solidFill>
                  <a:schemeClr val="bg2">
                    <a:lumMod val="75000"/>
                  </a:schemeClr>
                </a:solidFill>
              </a:rPr>
              <a:t>Mgr. Magda Komínková, e- mail: 363737@ mail.muni.cz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95250" y="167015"/>
            <a:ext cx="11906250" cy="952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u="sng"/>
              <a:t>Politické strany a jejich vztah k EU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" y="2382832"/>
            <a:ext cx="1388919" cy="1274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</a:t>
            </a:r>
          </a:p>
        </p:txBody>
      </p:sp>
    </p:spTree>
    <p:extLst>
      <p:ext uri="{BB962C8B-B14F-4D97-AF65-F5344CB8AC3E}">
        <p14:creationId xmlns:p14="http://schemas.microsoft.com/office/powerpoint/2010/main" val="6387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Strany podporující integraci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cs-CZ" dirty="0"/>
              <a:t>Politická integrace</a:t>
            </a:r>
            <a:endParaRPr lang="cs-CZ" b="1" dirty="0"/>
          </a:p>
          <a:p>
            <a:pPr lvl="1" fontAlgn="t"/>
            <a:r>
              <a:rPr lang="cs-CZ" dirty="0"/>
              <a:t>Sociální demokraté</a:t>
            </a:r>
          </a:p>
          <a:p>
            <a:pPr lvl="1" fontAlgn="t"/>
            <a:r>
              <a:rPr lang="cs-CZ" dirty="0"/>
              <a:t>Liberálové </a:t>
            </a:r>
          </a:p>
          <a:p>
            <a:pPr lvl="1" fontAlgn="t"/>
            <a:r>
              <a:rPr lang="cs-CZ" dirty="0"/>
              <a:t>Křesťanští demokraté</a:t>
            </a:r>
          </a:p>
          <a:p>
            <a:pPr lvl="1" fontAlgn="t"/>
            <a:r>
              <a:rPr lang="cs-CZ" dirty="0"/>
              <a:t>Zelení </a:t>
            </a:r>
          </a:p>
          <a:p>
            <a:endParaRPr lang="cs-CZ" dirty="0"/>
          </a:p>
          <a:p>
            <a:r>
              <a:rPr lang="cs-CZ" dirty="0"/>
              <a:t>Ekonomická integrace</a:t>
            </a:r>
          </a:p>
          <a:p>
            <a:pPr lvl="1" fontAlgn="t"/>
            <a:r>
              <a:rPr lang="cs-CZ" dirty="0"/>
              <a:t>Liberálové </a:t>
            </a:r>
          </a:p>
          <a:p>
            <a:pPr lvl="1" fontAlgn="t"/>
            <a:r>
              <a:rPr lang="cs-CZ" dirty="0"/>
              <a:t>Křesťanští demokraté</a:t>
            </a:r>
          </a:p>
          <a:p>
            <a:pPr lvl="1" fontAlgn="t"/>
            <a:r>
              <a:rPr lang="cs-CZ" dirty="0"/>
              <a:t>(Konzervativci)</a:t>
            </a:r>
          </a:p>
          <a:p>
            <a:endParaRPr lang="cs-CZ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99" y="2220717"/>
            <a:ext cx="4762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demokraté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Sozialdemokratische Partei Österreichs</a:t>
            </a:r>
            <a:r>
              <a:rPr lang="de-DE" dirty="0"/>
              <a:t>, </a:t>
            </a:r>
            <a:r>
              <a:rPr lang="de-DE" i="1" dirty="0"/>
              <a:t>SPÖ</a:t>
            </a:r>
            <a:r>
              <a:rPr lang="cs-CZ" dirty="0"/>
              <a:t> (AT)</a:t>
            </a:r>
          </a:p>
          <a:p>
            <a:pPr lvl="1"/>
            <a:r>
              <a:rPr lang="cs-CZ" dirty="0"/>
              <a:t>Podporuje aktivní evropskou politiku zejména v sociální oblasti </a:t>
            </a:r>
          </a:p>
          <a:p>
            <a:r>
              <a:rPr lang="da-DK" i="1" dirty="0"/>
              <a:t>Socialdemokraterne</a:t>
            </a:r>
            <a:r>
              <a:rPr lang="cs-CZ" i="1" dirty="0"/>
              <a:t> </a:t>
            </a:r>
            <a:r>
              <a:rPr lang="cs-CZ" dirty="0"/>
              <a:t>(DK)</a:t>
            </a:r>
            <a:r>
              <a:rPr lang="da-DK" dirty="0"/>
              <a:t> 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Důležitá spolupráce se všemi členy při řešení krize a členství v EU poskytuje  možnost ovlivnit, jak bude budoucí podoba z Unie.</a:t>
            </a:r>
          </a:p>
          <a:p>
            <a:r>
              <a:rPr lang="cs-CZ" i="1" dirty="0" err="1"/>
              <a:t>Parti</a:t>
            </a:r>
            <a:r>
              <a:rPr lang="cs-CZ" i="1" dirty="0"/>
              <a:t> </a:t>
            </a:r>
            <a:r>
              <a:rPr lang="cs-CZ" i="1" dirty="0" err="1"/>
              <a:t>socialiste</a:t>
            </a:r>
            <a:r>
              <a:rPr lang="cs-CZ" i="1" dirty="0"/>
              <a:t>, PS </a:t>
            </a:r>
            <a:r>
              <a:rPr lang="cs-CZ" dirty="0"/>
              <a:t>(F)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„silná Evropa je základ“</a:t>
            </a:r>
          </a:p>
          <a:p>
            <a:r>
              <a:rPr lang="de-DE" i="1" dirty="0"/>
              <a:t>Sozialdemokratische Partei Deutschlands</a:t>
            </a:r>
            <a:r>
              <a:rPr lang="de-DE" dirty="0"/>
              <a:t>, </a:t>
            </a:r>
            <a:r>
              <a:rPr lang="de-DE" i="1" dirty="0"/>
              <a:t>SPD</a:t>
            </a:r>
            <a:r>
              <a:rPr lang="cs-CZ" dirty="0"/>
              <a:t> (DE)</a:t>
            </a:r>
          </a:p>
          <a:p>
            <a:pPr lvl="1"/>
            <a:r>
              <a:rPr lang="cs-CZ" dirty="0"/>
              <a:t>Společná ochrana spotřebitelů, sociální jistoty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286" y="1806746"/>
            <a:ext cx="1619250" cy="809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181" y="2616371"/>
            <a:ext cx="1709390" cy="6581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911" y="3655528"/>
            <a:ext cx="1356779" cy="8819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572" y="4537434"/>
            <a:ext cx="1247628" cy="12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839" y="2209709"/>
            <a:ext cx="9784080" cy="4206240"/>
          </a:xfrm>
        </p:spPr>
        <p:txBody>
          <a:bodyPr>
            <a:normAutofit/>
          </a:bodyPr>
          <a:lstStyle/>
          <a:p>
            <a:r>
              <a:rPr lang="cs-CZ" i="1" dirty="0" err="1"/>
              <a:t>Liberalerna</a:t>
            </a:r>
            <a:r>
              <a:rPr lang="cs-CZ" dirty="0"/>
              <a:t>, L (SE)</a:t>
            </a:r>
          </a:p>
          <a:p>
            <a:pPr lvl="1"/>
            <a:r>
              <a:rPr lang="cs-CZ" dirty="0"/>
              <a:t>Nejvíce proevropská strana ve Švédsku, ale nesouhlasí se současným stavem – prohloubení v některých oblastech</a:t>
            </a:r>
          </a:p>
          <a:p>
            <a:r>
              <a:rPr lang="cs-CZ" b="1" i="1" dirty="0"/>
              <a:t> </a:t>
            </a:r>
            <a:r>
              <a:rPr lang="cs-CZ" i="1" dirty="0" err="1"/>
              <a:t>Liberal</a:t>
            </a:r>
            <a:r>
              <a:rPr lang="cs-CZ" i="1" dirty="0"/>
              <a:t> </a:t>
            </a:r>
            <a:r>
              <a:rPr lang="cs-CZ" i="1" dirty="0" err="1"/>
              <a:t>Democrats</a:t>
            </a:r>
            <a:r>
              <a:rPr lang="cs-CZ" i="1" dirty="0"/>
              <a:t> </a:t>
            </a:r>
            <a:r>
              <a:rPr lang="cs-CZ" dirty="0"/>
              <a:t>(GB)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The Liberal Democrats remain a proudly pro-European party</a:t>
            </a:r>
            <a:r>
              <a:rPr lang="cs-CZ" dirty="0"/>
              <a:t>"</a:t>
            </a:r>
          </a:p>
          <a:p>
            <a:endParaRPr lang="cs-CZ" dirty="0"/>
          </a:p>
          <a:p>
            <a:r>
              <a:rPr lang="en-US" i="1" dirty="0"/>
              <a:t>Magyar </a:t>
            </a:r>
            <a:r>
              <a:rPr lang="en-US" i="1" dirty="0" err="1"/>
              <a:t>Liberális</a:t>
            </a:r>
            <a:r>
              <a:rPr lang="en-US" i="1" dirty="0"/>
              <a:t> </a:t>
            </a:r>
            <a:r>
              <a:rPr lang="en-US" i="1" dirty="0" err="1"/>
              <a:t>Párt</a:t>
            </a:r>
            <a:r>
              <a:rPr lang="en-US" dirty="0"/>
              <a:t>, </a:t>
            </a:r>
            <a:r>
              <a:rPr lang="en-US" i="1" dirty="0" err="1"/>
              <a:t>Liberálisok</a:t>
            </a:r>
            <a:r>
              <a:rPr lang="cs-CZ" dirty="0"/>
              <a:t>,</a:t>
            </a:r>
            <a:r>
              <a:rPr lang="en-US" dirty="0"/>
              <a:t> MLP</a:t>
            </a:r>
            <a:r>
              <a:rPr lang="cs-CZ" dirty="0"/>
              <a:t> (HU)</a:t>
            </a:r>
          </a:p>
          <a:p>
            <a:endParaRPr lang="cs-CZ" dirty="0"/>
          </a:p>
          <a:p>
            <a:r>
              <a:rPr lang="cs-CZ" i="1" dirty="0" err="1"/>
              <a:t>Radikale</a:t>
            </a:r>
            <a:r>
              <a:rPr lang="cs-CZ" i="1" dirty="0"/>
              <a:t> </a:t>
            </a:r>
            <a:r>
              <a:rPr lang="cs-CZ" i="1" dirty="0" err="1"/>
              <a:t>Venstre</a:t>
            </a:r>
            <a:r>
              <a:rPr lang="cs-CZ" i="1" dirty="0"/>
              <a:t> </a:t>
            </a:r>
            <a:r>
              <a:rPr lang="cs-CZ" dirty="0"/>
              <a:t>(DK)</a:t>
            </a:r>
          </a:p>
          <a:p>
            <a:pPr lvl="1"/>
            <a:r>
              <a:rPr lang="cs-CZ" dirty="0"/>
              <a:t>Pouze evropská spolupráce je šancí na řešení současné situace ve světě.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516" y="2158548"/>
            <a:ext cx="1332966" cy="11958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886" y="4112416"/>
            <a:ext cx="1225394" cy="12253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393" y="5241107"/>
            <a:ext cx="2886075" cy="6096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017" y="2804788"/>
            <a:ext cx="1510510" cy="10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zelení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34511"/>
            <a:ext cx="1672235" cy="1672235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err="1"/>
              <a:t>Comhaontas</a:t>
            </a:r>
            <a:r>
              <a:rPr lang="cs-CZ" i="1" dirty="0"/>
              <a:t> </a:t>
            </a:r>
            <a:r>
              <a:rPr lang="cs-CZ" i="1" dirty="0" err="1"/>
              <a:t>Glas</a:t>
            </a:r>
            <a:r>
              <a:rPr lang="cs-CZ" i="1" dirty="0"/>
              <a:t> </a:t>
            </a:r>
            <a:r>
              <a:rPr lang="cs-CZ" dirty="0"/>
              <a:t>(IE)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i="1" dirty="0" err="1"/>
              <a:t>Partido</a:t>
            </a:r>
            <a:r>
              <a:rPr lang="cs-CZ" i="1" dirty="0"/>
              <a:t> </a:t>
            </a:r>
            <a:r>
              <a:rPr lang="cs-CZ" i="1" dirty="0" err="1"/>
              <a:t>Ecologista</a:t>
            </a:r>
            <a:r>
              <a:rPr lang="cs-CZ" i="1" dirty="0"/>
              <a:t> "Os </a:t>
            </a:r>
            <a:r>
              <a:rPr lang="cs-CZ" i="1" dirty="0" err="1"/>
              <a:t>Verdes</a:t>
            </a:r>
            <a:r>
              <a:rPr lang="cs-CZ" i="1" dirty="0"/>
              <a:t>„, PEV </a:t>
            </a:r>
            <a:r>
              <a:rPr lang="cs-CZ" dirty="0"/>
              <a:t>(PT) </a:t>
            </a:r>
          </a:p>
          <a:p>
            <a:endParaRPr lang="cs-CZ" dirty="0"/>
          </a:p>
          <a:p>
            <a:r>
              <a:rPr lang="cs-CZ" i="1" dirty="0"/>
              <a:t> </a:t>
            </a:r>
            <a:r>
              <a:rPr lang="de-DE" i="1" dirty="0"/>
              <a:t>Die Grünen – Die Grüne Alternative</a:t>
            </a:r>
            <a:r>
              <a:rPr lang="cs-CZ" i="1" dirty="0"/>
              <a:t> (AT)</a:t>
            </a:r>
          </a:p>
          <a:p>
            <a:endParaRPr lang="cs-CZ" i="1" dirty="0"/>
          </a:p>
          <a:p>
            <a:r>
              <a:rPr lang="cs-CZ" i="1" dirty="0"/>
              <a:t> </a:t>
            </a:r>
            <a:r>
              <a:rPr lang="cs-CZ" i="1" dirty="0" err="1"/>
              <a:t>Bündnis</a:t>
            </a:r>
            <a:r>
              <a:rPr lang="cs-CZ" i="1" dirty="0"/>
              <a:t> 90/Die </a:t>
            </a:r>
            <a:r>
              <a:rPr lang="cs-CZ" i="1" dirty="0" err="1"/>
              <a:t>Grünen</a:t>
            </a:r>
            <a:r>
              <a:rPr lang="cs-CZ" i="1" dirty="0"/>
              <a:t> (DE)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73" y="1792936"/>
            <a:ext cx="1108566" cy="16969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344" y="3034399"/>
            <a:ext cx="1126469" cy="11321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344" y="4192797"/>
            <a:ext cx="1706880" cy="10396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97" y="5258738"/>
            <a:ext cx="1932432" cy="11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Křesťanští demokraté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i="1" dirty="0"/>
              <a:t>Christlich Demokratische Union Deutschlands</a:t>
            </a:r>
            <a:r>
              <a:rPr lang="de-DE" dirty="0"/>
              <a:t>, CDU</a:t>
            </a:r>
            <a:r>
              <a:rPr lang="cs-CZ" dirty="0"/>
              <a:t> (DE)</a:t>
            </a:r>
          </a:p>
          <a:p>
            <a:pPr lvl="1"/>
            <a:r>
              <a:rPr lang="cs-CZ" dirty="0"/>
              <a:t>V podstatě </a:t>
            </a:r>
            <a:r>
              <a:rPr lang="cs-CZ" dirty="0" err="1"/>
              <a:t>nejproevropštější</a:t>
            </a:r>
            <a:r>
              <a:rPr lang="cs-CZ" dirty="0"/>
              <a:t> strana v DE – role AM</a:t>
            </a:r>
          </a:p>
          <a:p>
            <a:r>
              <a:rPr lang="cs-CZ" i="1" dirty="0" err="1"/>
              <a:t>Christlich-Soziale</a:t>
            </a:r>
            <a:r>
              <a:rPr lang="cs-CZ" i="1" dirty="0"/>
              <a:t> Union in </a:t>
            </a:r>
            <a:r>
              <a:rPr lang="cs-CZ" i="1" dirty="0" err="1"/>
              <a:t>Bayern</a:t>
            </a:r>
            <a:r>
              <a:rPr lang="cs-CZ" i="1" dirty="0"/>
              <a:t>, CSU </a:t>
            </a:r>
            <a:r>
              <a:rPr lang="cs-CZ" dirty="0"/>
              <a:t>(DE)</a:t>
            </a:r>
          </a:p>
          <a:p>
            <a:pPr lvl="1"/>
            <a:r>
              <a:rPr lang="cs-CZ"/>
              <a:t> o </a:t>
            </a:r>
            <a:r>
              <a:rPr lang="cs-CZ" dirty="0"/>
              <a:t>hodně konzervativnější , než CDU</a:t>
            </a:r>
          </a:p>
          <a:p>
            <a:pPr lvl="2"/>
            <a:endParaRPr lang="cs-CZ" dirty="0"/>
          </a:p>
          <a:p>
            <a:endParaRPr lang="cs-CZ" dirty="0"/>
          </a:p>
          <a:p>
            <a:r>
              <a:rPr lang="cs-CZ" dirty="0" err="1"/>
              <a:t>Kristdemokraterna</a:t>
            </a:r>
            <a:r>
              <a:rPr lang="cs-CZ" dirty="0"/>
              <a:t>, KD (DK)</a:t>
            </a:r>
          </a:p>
          <a:p>
            <a:pPr lvl="1"/>
            <a:r>
              <a:rPr lang="cs-CZ" dirty="0"/>
              <a:t>Obecná podpora členství</a:t>
            </a:r>
          </a:p>
          <a:p>
            <a:pPr lvl="1"/>
            <a:r>
              <a:rPr lang="cs-CZ" dirty="0"/>
              <a:t>Proti výjimkám z členství</a:t>
            </a:r>
          </a:p>
          <a:p>
            <a:endParaRPr lang="cs-CZ" dirty="0"/>
          </a:p>
          <a:p>
            <a:r>
              <a:rPr lang="cs-CZ" dirty="0" err="1"/>
              <a:t>Partido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, PP (ES) </a:t>
            </a:r>
          </a:p>
          <a:p>
            <a:pPr lvl="1"/>
            <a:r>
              <a:rPr lang="cs-CZ" dirty="0"/>
              <a:t>„EU musí více spolupracovat na řešení krize“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854" y="1883134"/>
            <a:ext cx="2080603" cy="12458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39" y="3637375"/>
            <a:ext cx="1291608" cy="12994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266" y="5252124"/>
            <a:ext cx="1304849" cy="12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1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Témata, kterým se strany věnují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Politická oblast</a:t>
            </a:r>
          </a:p>
          <a:p>
            <a:pPr lvl="1"/>
            <a:r>
              <a:rPr lang="cs-CZ" dirty="0"/>
              <a:t>Ekologie</a:t>
            </a:r>
          </a:p>
          <a:p>
            <a:pPr lvl="1"/>
            <a:r>
              <a:rPr lang="cs-CZ" dirty="0"/>
              <a:t>Rovnost příležitostí</a:t>
            </a:r>
          </a:p>
          <a:p>
            <a:pPr lvl="1"/>
            <a:r>
              <a:rPr lang="cs-CZ" dirty="0"/>
              <a:t>Genderová rovnost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Ekonomická oblast</a:t>
            </a:r>
          </a:p>
          <a:p>
            <a:pPr lvl="1"/>
            <a:r>
              <a:rPr lang="cs-CZ" dirty="0"/>
              <a:t>Jednotný trh</a:t>
            </a:r>
          </a:p>
          <a:p>
            <a:pPr lvl="1"/>
            <a:r>
              <a:rPr lang="cs-CZ" dirty="0"/>
              <a:t>Odstranění bariér</a:t>
            </a:r>
          </a:p>
          <a:p>
            <a:pPr lvl="1"/>
            <a:r>
              <a:rPr lang="cs-CZ" dirty="0"/>
              <a:t>Bezcelní prostor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418337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Migrace</a:t>
            </a:r>
          </a:p>
          <a:p>
            <a:r>
              <a:rPr lang="cs-CZ" dirty="0"/>
              <a:t>Hospodářská krize</a:t>
            </a:r>
          </a:p>
          <a:p>
            <a:r>
              <a:rPr lang="cs-CZ" dirty="0"/>
              <a:t>Růst nacionalismu</a:t>
            </a:r>
          </a:p>
          <a:p>
            <a:r>
              <a:rPr lang="cs-CZ" dirty="0"/>
              <a:t>Populismus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912319"/>
            <a:ext cx="3958316" cy="2168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191" y="4200070"/>
            <a:ext cx="3005137" cy="20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fiktivního programu strany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Přihlašování v </a:t>
            </a:r>
            <a:r>
              <a:rPr lang="cs-CZ" dirty="0" err="1"/>
              <a:t>ISu</a:t>
            </a:r>
            <a:r>
              <a:rPr lang="cs-CZ" dirty="0"/>
              <a:t> od 24. 10. 2016 do 30. 10. 2016</a:t>
            </a:r>
          </a:p>
          <a:p>
            <a:r>
              <a:rPr lang="cs-CZ" dirty="0"/>
              <a:t> 4 skupiny</a:t>
            </a:r>
          </a:p>
          <a:p>
            <a:pPr lvl="1"/>
            <a:r>
              <a:rPr lang="cs-CZ" dirty="0"/>
              <a:t>Konzervativci</a:t>
            </a:r>
          </a:p>
          <a:p>
            <a:pPr lvl="1"/>
            <a:r>
              <a:rPr lang="cs-CZ" dirty="0"/>
              <a:t>Sociální demokraté</a:t>
            </a:r>
          </a:p>
          <a:p>
            <a:pPr lvl="1"/>
            <a:r>
              <a:rPr lang="cs-CZ" dirty="0"/>
              <a:t>Lidovci</a:t>
            </a:r>
          </a:p>
          <a:p>
            <a:pPr lvl="1"/>
            <a:r>
              <a:rPr lang="cs-CZ" dirty="0"/>
              <a:t>Krajní pravice</a:t>
            </a:r>
          </a:p>
          <a:p>
            <a:r>
              <a:rPr lang="cs-CZ" dirty="0"/>
              <a:t>Čtyřčlenné skupiny (jedna pětičlenná)</a:t>
            </a:r>
          </a:p>
          <a:p>
            <a:r>
              <a:rPr lang="cs-CZ" dirty="0"/>
              <a:t>Nejedná se o seminární práci!</a:t>
            </a:r>
          </a:p>
          <a:p>
            <a:r>
              <a:rPr lang="cs-CZ" dirty="0"/>
              <a:t>Formální požadavky</a:t>
            </a:r>
          </a:p>
          <a:p>
            <a:pPr lvl="1"/>
            <a:r>
              <a:rPr lang="cs-CZ" dirty="0"/>
              <a:t>Hesla</a:t>
            </a:r>
          </a:p>
          <a:p>
            <a:pPr lvl="1"/>
            <a:r>
              <a:rPr lang="cs-CZ" dirty="0"/>
              <a:t>Strukturovaný text</a:t>
            </a:r>
          </a:p>
          <a:p>
            <a:pPr lvl="1"/>
            <a:r>
              <a:rPr lang="cs-CZ" dirty="0"/>
              <a:t>Grafické prvky</a:t>
            </a:r>
          </a:p>
          <a:p>
            <a:r>
              <a:rPr lang="cs-CZ" dirty="0"/>
              <a:t>Představení na hodinách 10 a 11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311764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– </a:t>
            </a:r>
            <a:r>
              <a:rPr lang="cs-CZ" dirty="0" err="1"/>
              <a:t>oxforská</a:t>
            </a:r>
            <a:r>
              <a:rPr lang="cs-CZ" dirty="0"/>
              <a:t> debata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Teze: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200" dirty="0"/>
              <a:t>Ve volbách do Evropského parlamentu má být 50 % poslanců voleno v celoevropském obvodu v rámci kandidátních listin evropských politických stran.</a:t>
            </a: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229224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 – “POZITIVNÍ PŘÍSTUP” K EU NA NÁRODNÍ ÚROVNI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18338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 identifikovat postoj strany?</a:t>
            </a:r>
          </a:p>
          <a:p>
            <a:r>
              <a:rPr lang="cs-CZ" dirty="0"/>
              <a:t>Proevropské strany</a:t>
            </a:r>
          </a:p>
          <a:p>
            <a:r>
              <a:rPr lang="cs-CZ" dirty="0"/>
              <a:t>Dva typy přístupu k integraci</a:t>
            </a:r>
          </a:p>
          <a:p>
            <a:r>
              <a:rPr lang="cs-CZ" dirty="0"/>
              <a:t>Konkrétní strany</a:t>
            </a:r>
          </a:p>
          <a:p>
            <a:pPr lvl="1"/>
            <a:r>
              <a:rPr lang="cs-CZ" dirty="0"/>
              <a:t>Sociální demokraté</a:t>
            </a:r>
          </a:p>
          <a:p>
            <a:pPr lvl="1"/>
            <a:r>
              <a:rPr lang="cs-CZ" dirty="0"/>
              <a:t>Liberálové</a:t>
            </a:r>
          </a:p>
          <a:p>
            <a:pPr lvl="1"/>
            <a:r>
              <a:rPr lang="cs-CZ" dirty="0"/>
              <a:t>Zelení</a:t>
            </a:r>
          </a:p>
          <a:p>
            <a:pPr lvl="1"/>
            <a:r>
              <a:rPr lang="cs-CZ" dirty="0"/>
              <a:t>Křesťanští demokraté</a:t>
            </a:r>
          </a:p>
          <a:p>
            <a:r>
              <a:rPr lang="cs-CZ" dirty="0"/>
              <a:t>Témata</a:t>
            </a:r>
          </a:p>
          <a:p>
            <a:endParaRPr lang="cs-CZ" dirty="0"/>
          </a:p>
          <a:p>
            <a:r>
              <a:rPr lang="cs-CZ" dirty="0"/>
              <a:t>Organizační pokyny</a:t>
            </a:r>
          </a:p>
          <a:p>
            <a:pPr marL="0" indent="0" algn="r">
              <a:buNone/>
            </a:pPr>
            <a:r>
              <a:rPr lang="cs-CZ" dirty="0"/>
              <a:t>17. října 2016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70" y="2211627"/>
            <a:ext cx="3326288" cy="332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pozic politických stran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Jak (tj. z jakých zdrojů) lze konkrétní pozice politických stran zjistit?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  <p:sp>
        <p:nvSpPr>
          <p:cNvPr id="4" name="Tlačítko akce: Nápověda 3">
            <a:hlinkClick r:id="" action="ppaction://noaction" highlightClick="1"/>
          </p:cNvPr>
          <p:cNvSpPr/>
          <p:nvPr/>
        </p:nvSpPr>
        <p:spPr>
          <a:xfrm>
            <a:off x="7353837" y="2240924"/>
            <a:ext cx="45719" cy="4571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Nápověda 4">
            <a:hlinkClick r:id="" action="ppaction://noaction" highlightClick="1"/>
          </p:cNvPr>
          <p:cNvSpPr/>
          <p:nvPr/>
        </p:nvSpPr>
        <p:spPr>
          <a:xfrm>
            <a:off x="7508383" y="3348507"/>
            <a:ext cx="2240923" cy="2298553"/>
          </a:xfrm>
          <a:prstGeom prst="actionButtonHelp">
            <a:avLst/>
          </a:prstGeom>
          <a:solidFill>
            <a:schemeClr val="tx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Média</a:t>
            </a:r>
          </a:p>
          <a:p>
            <a:r>
              <a:rPr lang="cs-CZ" dirty="0"/>
              <a:t>Internet, sociální sítě</a:t>
            </a:r>
          </a:p>
          <a:p>
            <a:r>
              <a:rPr lang="cs-CZ" dirty="0"/>
              <a:t>Programové dokumenty</a:t>
            </a:r>
          </a:p>
          <a:p>
            <a:r>
              <a:rPr lang="cs-CZ" dirty="0"/>
              <a:t>Projevy, veřejná vystoupení</a:t>
            </a:r>
          </a:p>
          <a:p>
            <a:r>
              <a:rPr lang="cs-CZ" dirty="0"/>
              <a:t>Rozhovory, dotazníky…</a:t>
            </a:r>
          </a:p>
          <a:p>
            <a:r>
              <a:rPr lang="cs-CZ" dirty="0"/>
              <a:t>Další…?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78" y="2915912"/>
            <a:ext cx="5396825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1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Média X oficiální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Média</a:t>
            </a:r>
          </a:p>
          <a:p>
            <a:pPr lvl="1"/>
            <a:r>
              <a:rPr lang="cs-CZ" sz="2200" dirty="0"/>
              <a:t>Okamžité, podrobné vyjádření k danému aktuálnímu tématu</a:t>
            </a:r>
          </a:p>
          <a:p>
            <a:pPr marL="0" indent="0">
              <a:buNone/>
            </a:pPr>
            <a:r>
              <a:rPr lang="cs-CZ" sz="2000" b="1" dirty="0"/>
              <a:t>X</a:t>
            </a:r>
          </a:p>
          <a:p>
            <a:pPr marL="0" indent="0">
              <a:buNone/>
            </a:pPr>
            <a:r>
              <a:rPr lang="cs-CZ" dirty="0"/>
              <a:t>Možná dezinterpretace </a:t>
            </a:r>
          </a:p>
          <a:p>
            <a:r>
              <a:rPr lang="cs-CZ" dirty="0"/>
              <a:t>Téma primárně zajímá médium, proto o něm píše, </a:t>
            </a:r>
          </a:p>
          <a:p>
            <a:pPr marL="228600" lvl="1" indent="0">
              <a:buNone/>
            </a:pPr>
            <a:r>
              <a:rPr lang="cs-CZ" sz="2200" dirty="0"/>
              <a:t>resp. se na něj politika ptá</a:t>
            </a:r>
          </a:p>
          <a:p>
            <a:r>
              <a:rPr lang="cs-CZ" dirty="0"/>
              <a:t>Snaha zaujmout čtenáře</a:t>
            </a:r>
          </a:p>
          <a:p>
            <a:r>
              <a:rPr lang="cs-CZ" dirty="0"/>
              <a:t>Politické zaměření média </a:t>
            </a:r>
            <a:r>
              <a:rPr lang="cs-CZ" dirty="0">
                <a:cs typeface="Arial" panose="020B0604020202020204" pitchFamily="34" charset="0"/>
              </a:rPr>
              <a:t>→ prostor věnovaný jednotlivým</a:t>
            </a:r>
          </a:p>
          <a:p>
            <a:pPr marL="228600" lvl="1" indent="0">
              <a:buNone/>
            </a:pPr>
            <a:r>
              <a:rPr lang="cs-CZ" sz="2200" dirty="0">
                <a:cs typeface="Arial" panose="020B0604020202020204" pitchFamily="34" charset="0"/>
              </a:rPr>
              <a:t>stranám a názorům</a:t>
            </a:r>
            <a:endParaRPr lang="cs-CZ" sz="22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33" y="3002972"/>
            <a:ext cx="2901627" cy="321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6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studovat programové dokumenty?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Robertson</a:t>
            </a:r>
            <a:r>
              <a:rPr lang="cs-CZ" dirty="0"/>
              <a:t>:</a:t>
            </a:r>
          </a:p>
          <a:p>
            <a:pPr lvl="1"/>
            <a:r>
              <a:rPr lang="cs-CZ" sz="2200" dirty="0"/>
              <a:t>Politické strany se liší ve váze, kterou přikládají jednotlivým tématům (tj. zdůrazňování odlišných priorit) a právě tu je třeba zkoumat.</a:t>
            </a:r>
          </a:p>
          <a:p>
            <a:r>
              <a:rPr lang="cs-CZ" dirty="0"/>
              <a:t>Politické programy vznikají dlouho a pečlivě, podléhají schválení předsednictva strany, reprezentují konsensus celé strany a poskytují jediný plán na období celého volebního cyklu.</a:t>
            </a:r>
          </a:p>
          <a:p>
            <a:r>
              <a:rPr lang="cs-CZ" dirty="0"/>
              <a:t>Míra detailnosti záleží na typu programu (základní, akční, </a:t>
            </a:r>
            <a:r>
              <a:rPr lang="cs-CZ" b="1" u="sng" dirty="0"/>
              <a:t>volební,</a:t>
            </a:r>
            <a:r>
              <a:rPr lang="cs-CZ" dirty="0"/>
              <a:t> vládní prohlášení) – tzn., že zatímco základní program pravděpodobně pouze načrtne obecnou pozici k EU, volební program může přinést vyjádření k aktuální situaci.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66960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Comparative</a:t>
            </a:r>
            <a:r>
              <a:rPr lang="cs-CZ" dirty="0"/>
              <a:t> </a:t>
            </a:r>
            <a:r>
              <a:rPr lang="cs-CZ" dirty="0" err="1"/>
              <a:t>manifesto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Volby od roku 1945 do současnosti</a:t>
            </a:r>
          </a:p>
          <a:p>
            <a:r>
              <a:rPr lang="cs-CZ" dirty="0"/>
              <a:t>Quasi-</a:t>
            </a:r>
            <a:r>
              <a:rPr lang="cs-CZ" dirty="0" err="1"/>
              <a:t>sentences</a:t>
            </a:r>
            <a:r>
              <a:rPr lang="cs-CZ" dirty="0"/>
              <a:t>, </a:t>
            </a:r>
            <a:r>
              <a:rPr lang="cs-CZ" dirty="0" err="1"/>
              <a:t>messages</a:t>
            </a:r>
            <a:endParaRPr lang="cs-CZ" dirty="0"/>
          </a:p>
          <a:p>
            <a:r>
              <a:rPr lang="cs-CZ" dirty="0"/>
              <a:t>56 kategorií, 7 základních oblastí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sz="2000" dirty="0"/>
              <a:t>(vnější vztahy, svoboda a demokracie, politický systém, ekonomika, </a:t>
            </a:r>
            <a:r>
              <a:rPr lang="cs-CZ" sz="2000" dirty="0" err="1"/>
              <a:t>welfare</a:t>
            </a:r>
            <a:r>
              <a:rPr lang="cs-CZ" sz="2000" dirty="0"/>
              <a:t> a kvalita života, </a:t>
            </a:r>
            <a:r>
              <a:rPr lang="cs-CZ" sz="2000" dirty="0" err="1"/>
              <a:t>fabric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society a sociální skupiny)</a:t>
            </a:r>
          </a:p>
          <a:p>
            <a:r>
              <a:rPr lang="cs-CZ" sz="2000" dirty="0"/>
              <a:t>EU Positive: pozitivní zmínky vztahující se k evropskému integračnímu projektu, jako např. tvrzení prosazující vstup země do ES/EU či setrvání v nich, podpora rozšíření ES/EU, podpora navýšení kompetencí ES/EU, případně navýšení pravomocí Evropského parlamentu</a:t>
            </a:r>
          </a:p>
          <a:p>
            <a:r>
              <a:rPr lang="cs-CZ" sz="2000" dirty="0"/>
              <a:t>EU Negative: negativní zmínky, jako např. opozice vůči některým specifickým evropským politikám, které jsou preferovány evropskými autoritami či námitky proti přispívání do rozpočtu EU.</a:t>
            </a:r>
          </a:p>
          <a:p>
            <a:r>
              <a:rPr lang="cs-CZ" sz="2000" dirty="0">
                <a:hlinkClick r:id="rId2"/>
              </a:rPr>
              <a:t>https://visuals.manifesto-project.wzb.eu/mpdb-shiny/cmp_dashboard_dataset/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EVS192 Politické strany a jejich vztah k EU na národní a nadnárodní úrovní</a:t>
            </a:r>
          </a:p>
        </p:txBody>
      </p:sp>
    </p:spTree>
    <p:extLst>
      <p:ext uri="{BB962C8B-B14F-4D97-AF65-F5344CB8AC3E}">
        <p14:creationId xmlns:p14="http://schemas.microsoft.com/office/powerpoint/2010/main" val="5021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Euromanifesto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volby na úrovni EU – tj. do Evropského parlamentu</a:t>
            </a:r>
          </a:p>
          <a:p>
            <a:r>
              <a:rPr lang="cs-CZ" dirty="0"/>
              <a:t>Národní úroveň vs. úroveň EU, speciální nové kódy pro politický systém EU (kompetence institucí, hlasování v Radě, ECB, rozšiřování…)</a:t>
            </a:r>
          </a:p>
          <a:p>
            <a:r>
              <a:rPr lang="cs-CZ" dirty="0"/>
              <a:t>Z jakého důvodu nemusí být vhodným zdrojem pro zkoumání pozic stran k evropské integraci v obecném smyslu?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EVS192 Politické strany a jejich vztah k EU na národní a nadnárodní úrovní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57" y="4038113"/>
            <a:ext cx="1573081" cy="161571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483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„pro-evropské strany“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Strany podporující  myšlenku evropské integrace – EU X Evropa</a:t>
            </a:r>
          </a:p>
          <a:p>
            <a:r>
              <a:rPr lang="cs-CZ" dirty="0"/>
              <a:t>Nepojí se pouze s EU (ale většinou ano)</a:t>
            </a:r>
          </a:p>
          <a:p>
            <a:r>
              <a:rPr lang="cs-CZ" dirty="0"/>
              <a:t>Často podpora další politické integrace</a:t>
            </a:r>
          </a:p>
          <a:p>
            <a:r>
              <a:rPr lang="cs-CZ" dirty="0"/>
              <a:t>Proč?</a:t>
            </a:r>
          </a:p>
          <a:p>
            <a:pPr lvl="1"/>
            <a:r>
              <a:rPr lang="cs-CZ" dirty="0"/>
              <a:t>Integrace je dle nich potřeba zejména v multipolárním a globalizovaném světě</a:t>
            </a:r>
          </a:p>
          <a:p>
            <a:pPr lvl="1"/>
            <a:r>
              <a:rPr lang="cs-CZ" dirty="0"/>
              <a:t>Sjednocená Evropa je nezbytná v ekonomických, kulturních, politických, sociálních, vědeckých, diplomatických a vojenských…oblastech</a:t>
            </a:r>
          </a:p>
          <a:p>
            <a:pPr lvl="1"/>
            <a:r>
              <a:rPr lang="cs-CZ" dirty="0"/>
              <a:t>Evropské státy jsou malé – snaha o větší geopolitický vliv</a:t>
            </a:r>
          </a:p>
          <a:p>
            <a:r>
              <a:rPr lang="cs-CZ" dirty="0"/>
              <a:t>= </a:t>
            </a:r>
            <a:r>
              <a:rPr lang="cs-CZ" dirty="0" err="1"/>
              <a:t>neeuroskeptické</a:t>
            </a:r>
            <a:r>
              <a:rPr lang="cs-CZ" dirty="0"/>
              <a:t> ?</a:t>
            </a:r>
          </a:p>
          <a:p>
            <a:r>
              <a:rPr lang="cs-CZ" dirty="0"/>
              <a:t>Pouze ideje X realita (není to téma)</a:t>
            </a:r>
          </a:p>
          <a:p>
            <a:endParaRPr lang="cs-CZ" dirty="0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9007" y="6492875"/>
            <a:ext cx="9437992" cy="365125"/>
          </a:xfrm>
        </p:spPr>
        <p:txBody>
          <a:bodyPr/>
          <a:lstStyle/>
          <a:p>
            <a:r>
              <a:rPr lang="cs-CZ" sz="1400" dirty="0"/>
              <a:t>EVS192 Politické strany a jejich vztah k EU na národní a nadnárodní úrovn</a:t>
            </a:r>
            <a:r>
              <a:rPr lang="cs-CZ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3126676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505</TotalTime>
  <Words>861</Words>
  <Application>Microsoft Office PowerPoint</Application>
  <PresentationFormat>Širokoúhlá obrazovka</PresentationFormat>
  <Paragraphs>169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Pruhy</vt:lpstr>
      <vt:lpstr>Politické strany a jejich vztah k EU (EVS192) </vt:lpstr>
      <vt:lpstr>obsah přednášky – “POZITIVNÍ PŘÍSTUP” K EU NA NÁRODNÍ ÚROVNI</vt:lpstr>
      <vt:lpstr>Analýza pozic politických stran</vt:lpstr>
      <vt:lpstr>Například</vt:lpstr>
      <vt:lpstr>Média X oficiální dokumenty</vt:lpstr>
      <vt:lpstr>Proč studovat programové dokumenty?</vt:lpstr>
      <vt:lpstr>Comparative manifesto project</vt:lpstr>
      <vt:lpstr>Euromanifesto project</vt:lpstr>
      <vt:lpstr>„pro-evropské strany“</vt:lpstr>
      <vt:lpstr>Strany podporující integraci</vt:lpstr>
      <vt:lpstr>Sociální demokraté</vt:lpstr>
      <vt:lpstr>Liberálové</vt:lpstr>
      <vt:lpstr>zelení</vt:lpstr>
      <vt:lpstr>Křesťanští demokraté</vt:lpstr>
      <vt:lpstr>Témata, kterým se strany věnují</vt:lpstr>
      <vt:lpstr>Aktuální témata</vt:lpstr>
      <vt:lpstr>Příprava fiktivního programu strany</vt:lpstr>
      <vt:lpstr>Úkol – oxforská debata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 Komínková</dc:creator>
  <cp:lastModifiedBy>Magda Komínková</cp:lastModifiedBy>
  <cp:revision>57</cp:revision>
  <dcterms:created xsi:type="dcterms:W3CDTF">2016-09-05T14:22:46Z</dcterms:created>
  <dcterms:modified xsi:type="dcterms:W3CDTF">2016-10-17T14:34:47Z</dcterms:modified>
</cp:coreProperties>
</file>